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Nixie One"/>
      <p:regular r:id="rId38"/>
    </p:embeddedFont>
    <p:embeddedFont>
      <p:font typeface="Arial Black"/>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hqU+OBMNsaMDxu2mqDw+V9AXD4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AFE225-3CF7-4256-A87C-D9A82AC06327}">
  <a:tblStyle styleId="{7EAFE225-3CF7-4256-A87C-D9A82AC0632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ArialBlack-regular.fntdata"/><Relationship Id="rId16" Type="http://schemas.openxmlformats.org/officeDocument/2006/relationships/slide" Target="slides/slide10.xml"/><Relationship Id="rId38" Type="http://schemas.openxmlformats.org/officeDocument/2006/relationships/font" Target="fonts/NixieOn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1" name="Google Shape;1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9" name="Google Shape;1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7" name="Google Shape;11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5" name="Google Shape;1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8" name="Google Shape;13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7" name="Google Shape;14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7" name="Google Shape;15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7" name="Google Shape;16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8" name="Google Shape;17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7" name="Google Shape;19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7" name="Google Shape;20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6" name="Google Shape;21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3" name="Google Shape;22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3" name="Google Shape;23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2" name="Google Shape;24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1" name="Google Shape;25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1" name="Google Shape;26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0" name="Google Shape;27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9" name="Google Shape;27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9" name="Google Shape;29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 name="Google Shape;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6" name="Google Shape;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5" name="Google Shape;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4" name="Google Shape;8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 name="Shape 9"/>
        <p:cNvGrpSpPr/>
        <p:nvPr/>
      </p:nvGrpSpPr>
      <p:grpSpPr>
        <a:xfrm>
          <a:off x="0" y="0"/>
          <a:ext cx="0" cy="0"/>
          <a:chOff x="0" y="0"/>
          <a:chExt cx="0" cy="0"/>
        </a:xfrm>
      </p:grpSpPr>
      <p:sp>
        <p:nvSpPr>
          <p:cNvPr id="10" name="Google Shape;10;p33"/>
          <p:cNvSpPr txBox="1"/>
          <p:nvPr>
            <p:ph type="ctrTitle"/>
          </p:nvPr>
        </p:nvSpPr>
        <p:spPr>
          <a:xfrm>
            <a:off x="1143000" y="841772"/>
            <a:ext cx="6858000" cy="1790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000"/>
              <a:buNone/>
              <a:defRPr sz="4500"/>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1" name="Google Shape;11;p33"/>
          <p:cNvSpPr txBox="1"/>
          <p:nvPr>
            <p:ph idx="1" type="subTitle"/>
          </p:nvPr>
        </p:nvSpPr>
        <p:spPr>
          <a:xfrm>
            <a:off x="1143000" y="2701528"/>
            <a:ext cx="6858000" cy="1241822"/>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1400"/>
              <a:buNone/>
              <a:defRPr sz="1800"/>
            </a:lvl1pPr>
            <a:lvl2pPr lvl="1" algn="ctr">
              <a:lnSpc>
                <a:spcPct val="100000"/>
              </a:lnSpc>
              <a:spcBef>
                <a:spcPts val="0"/>
              </a:spcBef>
              <a:spcAft>
                <a:spcPts val="0"/>
              </a:spcAft>
              <a:buSzPts val="1400"/>
              <a:buNone/>
              <a:defRPr sz="1500"/>
            </a:lvl2pPr>
            <a:lvl3pPr lvl="2" algn="ctr">
              <a:lnSpc>
                <a:spcPct val="100000"/>
              </a:lnSpc>
              <a:spcBef>
                <a:spcPts val="0"/>
              </a:spcBef>
              <a:spcAft>
                <a:spcPts val="0"/>
              </a:spcAft>
              <a:buSzPts val="1400"/>
              <a:buNone/>
              <a:defRPr sz="1350"/>
            </a:lvl3pPr>
            <a:lvl4pPr lvl="3" algn="ctr">
              <a:lnSpc>
                <a:spcPct val="100000"/>
              </a:lnSpc>
              <a:spcBef>
                <a:spcPts val="0"/>
              </a:spcBef>
              <a:spcAft>
                <a:spcPts val="0"/>
              </a:spcAft>
              <a:buSzPts val="1400"/>
              <a:buNone/>
              <a:defRPr sz="1200"/>
            </a:lvl4pPr>
            <a:lvl5pPr lvl="4" algn="ctr">
              <a:lnSpc>
                <a:spcPct val="100000"/>
              </a:lnSpc>
              <a:spcBef>
                <a:spcPts val="0"/>
              </a:spcBef>
              <a:spcAft>
                <a:spcPts val="0"/>
              </a:spcAft>
              <a:buSzPts val="1400"/>
              <a:buNone/>
              <a:defRPr sz="1200"/>
            </a:lvl5pPr>
            <a:lvl6pPr lvl="5" algn="ctr">
              <a:lnSpc>
                <a:spcPct val="100000"/>
              </a:lnSpc>
              <a:spcBef>
                <a:spcPts val="0"/>
              </a:spcBef>
              <a:spcAft>
                <a:spcPts val="0"/>
              </a:spcAft>
              <a:buSzPts val="1400"/>
              <a:buNone/>
              <a:defRPr sz="1200"/>
            </a:lvl6pPr>
            <a:lvl7pPr lvl="6" algn="ctr">
              <a:lnSpc>
                <a:spcPct val="100000"/>
              </a:lnSpc>
              <a:spcBef>
                <a:spcPts val="0"/>
              </a:spcBef>
              <a:spcAft>
                <a:spcPts val="0"/>
              </a:spcAft>
              <a:buSzPts val="1400"/>
              <a:buNone/>
              <a:defRPr sz="1200"/>
            </a:lvl7pPr>
            <a:lvl8pPr lvl="7" algn="ctr">
              <a:lnSpc>
                <a:spcPct val="100000"/>
              </a:lnSpc>
              <a:spcBef>
                <a:spcPts val="0"/>
              </a:spcBef>
              <a:spcAft>
                <a:spcPts val="0"/>
              </a:spcAft>
              <a:buSzPts val="1400"/>
              <a:buNone/>
              <a:defRPr sz="1200"/>
            </a:lvl8pPr>
            <a:lvl9pPr lvl="8" algn="ctr">
              <a:lnSpc>
                <a:spcPct val="100000"/>
              </a:lnSpc>
              <a:spcBef>
                <a:spcPts val="0"/>
              </a:spcBef>
              <a:spcAft>
                <a:spcPts val="0"/>
              </a:spcAft>
              <a:buSzPts val="1400"/>
              <a:buNone/>
              <a:defRPr sz="1200"/>
            </a:lvl9pPr>
          </a:lstStyle>
          <a:p/>
        </p:txBody>
      </p:sp>
      <p:sp>
        <p:nvSpPr>
          <p:cNvPr id="12" name="Google Shape;12;p3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 name="Google Shape;14;p3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algn="l">
              <a:lnSpc>
                <a:spcPct val="100000"/>
              </a:lnSpc>
              <a:spcBef>
                <a:spcPts val="0"/>
              </a:spcBef>
              <a:spcAft>
                <a:spcPts val="0"/>
              </a:spcAft>
              <a:buSzPts val="1200"/>
              <a:buNone/>
              <a:defRPr/>
            </a:lvl1pPr>
            <a:lvl2pPr indent="0" lvl="1" marL="0" algn="l">
              <a:lnSpc>
                <a:spcPct val="100000"/>
              </a:lnSpc>
              <a:spcBef>
                <a:spcPts val="0"/>
              </a:spcBef>
              <a:spcAft>
                <a:spcPts val="0"/>
              </a:spcAft>
              <a:buSzPts val="1200"/>
              <a:buNone/>
              <a:defRPr/>
            </a:lvl2pPr>
            <a:lvl3pPr indent="0" lvl="2" marL="0" algn="l">
              <a:lnSpc>
                <a:spcPct val="100000"/>
              </a:lnSpc>
              <a:spcBef>
                <a:spcPts val="0"/>
              </a:spcBef>
              <a:spcAft>
                <a:spcPts val="0"/>
              </a:spcAft>
              <a:buSzPts val="1200"/>
              <a:buNone/>
              <a:defRPr/>
            </a:lvl3pPr>
            <a:lvl4pPr indent="0" lvl="3" marL="0" algn="l">
              <a:lnSpc>
                <a:spcPct val="100000"/>
              </a:lnSpc>
              <a:spcBef>
                <a:spcPts val="0"/>
              </a:spcBef>
              <a:spcAft>
                <a:spcPts val="0"/>
              </a:spcAft>
              <a:buSzPts val="1200"/>
              <a:buNone/>
              <a:defRPr/>
            </a:lvl4pPr>
            <a:lvl5pPr indent="0" lvl="4" marL="0" algn="l">
              <a:lnSpc>
                <a:spcPct val="100000"/>
              </a:lnSpc>
              <a:spcBef>
                <a:spcPts val="0"/>
              </a:spcBef>
              <a:spcAft>
                <a:spcPts val="0"/>
              </a:spcAft>
              <a:buSzPts val="1200"/>
              <a:buNone/>
              <a:defRPr/>
            </a:lvl5pPr>
            <a:lvl6pPr indent="0" lvl="5" marL="0" algn="l">
              <a:lnSpc>
                <a:spcPct val="100000"/>
              </a:lnSpc>
              <a:spcBef>
                <a:spcPts val="0"/>
              </a:spcBef>
              <a:spcAft>
                <a:spcPts val="0"/>
              </a:spcAft>
              <a:buSzPts val="1200"/>
              <a:buNone/>
              <a:defRPr/>
            </a:lvl6pPr>
            <a:lvl7pPr indent="0" lvl="6" marL="0" algn="l">
              <a:lnSpc>
                <a:spcPct val="100000"/>
              </a:lnSpc>
              <a:spcBef>
                <a:spcPts val="0"/>
              </a:spcBef>
              <a:spcAft>
                <a:spcPts val="0"/>
              </a:spcAft>
              <a:buSzPts val="1200"/>
              <a:buNone/>
              <a:defRPr/>
            </a:lvl7pPr>
            <a:lvl8pPr indent="0" lvl="7" marL="0" algn="l">
              <a:lnSpc>
                <a:spcPct val="100000"/>
              </a:lnSpc>
              <a:spcBef>
                <a:spcPts val="0"/>
              </a:spcBef>
              <a:spcAft>
                <a:spcPts val="0"/>
              </a:spcAft>
              <a:buSzPts val="1200"/>
              <a:buNone/>
              <a:defRPr/>
            </a:lvl8pPr>
            <a:lvl9pPr indent="0" lvl="8" marL="0" algn="l">
              <a:lnSpc>
                <a:spcPct val="100000"/>
              </a:lnSpc>
              <a:spcBef>
                <a:spcPts val="0"/>
              </a:spcBef>
              <a:spcAft>
                <a:spcPts val="0"/>
              </a:spcAft>
              <a:buSzPts val="1200"/>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1pPr>
            <a:lvl2pPr lvl="1"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2pPr>
            <a:lvl3pPr lvl="2"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3pPr>
            <a:lvl4pPr lvl="3"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4pPr>
            <a:lvl5pPr lvl="4"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5pPr>
            <a:lvl6pPr lvl="5"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6pPr>
            <a:lvl7pPr lvl="6"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7pPr>
            <a:lvl8pPr lvl="7"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8pPr>
            <a:lvl9pPr lvl="8"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9pPr>
          </a:lstStyle>
          <a:p/>
        </p:txBody>
      </p:sp>
      <p:sp>
        <p:nvSpPr>
          <p:cNvPr id="7" name="Google Shape;7;p32"/>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1pPr>
            <a:lvl2pPr indent="-317500" lvl="1" marL="9144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2pPr>
            <a:lvl3pPr indent="-317500" lvl="2" marL="13716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3pPr>
            <a:lvl4pPr indent="-317500" lvl="3" marL="18288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4pPr>
            <a:lvl5pPr indent="-317500" lvl="4" marL="22860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5pPr>
            <a:lvl6pPr indent="-317500" lvl="5" marL="27432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6pPr>
            <a:lvl7pPr indent="-317500" lvl="6" marL="32004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7pPr>
            <a:lvl8pPr indent="-317500" lvl="7" marL="36576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8pPr>
            <a:lvl9pPr indent="-317500" lvl="8" marL="41148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9pPr>
          </a:lstStyle>
          <a:p/>
        </p:txBody>
      </p:sp>
      <p:sp>
        <p:nvSpPr>
          <p:cNvPr id="8" name="Google Shape;8;p3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0.jpg"/><Relationship Id="rId6"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4.png"/><Relationship Id="rId6" Type="http://schemas.openxmlformats.org/officeDocument/2006/relationships/image" Target="../media/image38.png"/><Relationship Id="rId7"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6.png"/><Relationship Id="rId10" Type="http://schemas.openxmlformats.org/officeDocument/2006/relationships/hyperlink" Target="https://bit.ly/FamiliaComunidades" TargetMode="External"/><Relationship Id="rId9"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hyperlink" Target="https://bit.ly/TEgreso" TargetMode="External"/><Relationship Id="rId7" Type="http://schemas.openxmlformats.org/officeDocument/2006/relationships/image" Target="../media/image4.png"/><Relationship Id="rId8" Type="http://schemas.openxmlformats.org/officeDocument/2006/relationships/hyperlink" Target="https://bit.ly/TModalidad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3.png"/><Relationship Id="rId4" Type="http://schemas.openxmlformats.org/officeDocument/2006/relationships/image" Target="../media/image6.png"/><Relationship Id="rId5"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6.png"/><Relationship Id="rId5"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bit.ly/TModalidades" TargetMode="External"/><Relationship Id="rId4" Type="http://schemas.openxmlformats.org/officeDocument/2006/relationships/image" Target="../media/image4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hyperlink" Target="https://bit.ly/TModalidad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 name="Shape 18"/>
        <p:cNvGrpSpPr/>
        <p:nvPr/>
      </p:nvGrpSpPr>
      <p:grpSpPr>
        <a:xfrm>
          <a:off x="0" y="0"/>
          <a:ext cx="0" cy="0"/>
          <a:chOff x="0" y="0"/>
          <a:chExt cx="0" cy="0"/>
        </a:xfrm>
      </p:grpSpPr>
      <p:pic>
        <p:nvPicPr>
          <p:cNvPr id="19" name="Google Shape;19;p1"/>
          <p:cNvPicPr preferRelativeResize="0"/>
          <p:nvPr/>
        </p:nvPicPr>
        <p:blipFill rotWithShape="1">
          <a:blip r:embed="rId3">
            <a:alphaModFix/>
          </a:blip>
          <a:srcRect b="0" l="17113" r="50000" t="15775"/>
          <a:stretch/>
        </p:blipFill>
        <p:spPr>
          <a:xfrm>
            <a:off x="6005784" y="-2"/>
            <a:ext cx="3138217" cy="5143499"/>
          </a:xfrm>
          <a:prstGeom prst="rect">
            <a:avLst/>
          </a:prstGeom>
          <a:noFill/>
          <a:ln>
            <a:noFill/>
          </a:ln>
        </p:spPr>
      </p:pic>
      <p:pic>
        <p:nvPicPr>
          <p:cNvPr id="20" name="Google Shape;20;p1"/>
          <p:cNvPicPr preferRelativeResize="0"/>
          <p:nvPr/>
        </p:nvPicPr>
        <p:blipFill rotWithShape="1">
          <a:blip r:embed="rId4">
            <a:alphaModFix/>
          </a:blip>
          <a:srcRect b="0" l="53548" r="10938" t="15186"/>
          <a:stretch/>
        </p:blipFill>
        <p:spPr>
          <a:xfrm>
            <a:off x="1397" y="0"/>
            <a:ext cx="3383215" cy="5143500"/>
          </a:xfrm>
          <a:prstGeom prst="rect">
            <a:avLst/>
          </a:prstGeom>
          <a:noFill/>
          <a:ln>
            <a:noFill/>
          </a:ln>
        </p:spPr>
      </p:pic>
      <p:pic>
        <p:nvPicPr>
          <p:cNvPr id="21" name="Google Shape;21;p1"/>
          <p:cNvPicPr preferRelativeResize="0"/>
          <p:nvPr/>
        </p:nvPicPr>
        <p:blipFill rotWithShape="1">
          <a:blip r:embed="rId5">
            <a:alphaModFix/>
          </a:blip>
          <a:srcRect b="0" l="20766" r="20371" t="26054"/>
          <a:stretch/>
        </p:blipFill>
        <p:spPr>
          <a:xfrm>
            <a:off x="2572735" y="971547"/>
            <a:ext cx="4165219" cy="3200400"/>
          </a:xfrm>
          <a:prstGeom prst="rect">
            <a:avLst/>
          </a:prstGeom>
          <a:noFill/>
          <a:ln>
            <a:noFill/>
          </a:ln>
        </p:spPr>
      </p:pic>
      <p:sp>
        <p:nvSpPr>
          <p:cNvPr id="22" name="Google Shape;22;p1"/>
          <p:cNvSpPr/>
          <p:nvPr/>
        </p:nvSpPr>
        <p:spPr>
          <a:xfrm>
            <a:off x="14186" y="430084"/>
            <a:ext cx="2302187" cy="276999"/>
          </a:xfrm>
          <a:prstGeom prst="rect">
            <a:avLst/>
          </a:prstGeom>
          <a:gradFill>
            <a:gsLst>
              <a:gs pos="0">
                <a:schemeClr val="dk1"/>
              </a:gs>
              <a:gs pos="100000">
                <a:schemeClr val="dk1"/>
              </a:gs>
            </a:gsLst>
            <a:lin ang="16200000" scaled="0"/>
          </a:gradFill>
          <a:ln cap="flat" cmpd="sng" w="9525">
            <a:solidFill>
              <a:srgbClr val="F9F9F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 name="Google Shape;23;p1"/>
          <p:cNvSpPr/>
          <p:nvPr/>
        </p:nvSpPr>
        <p:spPr>
          <a:xfrm>
            <a:off x="14186" y="429111"/>
            <a:ext cx="230218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1200" u="none" cap="none" strike="noStrike">
                <a:solidFill>
                  <a:srgbClr val="4D4D4D"/>
                </a:solidFill>
                <a:latin typeface="Arial"/>
                <a:ea typeface="Arial"/>
                <a:cs typeface="Arial"/>
                <a:sym typeface="Arial"/>
              </a:rPr>
              <a:t>MINISTERIO DE EDUCACIÓN</a:t>
            </a:r>
            <a:endParaRPr/>
          </a:p>
        </p:txBody>
      </p:sp>
      <p:sp>
        <p:nvSpPr>
          <p:cNvPr id="24" name="Google Shape;24;p1"/>
          <p:cNvSpPr/>
          <p:nvPr/>
        </p:nvSpPr>
        <p:spPr>
          <a:xfrm>
            <a:off x="6365673" y="333289"/>
            <a:ext cx="2778327" cy="461665"/>
          </a:xfrm>
          <a:prstGeom prst="rect">
            <a:avLst/>
          </a:prstGeom>
          <a:gradFill>
            <a:gsLst>
              <a:gs pos="0">
                <a:schemeClr val="dk1"/>
              </a:gs>
              <a:gs pos="100000">
                <a:schemeClr val="dk1"/>
              </a:gs>
            </a:gsLst>
            <a:lin ang="16200000" scaled="0"/>
          </a:gradFill>
          <a:ln cap="flat" cmpd="sng" w="9525">
            <a:solidFill>
              <a:srgbClr val="F9F9F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 name="Google Shape;25;p1"/>
          <p:cNvSpPr/>
          <p:nvPr/>
        </p:nvSpPr>
        <p:spPr>
          <a:xfrm>
            <a:off x="6475588" y="332687"/>
            <a:ext cx="257795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1200" u="none" cap="none" strike="noStrike">
                <a:solidFill>
                  <a:srgbClr val="4D4D4D"/>
                </a:solidFill>
                <a:latin typeface="Arial"/>
                <a:ea typeface="Arial"/>
                <a:cs typeface="Arial"/>
                <a:sym typeface="Arial"/>
              </a:rPr>
              <a:t>DIRECCIÓN DE PLANEAMIENTO</a:t>
            </a:r>
            <a:endParaRPr/>
          </a:p>
          <a:p>
            <a:pPr indent="0" lvl="0" marL="0" marR="0" rtl="0" algn="ctr">
              <a:lnSpc>
                <a:spcPct val="100000"/>
              </a:lnSpc>
              <a:spcBef>
                <a:spcPts val="0"/>
              </a:spcBef>
              <a:spcAft>
                <a:spcPts val="0"/>
              </a:spcAft>
              <a:buNone/>
            </a:pPr>
            <a:r>
              <a:rPr b="1" i="0" lang="es-ES" sz="1200" u="none" cap="none" strike="noStrike">
                <a:solidFill>
                  <a:srgbClr val="4D4D4D"/>
                </a:solidFill>
                <a:latin typeface="Arial"/>
                <a:ea typeface="Arial"/>
                <a:cs typeface="Arial"/>
                <a:sym typeface="Arial"/>
              </a:rPr>
              <a:t>E INVESTIGACIÓN EDUCATIVA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0"/>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04" name="Google Shape;104;p10"/>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05" name="Google Shape;105;p10"/>
          <p:cNvSpPr/>
          <p:nvPr/>
        </p:nvSpPr>
        <p:spPr>
          <a:xfrm>
            <a:off x="1328713" y="2227101"/>
            <a:ext cx="6679436" cy="2346796"/>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2000"/>
              <a:buFont typeface="Arial"/>
              <a:buNone/>
            </a:pPr>
            <a:r>
              <a:rPr b="1" i="0" lang="es-ES" sz="2000" u="none" cap="none" strike="noStrike">
                <a:solidFill>
                  <a:srgbClr val="000000"/>
                </a:solidFill>
                <a:latin typeface="Arial"/>
                <a:ea typeface="Arial"/>
                <a:cs typeface="Arial"/>
                <a:sym typeface="Arial"/>
              </a:rPr>
              <a:t>R</a:t>
            </a:r>
            <a:r>
              <a:rPr b="0" i="0" lang="es-ES" sz="2000" u="none" cap="none" strike="noStrike">
                <a:solidFill>
                  <a:srgbClr val="000000"/>
                </a:solidFill>
                <a:latin typeface="Arial"/>
                <a:ea typeface="Arial"/>
                <a:cs typeface="Arial"/>
                <a:sym typeface="Arial"/>
              </a:rPr>
              <a:t>ecorrido que sigue un estudiante o un grupo de estudiantes en un tiempo determinado, desde su ingreso, permanencia y egreso; en otras palabras, es el seguimiento que la institución hace del comportamiento académico de cada uno de ellos respecto al desempeño escolar. (Sánchez S. y Zorzoli N. 2017.pág. 45)</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4D4D4D"/>
              </a:solidFill>
              <a:latin typeface="Arial Black"/>
              <a:ea typeface="Arial Black"/>
              <a:cs typeface="Arial Black"/>
              <a:sym typeface="Arial Black"/>
            </a:endParaRPr>
          </a:p>
        </p:txBody>
      </p:sp>
      <p:pic>
        <p:nvPicPr>
          <p:cNvPr id="106" name="Google Shape;106;p10"/>
          <p:cNvPicPr preferRelativeResize="0"/>
          <p:nvPr/>
        </p:nvPicPr>
        <p:blipFill rotWithShape="1">
          <a:blip r:embed="rId5">
            <a:alphaModFix/>
          </a:blip>
          <a:srcRect b="0" l="0" r="0" t="0"/>
          <a:stretch/>
        </p:blipFill>
        <p:spPr>
          <a:xfrm>
            <a:off x="2946082" y="266214"/>
            <a:ext cx="3216201" cy="181769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1"/>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13" name="Google Shape;113;p11"/>
          <p:cNvSpPr/>
          <p:nvPr/>
        </p:nvSpPr>
        <p:spPr>
          <a:xfrm>
            <a:off x="894080" y="1391921"/>
            <a:ext cx="7762240" cy="2962319"/>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“La enfermedad es el lado nocturno de la vida, una ciudadanía</a:t>
            </a:r>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más cara. A todos, al nacer, nos otorgan una doble ciudadanía,</a:t>
            </a:r>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la del reino de los sanos y la del reino de los enfermos.</a:t>
            </a:r>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Y aunque preferimos usar el pasaporte bueno, tarde</a:t>
            </a:r>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o temprano, cada uno de nosotros se ve obligado a identificarse,</a:t>
            </a:r>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al menos por un tiempo, como ciudadano de aquel</a:t>
            </a:r>
            <a:endParaRPr/>
          </a:p>
          <a:p>
            <a:pPr indent="0" lvl="0" marL="0" marR="0" rtl="0" algn="l">
              <a:lnSpc>
                <a:spcPct val="100000"/>
              </a:lnSpc>
              <a:spcBef>
                <a:spcPts val="0"/>
              </a:spcBef>
              <a:spcAft>
                <a:spcPts val="0"/>
              </a:spcAft>
              <a:buNone/>
            </a:pPr>
            <a:r>
              <a:rPr b="0" i="1" lang="es-ES" sz="2000" u="none" cap="none" strike="noStrike">
                <a:solidFill>
                  <a:srgbClr val="000000"/>
                </a:solidFill>
                <a:latin typeface="Arial"/>
                <a:ea typeface="Arial"/>
                <a:cs typeface="Arial"/>
                <a:sym typeface="Arial"/>
              </a:rPr>
              <a:t>otro lugar”.</a:t>
            </a:r>
            <a:r>
              <a:rPr b="0" i="0" lang="es-ES" sz="2000" u="none" cap="none" strike="noStrike">
                <a:solidFill>
                  <a:srgbClr val="000000"/>
                </a:solidFill>
                <a:latin typeface="Arial"/>
                <a:ea typeface="Arial"/>
                <a:cs typeface="Arial"/>
                <a:sym typeface="Arial"/>
              </a:rPr>
              <a:t> </a:t>
            </a:r>
            <a:r>
              <a:rPr b="0" i="0" lang="es-ES" sz="1200" u="none" cap="none" strike="noStrike">
                <a:solidFill>
                  <a:srgbClr val="000000"/>
                </a:solidFill>
                <a:latin typeface="Arial"/>
                <a:ea typeface="Arial"/>
                <a:cs typeface="Arial"/>
                <a:sym typeface="Arial"/>
              </a:rPr>
              <a:t>(Susan Sontag, 2012)</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4D4D4D"/>
              </a:solidFill>
              <a:latin typeface="Arial Black"/>
              <a:ea typeface="Arial Black"/>
              <a:cs typeface="Arial Black"/>
              <a:sym typeface="Arial Black"/>
            </a:endParaRPr>
          </a:p>
        </p:txBody>
      </p:sp>
      <p:pic>
        <p:nvPicPr>
          <p:cNvPr descr="Docente Hospitalario Domiciliario" id="114" name="Google Shape;114;p11"/>
          <p:cNvPicPr preferRelativeResize="0"/>
          <p:nvPr/>
        </p:nvPicPr>
        <p:blipFill rotWithShape="1">
          <a:blip r:embed="rId5">
            <a:alphaModFix/>
          </a:blip>
          <a:srcRect b="0" l="0" r="0" t="0"/>
          <a:stretch/>
        </p:blipFill>
        <p:spPr>
          <a:xfrm>
            <a:off x="3251200" y="193040"/>
            <a:ext cx="1920240" cy="13233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2"/>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20" name="Google Shape;120;p12"/>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21" name="Google Shape;121;p12"/>
          <p:cNvSpPr/>
          <p:nvPr/>
        </p:nvSpPr>
        <p:spPr>
          <a:xfrm>
            <a:off x="1353426" y="1868755"/>
            <a:ext cx="6679436" cy="2346796"/>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Arial"/>
                <a:ea typeface="Arial"/>
                <a:cs typeface="Arial"/>
                <a:sym typeface="Arial"/>
              </a:rPr>
              <a:t>Consideramos la </a:t>
            </a:r>
            <a:r>
              <a:rPr b="1" i="0" lang="es-ES" sz="2000" u="none" cap="none" strike="noStrike">
                <a:solidFill>
                  <a:srgbClr val="000000"/>
                </a:solidFill>
                <a:latin typeface="Arial"/>
                <a:ea typeface="Arial"/>
                <a:cs typeface="Arial"/>
                <a:sym typeface="Arial"/>
              </a:rPr>
              <a:t>trayectoria escolar </a:t>
            </a:r>
            <a:r>
              <a:rPr b="0" i="0" lang="es-ES" sz="2000" u="none" cap="none" strike="noStrike">
                <a:solidFill>
                  <a:srgbClr val="000000"/>
                </a:solidFill>
                <a:latin typeface="Arial"/>
                <a:ea typeface="Arial"/>
                <a:cs typeface="Arial"/>
                <a:sym typeface="Arial"/>
              </a:rPr>
              <a:t>a lo largo de todo el recorrido que realiza el estudiante abarcando el momento en que el estudiante ingresa al </a:t>
            </a:r>
            <a:r>
              <a:rPr b="1" i="0" lang="es-ES" sz="2000" u="none" cap="none" strike="noStrike">
                <a:solidFill>
                  <a:srgbClr val="000000"/>
                </a:solidFill>
                <a:latin typeface="Arial"/>
                <a:ea typeface="Arial"/>
                <a:cs typeface="Arial"/>
                <a:sym typeface="Arial"/>
              </a:rPr>
              <a:t>nivel inicial </a:t>
            </a:r>
            <a:r>
              <a:rPr b="0" i="0" lang="es-ES" sz="2000" u="none" cap="none" strike="noStrike">
                <a:solidFill>
                  <a:srgbClr val="000000"/>
                </a:solidFill>
                <a:latin typeface="Arial"/>
                <a:ea typeface="Arial"/>
                <a:cs typeface="Arial"/>
                <a:sym typeface="Arial"/>
              </a:rPr>
              <a:t>y transita luego, por los </a:t>
            </a:r>
            <a:r>
              <a:rPr b="1" i="0" lang="es-ES" sz="2000" u="none" cap="none" strike="noStrike">
                <a:solidFill>
                  <a:srgbClr val="000000"/>
                </a:solidFill>
                <a:latin typeface="Arial"/>
                <a:ea typeface="Arial"/>
                <a:cs typeface="Arial"/>
                <a:sym typeface="Arial"/>
              </a:rPr>
              <a:t>niveles educativos primario, secundario </a:t>
            </a:r>
            <a:r>
              <a:rPr b="0" i="0" lang="es-ES" sz="2000" u="none" cap="none" strike="noStrike">
                <a:solidFill>
                  <a:srgbClr val="000000"/>
                </a:solidFill>
                <a:latin typeface="Arial"/>
                <a:ea typeface="Arial"/>
                <a:cs typeface="Arial"/>
                <a:sym typeface="Arial"/>
              </a:rPr>
              <a:t>e inclusive el </a:t>
            </a:r>
            <a:r>
              <a:rPr b="1" i="0" lang="es-ES" sz="2000" u="none" cap="none" strike="noStrike">
                <a:solidFill>
                  <a:srgbClr val="000000"/>
                </a:solidFill>
                <a:latin typeface="Arial"/>
                <a:ea typeface="Arial"/>
                <a:cs typeface="Arial"/>
                <a:sym typeface="Arial"/>
              </a:rPr>
              <a:t>nivel superior.</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4D4D4D"/>
              </a:solidFill>
              <a:latin typeface="Arial Black"/>
              <a:ea typeface="Arial Black"/>
              <a:cs typeface="Arial Black"/>
              <a:sym typeface="Arial Black"/>
            </a:endParaRPr>
          </a:p>
        </p:txBody>
      </p:sp>
      <p:pic>
        <p:nvPicPr>
          <p:cNvPr id="122" name="Google Shape;122;p12"/>
          <p:cNvPicPr preferRelativeResize="0"/>
          <p:nvPr/>
        </p:nvPicPr>
        <p:blipFill rotWithShape="1">
          <a:blip r:embed="rId5">
            <a:alphaModFix/>
          </a:blip>
          <a:srcRect b="0" l="0" r="0" t="0"/>
          <a:stretch/>
        </p:blipFill>
        <p:spPr>
          <a:xfrm>
            <a:off x="3137836" y="290094"/>
            <a:ext cx="2466975" cy="184785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28" name="Google Shape;128;p13"/>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29" name="Google Shape;129;p13"/>
          <p:cNvSpPr/>
          <p:nvPr/>
        </p:nvSpPr>
        <p:spPr>
          <a:xfrm>
            <a:off x="1353426" y="1868755"/>
            <a:ext cx="6679436" cy="2654543"/>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s-ES" sz="2000" u="none" cap="none" strike="noStrike">
                <a:solidFill>
                  <a:srgbClr val="000000"/>
                </a:solidFill>
                <a:latin typeface="Arial"/>
                <a:ea typeface="Arial"/>
                <a:cs typeface="Arial"/>
                <a:sym typeface="Arial"/>
              </a:rPr>
              <a:t>La </a:t>
            </a:r>
            <a:r>
              <a:rPr b="1" i="0" lang="es-ES" sz="2000" u="none" cap="none" strike="noStrike">
                <a:solidFill>
                  <a:srgbClr val="000000"/>
                </a:solidFill>
                <a:latin typeface="Arial"/>
                <a:ea typeface="Arial"/>
                <a:cs typeface="Arial"/>
                <a:sym typeface="Arial"/>
              </a:rPr>
              <a:t>trayectoria educativa integral </a:t>
            </a:r>
            <a:r>
              <a:rPr b="0" i="0" lang="es-ES" sz="2000" u="none" cap="none" strike="noStrike">
                <a:solidFill>
                  <a:srgbClr val="000000"/>
                </a:solidFill>
                <a:latin typeface="Arial"/>
                <a:ea typeface="Arial"/>
                <a:cs typeface="Arial"/>
                <a:sym typeface="Arial"/>
              </a:rPr>
              <a:t>hace referencia a múltiples formas de atravesar la experiencia educativa, no implica necesariamente un recorrido lineal, es una preparación para el ejercicio como ciudadanos, es un modelo personalizado, crítico y activo.   </a:t>
            </a:r>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4D4D4D"/>
              </a:solidFill>
              <a:latin typeface="Arial Black"/>
              <a:ea typeface="Arial Black"/>
              <a:cs typeface="Arial Black"/>
              <a:sym typeface="Arial Black"/>
            </a:endParaRPr>
          </a:p>
        </p:txBody>
      </p:sp>
      <p:sp>
        <p:nvSpPr>
          <p:cNvPr descr="2-TRAYECTORIAS INTEGRADAS-SEC 2030.indd" id="130" name="Google Shape;130;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2-TRAYECTORIAS INTEGRADAS-SEC 2030.indd" id="131" name="Google Shape;131;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2-TRAYECTORIAS INTEGRADAS-SEC 2030.indd" id="132" name="Google Shape;132;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2-TRAYECTORIAS INTEGRADAS-SEC 2030.indd" id="133" name="Google Shape;133;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2-TRAYECTORIAS INTEGRADAS-SEC 2030.indd" id="134" name="Google Shape;134;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Find solution as help fitting jigsaw puzzle pieces together outline  concept. Collaboration, teamwork or work support for problem solving vector  illustration. Business matching with assistance and help vector de Stock |  Adobe" id="135" name="Google Shape;135;p13"/>
          <p:cNvPicPr preferRelativeResize="0"/>
          <p:nvPr/>
        </p:nvPicPr>
        <p:blipFill rotWithShape="1">
          <a:blip r:embed="rId5">
            <a:alphaModFix/>
          </a:blip>
          <a:srcRect b="21979" l="30024" r="17632" t="47865"/>
          <a:stretch/>
        </p:blipFill>
        <p:spPr>
          <a:xfrm>
            <a:off x="2133600" y="522515"/>
            <a:ext cx="4985658" cy="15022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4"/>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41" name="Google Shape;141;p14"/>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42" name="Google Shape;142;p14"/>
          <p:cNvSpPr txBox="1"/>
          <p:nvPr/>
        </p:nvSpPr>
        <p:spPr>
          <a:xfrm>
            <a:off x="840260" y="1260390"/>
            <a:ext cx="3234904" cy="258532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Arial"/>
                <a:ea typeface="Arial"/>
                <a:cs typeface="Arial"/>
                <a:sym typeface="Arial"/>
              </a:rPr>
              <a:t> </a:t>
            </a:r>
            <a:r>
              <a:rPr b="1" i="0" lang="es-ES" sz="1800" u="none" cap="none" strike="noStrike">
                <a:solidFill>
                  <a:srgbClr val="000000"/>
                </a:solidFill>
                <a:latin typeface="Arial"/>
                <a:ea typeface="Arial"/>
                <a:cs typeface="Arial"/>
                <a:sym typeface="Arial"/>
              </a:rPr>
              <a:t>Trayectoria teórica: </a:t>
            </a:r>
            <a:r>
              <a:rPr b="0" i="0" lang="es-ES" sz="1800" u="none" cap="none" strike="noStrike">
                <a:solidFill>
                  <a:srgbClr val="000000"/>
                </a:solidFill>
                <a:latin typeface="Arial"/>
                <a:ea typeface="Arial"/>
                <a:cs typeface="Arial"/>
                <a:sym typeface="Arial"/>
              </a:rPr>
              <a:t>el ingreso se produce a determinada edad y se espera el avance año por año, estando preestablecidas las transiciones entre niveles escolares y el tiempo teórico de duración de una cohorte escolar. </a:t>
            </a:r>
            <a:endParaRPr b="0" i="0" sz="1400" u="none" cap="none" strike="noStrike">
              <a:solidFill>
                <a:srgbClr val="000000"/>
              </a:solidFill>
              <a:latin typeface="Arial"/>
              <a:ea typeface="Arial"/>
              <a:cs typeface="Arial"/>
              <a:sym typeface="Arial"/>
            </a:endParaRPr>
          </a:p>
        </p:txBody>
      </p:sp>
      <p:sp>
        <p:nvSpPr>
          <p:cNvPr id="143" name="Google Shape;143;p14"/>
          <p:cNvSpPr txBox="1"/>
          <p:nvPr/>
        </p:nvSpPr>
        <p:spPr>
          <a:xfrm>
            <a:off x="5021976" y="1820639"/>
            <a:ext cx="2565072" cy="253402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Trayectoria real: </a:t>
            </a:r>
            <a:r>
              <a:rPr b="0" i="0" lang="es-ES" sz="1800" u="none" cap="none" strike="noStrike">
                <a:solidFill>
                  <a:srgbClr val="000000"/>
                </a:solidFill>
                <a:latin typeface="Arial"/>
                <a:ea typeface="Arial"/>
                <a:cs typeface="Arial"/>
                <a:sym typeface="Arial"/>
              </a:rPr>
              <a:t>modo en que se transita la escolaridad, de manera heterogénea, interrumpida, variable. </a:t>
            </a:r>
            <a:endParaRPr b="0" i="0" sz="1400" u="none" cap="none" strike="noStrike">
              <a:solidFill>
                <a:srgbClr val="000000"/>
              </a:solidFill>
              <a:latin typeface="Arial"/>
              <a:ea typeface="Arial"/>
              <a:cs typeface="Arial"/>
              <a:sym typeface="Arial"/>
            </a:endParaRPr>
          </a:p>
        </p:txBody>
      </p:sp>
      <p:pic>
        <p:nvPicPr>
          <p:cNvPr id="144" name="Google Shape;144;p14"/>
          <p:cNvPicPr preferRelativeResize="0"/>
          <p:nvPr/>
        </p:nvPicPr>
        <p:blipFill rotWithShape="1">
          <a:blip r:embed="rId5">
            <a:alphaModFix/>
          </a:blip>
          <a:srcRect b="2565" l="10188" r="27262" t="40695"/>
          <a:stretch/>
        </p:blipFill>
        <p:spPr>
          <a:xfrm>
            <a:off x="5021976" y="123860"/>
            <a:ext cx="2658794" cy="1589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5"/>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50" name="Google Shape;150;p15"/>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51" name="Google Shape;151;p15"/>
          <p:cNvSpPr txBox="1"/>
          <p:nvPr/>
        </p:nvSpPr>
        <p:spPr>
          <a:xfrm>
            <a:off x="1470454" y="848790"/>
            <a:ext cx="6437870" cy="369332"/>
          </a:xfrm>
          <a:prstGeom prst="rect">
            <a:avLst/>
          </a:prstGeom>
          <a:solidFill>
            <a:srgbClr val="BCFBB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Articulación</a:t>
            </a:r>
            <a:endParaRPr b="1" i="0" sz="1800" u="none" cap="none" strike="noStrike">
              <a:solidFill>
                <a:srgbClr val="000000"/>
              </a:solidFill>
              <a:latin typeface="Arial"/>
              <a:ea typeface="Arial"/>
              <a:cs typeface="Arial"/>
              <a:sym typeface="Arial"/>
            </a:endParaRPr>
          </a:p>
        </p:txBody>
      </p:sp>
      <p:sp>
        <p:nvSpPr>
          <p:cNvPr id="152" name="Google Shape;152;p15"/>
          <p:cNvSpPr txBox="1"/>
          <p:nvPr/>
        </p:nvSpPr>
        <p:spPr>
          <a:xfrm>
            <a:off x="154459" y="1033456"/>
            <a:ext cx="8835081" cy="77944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53" name="Google Shape;153;p15"/>
          <p:cNvSpPr txBox="1"/>
          <p:nvPr/>
        </p:nvSpPr>
        <p:spPr>
          <a:xfrm>
            <a:off x="723213" y="1282851"/>
            <a:ext cx="7697572" cy="240758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600"/>
              <a:buFont typeface="Arial"/>
              <a:buNone/>
            </a:pPr>
            <a:r>
              <a:rPr b="1" i="1" lang="es-ES" sz="1600" u="none" cap="none" strike="noStrike">
                <a:solidFill>
                  <a:srgbClr val="000000"/>
                </a:solidFill>
                <a:latin typeface="Arial"/>
                <a:ea typeface="Arial"/>
                <a:cs typeface="Arial"/>
                <a:sym typeface="Arial"/>
              </a:rPr>
              <a:t>“</a:t>
            </a:r>
            <a:r>
              <a:rPr b="0" i="1" lang="es-ES" sz="1600" u="none" cap="none" strike="noStrike">
                <a:solidFill>
                  <a:srgbClr val="000000"/>
                </a:solidFill>
                <a:latin typeface="Arial"/>
                <a:ea typeface="Arial"/>
                <a:cs typeface="Arial"/>
                <a:sym typeface="Arial"/>
              </a:rPr>
              <a:t>Entendemos por </a:t>
            </a:r>
            <a:r>
              <a:rPr b="1" i="1" lang="es-ES" sz="1600" u="none" cap="none" strike="noStrike">
                <a:solidFill>
                  <a:srgbClr val="000000"/>
                </a:solidFill>
                <a:latin typeface="Arial"/>
                <a:ea typeface="Arial"/>
                <a:cs typeface="Arial"/>
                <a:sym typeface="Arial"/>
              </a:rPr>
              <a:t>articulación</a:t>
            </a:r>
            <a:r>
              <a:rPr b="0" i="1" lang="es-ES" sz="1600" u="none" cap="none" strike="noStrike">
                <a:solidFill>
                  <a:srgbClr val="000000"/>
                </a:solidFill>
                <a:latin typeface="Arial"/>
                <a:ea typeface="Arial"/>
                <a:cs typeface="Arial"/>
                <a:sym typeface="Arial"/>
              </a:rPr>
              <a:t> el pasaje de los alumnos dentro del sistema, la transición a un nuevo entorno, a un nuevo rol, a nuevas expectativas, nuevas alternativas. Toda transición conlleva posibilidades de éxito y de fracaso. Esto depende en gran medida de las posibilidades de cada individuo, pero mucho depende de cada entorno, de cada propuesta, de cada colectivo y, sobre todo, de las interacciones que genere el encuentro con los otros.”</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600"/>
              <a:buFont typeface="Arial"/>
              <a:buNone/>
            </a:pPr>
            <a:r>
              <a:rPr b="0" i="1" lang="es-ES" sz="1600" u="none" cap="none" strike="noStrike">
                <a:solidFill>
                  <a:srgbClr val="000000"/>
                </a:solidFill>
                <a:latin typeface="Arial"/>
                <a:ea typeface="Arial"/>
                <a:cs typeface="Arial"/>
                <a:sym typeface="Arial"/>
              </a:rPr>
              <a:t>(Delia Azzerboni, 2005, p.1)</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54" name="Google Shape;154;p15"/>
          <p:cNvSpPr/>
          <p:nvPr/>
        </p:nvSpPr>
        <p:spPr>
          <a:xfrm>
            <a:off x="3431818" y="3165706"/>
            <a:ext cx="5168485" cy="1356867"/>
          </a:xfrm>
          <a:prstGeom prst="rect">
            <a:avLst/>
          </a:prstGeom>
          <a:solidFill>
            <a:schemeClr val="dk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Arial"/>
                <a:ea typeface="Arial"/>
                <a:cs typeface="Arial"/>
                <a:sym typeface="Arial"/>
              </a:rPr>
              <a:t>La articulación deberá ser parte de las planificaciones institucionales para alcanzar plenamente la inclusión y la calidad de los aprendizajes.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6"/>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160" name="Google Shape;160;p16"/>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61" name="Google Shape;161;p16"/>
          <p:cNvSpPr txBox="1"/>
          <p:nvPr/>
        </p:nvSpPr>
        <p:spPr>
          <a:xfrm>
            <a:off x="1470454" y="848790"/>
            <a:ext cx="6437870" cy="369332"/>
          </a:xfrm>
          <a:prstGeom prst="rect">
            <a:avLst/>
          </a:prstGeom>
          <a:solidFill>
            <a:srgbClr val="BCFBB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Articulación</a:t>
            </a:r>
            <a:endParaRPr b="1" i="0" sz="1800" u="none" cap="none" strike="noStrike">
              <a:solidFill>
                <a:srgbClr val="000000"/>
              </a:solidFill>
              <a:latin typeface="Arial"/>
              <a:ea typeface="Arial"/>
              <a:cs typeface="Arial"/>
              <a:sym typeface="Arial"/>
            </a:endParaRPr>
          </a:p>
        </p:txBody>
      </p:sp>
      <p:sp>
        <p:nvSpPr>
          <p:cNvPr id="162" name="Google Shape;162;p16"/>
          <p:cNvSpPr txBox="1"/>
          <p:nvPr/>
        </p:nvSpPr>
        <p:spPr>
          <a:xfrm>
            <a:off x="154459" y="1033456"/>
            <a:ext cx="8835081" cy="77944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63" name="Google Shape;163;p16"/>
          <p:cNvSpPr/>
          <p:nvPr/>
        </p:nvSpPr>
        <p:spPr>
          <a:xfrm>
            <a:off x="3431818" y="3165706"/>
            <a:ext cx="5168485" cy="1356867"/>
          </a:xfrm>
          <a:prstGeom prst="rect">
            <a:avLst/>
          </a:prstGeom>
          <a:solidFill>
            <a:schemeClr val="dk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Arial"/>
                <a:ea typeface="Arial"/>
                <a:cs typeface="Arial"/>
                <a:sym typeface="Arial"/>
              </a:rPr>
              <a:t>Resulta necesario superar el pensar en la articulación para pensar articuladamente.</a:t>
            </a:r>
            <a:endParaRPr b="0" i="0" sz="1400" u="none" cap="none" strike="noStrike">
              <a:solidFill>
                <a:schemeClr val="lt1"/>
              </a:solidFill>
              <a:latin typeface="Arial"/>
              <a:ea typeface="Arial"/>
              <a:cs typeface="Arial"/>
              <a:sym typeface="Arial"/>
            </a:endParaRPr>
          </a:p>
        </p:txBody>
      </p:sp>
      <p:sp>
        <p:nvSpPr>
          <p:cNvPr id="164" name="Google Shape;164;p16"/>
          <p:cNvSpPr txBox="1"/>
          <p:nvPr/>
        </p:nvSpPr>
        <p:spPr>
          <a:xfrm>
            <a:off x="723213" y="1240071"/>
            <a:ext cx="7697572" cy="219322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600"/>
              <a:buFont typeface="Arial"/>
              <a:buNone/>
            </a:pPr>
            <a:r>
              <a:rPr b="1" i="1" lang="es-ES" sz="1600" u="none" cap="none" strike="noStrike">
                <a:solidFill>
                  <a:srgbClr val="000000"/>
                </a:solidFill>
                <a:latin typeface="Arial"/>
                <a:ea typeface="Arial"/>
                <a:cs typeface="Arial"/>
                <a:sym typeface="Arial"/>
              </a:rPr>
              <a:t>“</a:t>
            </a:r>
            <a:r>
              <a:rPr b="0" i="1" lang="es-ES" sz="1600" u="none" cap="none" strike="noStrike">
                <a:solidFill>
                  <a:srgbClr val="000000"/>
                </a:solidFill>
                <a:latin typeface="Arial"/>
                <a:ea typeface="Arial"/>
                <a:cs typeface="Arial"/>
                <a:sym typeface="Arial"/>
              </a:rPr>
              <a:t>La articulación es una cuestión institucional: no se trata solamente de articular contenidos, o estudiantes o docentes, sino que se articula la institución en su totalidad. Va más allá de las personas, de los edificios o los contenidos tratados aisladamente. Involucra el rol que cada actor de la situación educativa desempeña en la institución. La articulación debería ser un eje que atraviese todo el sistema educativo, desde Inicial a Media o Terciario incluidos.</a:t>
            </a:r>
            <a:r>
              <a:rPr b="0" i="1" lang="es-ES" sz="20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600"/>
              <a:buFont typeface="Arial"/>
              <a:buNone/>
            </a:pPr>
            <a:r>
              <a:rPr b="0" i="1" lang="es-ES" sz="1600" u="none" cap="none" strike="noStrike">
                <a:solidFill>
                  <a:srgbClr val="000000"/>
                </a:solidFill>
                <a:latin typeface="Arial"/>
                <a:ea typeface="Arial"/>
                <a:cs typeface="Arial"/>
                <a:sym typeface="Arial"/>
              </a:rPr>
              <a:t>(Ruth Harf,1997,p.25)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7"/>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170" name="Google Shape;170;p17"/>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71" name="Google Shape;171;p17"/>
          <p:cNvSpPr/>
          <p:nvPr/>
        </p:nvSpPr>
        <p:spPr>
          <a:xfrm>
            <a:off x="3254875" y="104624"/>
            <a:ext cx="4045500" cy="55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Nixie One"/>
                <a:ea typeface="Nixie One"/>
                <a:cs typeface="Nixie One"/>
                <a:sym typeface="Nixie One"/>
              </a:rPr>
              <a:t>Que Sí y que NO</a:t>
            </a:r>
            <a:endParaRPr b="1" i="0" sz="1400" u="none" cap="none" strike="noStrike">
              <a:solidFill>
                <a:srgbClr val="000000"/>
              </a:solidFill>
              <a:latin typeface="Nixie One"/>
              <a:ea typeface="Nixie One"/>
              <a:cs typeface="Nixie One"/>
              <a:sym typeface="Nixie One"/>
            </a:endParaRPr>
          </a:p>
        </p:txBody>
      </p:sp>
      <p:pic>
        <p:nvPicPr>
          <p:cNvPr id="172" name="Google Shape;172;p17"/>
          <p:cNvPicPr preferRelativeResize="0"/>
          <p:nvPr/>
        </p:nvPicPr>
        <p:blipFill rotWithShape="1">
          <a:blip r:embed="rId5">
            <a:alphaModFix/>
          </a:blip>
          <a:srcRect b="0" l="0" r="44567" t="4671"/>
          <a:stretch/>
        </p:blipFill>
        <p:spPr>
          <a:xfrm>
            <a:off x="8261500" y="230175"/>
            <a:ext cx="717300" cy="924300"/>
          </a:xfrm>
          <a:prstGeom prst="rect">
            <a:avLst/>
          </a:prstGeom>
          <a:noFill/>
          <a:ln>
            <a:noFill/>
          </a:ln>
        </p:spPr>
      </p:pic>
      <p:pic>
        <p:nvPicPr>
          <p:cNvPr id="173" name="Google Shape;173;p17"/>
          <p:cNvPicPr preferRelativeResize="0"/>
          <p:nvPr/>
        </p:nvPicPr>
        <p:blipFill rotWithShape="1">
          <a:blip r:embed="rId5">
            <a:alphaModFix/>
          </a:blip>
          <a:srcRect b="9835" l="51647" r="0" t="0"/>
          <a:stretch/>
        </p:blipFill>
        <p:spPr>
          <a:xfrm>
            <a:off x="522350" y="559275"/>
            <a:ext cx="616175" cy="860700"/>
          </a:xfrm>
          <a:prstGeom prst="rect">
            <a:avLst/>
          </a:prstGeom>
          <a:noFill/>
          <a:ln>
            <a:noFill/>
          </a:ln>
        </p:spPr>
      </p:pic>
      <p:graphicFrame>
        <p:nvGraphicFramePr>
          <p:cNvPr id="174" name="Google Shape;174;p17"/>
          <p:cNvGraphicFramePr/>
          <p:nvPr/>
        </p:nvGraphicFramePr>
        <p:xfrm>
          <a:off x="1401150" y="656325"/>
          <a:ext cx="3000000" cy="3000000"/>
        </p:xfrm>
        <a:graphic>
          <a:graphicData uri="http://schemas.openxmlformats.org/drawingml/2006/table">
            <a:tbl>
              <a:tblPr>
                <a:noFill/>
                <a:tableStyleId>{7EAFE225-3CF7-4256-A87C-D9A82AC06327}</a:tableStyleId>
              </a:tblPr>
              <a:tblGrid>
                <a:gridCol w="2539225"/>
                <a:gridCol w="4321125"/>
              </a:tblGrid>
              <a:tr h="344225">
                <a:tc>
                  <a:txBody>
                    <a:bodyPr/>
                    <a:lstStyle/>
                    <a:p>
                      <a:pPr indent="0" lvl="0" marL="0" marR="0" rtl="0" algn="l">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La articulación no es…</a:t>
                      </a:r>
                      <a:endParaRPr b="1" sz="1200" u="none" cap="none" strike="noStrike">
                        <a:solidFill>
                          <a:schemeClr val="lt1"/>
                        </a:solidFill>
                        <a:latin typeface="Nixie One"/>
                        <a:ea typeface="Nixie One"/>
                        <a:cs typeface="Nixie One"/>
                        <a:sym typeface="Nixie On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La articulación es…</a:t>
                      </a:r>
                      <a:endParaRPr b="1" sz="1200" u="none" cap="none" strike="noStrike">
                        <a:solidFill>
                          <a:schemeClr val="lt1"/>
                        </a:solidFill>
                        <a:latin typeface="Nixie One"/>
                        <a:ea typeface="Nixie One"/>
                        <a:cs typeface="Nixie One"/>
                        <a:sym typeface="Nixie One"/>
                      </a:endParaRPr>
                    </a:p>
                  </a:txBody>
                  <a:tcPr marT="91425" marB="91425" marR="91425" marL="91425"/>
                </a:tc>
              </a:tr>
              <a:tr h="1085725">
                <a:tc>
                  <a:txBody>
                    <a:bodyPr/>
                    <a:lstStyle/>
                    <a:p>
                      <a:pPr indent="0" lvl="0" marL="0" marR="0" rtl="0" algn="just">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Reducir las acciones a meras actividades de integración entre estudiantes.</a:t>
                      </a:r>
                      <a:endParaRPr b="1" sz="1200" u="none" cap="none" strike="noStrike">
                        <a:solidFill>
                          <a:schemeClr val="lt1"/>
                        </a:solidFill>
                        <a:latin typeface="Nixie One"/>
                        <a:ea typeface="Nixie One"/>
                        <a:cs typeface="Nixie One"/>
                        <a:sym typeface="Nixie One"/>
                      </a:endParaRPr>
                    </a:p>
                  </a:txBody>
                  <a:tcPr marT="91425" marB="91425" marR="91425" marL="91425"/>
                </a:tc>
                <a:tc>
                  <a:txBody>
                    <a:bodyPr/>
                    <a:lstStyle/>
                    <a:p>
                      <a:pPr indent="0" lvl="0" marL="0" marR="0" rtl="0" algn="just">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El logro de concertaciones institucionales, concertaciones conceptuales y concertaciones curriculares (acuerdos curriculares), que implican entender a la articulación desde el paradigma de la complejidad.</a:t>
                      </a:r>
                      <a:endParaRPr b="1" sz="1200" u="none" cap="none" strike="noStrike">
                        <a:solidFill>
                          <a:schemeClr val="lt1"/>
                        </a:solidFill>
                        <a:latin typeface="Nixie One"/>
                        <a:ea typeface="Nixie One"/>
                        <a:cs typeface="Nixie One"/>
                        <a:sym typeface="Nixie One"/>
                      </a:endParaRPr>
                    </a:p>
                  </a:txBody>
                  <a:tcPr marT="91425" marB="91425" marR="91425" marL="91425"/>
                </a:tc>
              </a:tr>
              <a:tr h="1085725">
                <a:tc>
                  <a:txBody>
                    <a:bodyPr/>
                    <a:lstStyle/>
                    <a:p>
                      <a:pPr indent="0" lvl="0" marL="0" marR="0" rtl="0" algn="just">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Incluir actividades dispersas en el proyecto institucional.</a:t>
                      </a:r>
                      <a:endParaRPr b="1" sz="1200" u="none" cap="none" strike="noStrike">
                        <a:solidFill>
                          <a:schemeClr val="lt1"/>
                        </a:solidFill>
                        <a:latin typeface="Nixie One"/>
                        <a:ea typeface="Nixie One"/>
                        <a:cs typeface="Nixie One"/>
                        <a:sym typeface="Nixie One"/>
                      </a:endParaRPr>
                    </a:p>
                  </a:txBody>
                  <a:tcPr marT="91425" marB="91425" marR="91425" marL="91425"/>
                </a:tc>
                <a:tc>
                  <a:txBody>
                    <a:bodyPr/>
                    <a:lstStyle/>
                    <a:p>
                      <a:pPr indent="0" lvl="0" marL="0" marR="0" rtl="0" algn="just">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Una convergencia de condiciones tales como la existencia de un Proyecto Educativo Institucional en proceso de construcción y revisión permanente, para garantizar la articulación intrainstitucional e interinstitucional.</a:t>
                      </a:r>
                      <a:endParaRPr b="1" sz="1200" u="none" cap="none" strike="noStrike">
                        <a:solidFill>
                          <a:schemeClr val="lt1"/>
                        </a:solidFill>
                        <a:latin typeface="Nixie One"/>
                        <a:ea typeface="Nixie One"/>
                        <a:cs typeface="Nixie One"/>
                        <a:sym typeface="Nixie One"/>
                      </a:endParaRPr>
                    </a:p>
                  </a:txBody>
                  <a:tcPr marT="91425" marB="91425" marR="91425" marL="91425"/>
                </a:tc>
              </a:tr>
              <a:tr h="900350">
                <a:tc>
                  <a:txBody>
                    <a:bodyPr/>
                    <a:lstStyle/>
                    <a:p>
                      <a:pPr indent="0" lvl="0" marL="0" marR="0" rtl="0" algn="just">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Un trabajo que queda bajo la decisión de algunos docentes y directivos.</a:t>
                      </a:r>
                      <a:endParaRPr b="1" sz="1200" u="none" cap="none" strike="noStrike">
                        <a:solidFill>
                          <a:schemeClr val="lt1"/>
                        </a:solidFill>
                        <a:latin typeface="Nixie One"/>
                        <a:ea typeface="Nixie One"/>
                        <a:cs typeface="Nixie One"/>
                        <a:sym typeface="Nixie One"/>
                      </a:endParaRPr>
                    </a:p>
                  </a:txBody>
                  <a:tcPr marT="91425" marB="91425" marR="91425" marL="91425"/>
                </a:tc>
                <a:tc>
                  <a:txBody>
                    <a:bodyPr/>
                    <a:lstStyle/>
                    <a:p>
                      <a:pPr indent="0" lvl="0" marL="0" marR="0" rtl="0" algn="just">
                        <a:lnSpc>
                          <a:spcPct val="100000"/>
                        </a:lnSpc>
                        <a:spcBef>
                          <a:spcPts val="0"/>
                        </a:spcBef>
                        <a:spcAft>
                          <a:spcPts val="0"/>
                        </a:spcAft>
                        <a:buClr>
                          <a:srgbClr val="000000"/>
                        </a:buClr>
                        <a:buSzPts val="1200"/>
                        <a:buFont typeface="Arial"/>
                        <a:buNone/>
                      </a:pPr>
                      <a:r>
                        <a:rPr b="1" lang="es-ES" sz="1200" u="none" cap="none" strike="noStrike">
                          <a:solidFill>
                            <a:schemeClr val="lt1"/>
                          </a:solidFill>
                          <a:latin typeface="Nixie One"/>
                          <a:ea typeface="Nixie One"/>
                          <a:cs typeface="Nixie One"/>
                          <a:sym typeface="Nixie One"/>
                        </a:rPr>
                        <a:t>Enmarcar en consideraciones específicas de cada jurisdicción, previendo encuentros y discusiones que optimicen la función enseñante de la comunidad docente.</a:t>
                      </a:r>
                      <a:endParaRPr b="1" sz="1200" u="none" cap="none" strike="noStrike">
                        <a:solidFill>
                          <a:schemeClr val="lt1"/>
                        </a:solidFill>
                        <a:latin typeface="Nixie One"/>
                        <a:ea typeface="Nixie One"/>
                        <a:cs typeface="Nixie One"/>
                        <a:sym typeface="Nixie One"/>
                      </a:endParaRPr>
                    </a:p>
                  </a:txBody>
                  <a:tcPr marT="91425" marB="91425" marR="91425" marL="91425"/>
                </a:tc>
              </a:tr>
            </a:tbl>
          </a:graphicData>
        </a:graphic>
      </p:graphicFrame>
      <p:sp>
        <p:nvSpPr>
          <p:cNvPr id="175" name="Google Shape;175;p17"/>
          <p:cNvSpPr txBox="1"/>
          <p:nvPr/>
        </p:nvSpPr>
        <p:spPr>
          <a:xfrm>
            <a:off x="5598925" y="416080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1200" u="none" cap="none" strike="noStrike">
                <a:solidFill>
                  <a:srgbClr val="000000"/>
                </a:solidFill>
                <a:latin typeface="Nixie One"/>
                <a:ea typeface="Nixie One"/>
                <a:cs typeface="Nixie One"/>
                <a:sym typeface="Nixie One"/>
              </a:rPr>
              <a:t>Delia R. Azzerboni (2006) </a:t>
            </a:r>
            <a:endParaRPr b="1" i="0" sz="1200" u="none" cap="none" strike="noStrike">
              <a:solidFill>
                <a:srgbClr val="000000"/>
              </a:solidFill>
              <a:latin typeface="Nixie One"/>
              <a:ea typeface="Nixie One"/>
              <a:cs typeface="Nixie One"/>
              <a:sym typeface="Nixie O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8"/>
          <p:cNvPicPr preferRelativeResize="0"/>
          <p:nvPr/>
        </p:nvPicPr>
        <p:blipFill rotWithShape="1">
          <a:blip r:embed="rId3">
            <a:alphaModFix/>
          </a:blip>
          <a:srcRect b="0" l="0" r="844" t="0"/>
          <a:stretch/>
        </p:blipFill>
        <p:spPr>
          <a:xfrm>
            <a:off x="0" y="-87675"/>
            <a:ext cx="9144002" cy="5143501"/>
          </a:xfrm>
          <a:prstGeom prst="rect">
            <a:avLst/>
          </a:prstGeom>
          <a:noFill/>
          <a:ln>
            <a:noFill/>
          </a:ln>
        </p:spPr>
      </p:pic>
      <p:pic>
        <p:nvPicPr>
          <p:cNvPr id="181" name="Google Shape;181;p18"/>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82" name="Google Shape;182;p18"/>
          <p:cNvSpPr/>
          <p:nvPr/>
        </p:nvSpPr>
        <p:spPr>
          <a:xfrm>
            <a:off x="3387546" y="405393"/>
            <a:ext cx="354093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Nixie One"/>
                <a:ea typeface="Nixie One"/>
                <a:cs typeface="Nixie One"/>
                <a:sym typeface="Nixie One"/>
              </a:rPr>
              <a:t>Dimensiones de la Articulación</a:t>
            </a:r>
            <a:endParaRPr b="1" i="0" sz="1600" u="none" cap="none" strike="noStrike">
              <a:solidFill>
                <a:srgbClr val="000000"/>
              </a:solidFill>
              <a:latin typeface="Nixie One"/>
              <a:ea typeface="Nixie One"/>
              <a:cs typeface="Nixie One"/>
              <a:sym typeface="Nixie One"/>
            </a:endParaRPr>
          </a:p>
        </p:txBody>
      </p:sp>
      <p:pic>
        <p:nvPicPr>
          <p:cNvPr id="183" name="Google Shape;183;p18"/>
          <p:cNvPicPr preferRelativeResize="0"/>
          <p:nvPr/>
        </p:nvPicPr>
        <p:blipFill rotWithShape="1">
          <a:blip r:embed="rId5">
            <a:alphaModFix/>
          </a:blip>
          <a:srcRect b="0" l="2429" r="0" t="472"/>
          <a:stretch/>
        </p:blipFill>
        <p:spPr>
          <a:xfrm>
            <a:off x="951221" y="868639"/>
            <a:ext cx="2131875" cy="3420114"/>
          </a:xfrm>
          <a:prstGeom prst="rect">
            <a:avLst/>
          </a:prstGeom>
          <a:noFill/>
          <a:ln>
            <a:noFill/>
          </a:ln>
        </p:spPr>
      </p:pic>
      <p:sp>
        <p:nvSpPr>
          <p:cNvPr id="184" name="Google Shape;184;p18"/>
          <p:cNvSpPr/>
          <p:nvPr/>
        </p:nvSpPr>
        <p:spPr>
          <a:xfrm>
            <a:off x="3483175" y="944596"/>
            <a:ext cx="3540900" cy="646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es-ES" sz="1200" u="none" cap="none" strike="noStrike">
                <a:solidFill>
                  <a:srgbClr val="000000"/>
                </a:solidFill>
                <a:latin typeface="Nixie One"/>
                <a:ea typeface="Nixie One"/>
                <a:cs typeface="Nixie One"/>
                <a:sym typeface="Nixie One"/>
              </a:rPr>
              <a:t>Poner en acción actividades de acompañamiento al momento en que un estudiante egresa de un nivel y debe ingresar al otro.</a:t>
            </a:r>
            <a:endParaRPr b="1" i="0" sz="1200" u="none" cap="none" strike="noStrike">
              <a:solidFill>
                <a:srgbClr val="000000"/>
              </a:solidFill>
              <a:latin typeface="Nixie One"/>
              <a:ea typeface="Nixie One"/>
              <a:cs typeface="Nixie One"/>
              <a:sym typeface="Nixie One"/>
            </a:endParaRPr>
          </a:p>
        </p:txBody>
      </p:sp>
      <p:sp>
        <p:nvSpPr>
          <p:cNvPr id="185" name="Google Shape;185;p18"/>
          <p:cNvSpPr/>
          <p:nvPr/>
        </p:nvSpPr>
        <p:spPr>
          <a:xfrm>
            <a:off x="3483175" y="1791586"/>
            <a:ext cx="354093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es-ES" sz="1200" u="none" cap="none" strike="noStrike">
                <a:solidFill>
                  <a:srgbClr val="000000"/>
                </a:solidFill>
                <a:latin typeface="Nixie One"/>
                <a:ea typeface="Nixie One"/>
                <a:cs typeface="Nixie One"/>
                <a:sym typeface="Nixie One"/>
              </a:rPr>
              <a:t>La tarea principal es acortar las distancias que existen entre lo que los estudiantes debieran saber y lo que saben, entre las capacidades deseadas y las desarrolladas. Comprende el transitar del estudiante atravesado por las prácticas de enseñanza, las formas de evaluación y las metodologías de estudio.</a:t>
            </a:r>
            <a:endParaRPr b="1" i="0" sz="1200" u="none" cap="none" strike="noStrike">
              <a:solidFill>
                <a:srgbClr val="000000"/>
              </a:solidFill>
              <a:latin typeface="Nixie One"/>
              <a:ea typeface="Nixie One"/>
              <a:cs typeface="Nixie One"/>
              <a:sym typeface="Nixie One"/>
            </a:endParaRPr>
          </a:p>
        </p:txBody>
      </p:sp>
      <p:sp>
        <p:nvSpPr>
          <p:cNvPr id="186" name="Google Shape;186;p18"/>
          <p:cNvSpPr/>
          <p:nvPr/>
        </p:nvSpPr>
        <p:spPr>
          <a:xfrm>
            <a:off x="3483175" y="3420440"/>
            <a:ext cx="35409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es-ES" sz="1200" u="none" cap="none" strike="noStrike">
                <a:solidFill>
                  <a:srgbClr val="000000"/>
                </a:solidFill>
                <a:latin typeface="Nixie One"/>
                <a:ea typeface="Nixie One"/>
                <a:cs typeface="Nixie One"/>
                <a:sym typeface="Nixie One"/>
              </a:rPr>
              <a:t>La articulación se sostiene desde la planificación de propuestas curriculares que sintetizan convergencias curriculares que provienen de la contextualización de los diseños curriculares o desde la búsqueda de la comunidad educativa.</a:t>
            </a:r>
            <a:endParaRPr b="1" i="0" sz="1200" u="none" cap="none" strike="noStrike">
              <a:solidFill>
                <a:srgbClr val="000000"/>
              </a:solidFill>
              <a:latin typeface="Nixie One"/>
              <a:ea typeface="Nixie One"/>
              <a:cs typeface="Nixie One"/>
              <a:sym typeface="Nixie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9"/>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192" name="Google Shape;192;p19"/>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193" name="Google Shape;193;p19"/>
          <p:cNvSpPr/>
          <p:nvPr/>
        </p:nvSpPr>
        <p:spPr>
          <a:xfrm>
            <a:off x="1584960" y="914400"/>
            <a:ext cx="6035040" cy="368935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EDUCACIÓN</a:t>
            </a:r>
            <a:endParaRPr/>
          </a:p>
          <a:p>
            <a:pPr indent="-114300" lvl="1" marL="114300" marR="0" rtl="0" algn="l">
              <a:lnSpc>
                <a:spcPct val="75000"/>
              </a:lnSpc>
              <a:spcBef>
                <a:spcPts val="14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EDyH</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SALUD</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FAMILIA</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9"/>
          <p:cNvSpPr txBox="1"/>
          <p:nvPr/>
        </p:nvSpPr>
        <p:spPr>
          <a:xfrm>
            <a:off x="2794000" y="284480"/>
            <a:ext cx="355600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ARTICULACIONES NECESARIAS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 name="Shape 29"/>
        <p:cNvGrpSpPr/>
        <p:nvPr/>
      </p:nvGrpSpPr>
      <p:grpSpPr>
        <a:xfrm>
          <a:off x="0" y="0"/>
          <a:ext cx="0" cy="0"/>
          <a:chOff x="0" y="0"/>
          <a:chExt cx="0" cy="0"/>
        </a:xfrm>
      </p:grpSpPr>
      <p:sp>
        <p:nvSpPr>
          <p:cNvPr id="30" name="Google Shape;30;p2"/>
          <p:cNvSpPr/>
          <p:nvPr/>
        </p:nvSpPr>
        <p:spPr>
          <a:xfrm>
            <a:off x="620174" y="1537424"/>
            <a:ext cx="5261698" cy="50013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s-ES" sz="2800" u="none" cap="none" strike="noStrike">
                <a:solidFill>
                  <a:srgbClr val="4D4D4D"/>
                </a:solidFill>
                <a:latin typeface="Arial Black"/>
                <a:ea typeface="Arial Black"/>
                <a:cs typeface="Arial Black"/>
                <a:sym typeface="Arial Black"/>
              </a:rPr>
              <a:t>Dr. Gustavo Adolfo Valdés</a:t>
            </a:r>
            <a:endParaRPr/>
          </a:p>
        </p:txBody>
      </p:sp>
      <p:sp>
        <p:nvSpPr>
          <p:cNvPr id="31" name="Google Shape;31;p2"/>
          <p:cNvSpPr/>
          <p:nvPr/>
        </p:nvSpPr>
        <p:spPr>
          <a:xfrm>
            <a:off x="782077" y="1961761"/>
            <a:ext cx="4937890" cy="30008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s-ES" sz="1500" u="none" cap="none" strike="noStrike">
                <a:solidFill>
                  <a:srgbClr val="4DAA33"/>
                </a:solidFill>
                <a:latin typeface="Arial"/>
                <a:ea typeface="Arial"/>
                <a:cs typeface="Arial"/>
                <a:sym typeface="Arial"/>
              </a:rPr>
              <a:t>GOBERNADOR DE LA PROVINCIA DE CORRIENTES</a:t>
            </a:r>
            <a:endParaRPr/>
          </a:p>
        </p:txBody>
      </p:sp>
      <p:sp>
        <p:nvSpPr>
          <p:cNvPr id="32" name="Google Shape;32;p2"/>
          <p:cNvSpPr/>
          <p:nvPr/>
        </p:nvSpPr>
        <p:spPr>
          <a:xfrm>
            <a:off x="670669" y="2728779"/>
            <a:ext cx="5160708" cy="500137"/>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s-ES" sz="2800" u="none" cap="none" strike="noStrike">
                <a:solidFill>
                  <a:srgbClr val="4D4D4D"/>
                </a:solidFill>
                <a:latin typeface="Arial Black"/>
                <a:ea typeface="Arial Black"/>
                <a:cs typeface="Arial Black"/>
                <a:sym typeface="Arial Black"/>
              </a:rPr>
              <a:t>Lic. Práxedes Ytatí López</a:t>
            </a:r>
            <a:endParaRPr/>
          </a:p>
        </p:txBody>
      </p:sp>
      <p:sp>
        <p:nvSpPr>
          <p:cNvPr id="33" name="Google Shape;33;p2"/>
          <p:cNvSpPr/>
          <p:nvPr/>
        </p:nvSpPr>
        <p:spPr>
          <a:xfrm>
            <a:off x="1957879" y="3164571"/>
            <a:ext cx="2586285" cy="300082"/>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i="0" lang="es-ES" sz="1500" u="none" cap="none" strike="noStrike">
                <a:solidFill>
                  <a:srgbClr val="4DAA33"/>
                </a:solidFill>
                <a:latin typeface="Arial"/>
                <a:ea typeface="Arial"/>
                <a:cs typeface="Arial"/>
                <a:sym typeface="Arial"/>
              </a:rPr>
              <a:t>MINISTRA DE EDUCACIÓN</a:t>
            </a:r>
            <a:endParaRPr/>
          </a:p>
        </p:txBody>
      </p:sp>
      <p:pic>
        <p:nvPicPr>
          <p:cNvPr id="34" name="Google Shape;34;p2"/>
          <p:cNvPicPr preferRelativeResize="0"/>
          <p:nvPr/>
        </p:nvPicPr>
        <p:blipFill rotWithShape="1">
          <a:blip r:embed="rId3">
            <a:alphaModFix/>
          </a:blip>
          <a:srcRect b="0" l="17113" r="50000" t="15775"/>
          <a:stretch/>
        </p:blipFill>
        <p:spPr>
          <a:xfrm>
            <a:off x="6005784" y="-2"/>
            <a:ext cx="3138217"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0"/>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00" name="Google Shape;200;p20"/>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01" name="Google Shape;201;p20"/>
          <p:cNvSpPr txBox="1"/>
          <p:nvPr/>
        </p:nvSpPr>
        <p:spPr>
          <a:xfrm>
            <a:off x="966331" y="1058935"/>
            <a:ext cx="6179235" cy="74373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0"/>
          <p:cNvSpPr txBox="1"/>
          <p:nvPr/>
        </p:nvSpPr>
        <p:spPr>
          <a:xfrm>
            <a:off x="1076583" y="565767"/>
            <a:ext cx="682486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La Gestión Institucional de la Articulación</a:t>
            </a:r>
            <a:endParaRPr b="1" i="0" sz="2400" u="none" cap="none" strike="noStrike">
              <a:solidFill>
                <a:srgbClr val="000000"/>
              </a:solidFill>
              <a:latin typeface="Arial"/>
              <a:ea typeface="Arial"/>
              <a:cs typeface="Arial"/>
              <a:sym typeface="Arial"/>
            </a:endParaRPr>
          </a:p>
        </p:txBody>
      </p:sp>
      <p:pic>
        <p:nvPicPr>
          <p:cNvPr id="203" name="Google Shape;203;p20"/>
          <p:cNvPicPr preferRelativeResize="0"/>
          <p:nvPr/>
        </p:nvPicPr>
        <p:blipFill rotWithShape="1">
          <a:blip r:embed="rId5">
            <a:alphaModFix/>
          </a:blip>
          <a:srcRect b="0" l="32671" r="0" t="0"/>
          <a:stretch/>
        </p:blipFill>
        <p:spPr>
          <a:xfrm>
            <a:off x="1635760" y="1229360"/>
            <a:ext cx="5628640" cy="3007359"/>
          </a:xfrm>
          <a:prstGeom prst="rect">
            <a:avLst/>
          </a:prstGeom>
          <a:noFill/>
          <a:ln>
            <a:noFill/>
          </a:ln>
        </p:spPr>
      </p:pic>
      <p:pic>
        <p:nvPicPr>
          <p:cNvPr id="204" name="Google Shape;204;p20"/>
          <p:cNvPicPr preferRelativeResize="0"/>
          <p:nvPr/>
        </p:nvPicPr>
        <p:blipFill rotWithShape="1">
          <a:blip r:embed="rId6">
            <a:alphaModFix/>
          </a:blip>
          <a:srcRect b="0" l="0" r="0" t="0"/>
          <a:stretch/>
        </p:blipFill>
        <p:spPr>
          <a:xfrm>
            <a:off x="7638861" y="-4344"/>
            <a:ext cx="1339174" cy="1127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1"/>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210" name="Google Shape;210;p21"/>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11" name="Google Shape;211;p21"/>
          <p:cNvSpPr/>
          <p:nvPr/>
        </p:nvSpPr>
        <p:spPr>
          <a:xfrm>
            <a:off x="2065623" y="644390"/>
            <a:ext cx="515711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rgbClr val="000000"/>
                </a:solidFill>
                <a:latin typeface="Nixie One"/>
                <a:ea typeface="Nixie One"/>
                <a:cs typeface="Nixie One"/>
                <a:sym typeface="Nixie One"/>
              </a:rPr>
              <a:t>Gestión Didáctico- Pedagógica de la Articulación</a:t>
            </a:r>
            <a:endParaRPr b="1" i="0" sz="1600" u="none" cap="none" strike="noStrike">
              <a:solidFill>
                <a:srgbClr val="000000"/>
              </a:solidFill>
              <a:latin typeface="Nixie One"/>
              <a:ea typeface="Nixie One"/>
              <a:cs typeface="Nixie One"/>
              <a:sym typeface="Nixie One"/>
            </a:endParaRPr>
          </a:p>
        </p:txBody>
      </p:sp>
      <p:sp>
        <p:nvSpPr>
          <p:cNvPr id="212" name="Google Shape;212;p21"/>
          <p:cNvSpPr/>
          <p:nvPr/>
        </p:nvSpPr>
        <p:spPr>
          <a:xfrm>
            <a:off x="376173" y="1486375"/>
            <a:ext cx="3307200" cy="2246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Nixie One"/>
                <a:ea typeface="Nixie One"/>
                <a:cs typeface="Nixie One"/>
                <a:sym typeface="Nixie One"/>
              </a:rPr>
              <a:t>El proceso didáctico-pedagógico debe gestionarse, debido a que implica “lo que sucede en el aula” y de ello depende en gran medida la construcción de conocimientos y el desarrollo de habilidades.</a:t>
            </a:r>
            <a:endParaRPr b="1" i="0" sz="1400" u="none" cap="none" strike="noStrike">
              <a:solidFill>
                <a:srgbClr val="000000"/>
              </a:solidFill>
              <a:latin typeface="Nixie One"/>
              <a:ea typeface="Nixie One"/>
              <a:cs typeface="Nixie One"/>
              <a:sym typeface="Nixie One"/>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ixie One"/>
              <a:ea typeface="Nixie One"/>
              <a:cs typeface="Nixie One"/>
              <a:sym typeface="Nixie One"/>
            </a:endParaRPr>
          </a:p>
          <a:p>
            <a:pPr indent="0" lvl="0" marL="0" marR="0" rtl="0" algn="just">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Nixie One"/>
                <a:ea typeface="Nixie One"/>
                <a:cs typeface="Nixie One"/>
                <a:sym typeface="Nixie One"/>
              </a:rPr>
              <a:t>Es importante:</a:t>
            </a:r>
            <a:endParaRPr b="1" i="0" sz="1400" u="none" cap="none" strike="noStrike">
              <a:solidFill>
                <a:srgbClr val="000000"/>
              </a:solidFill>
              <a:latin typeface="Nixie One"/>
              <a:ea typeface="Nixie One"/>
              <a:cs typeface="Nixie One"/>
              <a:sym typeface="Nixie One"/>
            </a:endParaRPr>
          </a:p>
          <a:p>
            <a:pPr indent="0" lvl="0" marL="0" marR="0" rtl="0" algn="just">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Nixie One"/>
                <a:ea typeface="Nixie One"/>
                <a:cs typeface="Nixie One"/>
                <a:sym typeface="Nixie One"/>
              </a:rPr>
              <a:t>¿Qué aprender y enseñar?</a:t>
            </a:r>
            <a:endParaRPr b="1" i="0" sz="1400" u="none" cap="none" strike="noStrike">
              <a:solidFill>
                <a:srgbClr val="000000"/>
              </a:solidFill>
              <a:latin typeface="Nixie One"/>
              <a:ea typeface="Nixie One"/>
              <a:cs typeface="Nixie One"/>
              <a:sym typeface="Nixie One"/>
            </a:endParaRPr>
          </a:p>
          <a:p>
            <a:pPr indent="0" lvl="0" marL="0" marR="0" rtl="0" algn="just">
              <a:lnSpc>
                <a:spcPct val="100000"/>
              </a:lnSpc>
              <a:spcBef>
                <a:spcPts val="0"/>
              </a:spcBef>
              <a:spcAft>
                <a:spcPts val="0"/>
              </a:spcAft>
              <a:buClr>
                <a:srgbClr val="000000"/>
              </a:buClr>
              <a:buSzPts val="1400"/>
              <a:buFont typeface="Arial"/>
              <a:buNone/>
            </a:pPr>
            <a:r>
              <a:rPr b="1" i="0" lang="es-ES" sz="1400" u="none" cap="none" strike="noStrike">
                <a:solidFill>
                  <a:srgbClr val="000000"/>
                </a:solidFill>
                <a:latin typeface="Nixie One"/>
                <a:ea typeface="Nixie One"/>
                <a:cs typeface="Nixie One"/>
                <a:sym typeface="Nixie One"/>
              </a:rPr>
              <a:t>¿Cómo aprender y enseñar?</a:t>
            </a:r>
            <a:endParaRPr b="1" i="0" sz="1400" u="none" cap="none" strike="noStrike">
              <a:solidFill>
                <a:srgbClr val="000000"/>
              </a:solidFill>
              <a:latin typeface="Nixie One"/>
              <a:ea typeface="Nixie One"/>
              <a:cs typeface="Nixie One"/>
              <a:sym typeface="Nixie One"/>
            </a:endParaRPr>
          </a:p>
        </p:txBody>
      </p:sp>
      <p:pic>
        <p:nvPicPr>
          <p:cNvPr id="213" name="Google Shape;213;p21"/>
          <p:cNvPicPr preferRelativeResize="0"/>
          <p:nvPr/>
        </p:nvPicPr>
        <p:blipFill rotWithShape="1">
          <a:blip r:embed="rId5">
            <a:alphaModFix/>
          </a:blip>
          <a:srcRect b="4110" l="23450" r="22676" t="19416"/>
          <a:stretch/>
        </p:blipFill>
        <p:spPr>
          <a:xfrm>
            <a:off x="3965825" y="1068013"/>
            <a:ext cx="4469258" cy="35142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2"/>
          <p:cNvPicPr preferRelativeResize="0"/>
          <p:nvPr/>
        </p:nvPicPr>
        <p:blipFill rotWithShape="1">
          <a:blip r:embed="rId3">
            <a:alphaModFix/>
          </a:blip>
          <a:srcRect b="0" l="0" r="842" t="0"/>
          <a:stretch/>
        </p:blipFill>
        <p:spPr>
          <a:xfrm>
            <a:off x="0" y="0"/>
            <a:ext cx="9144000" cy="5143500"/>
          </a:xfrm>
          <a:prstGeom prst="rect">
            <a:avLst/>
          </a:prstGeom>
          <a:noFill/>
          <a:ln>
            <a:noFill/>
          </a:ln>
        </p:spPr>
      </p:pic>
      <p:pic>
        <p:nvPicPr>
          <p:cNvPr id="219" name="Google Shape;219;p22"/>
          <p:cNvPicPr preferRelativeResize="0"/>
          <p:nvPr/>
        </p:nvPicPr>
        <p:blipFill rotWithShape="1">
          <a:blip r:embed="rId4">
            <a:alphaModFix/>
          </a:blip>
          <a:srcRect b="0" l="0" r="0" t="0"/>
          <a:stretch/>
        </p:blipFill>
        <p:spPr>
          <a:xfrm>
            <a:off x="-8" y="8"/>
            <a:ext cx="1978083" cy="474174"/>
          </a:xfrm>
          <a:prstGeom prst="rect">
            <a:avLst/>
          </a:prstGeom>
          <a:noFill/>
          <a:ln>
            <a:noFill/>
          </a:ln>
        </p:spPr>
      </p:pic>
      <p:pic>
        <p:nvPicPr>
          <p:cNvPr id="220" name="Google Shape;220;p22"/>
          <p:cNvPicPr preferRelativeResize="0"/>
          <p:nvPr/>
        </p:nvPicPr>
        <p:blipFill rotWithShape="1">
          <a:blip r:embed="rId5">
            <a:alphaModFix/>
          </a:blip>
          <a:srcRect b="0" l="0" r="0" t="0"/>
          <a:stretch/>
        </p:blipFill>
        <p:spPr>
          <a:xfrm>
            <a:off x="1734563" y="433375"/>
            <a:ext cx="6124575" cy="4276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3"/>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26" name="Google Shape;226;p23"/>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27" name="Google Shape;227;p23"/>
          <p:cNvSpPr txBox="1"/>
          <p:nvPr/>
        </p:nvSpPr>
        <p:spPr>
          <a:xfrm>
            <a:off x="2128452" y="278814"/>
            <a:ext cx="6614087" cy="42165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ACOMPAÑAR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                                             FORTALECER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 MEJORAR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s-ES" sz="2800" u="none" cap="none" strike="noStrike">
                <a:solidFill>
                  <a:srgbClr val="000000"/>
                </a:solidFill>
                <a:latin typeface="Arial"/>
                <a:ea typeface="Arial"/>
                <a:cs typeface="Arial"/>
                <a:sym typeface="Arial"/>
              </a:rPr>
              <a:t>TRAYECTORIAS ESCOLARES</a:t>
            </a:r>
            <a:r>
              <a:rPr b="1" i="0" lang="es-ES" sz="2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228" name="Google Shape;228;p23"/>
          <p:cNvPicPr preferRelativeResize="0"/>
          <p:nvPr/>
        </p:nvPicPr>
        <p:blipFill rotWithShape="1">
          <a:blip r:embed="rId5">
            <a:alphaModFix/>
          </a:blip>
          <a:srcRect b="0" l="0" r="0" t="0"/>
          <a:stretch/>
        </p:blipFill>
        <p:spPr>
          <a:xfrm>
            <a:off x="5074252" y="85108"/>
            <a:ext cx="2946220" cy="1660195"/>
          </a:xfrm>
          <a:prstGeom prst="rect">
            <a:avLst/>
          </a:prstGeom>
          <a:noFill/>
          <a:ln>
            <a:noFill/>
          </a:ln>
        </p:spPr>
      </p:pic>
      <p:pic>
        <p:nvPicPr>
          <p:cNvPr id="229" name="Google Shape;229;p23"/>
          <p:cNvPicPr preferRelativeResize="0"/>
          <p:nvPr/>
        </p:nvPicPr>
        <p:blipFill rotWithShape="1">
          <a:blip r:embed="rId6">
            <a:alphaModFix/>
          </a:blip>
          <a:srcRect b="0" l="0" r="0" t="0"/>
          <a:stretch/>
        </p:blipFill>
        <p:spPr>
          <a:xfrm>
            <a:off x="1425177" y="923205"/>
            <a:ext cx="3439941" cy="1648545"/>
          </a:xfrm>
          <a:prstGeom prst="rect">
            <a:avLst/>
          </a:prstGeom>
          <a:noFill/>
          <a:ln>
            <a:noFill/>
          </a:ln>
        </p:spPr>
      </p:pic>
      <p:pic>
        <p:nvPicPr>
          <p:cNvPr id="230" name="Google Shape;230;p23"/>
          <p:cNvPicPr preferRelativeResize="0"/>
          <p:nvPr/>
        </p:nvPicPr>
        <p:blipFill rotWithShape="1">
          <a:blip r:embed="rId7">
            <a:alphaModFix/>
          </a:blip>
          <a:srcRect b="0" l="0" r="0" t="0"/>
          <a:stretch/>
        </p:blipFill>
        <p:spPr>
          <a:xfrm>
            <a:off x="5074252" y="2327391"/>
            <a:ext cx="2946220" cy="15663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4"/>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36" name="Google Shape;236;p24"/>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37" name="Google Shape;237;p24"/>
          <p:cNvSpPr/>
          <p:nvPr/>
        </p:nvSpPr>
        <p:spPr>
          <a:xfrm>
            <a:off x="1076583" y="2014791"/>
            <a:ext cx="6875098" cy="1859941"/>
          </a:xfrm>
          <a:prstGeom prst="rect">
            <a:avLst/>
          </a:prstGeom>
          <a:solidFill>
            <a:srgbClr val="C4E0B2"/>
          </a:solidFill>
          <a:ln cap="flat" cmpd="sng" w="12700">
            <a:solidFill>
              <a:srgbClr val="54813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s-ES" sz="1400" u="none" cap="none" strike="noStrike">
                <a:solidFill>
                  <a:srgbClr val="FFFFFF"/>
                </a:solidFill>
                <a:latin typeface="Arial"/>
                <a:ea typeface="Arial"/>
                <a:cs typeface="Arial"/>
                <a:sym typeface="Arial"/>
              </a:rPr>
              <a:t> </a:t>
            </a:r>
            <a:r>
              <a:rPr b="1" i="0" lang="es-ES" sz="1400" u="none" cap="none" strike="noStrike">
                <a:solidFill>
                  <a:srgbClr val="113877"/>
                </a:solidFill>
                <a:latin typeface="Arial"/>
                <a:ea typeface="Arial"/>
                <a:cs typeface="Arial"/>
                <a:sym typeface="Arial"/>
              </a:rPr>
              <a:t>Colaborar con la mejora </a:t>
            </a:r>
            <a:r>
              <a:rPr b="0" i="0" lang="es-ES" sz="1400" u="none" cap="none" strike="noStrike">
                <a:solidFill>
                  <a:srgbClr val="113877"/>
                </a:solidFill>
                <a:latin typeface="Arial"/>
                <a:ea typeface="Arial"/>
                <a:cs typeface="Arial"/>
                <a:sym typeface="Arial"/>
              </a:rPr>
              <a:t>de los indicadores de rendimiento, dada la necesidad de abordar la urgencia en la que se encuentran las trayectorias reales. Al reconocer el </a:t>
            </a:r>
            <a:r>
              <a:rPr b="1" i="0" lang="es-ES" sz="1400" u="none" cap="none" strike="noStrike">
                <a:solidFill>
                  <a:srgbClr val="113877"/>
                </a:solidFill>
                <a:latin typeface="Arial"/>
                <a:ea typeface="Arial"/>
                <a:cs typeface="Arial"/>
                <a:sym typeface="Arial"/>
              </a:rPr>
              <a:t>estado de situación </a:t>
            </a:r>
            <a:r>
              <a:rPr b="0" i="0" lang="es-ES" sz="1400" u="none" cap="none" strike="noStrike">
                <a:solidFill>
                  <a:srgbClr val="113877"/>
                </a:solidFill>
                <a:latin typeface="Arial"/>
                <a:ea typeface="Arial"/>
                <a:cs typeface="Arial"/>
                <a:sym typeface="Arial"/>
              </a:rPr>
              <a:t>se puede focalizar en mejorar la definición de los objetivos que guían las acciones institucionales.</a:t>
            </a:r>
            <a:endParaRPr b="0" i="0" sz="1800" u="none" cap="none" strike="noStrike">
              <a:solidFill>
                <a:srgbClr val="113877"/>
              </a:solidFill>
              <a:latin typeface="Calibri"/>
              <a:ea typeface="Calibri"/>
              <a:cs typeface="Calibri"/>
              <a:sym typeface="Calibri"/>
            </a:endParaRPr>
          </a:p>
        </p:txBody>
      </p:sp>
      <p:sp>
        <p:nvSpPr>
          <p:cNvPr id="238" name="Google Shape;238;p24"/>
          <p:cNvSpPr txBox="1"/>
          <p:nvPr/>
        </p:nvSpPr>
        <p:spPr>
          <a:xfrm>
            <a:off x="2065624" y="1020786"/>
            <a:ext cx="525937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Nuestro Propósito  </a:t>
            </a:r>
            <a:endParaRPr b="0" i="0" sz="1400" u="none" cap="none" strike="noStrike">
              <a:solidFill>
                <a:srgbClr val="000000"/>
              </a:solidFill>
              <a:latin typeface="Arial"/>
              <a:ea typeface="Arial"/>
              <a:cs typeface="Arial"/>
              <a:sym typeface="Arial"/>
            </a:endParaRPr>
          </a:p>
        </p:txBody>
      </p:sp>
      <p:pic>
        <p:nvPicPr>
          <p:cNvPr id="239" name="Google Shape;239;p24"/>
          <p:cNvPicPr preferRelativeResize="0"/>
          <p:nvPr/>
        </p:nvPicPr>
        <p:blipFill rotWithShape="1">
          <a:blip r:embed="rId5">
            <a:alphaModFix/>
          </a:blip>
          <a:srcRect b="0" l="0" r="0" t="0"/>
          <a:stretch/>
        </p:blipFill>
        <p:spPr>
          <a:xfrm>
            <a:off x="5205234" y="112864"/>
            <a:ext cx="2495550" cy="182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5"/>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45" name="Google Shape;245;p25"/>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46" name="Google Shape;246;p25"/>
          <p:cNvSpPr/>
          <p:nvPr/>
        </p:nvSpPr>
        <p:spPr>
          <a:xfrm>
            <a:off x="843280" y="1960879"/>
            <a:ext cx="7108401" cy="1913853"/>
          </a:xfrm>
          <a:prstGeom prst="rect">
            <a:avLst/>
          </a:prstGeom>
          <a:solidFill>
            <a:srgbClr val="C4E0B2"/>
          </a:solidFill>
          <a:ln cap="flat" cmpd="sng" w="12700">
            <a:solidFill>
              <a:srgbClr val="54813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Nuevas regulaciones en torno a las propuestas formativas, la (re)organización institucional y las estrategias pedagógicas para el sostenimiento de la trayectoria escolar de los alumnos y las alumnas en situación de enfermedad. Para garantizar el acceso, la permanencia y el egreso universal del sistema educativo es necesario ofrecer diferentes opciones organizativas y formatos institucionales que permitan adquirir, por diferentes vías, los conocimientos y aprendizajes necesarios para actuar en la sociedad y desarrollar el propio proyecto de vida.</a:t>
            </a:r>
            <a:endParaRPr/>
          </a:p>
        </p:txBody>
      </p:sp>
      <p:sp>
        <p:nvSpPr>
          <p:cNvPr id="247" name="Google Shape;247;p25"/>
          <p:cNvSpPr txBox="1"/>
          <p:nvPr/>
        </p:nvSpPr>
        <p:spPr>
          <a:xfrm>
            <a:off x="2065624" y="1020786"/>
            <a:ext cx="309565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Punto de Partida  </a:t>
            </a:r>
            <a:endParaRPr b="0" i="0" sz="1400" u="none" cap="none" strike="noStrike">
              <a:solidFill>
                <a:srgbClr val="000000"/>
              </a:solidFill>
              <a:latin typeface="Arial"/>
              <a:ea typeface="Arial"/>
              <a:cs typeface="Arial"/>
              <a:sym typeface="Arial"/>
            </a:endParaRPr>
          </a:p>
        </p:txBody>
      </p:sp>
      <p:pic>
        <p:nvPicPr>
          <p:cNvPr id="248" name="Google Shape;248;p25"/>
          <p:cNvPicPr preferRelativeResize="0"/>
          <p:nvPr/>
        </p:nvPicPr>
        <p:blipFill rotWithShape="1">
          <a:blip r:embed="rId5">
            <a:alphaModFix/>
          </a:blip>
          <a:srcRect b="0" l="0" r="0" t="0"/>
          <a:stretch/>
        </p:blipFill>
        <p:spPr>
          <a:xfrm>
            <a:off x="5205234" y="112864"/>
            <a:ext cx="2495550"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6"/>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54" name="Google Shape;254;p26"/>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55" name="Google Shape;255;p26"/>
          <p:cNvSpPr txBox="1"/>
          <p:nvPr/>
        </p:nvSpPr>
        <p:spPr>
          <a:xfrm>
            <a:off x="2153166" y="193706"/>
            <a:ext cx="6497608" cy="45858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HERRAMIENTAS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                                             PAUTAS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 IDEAS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s-ES" sz="2800" u="none" cap="none" strike="noStrike">
                <a:solidFill>
                  <a:srgbClr val="000000"/>
                </a:solidFill>
                <a:latin typeface="Arial"/>
                <a:ea typeface="Arial"/>
                <a:cs typeface="Arial"/>
                <a:sym typeface="Arial"/>
              </a:rPr>
              <a:t>ALTERNATIVAS DE ACCIÓN</a:t>
            </a:r>
            <a:r>
              <a:rPr b="1" i="0" lang="es-ES" sz="2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256" name="Google Shape;256;p26"/>
          <p:cNvPicPr preferRelativeResize="0"/>
          <p:nvPr/>
        </p:nvPicPr>
        <p:blipFill rotWithShape="1">
          <a:blip r:embed="rId5">
            <a:alphaModFix/>
          </a:blip>
          <a:srcRect b="0" l="0" r="0" t="0"/>
          <a:stretch/>
        </p:blipFill>
        <p:spPr>
          <a:xfrm>
            <a:off x="5086027" y="103042"/>
            <a:ext cx="2949690" cy="1752269"/>
          </a:xfrm>
          <a:prstGeom prst="rect">
            <a:avLst/>
          </a:prstGeom>
          <a:noFill/>
          <a:ln>
            <a:noFill/>
          </a:ln>
        </p:spPr>
      </p:pic>
      <p:pic>
        <p:nvPicPr>
          <p:cNvPr id="257" name="Google Shape;257;p26"/>
          <p:cNvPicPr preferRelativeResize="0"/>
          <p:nvPr/>
        </p:nvPicPr>
        <p:blipFill rotWithShape="1">
          <a:blip r:embed="rId6">
            <a:alphaModFix/>
          </a:blip>
          <a:srcRect b="0" l="0" r="0" t="0"/>
          <a:stretch/>
        </p:blipFill>
        <p:spPr>
          <a:xfrm>
            <a:off x="1106283" y="1161952"/>
            <a:ext cx="2513419" cy="1535978"/>
          </a:xfrm>
          <a:prstGeom prst="rect">
            <a:avLst/>
          </a:prstGeom>
          <a:noFill/>
          <a:ln>
            <a:noFill/>
          </a:ln>
        </p:spPr>
      </p:pic>
      <p:pic>
        <p:nvPicPr>
          <p:cNvPr id="258" name="Google Shape;258;p26"/>
          <p:cNvPicPr preferRelativeResize="0"/>
          <p:nvPr/>
        </p:nvPicPr>
        <p:blipFill rotWithShape="1">
          <a:blip r:embed="rId7">
            <a:alphaModFix/>
          </a:blip>
          <a:srcRect b="10946" l="0" r="0" t="0"/>
          <a:stretch/>
        </p:blipFill>
        <p:spPr>
          <a:xfrm>
            <a:off x="4934500" y="2571750"/>
            <a:ext cx="2859368" cy="16468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27"/>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64" name="Google Shape;264;p27"/>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65" name="Google Shape;265;p27"/>
          <p:cNvSpPr txBox="1"/>
          <p:nvPr/>
        </p:nvSpPr>
        <p:spPr>
          <a:xfrm>
            <a:off x="1470454" y="848790"/>
            <a:ext cx="6437870" cy="369332"/>
          </a:xfrm>
          <a:prstGeom prst="rect">
            <a:avLst/>
          </a:prstGeom>
          <a:solidFill>
            <a:srgbClr val="BCFBB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MUY IMPORTANTE:</a:t>
            </a:r>
            <a:endParaRPr b="1" i="0" sz="1800" u="none" cap="none" strike="noStrike">
              <a:solidFill>
                <a:srgbClr val="000000"/>
              </a:solidFill>
              <a:latin typeface="Arial"/>
              <a:ea typeface="Arial"/>
              <a:cs typeface="Arial"/>
              <a:sym typeface="Arial"/>
            </a:endParaRPr>
          </a:p>
        </p:txBody>
      </p:sp>
      <p:sp>
        <p:nvSpPr>
          <p:cNvPr id="266" name="Google Shape;266;p27"/>
          <p:cNvSpPr txBox="1"/>
          <p:nvPr/>
        </p:nvSpPr>
        <p:spPr>
          <a:xfrm>
            <a:off x="154459" y="1033456"/>
            <a:ext cx="8835081" cy="77944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67" name="Google Shape;267;p27"/>
          <p:cNvSpPr txBox="1"/>
          <p:nvPr/>
        </p:nvSpPr>
        <p:spPr>
          <a:xfrm>
            <a:off x="855786" y="1391117"/>
            <a:ext cx="7312030" cy="219104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400"/>
              <a:buFont typeface="Arial"/>
              <a:buNone/>
            </a:pPr>
            <a:r>
              <a:rPr b="0" i="0" lang="es-ES" sz="2400" u="none" cap="none" strike="noStrike">
                <a:solidFill>
                  <a:srgbClr val="000000"/>
                </a:solidFill>
                <a:latin typeface="Calibri"/>
                <a:ea typeface="Calibri"/>
                <a:cs typeface="Calibri"/>
                <a:sym typeface="Calibri"/>
              </a:rPr>
              <a:t> IMPLICACIÓN.</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rPr b="0" i="0" lang="es-ES" sz="2400" u="none" cap="none" strike="noStrike">
                <a:solidFill>
                  <a:srgbClr val="000000"/>
                </a:solidFill>
                <a:latin typeface="Calibri"/>
                <a:ea typeface="Calibri"/>
                <a:cs typeface="Calibri"/>
                <a:sym typeface="Calibri"/>
              </a:rPr>
              <a:t>AUTOEVALUACIÓN.</a:t>
            </a:r>
            <a:endParaRPr b="0" i="0" sz="14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400"/>
              <a:buFont typeface="Arial"/>
              <a:buNone/>
            </a:pPr>
            <a:r>
              <a:rPr b="0" i="0" lang="es-ES" sz="2400" u="none" cap="none" strike="noStrike">
                <a:solidFill>
                  <a:srgbClr val="000000"/>
                </a:solidFill>
                <a:latin typeface="Calibri"/>
                <a:ea typeface="Calibri"/>
                <a:cs typeface="Calibri"/>
                <a:sym typeface="Calibri"/>
              </a:rPr>
              <a:t>ACTUALIZACIÓN.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28"/>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273" name="Google Shape;273;p28"/>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74" name="Google Shape;274;p28"/>
          <p:cNvSpPr txBox="1"/>
          <p:nvPr/>
        </p:nvSpPr>
        <p:spPr>
          <a:xfrm>
            <a:off x="966331" y="1058935"/>
            <a:ext cx="6179100" cy="7437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8"/>
          <p:cNvSpPr txBox="1"/>
          <p:nvPr/>
        </p:nvSpPr>
        <p:spPr>
          <a:xfrm>
            <a:off x="1629150" y="1802625"/>
            <a:ext cx="58857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Todo lo producido, deberá estar digitalizado, de esta manera, la información es OPORTUNA, puede ser ACTUALIZADA, circulará rápidamente y será facilitadora de las innovaciones, toma de decisiones, mejoramientos y fortalecimiento de toda la INSTITUCIÓN.</a:t>
            </a:r>
            <a:endParaRPr b="1"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s-ES" sz="1800" u="none" cap="none" strike="noStrike">
                <a:solidFill>
                  <a:srgbClr val="000000"/>
                </a:solidFill>
                <a:latin typeface="Arial"/>
                <a:ea typeface="Arial"/>
                <a:cs typeface="Arial"/>
                <a:sym typeface="Arial"/>
              </a:rPr>
              <a:t>Los datos se constituyen en información para la toma de decisiones. </a:t>
            </a:r>
            <a:endParaRPr b="1" i="0" sz="1800" u="none" cap="none" strike="noStrike">
              <a:solidFill>
                <a:srgbClr val="000000"/>
              </a:solidFill>
              <a:latin typeface="Arial"/>
              <a:ea typeface="Arial"/>
              <a:cs typeface="Arial"/>
              <a:sym typeface="Arial"/>
            </a:endParaRPr>
          </a:p>
        </p:txBody>
      </p:sp>
      <p:pic>
        <p:nvPicPr>
          <p:cNvPr id="276" name="Google Shape;276;p28"/>
          <p:cNvPicPr preferRelativeResize="0"/>
          <p:nvPr/>
        </p:nvPicPr>
        <p:blipFill rotWithShape="1">
          <a:blip r:embed="rId5">
            <a:alphaModFix/>
          </a:blip>
          <a:srcRect b="0" l="0" r="0" t="0"/>
          <a:stretch/>
        </p:blipFill>
        <p:spPr>
          <a:xfrm>
            <a:off x="6159769" y="85100"/>
            <a:ext cx="2580980" cy="1717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29"/>
          <p:cNvPicPr preferRelativeResize="0"/>
          <p:nvPr/>
        </p:nvPicPr>
        <p:blipFill rotWithShape="1">
          <a:blip r:embed="rId3">
            <a:alphaModFix/>
          </a:blip>
          <a:srcRect b="0" l="0" r="842" t="0"/>
          <a:stretch/>
        </p:blipFill>
        <p:spPr>
          <a:xfrm>
            <a:off x="0" y="0"/>
            <a:ext cx="9144000" cy="5143500"/>
          </a:xfrm>
          <a:prstGeom prst="rect">
            <a:avLst/>
          </a:prstGeom>
          <a:noFill/>
          <a:ln>
            <a:noFill/>
          </a:ln>
        </p:spPr>
      </p:pic>
      <p:pic>
        <p:nvPicPr>
          <p:cNvPr id="282" name="Google Shape;282;p29"/>
          <p:cNvPicPr preferRelativeResize="0"/>
          <p:nvPr/>
        </p:nvPicPr>
        <p:blipFill rotWithShape="1">
          <a:blip r:embed="rId4">
            <a:alphaModFix/>
          </a:blip>
          <a:srcRect b="0" l="0" r="0" t="0"/>
          <a:stretch/>
        </p:blipFill>
        <p:spPr>
          <a:xfrm>
            <a:off x="-8" y="8"/>
            <a:ext cx="1978083" cy="474174"/>
          </a:xfrm>
          <a:prstGeom prst="rect">
            <a:avLst/>
          </a:prstGeom>
          <a:noFill/>
          <a:ln>
            <a:noFill/>
          </a:ln>
        </p:spPr>
      </p:pic>
      <p:pic>
        <p:nvPicPr>
          <p:cNvPr id="283" name="Google Shape;283;p29"/>
          <p:cNvPicPr preferRelativeResize="0"/>
          <p:nvPr/>
        </p:nvPicPr>
        <p:blipFill rotWithShape="1">
          <a:blip r:embed="rId5">
            <a:alphaModFix/>
          </a:blip>
          <a:srcRect b="20409" l="39166" r="41428" t="30677"/>
          <a:stretch/>
        </p:blipFill>
        <p:spPr>
          <a:xfrm>
            <a:off x="6285903" y="786875"/>
            <a:ext cx="1986244" cy="2814863"/>
          </a:xfrm>
          <a:prstGeom prst="rect">
            <a:avLst/>
          </a:prstGeom>
          <a:noFill/>
          <a:ln>
            <a:noFill/>
          </a:ln>
        </p:spPr>
      </p:pic>
      <p:sp>
        <p:nvSpPr>
          <p:cNvPr id="284" name="Google Shape;284;p29"/>
          <p:cNvSpPr txBox="1"/>
          <p:nvPr/>
        </p:nvSpPr>
        <p:spPr>
          <a:xfrm>
            <a:off x="6446870" y="3630971"/>
            <a:ext cx="212543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sng" cap="none" strike="noStrike">
                <a:solidFill>
                  <a:srgbClr val="000000"/>
                </a:solidFill>
                <a:latin typeface="Arial"/>
                <a:ea typeface="Arial"/>
                <a:cs typeface="Arial"/>
                <a:sym typeface="Arial"/>
                <a:hlinkClick r:id="rId6">
                  <a:extLst>
                    <a:ext uri="{A12FA001-AC4F-418D-AE19-62706E023703}">
                      <ahyp:hlinkClr val="tx"/>
                    </a:ext>
                  </a:extLst>
                </a:hlinkClick>
              </a:rPr>
              <a:t>https://bit.ly/TEgreso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85" name="Google Shape;285;p29"/>
          <p:cNvPicPr preferRelativeResize="0"/>
          <p:nvPr/>
        </p:nvPicPr>
        <p:blipFill rotWithShape="1">
          <a:blip r:embed="rId7">
            <a:alphaModFix/>
          </a:blip>
          <a:srcRect b="21256" l="39363" r="41786" t="30962"/>
          <a:stretch/>
        </p:blipFill>
        <p:spPr>
          <a:xfrm>
            <a:off x="722889" y="779018"/>
            <a:ext cx="1986244" cy="2830575"/>
          </a:xfrm>
          <a:prstGeom prst="rect">
            <a:avLst/>
          </a:prstGeom>
          <a:noFill/>
          <a:ln>
            <a:noFill/>
          </a:ln>
        </p:spPr>
      </p:pic>
      <p:sp>
        <p:nvSpPr>
          <p:cNvPr id="286" name="Google Shape;286;p29"/>
          <p:cNvSpPr txBox="1"/>
          <p:nvPr/>
        </p:nvSpPr>
        <p:spPr>
          <a:xfrm>
            <a:off x="535840" y="3619100"/>
            <a:ext cx="383721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sng" cap="none" strike="noStrike">
                <a:solidFill>
                  <a:srgbClr val="000000"/>
                </a:solidFill>
                <a:latin typeface="Arial"/>
                <a:ea typeface="Arial"/>
                <a:cs typeface="Arial"/>
                <a:sym typeface="Arial"/>
                <a:hlinkClick r:id="rId8">
                  <a:extLst>
                    <a:ext uri="{A12FA001-AC4F-418D-AE19-62706E023703}">
                      <ahyp:hlinkClr val="tx"/>
                    </a:ext>
                  </a:extLst>
                </a:hlinkClick>
              </a:rPr>
              <a:t>https://bit.ly/TModalidades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87" name="Google Shape;287;p29"/>
          <p:cNvPicPr preferRelativeResize="0"/>
          <p:nvPr/>
        </p:nvPicPr>
        <p:blipFill rotWithShape="1">
          <a:blip r:embed="rId9">
            <a:alphaModFix/>
          </a:blip>
          <a:srcRect b="21102" l="39642" r="41429" t="30678"/>
          <a:stretch/>
        </p:blipFill>
        <p:spPr>
          <a:xfrm>
            <a:off x="3432022" y="771957"/>
            <a:ext cx="1986244" cy="2844698"/>
          </a:xfrm>
          <a:prstGeom prst="rect">
            <a:avLst/>
          </a:prstGeom>
          <a:noFill/>
          <a:ln>
            <a:noFill/>
          </a:ln>
        </p:spPr>
      </p:pic>
      <p:sp>
        <p:nvSpPr>
          <p:cNvPr id="288" name="Google Shape;288;p29"/>
          <p:cNvSpPr txBox="1"/>
          <p:nvPr/>
        </p:nvSpPr>
        <p:spPr>
          <a:xfrm>
            <a:off x="3142526" y="3617961"/>
            <a:ext cx="465102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sng" cap="none" strike="noStrike">
                <a:solidFill>
                  <a:srgbClr val="000000"/>
                </a:solidFill>
                <a:latin typeface="Arial"/>
                <a:ea typeface="Arial"/>
                <a:cs typeface="Arial"/>
                <a:sym typeface="Arial"/>
                <a:hlinkClick r:id="rId10">
                  <a:extLst>
                    <a:ext uri="{A12FA001-AC4F-418D-AE19-62706E023703}">
                      <ahyp:hlinkClr val="tx"/>
                    </a:ext>
                  </a:extLst>
                </a:hlinkClick>
              </a:rPr>
              <a:t>https://bit.ly/FamiliaComunidades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pic>
        <p:nvPicPr>
          <p:cNvPr id="39" name="Google Shape;39;p3"/>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40" name="Google Shape;40;p3"/>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41" name="Google Shape;41;p3"/>
          <p:cNvSpPr txBox="1"/>
          <p:nvPr/>
        </p:nvSpPr>
        <p:spPr>
          <a:xfrm>
            <a:off x="2275840" y="843280"/>
            <a:ext cx="419608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800" u="none" cap="none" strike="noStrike">
                <a:solidFill>
                  <a:srgbClr val="000000"/>
                </a:solidFill>
                <a:latin typeface="Arial"/>
                <a:ea typeface="Arial"/>
                <a:cs typeface="Arial"/>
                <a:sym typeface="Arial"/>
              </a:rPr>
              <a:t>ABORDAJE PEDAGÓGICO EN LA MODALIDAD DE LA EDUCACIÓN DOMICILIARIA HOSPITALARIA</a:t>
            </a:r>
            <a:endParaRPr b="0" i="0" sz="1800" u="none" cap="none" strike="noStrike">
              <a:solidFill>
                <a:srgbClr val="000000"/>
              </a:solidFill>
              <a:latin typeface="Arial"/>
              <a:ea typeface="Arial"/>
              <a:cs typeface="Arial"/>
              <a:sym typeface="Arial"/>
            </a:endParaRPr>
          </a:p>
        </p:txBody>
      </p:sp>
      <p:pic>
        <p:nvPicPr>
          <p:cNvPr descr="LA ESCUELA EN CASA O EN LA CAMA DE UN HOSPITAL – Consejo General de  Educación" id="42" name="Google Shape;42;p3"/>
          <p:cNvPicPr preferRelativeResize="0"/>
          <p:nvPr/>
        </p:nvPicPr>
        <p:blipFill rotWithShape="1">
          <a:blip r:embed="rId5">
            <a:alphaModFix/>
          </a:blip>
          <a:srcRect b="0" l="0" r="0" t="0"/>
          <a:stretch/>
        </p:blipFill>
        <p:spPr>
          <a:xfrm>
            <a:off x="3597910" y="1731010"/>
            <a:ext cx="1562100" cy="1905000"/>
          </a:xfrm>
          <a:prstGeom prst="rect">
            <a:avLst/>
          </a:prstGeom>
          <a:noFill/>
          <a:ln>
            <a:noFill/>
          </a:ln>
        </p:spPr>
      </p:pic>
      <p:sp>
        <p:nvSpPr>
          <p:cNvPr id="43" name="Google Shape;43;p3"/>
          <p:cNvSpPr txBox="1"/>
          <p:nvPr/>
        </p:nvSpPr>
        <p:spPr>
          <a:xfrm>
            <a:off x="1615440" y="3688080"/>
            <a:ext cx="576072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Trayectorias Escolares Integrales y Articuladas en las Modalidad de la Educación Domiciliaria y Hospitalaria.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2" name="Shape 292"/>
        <p:cNvGrpSpPr/>
        <p:nvPr/>
      </p:nvGrpSpPr>
      <p:grpSpPr>
        <a:xfrm>
          <a:off x="0" y="0"/>
          <a:ext cx="0" cy="0"/>
          <a:chOff x="0" y="0"/>
          <a:chExt cx="0" cy="0"/>
        </a:xfrm>
      </p:grpSpPr>
      <p:pic>
        <p:nvPicPr>
          <p:cNvPr id="293" name="Google Shape;293;p30"/>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294" name="Google Shape;294;p30"/>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295" name="Google Shape;295;p30"/>
          <p:cNvSpPr txBox="1"/>
          <p:nvPr/>
        </p:nvSpPr>
        <p:spPr>
          <a:xfrm>
            <a:off x="416560" y="650240"/>
            <a:ext cx="8351520" cy="74789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PROPUESTA 1: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FORTALECER LOS DISPOSITIVOS DESTINADOS PARA DETECTAR Y FOCALIZAR A LOS ESTUDIANTES QUE SE ENCUENTREN EN SITUACIÓN DE “VULNERABILIDAD Y RIESGO PEDAGÓGICO”.    </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PROPUESTA 2: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FORTALECER LAS CONDICIONES PEDAGÓGICAS INSTITUCIONALES.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PROPUESTA 3: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ANALIZAR LOS INDICADORES PARA LA TOMA DE DECISIONES.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PROPUESTA 4</a:t>
            </a:r>
            <a:r>
              <a:rPr b="1" i="0" lang="es-ES"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ARTICULAR Y COORDINAR INTRA-INSTITUCIONALMENTE E INTERINSTITUCIONALMENTE.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PROPUESTA 5</a:t>
            </a:r>
            <a:r>
              <a:rPr b="1" i="0" lang="es-ES"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USO DEL REGISTRO DE SEGUIMIENTO DE LAS TRAYECTORIAS ESCOLARES DEL ESTUDIANTE.</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PROPUESTA 6</a:t>
            </a:r>
            <a:r>
              <a:rPr b="1" i="0" lang="es-ES"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PROYECTO INTEGRAL Y ARTICULADO PARA EL FORTALECIMIENTO DE LAS TRAYECTORIAS ESCOLARES.</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Idea genial - Iconos gratis de márketing" id="296" name="Google Shape;296;p30"/>
          <p:cNvPicPr preferRelativeResize="0"/>
          <p:nvPr/>
        </p:nvPicPr>
        <p:blipFill rotWithShape="1">
          <a:blip r:embed="rId5">
            <a:alphaModFix/>
          </a:blip>
          <a:srcRect b="0" l="0" r="0" t="0"/>
          <a:stretch/>
        </p:blipFill>
        <p:spPr>
          <a:xfrm>
            <a:off x="6573520" y="1463040"/>
            <a:ext cx="1365567" cy="107219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31"/>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302" name="Google Shape;302;p31"/>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pic>
        <p:nvPicPr>
          <p:cNvPr id="303" name="Google Shape;303;p31"/>
          <p:cNvPicPr preferRelativeResize="0"/>
          <p:nvPr/>
        </p:nvPicPr>
        <p:blipFill rotWithShape="1">
          <a:blip r:embed="rId5">
            <a:alphaModFix/>
          </a:blip>
          <a:srcRect b="0" l="0" r="0" t="0"/>
          <a:stretch/>
        </p:blipFill>
        <p:spPr>
          <a:xfrm>
            <a:off x="708824" y="243432"/>
            <a:ext cx="7726352" cy="46566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p4"/>
          <p:cNvPicPr preferRelativeResize="0"/>
          <p:nvPr/>
        </p:nvPicPr>
        <p:blipFill rotWithShape="1">
          <a:blip r:embed="rId3">
            <a:alphaModFix/>
          </a:blip>
          <a:srcRect b="0" l="0" r="844" t="0"/>
          <a:stretch/>
        </p:blipFill>
        <p:spPr>
          <a:xfrm>
            <a:off x="-68025" y="-71500"/>
            <a:ext cx="9212027" cy="5253795"/>
          </a:xfrm>
          <a:prstGeom prst="rect">
            <a:avLst/>
          </a:prstGeom>
          <a:noFill/>
          <a:ln>
            <a:noFill/>
          </a:ln>
        </p:spPr>
      </p:pic>
      <p:pic>
        <p:nvPicPr>
          <p:cNvPr id="49" name="Google Shape;49;p4"/>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50" name="Google Shape;50;p4"/>
          <p:cNvSpPr txBox="1"/>
          <p:nvPr/>
        </p:nvSpPr>
        <p:spPr>
          <a:xfrm>
            <a:off x="2530925" y="244925"/>
            <a:ext cx="4259100" cy="47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000000"/>
                </a:solidFill>
                <a:latin typeface="Arial Black"/>
                <a:ea typeface="Arial Black"/>
                <a:cs typeface="Arial Black"/>
                <a:sym typeface="Arial Black"/>
              </a:rPr>
              <a:t>¿Qué nos pasa con lo que pasa?</a:t>
            </a:r>
            <a:endParaRPr b="0" i="0" sz="18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51" name="Google Shape;51;p4"/>
          <p:cNvSpPr txBox="1"/>
          <p:nvPr/>
        </p:nvSpPr>
        <p:spPr>
          <a:xfrm>
            <a:off x="3592325" y="4133975"/>
            <a:ext cx="2136300" cy="39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ES" sz="1800" u="none" cap="none" strike="noStrike">
                <a:solidFill>
                  <a:srgbClr val="000000"/>
                </a:solidFill>
                <a:latin typeface="Arial Black"/>
                <a:ea typeface="Arial Black"/>
                <a:cs typeface="Arial Black"/>
                <a:sym typeface="Arial Black"/>
              </a:rPr>
              <a:t>La escuela hoy</a:t>
            </a:r>
            <a:endParaRPr b="0" i="0" sz="18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52" name="Google Shape;52;p4"/>
          <p:cNvSpPr txBox="1"/>
          <p:nvPr/>
        </p:nvSpPr>
        <p:spPr>
          <a:xfrm>
            <a:off x="408225" y="1918600"/>
            <a:ext cx="1796100" cy="58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C6DAEC"/>
                </a:solidFill>
                <a:latin typeface="Arial"/>
                <a:ea typeface="Arial"/>
                <a:cs typeface="Arial"/>
                <a:sym typeface="Arial"/>
              </a:rPr>
              <a:t>Control</a:t>
            </a:r>
            <a:endParaRPr b="0" i="0" sz="1400" u="none" cap="none" strike="noStrike">
              <a:solidFill>
                <a:srgbClr val="C6DAEC"/>
              </a:solidFill>
              <a:latin typeface="Arial"/>
              <a:ea typeface="Arial"/>
              <a:cs typeface="Arial"/>
              <a:sym typeface="Arial"/>
            </a:endParaRPr>
          </a:p>
        </p:txBody>
      </p:sp>
      <p:pic>
        <p:nvPicPr>
          <p:cNvPr descr="El Aula Hospitalaria | Hospital Universitario La Paz" id="53" name="Google Shape;53;p4"/>
          <p:cNvPicPr preferRelativeResize="0"/>
          <p:nvPr/>
        </p:nvPicPr>
        <p:blipFill rotWithShape="1">
          <a:blip r:embed="rId5">
            <a:alphaModFix/>
          </a:blip>
          <a:srcRect b="0" l="0" r="0" t="0"/>
          <a:stretch/>
        </p:blipFill>
        <p:spPr>
          <a:xfrm>
            <a:off x="2194559" y="934720"/>
            <a:ext cx="4846321" cy="29768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5"/>
          <p:cNvPicPr preferRelativeResize="0"/>
          <p:nvPr/>
        </p:nvPicPr>
        <p:blipFill rotWithShape="1">
          <a:blip r:embed="rId3">
            <a:alphaModFix/>
          </a:blip>
          <a:srcRect b="0" l="0" r="844" t="0"/>
          <a:stretch/>
        </p:blipFill>
        <p:spPr>
          <a:xfrm>
            <a:off x="0" y="-85108"/>
            <a:ext cx="9144000" cy="5143500"/>
          </a:xfrm>
          <a:prstGeom prst="rect">
            <a:avLst/>
          </a:prstGeom>
          <a:noFill/>
          <a:ln>
            <a:noFill/>
          </a:ln>
        </p:spPr>
      </p:pic>
      <p:pic>
        <p:nvPicPr>
          <p:cNvPr id="59" name="Google Shape;59;p5"/>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graphicFrame>
        <p:nvGraphicFramePr>
          <p:cNvPr id="60" name="Google Shape;60;p5"/>
          <p:cNvGraphicFramePr/>
          <p:nvPr/>
        </p:nvGraphicFramePr>
        <p:xfrm>
          <a:off x="269575" y="1617452"/>
          <a:ext cx="3000000" cy="3000000"/>
        </p:xfrm>
        <a:graphic>
          <a:graphicData uri="http://schemas.openxmlformats.org/drawingml/2006/table">
            <a:tbl>
              <a:tblPr>
                <a:noFill/>
                <a:tableStyleId>{7EAFE225-3CF7-4256-A87C-D9A82AC06327}</a:tableStyleId>
              </a:tblPr>
              <a:tblGrid>
                <a:gridCol w="2841600"/>
                <a:gridCol w="3116950"/>
                <a:gridCol w="2551125"/>
              </a:tblGrid>
              <a:tr h="452100">
                <a:tc>
                  <a:txBody>
                    <a:bodyPr/>
                    <a:lstStyle/>
                    <a:p>
                      <a:pPr indent="0" lvl="0" marL="91440" marR="0" rtl="0" algn="ctr">
                        <a:lnSpc>
                          <a:spcPct val="100000"/>
                        </a:lnSpc>
                        <a:spcBef>
                          <a:spcPts val="0"/>
                        </a:spcBef>
                        <a:spcAft>
                          <a:spcPts val="0"/>
                        </a:spcAft>
                        <a:buClr>
                          <a:srgbClr val="000000"/>
                        </a:buClr>
                        <a:buSzPts val="2000"/>
                        <a:buFont typeface="Arial"/>
                        <a:buNone/>
                      </a:pPr>
                      <a:r>
                        <a:rPr lang="es-ES" sz="2000" u="none" cap="none" strike="noStrike">
                          <a:solidFill>
                            <a:schemeClr val="lt2"/>
                          </a:solidFill>
                        </a:rPr>
                        <a:t>OBSERVABLES</a:t>
                      </a:r>
                      <a:endParaRPr sz="1400" u="none" cap="none" strike="noStrike">
                        <a:solidFill>
                          <a:schemeClr val="lt2"/>
                        </a:solidFill>
                      </a:endParaRPr>
                    </a:p>
                  </a:txBody>
                  <a:tcPr marT="0" marB="0" marR="0" marL="0" anchor="ctr"/>
                </a:tc>
                <a:tc>
                  <a:txBody>
                    <a:bodyPr/>
                    <a:lstStyle/>
                    <a:p>
                      <a:pPr indent="0" lvl="0" marL="91440" marR="0" rtl="0" algn="ctr">
                        <a:lnSpc>
                          <a:spcPct val="100000"/>
                        </a:lnSpc>
                        <a:spcBef>
                          <a:spcPts val="0"/>
                        </a:spcBef>
                        <a:spcAft>
                          <a:spcPts val="0"/>
                        </a:spcAft>
                        <a:buClr>
                          <a:srgbClr val="000000"/>
                        </a:buClr>
                        <a:buSzPts val="2000"/>
                        <a:buFont typeface="Arial"/>
                        <a:buNone/>
                      </a:pPr>
                      <a:r>
                        <a:rPr lang="es-ES" sz="2000" u="none" cap="none" strike="noStrike">
                          <a:solidFill>
                            <a:schemeClr val="lt2"/>
                          </a:solidFill>
                        </a:rPr>
                        <a:t>COMENTARIOS</a:t>
                      </a:r>
                      <a:endParaRPr sz="1400" u="none" cap="none" strike="noStrike">
                        <a:solidFill>
                          <a:schemeClr val="lt2"/>
                        </a:solidFill>
                      </a:endParaRPr>
                    </a:p>
                  </a:txBody>
                  <a:tcPr marT="0" marB="0" marR="0" marL="0" anchor="ctr"/>
                </a:tc>
                <a:tc>
                  <a:txBody>
                    <a:bodyPr/>
                    <a:lstStyle/>
                    <a:p>
                      <a:pPr indent="0" lvl="0" marL="91440" marR="0" rtl="0" algn="ctr">
                        <a:lnSpc>
                          <a:spcPct val="100000"/>
                        </a:lnSpc>
                        <a:spcBef>
                          <a:spcPts val="0"/>
                        </a:spcBef>
                        <a:spcAft>
                          <a:spcPts val="0"/>
                        </a:spcAft>
                        <a:buClr>
                          <a:srgbClr val="000000"/>
                        </a:buClr>
                        <a:buSzPts val="2000"/>
                        <a:buFont typeface="Arial"/>
                        <a:buNone/>
                      </a:pPr>
                      <a:r>
                        <a:rPr lang="es-ES" sz="2000" u="none" cap="none" strike="noStrike">
                          <a:solidFill>
                            <a:schemeClr val="lt2"/>
                          </a:solidFill>
                        </a:rPr>
                        <a:t>ANÁLISIS</a:t>
                      </a:r>
                      <a:endParaRPr sz="1400" u="none" cap="none" strike="noStrike">
                        <a:solidFill>
                          <a:schemeClr val="lt2"/>
                        </a:solidFill>
                      </a:endParaRPr>
                    </a:p>
                  </a:txBody>
                  <a:tcPr marT="0" marB="0" marR="0" marL="0" anchor="ctr"/>
                </a:tc>
              </a:tr>
              <a:tr h="2165375">
                <a:tc>
                  <a:txBody>
                    <a:bodyPr/>
                    <a:lstStyle/>
                    <a:p>
                      <a:pPr indent="8890" lvl="0" marL="91440" marR="81915" rtl="0" algn="just">
                        <a:lnSpc>
                          <a:spcPct val="100000"/>
                        </a:lnSpc>
                        <a:spcBef>
                          <a:spcPts val="0"/>
                        </a:spcBef>
                        <a:spcAft>
                          <a:spcPts val="0"/>
                        </a:spcAft>
                        <a:buClr>
                          <a:srgbClr val="000000"/>
                        </a:buClr>
                        <a:buSzPts val="1600"/>
                        <a:buFont typeface="Arial"/>
                        <a:buNone/>
                      </a:pPr>
                      <a:r>
                        <a:rPr lang="es-ES" sz="1600" u="none" cap="none" strike="noStrike">
                          <a:solidFill>
                            <a:schemeClr val="lt2"/>
                          </a:solidFill>
                        </a:rPr>
                        <a:t>Se describe todo lo que se ve,  se escucha, se huele y se siente  (no en términos de  sentimientos.)</a:t>
                      </a:r>
                      <a:endParaRPr sz="1400" u="none" cap="none" strike="noStrike">
                        <a:solidFill>
                          <a:schemeClr val="lt2"/>
                        </a:solidFill>
                      </a:endParaRPr>
                    </a:p>
                    <a:p>
                      <a:pPr indent="8890" lvl="0" marL="91440" marR="81915" rtl="0" algn="just">
                        <a:lnSpc>
                          <a:spcPct val="120000"/>
                        </a:lnSpc>
                        <a:spcBef>
                          <a:spcPts val="40"/>
                        </a:spcBef>
                        <a:spcAft>
                          <a:spcPts val="0"/>
                        </a:spcAft>
                        <a:buClr>
                          <a:srgbClr val="000000"/>
                        </a:buClr>
                        <a:buSzPts val="1600"/>
                        <a:buFont typeface="Arial"/>
                        <a:buNone/>
                      </a:pPr>
                      <a:r>
                        <a:rPr lang="es-ES" sz="1600" u="none" cap="none" strike="noStrike">
                          <a:solidFill>
                            <a:schemeClr val="lt2"/>
                          </a:solidFill>
                        </a:rPr>
                        <a:t>Debe estar lo más exhaustiva y  completa posible.</a:t>
                      </a:r>
                      <a:endParaRPr sz="1400" u="none" cap="none" strike="noStrike">
                        <a:solidFill>
                          <a:schemeClr val="lt2"/>
                        </a:solidFill>
                      </a:endParaRPr>
                    </a:p>
                  </a:txBody>
                  <a:tcPr marT="0" marB="0" marR="0" marL="0" anchor="ctr"/>
                </a:tc>
                <a:tc>
                  <a:txBody>
                    <a:bodyPr/>
                    <a:lstStyle/>
                    <a:p>
                      <a:pPr indent="8890" lvl="0" marL="91440" marR="81915" rtl="0" algn="just">
                        <a:lnSpc>
                          <a:spcPct val="100000"/>
                        </a:lnSpc>
                        <a:spcBef>
                          <a:spcPts val="0"/>
                        </a:spcBef>
                        <a:spcAft>
                          <a:spcPts val="0"/>
                        </a:spcAft>
                        <a:buClr>
                          <a:srgbClr val="000000"/>
                        </a:buClr>
                        <a:buSzPts val="1600"/>
                        <a:buFont typeface="Arial"/>
                        <a:buNone/>
                      </a:pPr>
                      <a:r>
                        <a:rPr lang="es-ES" sz="1600" u="none" cap="none" strike="noStrike">
                          <a:solidFill>
                            <a:schemeClr val="lt2"/>
                          </a:solidFill>
                        </a:rPr>
                        <a:t>Aquí se vuelcan todos los  prejuicios, las impresiones,  comentarios,	inferencias,  explicaciones, y preguntas que  pueden servir para focalizar en la  segunda ida a terreno.</a:t>
                      </a:r>
                      <a:endParaRPr sz="1400" u="none" cap="none" strike="noStrike">
                        <a:solidFill>
                          <a:schemeClr val="lt2"/>
                        </a:solidFill>
                      </a:endParaRPr>
                    </a:p>
                  </a:txBody>
                  <a:tcPr marT="0" marB="0" marR="0" marL="0" anchor="ctr"/>
                </a:tc>
                <a:tc>
                  <a:txBody>
                    <a:bodyPr/>
                    <a:lstStyle/>
                    <a:p>
                      <a:pPr indent="8890" lvl="0" marL="91440" marR="81915" rtl="0" algn="l">
                        <a:lnSpc>
                          <a:spcPct val="100000"/>
                        </a:lnSpc>
                        <a:spcBef>
                          <a:spcPts val="0"/>
                        </a:spcBef>
                        <a:spcAft>
                          <a:spcPts val="0"/>
                        </a:spcAft>
                        <a:buClr>
                          <a:srgbClr val="000000"/>
                        </a:buClr>
                        <a:buSzPts val="1600"/>
                        <a:buFont typeface="Arial"/>
                        <a:buNone/>
                      </a:pPr>
                      <a:r>
                        <a:rPr lang="es-ES" sz="1600" u="none" cap="none" strike="noStrike">
                          <a:solidFill>
                            <a:schemeClr val="lt2"/>
                          </a:solidFill>
                        </a:rPr>
                        <a:t>Relación encuadre teórico-observables.</a:t>
                      </a:r>
                      <a:endParaRPr sz="1400" u="none" cap="none" strike="noStrike">
                        <a:solidFill>
                          <a:schemeClr val="lt2"/>
                        </a:solidFill>
                      </a:endParaRPr>
                    </a:p>
                  </a:txBody>
                  <a:tcPr marT="0" marB="0" marR="0" marL="0" anchor="ctr"/>
                </a:tc>
              </a:tr>
            </a:tbl>
          </a:graphicData>
        </a:graphic>
      </p:graphicFrame>
      <p:sp>
        <p:nvSpPr>
          <p:cNvPr id="61" name="Google Shape;61;p5"/>
          <p:cNvSpPr txBox="1"/>
          <p:nvPr/>
        </p:nvSpPr>
        <p:spPr>
          <a:xfrm>
            <a:off x="536994" y="1200150"/>
            <a:ext cx="471649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Registro etnográfico a tres columnas</a:t>
            </a:r>
            <a:endParaRPr b="0" i="0" sz="1400" u="none" cap="none" strike="noStrike">
              <a:solidFill>
                <a:srgbClr val="000000"/>
              </a:solidFill>
              <a:latin typeface="Arial"/>
              <a:ea typeface="Arial"/>
              <a:cs typeface="Arial"/>
              <a:sym typeface="Arial"/>
            </a:endParaRPr>
          </a:p>
        </p:txBody>
      </p:sp>
      <p:sp>
        <p:nvSpPr>
          <p:cNvPr id="62" name="Google Shape;62;p5"/>
          <p:cNvSpPr txBox="1"/>
          <p:nvPr/>
        </p:nvSpPr>
        <p:spPr>
          <a:xfrm>
            <a:off x="2618117" y="563952"/>
            <a:ext cx="426360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FF0000"/>
                </a:solidFill>
                <a:latin typeface="Calibri"/>
                <a:ea typeface="Calibri"/>
                <a:cs typeface="Calibri"/>
                <a:sym typeface="Calibri"/>
              </a:rPr>
              <a:t>Nuestra TAREA en estos días...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6">
            <a:hlinkClick r:id="rId3"/>
          </p:cNvPr>
          <p:cNvPicPr preferRelativeResize="0"/>
          <p:nvPr/>
        </p:nvPicPr>
        <p:blipFill rotWithShape="1">
          <a:blip r:embed="rId4">
            <a:alphaModFix/>
          </a:blip>
          <a:srcRect b="0" l="0" r="844" t="0"/>
          <a:stretch/>
        </p:blipFill>
        <p:spPr>
          <a:xfrm>
            <a:off x="0" y="-85108"/>
            <a:ext cx="9144000" cy="5143500"/>
          </a:xfrm>
          <a:prstGeom prst="rect">
            <a:avLst/>
          </a:prstGeom>
          <a:noFill/>
          <a:ln>
            <a:noFill/>
          </a:ln>
        </p:spPr>
      </p:pic>
      <p:pic>
        <p:nvPicPr>
          <p:cNvPr id="68" name="Google Shape;68;p6"/>
          <p:cNvPicPr preferRelativeResize="0"/>
          <p:nvPr/>
        </p:nvPicPr>
        <p:blipFill rotWithShape="1">
          <a:blip r:embed="rId5">
            <a:alphaModFix/>
          </a:blip>
          <a:srcRect b="0" l="0" r="0" t="0"/>
          <a:stretch/>
        </p:blipFill>
        <p:spPr>
          <a:xfrm>
            <a:off x="87542" y="85108"/>
            <a:ext cx="1978082" cy="474174"/>
          </a:xfrm>
          <a:prstGeom prst="rect">
            <a:avLst/>
          </a:prstGeom>
          <a:noFill/>
          <a:ln>
            <a:noFill/>
          </a:ln>
        </p:spPr>
      </p:pic>
      <p:sp>
        <p:nvSpPr>
          <p:cNvPr id="69" name="Google Shape;69;p6"/>
          <p:cNvSpPr txBox="1"/>
          <p:nvPr/>
        </p:nvSpPr>
        <p:spPr>
          <a:xfrm>
            <a:off x="1242347" y="589783"/>
            <a:ext cx="6659305" cy="461665"/>
          </a:xfrm>
          <a:prstGeom prst="rect">
            <a:avLst/>
          </a:prstGeom>
          <a:solidFill>
            <a:srgbClr val="DCFDD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s-ES" sz="2400" u="none" cap="none" strike="noStrike">
                <a:solidFill>
                  <a:srgbClr val="000000"/>
                </a:solidFill>
                <a:latin typeface="Arial"/>
                <a:ea typeface="Arial"/>
                <a:cs typeface="Arial"/>
                <a:sym typeface="Arial"/>
              </a:rPr>
              <a:t>Documentos Orientadores</a:t>
            </a:r>
            <a:r>
              <a:rPr b="1" i="0" lang="es-ES" sz="1400" u="none" cap="none" strike="noStrike">
                <a:solidFill>
                  <a:srgbClr val="000000"/>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p:txBody>
      </p:sp>
      <p:pic>
        <p:nvPicPr>
          <p:cNvPr id="70" name="Google Shape;70;p6"/>
          <p:cNvPicPr preferRelativeResize="0"/>
          <p:nvPr/>
        </p:nvPicPr>
        <p:blipFill rotWithShape="1">
          <a:blip r:embed="rId6">
            <a:alphaModFix/>
          </a:blip>
          <a:srcRect b="11300" l="31748" r="36938" t="14902"/>
          <a:stretch/>
        </p:blipFill>
        <p:spPr>
          <a:xfrm>
            <a:off x="680720" y="1325100"/>
            <a:ext cx="1957083" cy="2661103"/>
          </a:xfrm>
          <a:prstGeom prst="rect">
            <a:avLst/>
          </a:prstGeom>
          <a:noFill/>
          <a:ln>
            <a:noFill/>
          </a:ln>
        </p:spPr>
      </p:pic>
      <p:pic>
        <p:nvPicPr>
          <p:cNvPr id="71" name="Google Shape;71;p6"/>
          <p:cNvPicPr preferRelativeResize="0"/>
          <p:nvPr/>
        </p:nvPicPr>
        <p:blipFill rotWithShape="1">
          <a:blip r:embed="rId7">
            <a:alphaModFix/>
          </a:blip>
          <a:srcRect b="10521" l="31748" r="37247" t="14234"/>
          <a:stretch/>
        </p:blipFill>
        <p:spPr>
          <a:xfrm>
            <a:off x="3695655" y="1371600"/>
            <a:ext cx="1775273" cy="2570480"/>
          </a:xfrm>
          <a:prstGeom prst="rect">
            <a:avLst/>
          </a:prstGeom>
          <a:noFill/>
          <a:ln>
            <a:noFill/>
          </a:ln>
        </p:spPr>
      </p:pic>
      <p:pic>
        <p:nvPicPr>
          <p:cNvPr id="72" name="Google Shape;72;p6"/>
          <p:cNvPicPr preferRelativeResize="0"/>
          <p:nvPr/>
        </p:nvPicPr>
        <p:blipFill rotWithShape="1">
          <a:blip r:embed="rId8">
            <a:alphaModFix/>
          </a:blip>
          <a:srcRect b="21256" l="39363" r="41786" t="30962"/>
          <a:stretch/>
        </p:blipFill>
        <p:spPr>
          <a:xfrm>
            <a:off x="6238240" y="1358013"/>
            <a:ext cx="1743932" cy="24926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7"/>
          <p:cNvPicPr preferRelativeResize="0"/>
          <p:nvPr/>
        </p:nvPicPr>
        <p:blipFill rotWithShape="1">
          <a:blip r:embed="rId3">
            <a:alphaModFix/>
          </a:blip>
          <a:srcRect b="0" l="0" r="842" t="0"/>
          <a:stretch/>
        </p:blipFill>
        <p:spPr>
          <a:xfrm>
            <a:off x="0" y="0"/>
            <a:ext cx="9144000" cy="5143500"/>
          </a:xfrm>
          <a:prstGeom prst="rect">
            <a:avLst/>
          </a:prstGeom>
          <a:noFill/>
          <a:ln>
            <a:noFill/>
          </a:ln>
        </p:spPr>
      </p:pic>
      <p:pic>
        <p:nvPicPr>
          <p:cNvPr id="78" name="Google Shape;78;p7"/>
          <p:cNvPicPr preferRelativeResize="0"/>
          <p:nvPr/>
        </p:nvPicPr>
        <p:blipFill rotWithShape="1">
          <a:blip r:embed="rId4">
            <a:alphaModFix/>
          </a:blip>
          <a:srcRect b="0" l="0" r="0" t="0"/>
          <a:stretch/>
        </p:blipFill>
        <p:spPr>
          <a:xfrm>
            <a:off x="-8" y="8"/>
            <a:ext cx="1978083" cy="474174"/>
          </a:xfrm>
          <a:prstGeom prst="rect">
            <a:avLst/>
          </a:prstGeom>
          <a:noFill/>
          <a:ln>
            <a:noFill/>
          </a:ln>
        </p:spPr>
      </p:pic>
      <p:pic>
        <p:nvPicPr>
          <p:cNvPr id="79" name="Google Shape;79;p7"/>
          <p:cNvPicPr preferRelativeResize="0"/>
          <p:nvPr/>
        </p:nvPicPr>
        <p:blipFill rotWithShape="1">
          <a:blip r:embed="rId5">
            <a:alphaModFix/>
          </a:blip>
          <a:srcRect b="21256" l="39363" r="41786" t="30962"/>
          <a:stretch/>
        </p:blipFill>
        <p:spPr>
          <a:xfrm>
            <a:off x="722889" y="779018"/>
            <a:ext cx="1986244" cy="2830575"/>
          </a:xfrm>
          <a:prstGeom prst="rect">
            <a:avLst/>
          </a:prstGeom>
          <a:noFill/>
          <a:ln>
            <a:noFill/>
          </a:ln>
        </p:spPr>
      </p:pic>
      <p:sp>
        <p:nvSpPr>
          <p:cNvPr id="80" name="Google Shape;80;p7"/>
          <p:cNvSpPr txBox="1"/>
          <p:nvPr/>
        </p:nvSpPr>
        <p:spPr>
          <a:xfrm>
            <a:off x="535840" y="3619100"/>
            <a:ext cx="383721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sng" cap="none" strike="noStrike">
                <a:solidFill>
                  <a:srgbClr val="000000"/>
                </a:solidFill>
                <a:latin typeface="Arial"/>
                <a:ea typeface="Arial"/>
                <a:cs typeface="Arial"/>
                <a:sym typeface="Arial"/>
                <a:hlinkClick r:id="rId6">
                  <a:extLst>
                    <a:ext uri="{A12FA001-AC4F-418D-AE19-62706E023703}">
                      <ahyp:hlinkClr val="tx"/>
                    </a:ext>
                  </a:extLst>
                </a:hlinkClick>
              </a:rPr>
              <a:t>https://bit.ly/TModalidades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7"/>
          <p:cNvSpPr txBox="1"/>
          <p:nvPr/>
        </p:nvSpPr>
        <p:spPr>
          <a:xfrm>
            <a:off x="3432022" y="1001180"/>
            <a:ext cx="4648200"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ES" sz="1400" u="none" cap="none" strike="noStrike">
                <a:solidFill>
                  <a:srgbClr val="000000"/>
                </a:solidFill>
                <a:latin typeface="Nixie One"/>
                <a:ea typeface="Nixie One"/>
                <a:cs typeface="Nixie One"/>
                <a:sym typeface="Nixie One"/>
              </a:rPr>
              <a:t>Acompañar y fortalecer las trayectorias escolares integrales y articuladas en las modalidades del sistema educativo argentino, conlleva a profundizar las políticas de inclusión con calidad, desde lo pedagógico e institucional, asumiendo la responsabilidad política con acciones de construcción colectiva focalizadas en “el pasaje” entre niveles y modalidades, estableciendo los contenidos curriculares y pautas de espacios compartidos de enseñanza y de aprendizaje, que aseguren el derecho a la educación, favoreciendo el ingreso, tránsito y egreso de los estudiantes.</a:t>
            </a:r>
            <a:endParaRPr b="1" i="0" sz="1400" u="none" cap="none" strike="noStrike">
              <a:solidFill>
                <a:srgbClr val="000000"/>
              </a:solidFill>
              <a:latin typeface="Nixie One"/>
              <a:ea typeface="Nixie One"/>
              <a:cs typeface="Nixie One"/>
              <a:sym typeface="Nixie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8"/>
          <p:cNvPicPr preferRelativeResize="0"/>
          <p:nvPr/>
        </p:nvPicPr>
        <p:blipFill rotWithShape="1">
          <a:blip r:embed="rId3">
            <a:alphaModFix/>
          </a:blip>
          <a:srcRect b="0" l="0" r="842" t="0"/>
          <a:stretch/>
        </p:blipFill>
        <p:spPr>
          <a:xfrm>
            <a:off x="0" y="172720"/>
            <a:ext cx="9144000" cy="5143500"/>
          </a:xfrm>
          <a:prstGeom prst="rect">
            <a:avLst/>
          </a:prstGeom>
          <a:noFill/>
          <a:ln>
            <a:noFill/>
          </a:ln>
        </p:spPr>
      </p:pic>
      <p:pic>
        <p:nvPicPr>
          <p:cNvPr id="87" name="Google Shape;87;p8"/>
          <p:cNvPicPr preferRelativeResize="0"/>
          <p:nvPr/>
        </p:nvPicPr>
        <p:blipFill rotWithShape="1">
          <a:blip r:embed="rId4">
            <a:alphaModFix/>
          </a:blip>
          <a:srcRect b="0" l="0" r="0" t="0"/>
          <a:stretch/>
        </p:blipFill>
        <p:spPr>
          <a:xfrm>
            <a:off x="-8" y="8"/>
            <a:ext cx="1978083" cy="474174"/>
          </a:xfrm>
          <a:prstGeom prst="rect">
            <a:avLst/>
          </a:prstGeom>
          <a:noFill/>
          <a:ln>
            <a:noFill/>
          </a:ln>
        </p:spPr>
      </p:pic>
      <p:sp>
        <p:nvSpPr>
          <p:cNvPr id="88" name="Google Shape;88;p8"/>
          <p:cNvSpPr txBox="1"/>
          <p:nvPr/>
        </p:nvSpPr>
        <p:spPr>
          <a:xfrm>
            <a:off x="3421862" y="320460"/>
            <a:ext cx="4648200" cy="738664"/>
          </a:xfrm>
          <a:prstGeom prst="rect">
            <a:avLst/>
          </a:prstGeom>
          <a:solidFill>
            <a:srgbClr val="BCFBB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ES" sz="1400" u="none" cap="none" strike="noStrike">
                <a:solidFill>
                  <a:srgbClr val="000000"/>
                </a:solidFill>
                <a:latin typeface="Arial"/>
                <a:ea typeface="Arial"/>
                <a:cs typeface="Arial"/>
                <a:sym typeface="Arial"/>
              </a:rPr>
              <a:t>La Educación Domiciliaria y Hospitalaria: una estrategia para resguardar las Trayectorias Escolares.</a:t>
            </a:r>
            <a:endParaRPr/>
          </a:p>
        </p:txBody>
      </p:sp>
      <p:sp>
        <p:nvSpPr>
          <p:cNvPr id="89" name="Google Shape;89;p8"/>
          <p:cNvSpPr txBox="1"/>
          <p:nvPr/>
        </p:nvSpPr>
        <p:spPr>
          <a:xfrm>
            <a:off x="3190240" y="1173182"/>
            <a:ext cx="5354320"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-Constituye una estrategia para garantizar la trayectoria escolar de todo sujeto que atraviesa una situación de enfermedad que no le ha permitido completar su escolaridad en los niveles obligatorios.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88900" lvl="0" marL="0" marR="0" rtl="0" algn="l">
              <a:lnSpc>
                <a:spcPct val="100000"/>
              </a:lnSpc>
              <a:spcBef>
                <a:spcPts val="0"/>
              </a:spcBef>
              <a:spcAft>
                <a:spcPts val="0"/>
              </a:spcAft>
              <a:buClr>
                <a:srgbClr val="000000"/>
              </a:buClr>
              <a:buSzPts val="1400"/>
              <a:buFont typeface="Arial"/>
              <a:buChar char="-"/>
            </a:pPr>
            <a:r>
              <a:rPr b="0" i="0" lang="es-ES" sz="1400" u="none" cap="none" strike="noStrike">
                <a:solidFill>
                  <a:srgbClr val="000000"/>
                </a:solidFill>
                <a:latin typeface="Arial"/>
                <a:ea typeface="Arial"/>
                <a:cs typeface="Arial"/>
                <a:sym typeface="Arial"/>
              </a:rPr>
              <a:t>Su trayectoria escolar estará estrechamente ligada al curso que asuma la enfermedad y su tratamiento, esto es: evolución, complicaciones, recidivas, derivaciones a otros centros sanitarios, a otras localidades.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-Las trayectorias educativas de estos alumnos consistirán en idas y vueltas por los distintos escenarios (sanatorio, hogar, escuela) en forma variada pero continua, lo cual garantiza su derecho a la educación a través de la continuidad de los aprendizajes previstos para el grado/año correspondiente.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Docente Hospitalario Domiciliario" id="90" name="Google Shape;90;p8"/>
          <p:cNvPicPr preferRelativeResize="0"/>
          <p:nvPr/>
        </p:nvPicPr>
        <p:blipFill rotWithShape="1">
          <a:blip r:embed="rId5">
            <a:alphaModFix/>
          </a:blip>
          <a:srcRect b="0" l="0" r="0" t="0"/>
          <a:stretch/>
        </p:blipFill>
        <p:spPr>
          <a:xfrm>
            <a:off x="555307" y="1767840"/>
            <a:ext cx="2181225" cy="2092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9"/>
          <p:cNvPicPr preferRelativeResize="0"/>
          <p:nvPr/>
        </p:nvPicPr>
        <p:blipFill rotWithShape="1">
          <a:blip r:embed="rId3">
            <a:alphaModFix/>
          </a:blip>
          <a:srcRect b="0" l="0" r="844" t="0"/>
          <a:stretch/>
        </p:blipFill>
        <p:spPr>
          <a:xfrm>
            <a:off x="0" y="0"/>
            <a:ext cx="9144000" cy="5143500"/>
          </a:xfrm>
          <a:prstGeom prst="rect">
            <a:avLst/>
          </a:prstGeom>
          <a:noFill/>
          <a:ln>
            <a:noFill/>
          </a:ln>
        </p:spPr>
      </p:pic>
      <p:pic>
        <p:nvPicPr>
          <p:cNvPr id="96" name="Google Shape;96;p9"/>
          <p:cNvPicPr preferRelativeResize="0"/>
          <p:nvPr/>
        </p:nvPicPr>
        <p:blipFill rotWithShape="1">
          <a:blip r:embed="rId4">
            <a:alphaModFix/>
          </a:blip>
          <a:srcRect b="0" l="0" r="0" t="0"/>
          <a:stretch/>
        </p:blipFill>
        <p:spPr>
          <a:xfrm>
            <a:off x="87542" y="85108"/>
            <a:ext cx="1978082" cy="474174"/>
          </a:xfrm>
          <a:prstGeom prst="rect">
            <a:avLst/>
          </a:prstGeom>
          <a:noFill/>
          <a:ln>
            <a:noFill/>
          </a:ln>
        </p:spPr>
      </p:pic>
      <p:sp>
        <p:nvSpPr>
          <p:cNvPr id="97" name="Google Shape;97;p9"/>
          <p:cNvSpPr txBox="1"/>
          <p:nvPr/>
        </p:nvSpPr>
        <p:spPr>
          <a:xfrm>
            <a:off x="426720" y="1381760"/>
            <a:ext cx="8341360" cy="30777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Todo sujeto en situación de enfermedad que no haya completado los niveles de educación obligatoria, en cualquiera de sus modalidades, se encuentre o no escolarizado, se constituye como potencial destinatario de la modalidad.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El </a:t>
            </a:r>
            <a:r>
              <a:rPr b="1" i="0" lang="es-ES" sz="1200" u="none" cap="none" strike="noStrike">
                <a:solidFill>
                  <a:srgbClr val="000000"/>
                </a:solidFill>
                <a:latin typeface="Arial"/>
                <a:ea typeface="Arial"/>
                <a:cs typeface="Arial"/>
                <a:sym typeface="Arial"/>
              </a:rPr>
              <a:t>estudiante en situación de enfermedad </a:t>
            </a:r>
            <a:r>
              <a:rPr b="0" i="0" lang="es-ES" sz="1200" u="none" cap="none" strike="noStrike">
                <a:solidFill>
                  <a:srgbClr val="000000"/>
                </a:solidFill>
                <a:latin typeface="Arial"/>
                <a:ea typeface="Arial"/>
                <a:cs typeface="Arial"/>
                <a:sym typeface="Arial"/>
              </a:rPr>
              <a:t>requiere un </a:t>
            </a:r>
            <a:r>
              <a:rPr b="1" i="0" lang="es-ES" sz="1200" u="none" cap="none" strike="noStrike">
                <a:solidFill>
                  <a:srgbClr val="000000"/>
                </a:solidFill>
                <a:latin typeface="Arial"/>
                <a:ea typeface="Arial"/>
                <a:cs typeface="Arial"/>
                <a:sym typeface="Arial"/>
              </a:rPr>
              <a:t>abordaje pedagógico </a:t>
            </a:r>
            <a:r>
              <a:rPr b="0" i="0" lang="es-ES" sz="1200" u="none" cap="none" strike="noStrike">
                <a:solidFill>
                  <a:srgbClr val="000000"/>
                </a:solidFill>
                <a:latin typeface="Arial"/>
                <a:ea typeface="Arial"/>
                <a:cs typeface="Arial"/>
                <a:sym typeface="Arial"/>
              </a:rPr>
              <a:t>que considere, de parte de los docentes y de los equipos institucionales, las cuestiones relacionadas: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al diagnóstico;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 la hospitalización;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 los nuevos espacios y tiempos;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 la pérdida de cotidianidad;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al aislamiento;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 la desvinculación del estudiante con su escuela de origen y grupo de pares;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 la vinculación y re-vinculación; </a:t>
            </a:r>
            <a:endParaRPr/>
          </a:p>
          <a:p>
            <a:pPr indent="0" lvl="0" marL="0" marR="0" rtl="0" algn="l">
              <a:lnSpc>
                <a:spcPct val="100000"/>
              </a:lnSpc>
              <a:spcBef>
                <a:spcPts val="0"/>
              </a:spcBef>
              <a:spcAft>
                <a:spcPts val="0"/>
              </a:spcAft>
              <a:buNone/>
            </a:pPr>
            <a:r>
              <a:rPr b="0" i="0" lang="es-ES" sz="1200" u="none" cap="none" strike="noStrike">
                <a:solidFill>
                  <a:srgbClr val="000000"/>
                </a:solidFill>
                <a:latin typeface="Arial"/>
                <a:ea typeface="Arial"/>
                <a:cs typeface="Arial"/>
                <a:sym typeface="Arial"/>
              </a:rPr>
              <a:t>● a los sentimientos y subjetividades.</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s-ES" sz="900" u="none" cap="none" strike="noStrike">
                <a:solidFill>
                  <a:srgbClr val="000000"/>
                </a:solidFill>
                <a:latin typeface="Arial"/>
                <a:ea typeface="Arial"/>
                <a:cs typeface="Arial"/>
                <a:sym typeface="Arial"/>
              </a:rPr>
              <a:t>-Marco de gestión y Atención Educativa en la Modalidad de la Educación Domiciliaria y Hospitalaria. MEC. Dir. De. Planeamiento e Investigación Educativa. 2022</a:t>
            </a:r>
            <a:endParaRPr/>
          </a:p>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98" name="Google Shape;98;p9"/>
          <p:cNvSpPr txBox="1"/>
          <p:nvPr/>
        </p:nvSpPr>
        <p:spPr>
          <a:xfrm>
            <a:off x="2336800" y="731520"/>
            <a:ext cx="3139440" cy="307777"/>
          </a:xfrm>
          <a:prstGeom prst="rect">
            <a:avLst/>
          </a:prstGeom>
          <a:solidFill>
            <a:srgbClr val="9BF99D"/>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400" u="none" cap="none" strike="noStrike">
                <a:solidFill>
                  <a:srgbClr val="000000"/>
                </a:solidFill>
                <a:latin typeface="Arial"/>
                <a:ea typeface="Arial"/>
                <a:cs typeface="Arial"/>
                <a:sym typeface="Arial"/>
              </a:rPr>
              <a:t>SUJETO DE LA EDyH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Usuario</dc:creator>
</cp:coreProperties>
</file>