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58"/>
  </p:handoutMasterIdLst>
  <p:sldIdLst>
    <p:sldId id="256" r:id="rId2"/>
    <p:sldId id="258" r:id="rId3"/>
    <p:sldId id="38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5" r:id="rId36"/>
    <p:sldId id="296" r:id="rId37"/>
    <p:sldId id="297" r:id="rId38"/>
    <p:sldId id="298" r:id="rId39"/>
    <p:sldId id="299" r:id="rId40"/>
    <p:sldId id="303" r:id="rId41"/>
    <p:sldId id="304" r:id="rId42"/>
    <p:sldId id="308" r:id="rId43"/>
    <p:sldId id="309" r:id="rId44"/>
    <p:sldId id="313" r:id="rId45"/>
    <p:sldId id="315" r:id="rId46"/>
    <p:sldId id="316" r:id="rId47"/>
    <p:sldId id="317" r:id="rId48"/>
    <p:sldId id="356" r:id="rId49"/>
    <p:sldId id="357" r:id="rId50"/>
    <p:sldId id="358" r:id="rId51"/>
    <p:sldId id="359" r:id="rId52"/>
    <p:sldId id="383" r:id="rId53"/>
    <p:sldId id="384" r:id="rId54"/>
    <p:sldId id="385" r:id="rId55"/>
    <p:sldId id="386" r:id="rId56"/>
    <p:sldId id="387" r:id="rId57"/>
  </p:sldIdLst>
  <p:sldSz cx="10693400" cy="7556500"/>
  <p:notesSz cx="7010400" cy="12039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601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2714B-2CB2-4B17-99AF-E9C977BF2F4C}" type="datetimeFigureOut">
              <a:rPr lang="es-AR" smtClean="0"/>
              <a:pPr/>
              <a:t>27/10/2023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338" y="11434763"/>
            <a:ext cx="3038475" cy="603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822F70-92D4-406D-AA29-3BEBB438CAA9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3275700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917649"/>
            <a:ext cx="4177109" cy="46388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83" y="-1019"/>
            <a:ext cx="10696183" cy="755751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55568" y="1906648"/>
            <a:ext cx="6605751" cy="1326967"/>
          </a:xfrm>
        </p:spPr>
        <p:txBody>
          <a:bodyPr bIns="10428" anchor="b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17691" y="2722594"/>
            <a:ext cx="7614406" cy="362795"/>
          </a:xfrm>
        </p:spPr>
        <p:txBody>
          <a:bodyPr tIns="10428">
            <a:normAutofit/>
          </a:bodyPr>
          <a:lstStyle>
            <a:lvl1pPr marL="0" indent="0" algn="l">
              <a:buNone/>
              <a:defRPr kumimoji="0" lang="en-US" sz="1600" b="0" i="0" u="none" strike="noStrike" kern="1200" cap="all" spc="45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4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611"/>
            <a:ext cx="2406015" cy="51548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611"/>
            <a:ext cx="7039822" cy="51548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783" y="-1019"/>
            <a:ext cx="10696183" cy="755751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917649"/>
            <a:ext cx="4177109" cy="4638851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58242" y="1902609"/>
            <a:ext cx="6608521" cy="1330496"/>
          </a:xfrm>
        </p:spPr>
        <p:txBody>
          <a:bodyPr bIns="10428" anchor="b"/>
          <a:lstStyle>
            <a:lvl1pPr algn="l">
              <a:def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427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422222" y="2719705"/>
            <a:ext cx="7613701" cy="3627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600" b="0" i="0" u="none" strike="noStrike" kern="1200" cap="all" spc="456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0427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2406" y="1209040"/>
            <a:ext cx="3742690" cy="40905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6408" y="1209040"/>
            <a:ext cx="3742690" cy="409058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1209040"/>
            <a:ext cx="3742690" cy="604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5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l" defTabSz="10427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7950" y="1875185"/>
            <a:ext cx="3742690" cy="342561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96408" y="1209040"/>
            <a:ext cx="3742690" cy="604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600" b="0" kern="1200" cap="all" spc="456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marL="0" lvl="0" indent="0" algn="l" defTabSz="1042782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96408" y="1875185"/>
            <a:ext cx="3742690" cy="342561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917649"/>
            <a:ext cx="4177109" cy="46388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738599" y="-738597"/>
            <a:ext cx="7556500" cy="903369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marL="0" algn="ctr" defTabSz="1042782" rtl="0" eaLnBrk="1" latinLnBrk="0" hangingPunct="1"/>
            <a:endParaRPr lang="en-US" sz="21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917932" y="1736633"/>
            <a:ext cx="6095238" cy="1200387"/>
          </a:xfrm>
        </p:spPr>
        <p:txBody>
          <a:bodyPr bIns="0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427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4338" y="2885653"/>
            <a:ext cx="4452986" cy="366331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17885" y="2482896"/>
            <a:ext cx="6776650" cy="686800"/>
          </a:xfrm>
        </p:spPr>
        <p:txBody>
          <a:bodyPr>
            <a:normAutofit/>
          </a:bodyPr>
          <a:lstStyle>
            <a:lvl1pPr marL="0" indent="0">
              <a:buNone/>
              <a:defRPr lang="en-US" sz="16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marL="0" marR="0" lvl="0" indent="0" algn="l" defTabSz="1042782" rtl="0" eaLnBrk="1" fontAlgn="auto" latinLnBrk="0" hangingPunct="1">
              <a:lnSpc>
                <a:spcPct val="100000"/>
              </a:lnSpc>
              <a:spcBef>
                <a:spcPts val="342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372599" y="0"/>
            <a:ext cx="8320802" cy="7556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208556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917649"/>
            <a:ext cx="4177109" cy="4638851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562424"/>
            <a:ext cx="4177109" cy="199407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28" y="1892432"/>
            <a:ext cx="6416040" cy="955795"/>
          </a:xfrm>
        </p:spPr>
        <p:txBody>
          <a:bodyPr anchor="b"/>
          <a:lstStyle>
            <a:lvl1pPr algn="l">
              <a:defRPr sz="32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337236" y="2402620"/>
            <a:ext cx="7129571" cy="81610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785" y="5565049"/>
            <a:ext cx="4179895" cy="1991452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783" y="5565776"/>
            <a:ext cx="10696183" cy="1990726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62406" y="403013"/>
            <a:ext cx="8795322" cy="604520"/>
          </a:xfrm>
          <a:prstGeom prst="rect">
            <a:avLst/>
          </a:prstGeom>
        </p:spPr>
        <p:txBody>
          <a:bodyPr vert="horz" lIns="104278" tIns="52139" rIns="104278" bIns="52139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406" y="1212730"/>
            <a:ext cx="8795322" cy="3944463"/>
          </a:xfrm>
          <a:prstGeom prst="rect">
            <a:avLst/>
          </a:prstGeom>
        </p:spPr>
        <p:txBody>
          <a:bodyPr vert="horz" lIns="104278" tIns="52139" rIns="104278" bIns="5213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35255" y="6468364"/>
            <a:ext cx="2545029" cy="221657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3537" y="6925273"/>
            <a:ext cx="5524923" cy="302260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100" cap="all" spc="228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4547" y="6799332"/>
            <a:ext cx="588137" cy="554143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10428" tIns="10428" rIns="10428" bIns="10428" rtlCol="0" anchor="ctr">
            <a:normAutofit/>
          </a:bodyPr>
          <a:lstStyle>
            <a:lvl1pPr algn="ctr">
              <a:defRPr sz="19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43" indent="-391043" algn="l" defTabSz="1042782" rtl="0" eaLnBrk="1" latinLnBrk="0" hangingPunct="1">
        <a:spcBef>
          <a:spcPts val="912"/>
        </a:spcBef>
        <a:buFont typeface="Arial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98129" indent="-198129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58824" indent="-187701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9519" indent="-187701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80215" indent="-198129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1338" indent="-198129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43317" indent="-187701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04012" indent="-187701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3852" indent="-187701" algn="l" defTabSz="1042782" rtl="0" eaLnBrk="1" latinLnBrk="0" hangingPunct="1">
        <a:spcBef>
          <a:spcPts val="342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9.wdp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0.wdp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1.wdp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2.wdp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3.wdp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5.wdp"/><Relationship Id="rId4" Type="http://schemas.openxmlformats.org/officeDocument/2006/relationships/image" Target="../media/image3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7.wdp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3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9.wdp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0.wdp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1.wdp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2.wdp"/><Relationship Id="rId4" Type="http://schemas.openxmlformats.org/officeDocument/2006/relationships/image" Target="../media/image55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3.wdp"/><Relationship Id="rId4" Type="http://schemas.openxmlformats.org/officeDocument/2006/relationships/image" Target="../media/image5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4.wdp"/><Relationship Id="rId4" Type="http://schemas.openxmlformats.org/officeDocument/2006/relationships/image" Target="../media/image5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7400" y="19685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05100" y="2717800"/>
            <a:ext cx="5651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TECNICAS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INVESTIGACION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05100" y="4432300"/>
            <a:ext cx="5892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INTERVENCION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POLICIAL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Nº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65800" y="4597400"/>
            <a:ext cx="2374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34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CHALECOS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03500" y="4635500"/>
            <a:ext cx="2095500" cy="140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>
                <a:tab pos="152400" algn="l"/>
              </a:tabLst>
            </a:pPr>
            <a:r>
              <a:rPr lang="en-US" altLang="zh-CN" dirty="0" smtClean="0"/>
              <a:t>	</a:t>
            </a:r>
            <a:r>
              <a:rPr lang="en-US" altLang="zh-CN" sz="334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CASCOS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52400" algn="l"/>
              </a:tabLst>
            </a:pPr>
            <a:r>
              <a:rPr lang="en-US" altLang="zh-CN" sz="334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ESCUDOS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52600" y="1181100"/>
            <a:ext cx="6831550" cy="28161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676400" algn="l"/>
                <a:tab pos="2184400" algn="l"/>
              </a:tabLst>
            </a:pP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ARMAS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DEFENSIVAS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1676400" algn="l"/>
                <a:tab pos="2184400" algn="l"/>
              </a:tabLst>
            </a:pPr>
            <a:r>
              <a:rPr lang="en-US" altLang="zh-CN" dirty="0" smtClean="0"/>
              <a:t>	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OFENSIVAS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000"/>
              </a:lnSpc>
              <a:tabLst>
                <a:tab pos="1676400" algn="l"/>
                <a:tab pos="2184400" algn="l"/>
              </a:tabLst>
            </a:pPr>
            <a:r>
              <a:rPr lang="en-US" altLang="zh-CN" dirty="0" smtClean="0"/>
              <a:t>		</a:t>
            </a:r>
            <a:r>
              <a:rPr lang="en-US" altLang="zh-CN" sz="3344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DEFENSIVAS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223000" y="3683000"/>
            <a:ext cx="16764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BLANCAS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565400" y="3721100"/>
            <a:ext cx="2463800" cy="1143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330200" algn="l"/>
              </a:tabLst>
            </a:pPr>
            <a:r>
              <a:rPr lang="en-US" altLang="zh-CN" dirty="0" smtClean="0"/>
              <a:t>	</a:t>
            </a:r>
            <a:r>
              <a:rPr lang="en-US" altLang="zh-CN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FUEGO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30200" algn="l"/>
              </a:tabLst>
            </a:pPr>
            <a:r>
              <a:rPr lang="en-US" altLang="zh-CN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ARROJADIZAS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419600" y="2768600"/>
            <a:ext cx="1968500" cy="30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7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OFENSIVAS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89100" y="1054100"/>
            <a:ext cx="7249933" cy="354712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193800" algn="l"/>
                <a:tab pos="1206500" algn="l"/>
                <a:tab pos="1231900" algn="l"/>
                <a:tab pos="1587500" algn="l"/>
                <a:tab pos="3581400" algn="l"/>
              </a:tabLst>
            </a:pPr>
            <a:r>
              <a:rPr lang="en-US" altLang="zh-CN" dirty="0" smtClean="0"/>
              <a:t>			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Forense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100"/>
              </a:lnSpc>
              <a:tabLst>
                <a:tab pos="1193800" algn="l"/>
                <a:tab pos="1206500" algn="l"/>
                <a:tab pos="1231900" algn="l"/>
                <a:tab pos="1587500" algn="l"/>
                <a:tab pos="3581400" algn="l"/>
              </a:tabLst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Definición: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193800" algn="l"/>
                <a:tab pos="1206500" algn="l"/>
                <a:tab pos="1231900" algn="l"/>
                <a:tab pos="1587500" algn="l"/>
                <a:tab pos="35814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ciencia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estudia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integralmente</a:t>
            </a:r>
          </a:p>
          <a:p>
            <a:pPr>
              <a:lnSpc>
                <a:spcPts val="2800"/>
              </a:lnSpc>
              <a:tabLst>
                <a:tab pos="1193800" algn="l"/>
                <a:tab pos="1206500" algn="l"/>
                <a:tab pos="1231900" algn="l"/>
                <a:tab pos="1587500" algn="l"/>
                <a:tab pos="35814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fuego,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alcance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dirección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2800"/>
              </a:lnSpc>
              <a:tabLst>
                <a:tab pos="1193800" algn="l"/>
                <a:tab pos="1206500" algn="l"/>
                <a:tab pos="1231900" algn="l"/>
                <a:tab pos="1587500" algn="l"/>
                <a:tab pos="35814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proyectiles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disparan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efectos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2800"/>
              </a:lnSpc>
              <a:tabLst>
                <a:tab pos="1193800" algn="l"/>
                <a:tab pos="1206500" algn="l"/>
                <a:tab pos="1231900" algn="l"/>
                <a:tab pos="1587500" algn="l"/>
                <a:tab pos="35814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producen.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62100" y="952500"/>
            <a:ext cx="7493911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División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Forense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62100" y="1117600"/>
            <a:ext cx="77978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342900" algn="l"/>
              </a:tabLst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División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Forense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Interior: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comprende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estudio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integral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fuego,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desde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su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diseño,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tipo,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características,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funcionamiento,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integración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entre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su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munición.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intermedia: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estudia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factores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afectan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movimiento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desde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abandona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boca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hasta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cesa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acción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gases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salen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ella.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Comprende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fracción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muy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pequeña.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62100" y="1117600"/>
            <a:ext cx="7658100" cy="506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342900" algn="l"/>
              </a:tabLst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División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Forense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Exterior: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trata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movimiento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atmósfera,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desde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cesa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acción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gases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impulsores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hasta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llega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objetivo.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Efectos: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encarga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estudio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consecuencias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efectos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puede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producir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disparado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fuego,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desde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primer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impacto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hasta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30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queda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detenido.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68600" y="2374900"/>
            <a:ext cx="5006179" cy="2546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177800" algn="l"/>
                <a:tab pos="17526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ARMAS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DE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FUEGO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177800" algn="l"/>
                <a:tab pos="17526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Parte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177800" algn="l"/>
                <a:tab pos="1752600" algn="l"/>
              </a:tabLst>
            </a:pPr>
            <a:r>
              <a:rPr lang="en-US" altLang="zh-CN" sz="4800" dirty="0" smtClean="0">
                <a:latin typeface="Bookman Old Style" pitchFamily="18" charset="0"/>
                <a:cs typeface="Bookman Old Style" pitchFamily="18" charset="0"/>
              </a:rPr>
              <a:t>“EL</a:t>
            </a:r>
            <a:r>
              <a:rPr lang="en-US" altLang="zh-C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0" dirty="0" smtClean="0">
                <a:latin typeface="Bookman Old Style" pitchFamily="18" charset="0"/>
                <a:cs typeface="Bookman Old Style" pitchFamily="18" charset="0"/>
              </a:rPr>
              <a:t>REVÓLVER”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2700" y="1866900"/>
            <a:ext cx="6007100" cy="392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    los    efectos    de    la    aplicación    de    las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disposiciones de la Ley de Armas 20.429/73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y   su   Decreto   Reglamentario,   395/75,   es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necesario      establecer      definiciones      que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permitan el manejo adecuado y correcto de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los términos a utilizar  en  materia  de  armas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 fuego.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El  Art.  3  del  Decreto  nombrado,  aporta  las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siguientes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definiciones: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89100" y="1409700"/>
            <a:ext cx="7447552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Arma de fuego: Es la que utiliza la energía de los gases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producidos   por   la   deflagración   de   las   pólvoras,   para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lanzar un proyectil a distancia.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89100" y="3238500"/>
            <a:ext cx="7040389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Arma portátil: Es el arma de fuego o de lanzamiento, que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puede ser normalmente transportada y empleada por un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hombre sin  ayuda animal,  mecánica o de otra persona.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689100" y="5054600"/>
            <a:ext cx="7094891" cy="104644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Arma  de  puño  o  corta:  Es  el  arma  de  fuego  portátil,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diseñada para ser empleada normalmente utilizando una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sola mano, sin ser apoyada en otra parte de cuerpo.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0" y="2425700"/>
            <a:ext cx="5640968" cy="17645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Arma de repetición: Es el arma de fuego en la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que el ciclo de carga y descarga de la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recámara se efectúa mecánicamente por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acción del tirador, estando acumulados los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proyectiles en un almacén cargador.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solidFill>
            <a:schemeClr val="accent1">
              <a:tint val="66000"/>
              <a:satMod val="160000"/>
            </a:schemeClr>
          </a:solidFill>
        </p:spPr>
      </p:pic>
      <p:sp>
        <p:nvSpPr>
          <p:cNvPr id="2" name="TextBox 1"/>
          <p:cNvSpPr txBox="1"/>
          <p:nvPr/>
        </p:nvSpPr>
        <p:spPr>
          <a:xfrm>
            <a:off x="2603500" y="3314700"/>
            <a:ext cx="5725926" cy="5536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4404" b="1" i="1" dirty="0" smtClean="0">
                <a:latin typeface="Times New Roman" pitchFamily="18" charset="0"/>
                <a:cs typeface="Times New Roman" pitchFamily="18" charset="0"/>
              </a:rPr>
              <a:t>BALISTICA</a:t>
            </a:r>
            <a:r>
              <a:rPr lang="en-US" altLang="zh-CN" sz="44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b="1" i="1" dirty="0" smtClean="0">
                <a:latin typeface="Times New Roman" pitchFamily="18" charset="0"/>
                <a:cs typeface="Times New Roman" pitchFamily="18" charset="0"/>
              </a:rPr>
              <a:t>FORENSE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556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257300" y="2870200"/>
            <a:ext cx="7708842" cy="331629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Revólver: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Es el arma de puño que posee una serie de recámaras en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un cilindro o tambor giratorio montado coaxialmente con el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cañón. Un mecanismo hace girar el tambor de modo tal que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las  recámaras  son  sucesivamente  alineadas  con  el  ánima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del    cañón.    Según    el    sistema    de    accionamiento    del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disparador,  el  revólver  puede  ser  de  acción  simple  o  de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acción doble.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785100" y="1028700"/>
            <a:ext cx="6604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Guión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733800" y="1028700"/>
            <a:ext cx="457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Alza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019300" y="1892300"/>
            <a:ext cx="8128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Martillo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724900" y="2184400"/>
            <a:ext cx="711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Cañón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080000" y="3403600"/>
            <a:ext cx="2870200" cy="228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469900" algn="l"/>
                <a:tab pos="812800" algn="l"/>
                <a:tab pos="13843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tambor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469900" algn="l"/>
                <a:tab pos="812800" algn="l"/>
                <a:tab pos="1384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disparador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469900" algn="l"/>
                <a:tab pos="812800" algn="l"/>
                <a:tab pos="1384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Arco</a:t>
            </a:r>
          </a:p>
          <a:p>
            <a:pPr>
              <a:lnSpc>
                <a:spcPts val="2100"/>
              </a:lnSpc>
              <a:tabLst>
                <a:tab pos="469900" algn="l"/>
                <a:tab pos="812800" algn="l"/>
                <a:tab pos="13843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guardamonte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87500" y="3149600"/>
            <a:ext cx="1562100" cy="314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>
                <a:tab pos="177800" algn="l"/>
                <a:tab pos="2794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Caja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2100"/>
              </a:lnSpc>
              <a:tabLst>
                <a:tab pos="177800" algn="l"/>
                <a:tab pos="279400" algn="l"/>
              </a:tabLst>
            </a:pP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Mecanismos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177800" algn="l"/>
                <a:tab pos="2794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Empuñadura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0" y="2565400"/>
            <a:ext cx="6297173" cy="25596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7399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Simple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Acción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800"/>
              </a:lnSpc>
              <a:tabLst>
                <a:tab pos="1739900" algn="l"/>
              </a:tabLst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más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antiguos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sencillos.</a:t>
            </a:r>
          </a:p>
          <a:p>
            <a:pPr>
              <a:lnSpc>
                <a:spcPts val="3800"/>
              </a:lnSpc>
              <a:tabLst>
                <a:tab pos="1739900" algn="l"/>
              </a:tabLst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Necesitan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acción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manual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para</a:t>
            </a:r>
          </a:p>
          <a:p>
            <a:pPr>
              <a:lnSpc>
                <a:spcPts val="3800"/>
              </a:lnSpc>
              <a:tabLst>
                <a:tab pos="1739900" algn="l"/>
              </a:tabLst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montar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martillo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cada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disparo.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28800" y="1524000"/>
            <a:ext cx="7544438" cy="33932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Doble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Acción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133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poseen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revólveres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fabricación</a:t>
            </a:r>
          </a:p>
          <a:p>
            <a:pPr>
              <a:lnSpc>
                <a:spcPts val="2800"/>
              </a:lnSpc>
              <a:tabLst>
                <a:tab pos="2133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moderna,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pueden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martillo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vista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oculto.</a:t>
            </a:r>
          </a:p>
          <a:p>
            <a:pPr>
              <a:lnSpc>
                <a:spcPts val="2800"/>
              </a:lnSpc>
              <a:tabLst>
                <a:tab pos="2133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sistema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presionar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disparador,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hace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girar</a:t>
            </a:r>
          </a:p>
          <a:p>
            <a:pPr>
              <a:lnSpc>
                <a:spcPts val="2800"/>
              </a:lnSpc>
              <a:tabLst>
                <a:tab pos="2133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tambor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vez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monta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martillo.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Necesitan</a:t>
            </a:r>
          </a:p>
          <a:p>
            <a:pPr>
              <a:lnSpc>
                <a:spcPts val="2800"/>
              </a:lnSpc>
              <a:tabLst>
                <a:tab pos="2133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acción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manual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para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montar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martillo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cada</a:t>
            </a:r>
          </a:p>
          <a:p>
            <a:pPr>
              <a:lnSpc>
                <a:spcPts val="2800"/>
              </a:lnSpc>
              <a:tabLst>
                <a:tab pos="2133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disparo.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6400" y="2374900"/>
            <a:ext cx="4826642" cy="254685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700"/>
              </a:lnSpc>
              <a:tabLst>
                <a:tab pos="533400" algn="l"/>
                <a:tab pos="1485900" algn="l"/>
              </a:tabLst>
            </a:pP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ARMAS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DE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FUEGO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200"/>
              </a:lnSpc>
              <a:tabLst>
                <a:tab pos="533400" algn="l"/>
                <a:tab pos="14859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Parte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Bookman Old Style" pitchFamily="18" charset="0"/>
                <a:cs typeface="Bookman Old Style" pitchFamily="18" charset="0"/>
              </a:rPr>
              <a:t>II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600"/>
              </a:lnSpc>
              <a:tabLst>
                <a:tab pos="533400" algn="l"/>
                <a:tab pos="1485900" algn="l"/>
              </a:tabLst>
            </a:pPr>
            <a:r>
              <a:rPr lang="en-US" altLang="zh-CN" dirty="0" smtClean="0"/>
              <a:t>	</a:t>
            </a:r>
            <a:r>
              <a:rPr lang="en-US" altLang="zh-CN" sz="4800" dirty="0" smtClean="0">
                <a:latin typeface="Bookman Old Style" pitchFamily="18" charset="0"/>
                <a:cs typeface="Bookman Old Style" pitchFamily="18" charset="0"/>
              </a:rPr>
              <a:t>“PISTOLAS”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9"/>
            <a:ext cx="1076325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260600" y="2425700"/>
            <a:ext cx="5725926" cy="176458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Arma Semiautomática: Es el arma de fuego en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la que, es necesario oprimir el disparador por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cada disparo y en la que el ciclo de carga y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descarga se efectúa sin la intervención del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tirador.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3500" y="2006600"/>
            <a:ext cx="7750520" cy="33419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>
                <a:tab pos="190500" algn="l"/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Pistola: Es el arma de puño de uno o dos cañones</a:t>
            </a:r>
          </a:p>
          <a:p>
            <a:pPr>
              <a:lnSpc>
                <a:spcPts val="3300"/>
              </a:lnSpc>
              <a:tabLst>
                <a:tab pos="190500" algn="l"/>
                <a:tab pos="876300" algn="l"/>
              </a:tabLst>
            </a:pP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de    ánima    rayada,    con    su    recámara    alineada</a:t>
            </a:r>
          </a:p>
          <a:p>
            <a:pPr>
              <a:lnSpc>
                <a:spcPts val="3300"/>
              </a:lnSpc>
              <a:tabLst>
                <a:tab pos="190500" algn="l"/>
                <a:tab pos="876300" algn="l"/>
              </a:tabLst>
            </a:pP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permanentemente con el cañón.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190500" algn="l"/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La Pistola puede ser de carga:</a:t>
            </a:r>
          </a:p>
          <a:p>
            <a:pPr>
              <a:lnSpc>
                <a:spcPts val="3300"/>
              </a:lnSpc>
              <a:tabLst>
                <a:tab pos="190500" algn="l"/>
                <a:tab pos="8763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.tiro a tiro.</a:t>
            </a:r>
          </a:p>
          <a:p>
            <a:pPr>
              <a:lnSpc>
                <a:spcPts val="3300"/>
              </a:lnSpc>
              <a:tabLst>
                <a:tab pos="190500" algn="l"/>
                <a:tab pos="8763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.repetición.</a:t>
            </a:r>
          </a:p>
          <a:p>
            <a:pPr>
              <a:lnSpc>
                <a:spcPts val="3300"/>
              </a:lnSpc>
              <a:tabLst>
                <a:tab pos="190500" algn="l"/>
                <a:tab pos="876300" algn="l"/>
              </a:tabLst>
            </a:pPr>
            <a:r>
              <a:rPr lang="en-US" altLang="zh-CN" dirty="0" smtClean="0"/>
              <a:t>		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.semiautomática.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447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5500" y="66675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OLGUIN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84500" y="952500"/>
            <a:ext cx="4698402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Tipos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Cartuchos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3403600" y="800100"/>
            <a:ext cx="3842399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Tipos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Cartuchos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65400" y="990600"/>
            <a:ext cx="5447260" cy="48218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400"/>
              </a:lnSpc>
              <a:tabLst/>
            </a:pP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Vainas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revólver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pistola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92300" y="1282700"/>
            <a:ext cx="6154057" cy="447045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>
                <a:tab pos="825500" algn="l"/>
                <a:tab pos="1752600" algn="l"/>
              </a:tabLst>
            </a:pPr>
            <a:r>
              <a:rPr lang="en-US" altLang="zh-CN" sz="6000" dirty="0" smtClean="0">
                <a:latin typeface="Tahoma" pitchFamily="18" charset="0"/>
                <a:cs typeface="Tahoma" pitchFamily="18" charset="0"/>
              </a:rPr>
              <a:t>ARMAS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dirty="0" smtClean="0">
                <a:latin typeface="Tahoma" pitchFamily="18" charset="0"/>
                <a:cs typeface="Tahoma" pitchFamily="18" charset="0"/>
              </a:rPr>
              <a:t>FUEGO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400"/>
              </a:lnSpc>
              <a:tabLst>
                <a:tab pos="825500" algn="l"/>
                <a:tab pos="1752600" algn="l"/>
              </a:tabLst>
            </a:pPr>
            <a:r>
              <a:rPr lang="en-US" altLang="zh-CN" dirty="0" smtClean="0"/>
              <a:t>		</a:t>
            </a:r>
            <a:r>
              <a:rPr lang="en-US" altLang="zh-CN" sz="6000" dirty="0" smtClean="0">
                <a:latin typeface="Tahoma" pitchFamily="18" charset="0"/>
                <a:cs typeface="Tahoma" pitchFamily="18" charset="0"/>
              </a:rPr>
              <a:t>Parte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dirty="0" smtClean="0">
                <a:latin typeface="Tahoma" pitchFamily="18" charset="0"/>
                <a:cs typeface="Tahoma" pitchFamily="18" charset="0"/>
              </a:rPr>
              <a:t>III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400"/>
              </a:lnSpc>
              <a:tabLst>
                <a:tab pos="825500" algn="l"/>
                <a:tab pos="1752600" algn="l"/>
              </a:tabLst>
            </a:pPr>
            <a:r>
              <a:rPr lang="en-US" altLang="zh-CN" dirty="0" smtClean="0"/>
              <a:t>	</a:t>
            </a:r>
            <a:r>
              <a:rPr lang="en-US" altLang="zh-CN" sz="6000" dirty="0" smtClean="0">
                <a:latin typeface="Tahoma" pitchFamily="18" charset="0"/>
                <a:cs typeface="Tahoma" pitchFamily="18" charset="0"/>
              </a:rPr>
              <a:t>“ESCOPETAS”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1993900"/>
            <a:ext cx="240450" cy="32265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896" dirty="0" smtClean="0">
                <a:latin typeface="Times New Roman" pitchFamily="18" charset="0"/>
                <a:cs typeface="Times New Roman" pitchFamily="18" charset="0"/>
              </a:rPr>
              <a:t>►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/>
            </a:pPr>
            <a:r>
              <a:rPr lang="en-US" altLang="zh-CN" sz="1896" dirty="0" smtClean="0">
                <a:latin typeface="Times New Roman" pitchFamily="18" charset="0"/>
                <a:cs typeface="Times New Roman" pitchFamily="18" charset="0"/>
              </a:rPr>
              <a:t>►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1896" dirty="0" smtClean="0">
                <a:latin typeface="Times New Roman" pitchFamily="18" charset="0"/>
                <a:cs typeface="Times New Roman" pitchFamily="18" charset="0"/>
              </a:rPr>
              <a:t>►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663700" y="1104900"/>
            <a:ext cx="7442200" cy="467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1971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Definiciones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fuego: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utiliza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energía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gases</a:t>
            </a:r>
          </a:p>
          <a:p>
            <a:pPr>
              <a:lnSpc>
                <a:spcPts val="23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producidos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deflagración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pólvoras,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para</a:t>
            </a:r>
          </a:p>
          <a:p>
            <a:pPr>
              <a:lnSpc>
                <a:spcPts val="23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lanzar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distancia.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portátil: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fuego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lanzamiento,</a:t>
            </a:r>
          </a:p>
          <a:p>
            <a:pPr>
              <a:lnSpc>
                <a:spcPts val="22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puede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normalmente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transportada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empleada</a:t>
            </a:r>
          </a:p>
          <a:p>
            <a:pPr>
              <a:lnSpc>
                <a:spcPts val="23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hombre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ayuda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animal,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mecánica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otra</a:t>
            </a:r>
          </a:p>
          <a:p>
            <a:pPr>
              <a:lnSpc>
                <a:spcPts val="23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persona.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hombro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larga: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fuego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portátil,</a:t>
            </a:r>
          </a:p>
          <a:p>
            <a:pPr>
              <a:lnSpc>
                <a:spcPts val="23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para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empleo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normal,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requiere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estar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apoyada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</a:t>
            </a:r>
          </a:p>
          <a:p>
            <a:pPr>
              <a:lnSpc>
                <a:spcPts val="2200"/>
              </a:lnSpc>
              <a:tabLst>
                <a:tab pos="2197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hombro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tirador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uso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ambas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manos.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98600" y="1689100"/>
            <a:ext cx="7222939" cy="37010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6416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Escopeta: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641600" algn="l"/>
              </a:tabLst>
            </a:pP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hombro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uno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dos</a:t>
            </a:r>
          </a:p>
          <a:p>
            <a:pPr>
              <a:lnSpc>
                <a:spcPts val="4300"/>
              </a:lnSpc>
              <a:tabLst>
                <a:tab pos="2641600" algn="l"/>
              </a:tabLst>
            </a:pP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cañones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ánima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lisa,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carga</a:t>
            </a:r>
          </a:p>
          <a:p>
            <a:pPr>
              <a:lnSpc>
                <a:spcPts val="4300"/>
              </a:lnSpc>
              <a:tabLst>
                <a:tab pos="2641600" algn="l"/>
              </a:tabLst>
            </a:pP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normalmente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cartuchos</a:t>
            </a:r>
          </a:p>
          <a:p>
            <a:pPr>
              <a:lnSpc>
                <a:spcPts val="4300"/>
              </a:lnSpc>
              <a:tabLst>
                <a:tab pos="2641600" algn="l"/>
              </a:tabLst>
            </a:pP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conteniendo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dirty="0" smtClean="0">
                <a:latin typeface="Tahoma" pitchFamily="18" charset="0"/>
                <a:cs typeface="Tahoma" pitchFamily="18" charset="0"/>
              </a:rPr>
              <a:t>perdigones.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2057400"/>
            <a:ext cx="679673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1.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81200" y="990600"/>
            <a:ext cx="5705088" cy="154657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9906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Tipos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Escopetas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>
                <a:tab pos="990600" algn="l"/>
              </a:tabLst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cañón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-tiro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tiro.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155700" y="2717800"/>
            <a:ext cx="8204200" cy="387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>
                <a:tab pos="342900" algn="l"/>
              </a:tabLst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2.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dos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cañones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yuxtapuestos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(mono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y</a:t>
            </a:r>
          </a:p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bigatillo).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Tiro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tiro.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3.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dos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cañones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superpuestos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(mono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y</a:t>
            </a:r>
          </a:p>
          <a:p>
            <a:pPr>
              <a:lnSpc>
                <a:spcPts val="32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bigatillo).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Tiro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tiro.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4.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Sistema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chimasa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trombon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pump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</a:p>
          <a:p>
            <a:pPr>
              <a:lnSpc>
                <a:spcPts val="3100"/>
              </a:lnSpc>
              <a:tabLst>
                <a:tab pos="3429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bomba.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Repetición.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42900" algn="l"/>
              </a:tabLst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5.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Semi-automática.</a:t>
            </a:r>
          </a:p>
          <a:p>
            <a:pPr>
              <a:lnSpc>
                <a:spcPts val="4200"/>
              </a:lnSpc>
              <a:tabLst>
                <a:tab pos="342900" algn="l"/>
              </a:tabLst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6.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Combinadas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(de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2,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3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4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cañones).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5500" y="6667500"/>
            <a:ext cx="8763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GUSTAVO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20800" y="4813300"/>
            <a:ext cx="5493492" cy="24442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2004" u="sng" dirty="0" smtClean="0">
                <a:latin typeface="Times New Roman" pitchFamily="18" charset="0"/>
                <a:cs typeface="Times New Roman" pitchFamily="18" charset="0"/>
              </a:rPr>
              <a:t>ESCOPETAS COMBINADAS o MIXTAS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Armas que combinan dos, tres y hasta cuatro cañones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lisos o estriados.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Pueden tener dos cañones de diferente calibre, o tres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cañones (uno estriado – “Drilling”), o cuatro cañones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(dos lisos y dos estriados – “Vierling”).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Se utilizan para cazar en zonas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OLGUIN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donde conviven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especies de caza mayor y menor.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65300" y="812800"/>
            <a:ext cx="7107715" cy="5334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/>
            </a:pP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Escopetas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Combinadas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Mixtas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70400" y="927100"/>
            <a:ext cx="1887889" cy="61042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4654" u="sng" dirty="0" smtClean="0">
                <a:latin typeface="Tahoma" pitchFamily="18" charset="0"/>
                <a:cs typeface="Tahoma" pitchFamily="18" charset="0"/>
              </a:rPr>
              <a:t>Chokes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73200" y="5257800"/>
            <a:ext cx="5668218" cy="12131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La función de los chokes es de agolletamiento del caño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del arma en su salida.Esto se realiza con el fin de que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las municiones realicen un trayecto mas amplio</a:t>
            </a:r>
          </a:p>
          <a:p>
            <a:pPr>
              <a:lnSpc>
                <a:spcPts val="2400"/>
              </a:lnSpc>
              <a:tabLst/>
            </a:pP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concentradas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749800" y="2971800"/>
            <a:ext cx="4376454" cy="107208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>
                <a:tab pos="38100" algn="l"/>
                <a:tab pos="114300" algn="l"/>
                <a:tab pos="228600" algn="l"/>
              </a:tabLst>
            </a:pPr>
            <a:r>
              <a:rPr lang="en-US" altLang="zh-CN" sz="1800" dirty="0" smtClean="0">
                <a:solidFill>
                  <a:srgbClr val="FFFFFF"/>
                </a:solidFill>
                <a:latin typeface="Tahoma" pitchFamily="18" charset="0"/>
                <a:cs typeface="Tahoma" pitchFamily="18" charset="0"/>
              </a:rPr>
              <a:t>.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1/4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disminuye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caño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1,25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%</a:t>
            </a:r>
          </a:p>
          <a:p>
            <a:pPr>
              <a:lnSpc>
                <a:spcPts val="2100"/>
              </a:lnSpc>
              <a:tabLst>
                <a:tab pos="38100" algn="l"/>
                <a:tab pos="114300" algn="l"/>
                <a:tab pos="2286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1/2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disminuye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caño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2,5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%</a:t>
            </a:r>
          </a:p>
          <a:p>
            <a:pPr>
              <a:lnSpc>
                <a:spcPts val="2100"/>
              </a:lnSpc>
              <a:tabLst>
                <a:tab pos="38100" algn="l"/>
                <a:tab pos="114300" algn="l"/>
                <a:tab pos="228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3/4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disminuye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caño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3,75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%</a:t>
            </a:r>
          </a:p>
          <a:p>
            <a:pPr>
              <a:lnSpc>
                <a:spcPts val="2100"/>
              </a:lnSpc>
              <a:tabLst>
                <a:tab pos="38100" algn="l"/>
                <a:tab pos="114300" algn="l"/>
                <a:tab pos="2286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Full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disminuye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caño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5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63600" y="838200"/>
            <a:ext cx="8115300" cy="520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825500" algn="l"/>
                <a:tab pos="34671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Componentes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cartucho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4800"/>
              </a:lnSpc>
              <a:tabLst>
                <a:tab pos="825500" algn="l"/>
                <a:tab pos="34671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Escopeta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825500" algn="l"/>
                <a:tab pos="3467100" algn="l"/>
              </a:tabLst>
            </a:pP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1.-)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Vaina.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825500" algn="l"/>
                <a:tab pos="3467100" algn="l"/>
              </a:tabLst>
            </a:pP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2.-)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Cápsula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detonante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825500" algn="l"/>
                <a:tab pos="3467100" algn="l"/>
              </a:tabLst>
            </a:pP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3.-)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Fulminante.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825500" algn="l"/>
                <a:tab pos="3467100" algn="l"/>
              </a:tabLst>
            </a:pP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4.-)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Carga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impulsora.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700"/>
              </a:lnSpc>
              <a:tabLst>
                <a:tab pos="825500" algn="l"/>
                <a:tab pos="3467100" algn="l"/>
              </a:tabLst>
            </a:pP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5.-)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Arial Narrow" pitchFamily="18" charset="0"/>
                <a:cs typeface="Arial Narrow" pitchFamily="18" charset="0"/>
              </a:rPr>
              <a:t>Proyectil.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70200" y="952500"/>
            <a:ext cx="4874924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Postas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Perdigones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5500" y="66675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OLGUIN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54300" y="952500"/>
            <a:ext cx="5325497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Tacos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concentradores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52800" y="3162300"/>
            <a:ext cx="4318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UNIDAD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TEMATICA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Nº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32200" y="5054600"/>
            <a:ext cx="3886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BALISTICA</a:t>
            </a:r>
            <a:r>
              <a:rPr lang="en-US" altLang="zh-C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94000" y="952500"/>
            <a:ext cx="5080943" cy="5847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/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Escopetas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81200" y="5080000"/>
            <a:ext cx="5799793" cy="161069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Convencionalmente,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cuando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obtenían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12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balas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partir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plomo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contenido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libra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inglesa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(453,59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gramos)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decía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bala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era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12;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obtenían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eran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20,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sería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20.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Posteriormente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bala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pasaría,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extensión,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designar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del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arma.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04900" y="990600"/>
            <a:ext cx="7373044" cy="153375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5621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Calibres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Escopetas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1562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Correspondencia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entre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ánima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del</a:t>
            </a:r>
          </a:p>
          <a:p>
            <a:pPr>
              <a:lnSpc>
                <a:spcPts val="2800"/>
              </a:lnSpc>
              <a:tabLst>
                <a:tab pos="15621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cañón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escopetas</a:t>
            </a:r>
            <a:r>
              <a:rPr lang="en-US" altLang="zh-CN" sz="1200" dirty="0" smtClean="0">
                <a:latin typeface="Tahoma" pitchFamily="18" charset="0"/>
                <a:cs typeface="Tahoma" pitchFamily="18" charset="0"/>
              </a:rPr>
              <a:t>.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588000" y="2654300"/>
            <a:ext cx="2281202" cy="26366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interior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18,5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16,925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15,875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13,975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mm.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10,375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mm.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476500" y="2654300"/>
            <a:ext cx="2308774" cy="263661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anima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16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20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28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/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.410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104900" y="5461000"/>
            <a:ext cx="7666714" cy="134139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Como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no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hay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regla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sin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excepción,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nos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encontramos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escapa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esta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norma,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escopetas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.410.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Este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origen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ingles,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corresponde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ánima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410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milésimas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pulgada.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Francia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denomina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12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milímetros,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medida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2100"/>
              </a:lnSpc>
              <a:tabLst/>
            </a:pP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corresponde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al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diámetro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latin typeface="Tahoma" pitchFamily="18" charset="0"/>
                <a:cs typeface="Tahoma" pitchFamily="18" charset="0"/>
              </a:rPr>
              <a:t>vaina.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14600" y="1485900"/>
            <a:ext cx="56388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38100" algn="l"/>
                <a:tab pos="177800" algn="l"/>
                <a:tab pos="342900" algn="l"/>
                <a:tab pos="571500" algn="l"/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NUEVAS ARMAS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38100" algn="l"/>
                <a:tab pos="177800" algn="l"/>
                <a:tab pos="342900" algn="l"/>
                <a:tab pos="571500" algn="l"/>
                <a:tab pos="1866900" algn="l"/>
              </a:tabLst>
            </a:pPr>
            <a:r>
              <a:rPr lang="en-US" altLang="zh-CN" dirty="0" smtClean="0"/>
              <a:t>		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DE FUEGO (EN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38100" algn="l"/>
                <a:tab pos="177800" algn="l"/>
                <a:tab pos="342900" algn="l"/>
                <a:tab pos="571500" algn="l"/>
                <a:tab pos="1866900" algn="l"/>
              </a:tabLst>
            </a:pPr>
            <a:r>
              <a:rPr lang="en-US" altLang="zh-CN" dirty="0" smtClean="0"/>
              <a:t>	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ARGENTINA) de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38100" algn="l"/>
                <a:tab pos="177800" algn="l"/>
                <a:tab pos="342900" algn="l"/>
                <a:tab pos="571500" algn="l"/>
                <a:tab pos="1866900" algn="l"/>
              </a:tabLst>
            </a:pP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uso y fabricación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38100" algn="l"/>
                <a:tab pos="177800" algn="l"/>
                <a:tab pos="342900" algn="l"/>
                <a:tab pos="571500" algn="l"/>
                <a:tab pos="1866900" algn="l"/>
              </a:tabLst>
            </a:pPr>
            <a:r>
              <a:rPr lang="en-US" altLang="zh-CN" dirty="0" smtClean="0"/>
              <a:t>			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prohibida Ley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38100" algn="l"/>
                <a:tab pos="177800" algn="l"/>
                <a:tab pos="342900" algn="l"/>
                <a:tab pos="571500" algn="l"/>
                <a:tab pos="1866900" algn="l"/>
              </a:tabLst>
            </a:pPr>
            <a:r>
              <a:rPr lang="en-US" altLang="zh-CN" dirty="0" smtClean="0"/>
              <a:t>				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20429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71700" y="2044700"/>
            <a:ext cx="5809283" cy="31367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>
                <a:tab pos="7239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Su origen: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723900" algn="l"/>
                <a:tab pos="1473200" algn="l"/>
              </a:tabLst>
            </a:pP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Argentina año 1974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723900" algn="l"/>
                <a:tab pos="1473200" algn="l"/>
              </a:tabLst>
            </a:pPr>
            <a:r>
              <a:rPr lang="en-US" altLang="zh-CN" dirty="0" smtClean="0"/>
              <a:t>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denominación: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>
                <a:tab pos="723900" algn="l"/>
                <a:tab pos="1473200" algn="l"/>
              </a:tabLst>
            </a:pPr>
            <a:r>
              <a:rPr lang="en-US" altLang="zh-CN" dirty="0" smtClean="0"/>
              <a:t>		</a:t>
            </a:r>
            <a:r>
              <a:rPr lang="en-US" altLang="zh-CN" sz="5400" b="1" u="sng" dirty="0" smtClean="0">
                <a:latin typeface="Times New Roman" pitchFamily="18" charset="0"/>
                <a:cs typeface="Times New Roman" pitchFamily="18" charset="0"/>
              </a:rPr>
              <a:t>“tumbera”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51100" y="1433830"/>
            <a:ext cx="5091650" cy="90537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pPr>
              <a:lnSpc>
                <a:spcPts val="2900"/>
              </a:lnSpc>
              <a:tabLst>
                <a:tab pos="546100" algn="l"/>
              </a:tabLst>
            </a:pPr>
            <a:r>
              <a:rPr lang="en-US" altLang="zh-CN" sz="3204" b="1" u="sng" dirty="0" smtClean="0">
                <a:latin typeface="Times New Roman" pitchFamily="18" charset="0"/>
                <a:cs typeface="Times New Roman" pitchFamily="18" charset="0"/>
              </a:rPr>
              <a:t>Tumbera Apta para disparar</a:t>
            </a:r>
          </a:p>
          <a:p>
            <a:pPr>
              <a:lnSpc>
                <a:spcPts val="3800"/>
              </a:lnSpc>
              <a:tabLst>
                <a:tab pos="546100" algn="l"/>
              </a:tabLst>
            </a:pPr>
            <a:r>
              <a:rPr lang="en-US" altLang="zh-CN" dirty="0" smtClean="0"/>
              <a:t>	</a:t>
            </a:r>
            <a:r>
              <a:rPr lang="en-US" altLang="zh-CN" sz="3204" b="1" u="sng" dirty="0" smtClean="0">
                <a:latin typeface="Times New Roman" pitchFamily="18" charset="0"/>
                <a:cs typeface="Times New Roman" pitchFamily="18" charset="0"/>
              </a:rPr>
              <a:t>cartucho Calibre 12/70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0200"/>
            <a:ext cx="9182100" cy="68961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30200"/>
            <a:ext cx="9169400" cy="6883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5500" y="66675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OLGUIN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68300"/>
            <a:ext cx="9169400" cy="68453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5500" y="66675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OLGUIN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43500" y="1003300"/>
            <a:ext cx="3646063" cy="168764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1943100" algn="l"/>
              </a:tabLst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Bajo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relieve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>
              <a:lnSpc>
                <a:spcPts val="2800"/>
              </a:lnSpc>
              <a:tabLst>
                <a:tab pos="1943100" algn="l"/>
              </a:tabLst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campo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estría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943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Alto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relieve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>
              <a:lnSpc>
                <a:spcPts val="2800"/>
              </a:lnSpc>
              <a:tabLst>
                <a:tab pos="1943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macizo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63600" y="1346200"/>
            <a:ext cx="2157642" cy="140551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ÁNIMA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DEL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CAÑON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UN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FUEGO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35500" y="6667500"/>
            <a:ext cx="1397000" cy="114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900"/>
              </a:lnSpc>
              <a:tabLst/>
            </a:pP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LIC.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GUSTAVO</a:t>
            </a:r>
            <a:r>
              <a:rPr lang="en-US" altLang="zh-CN" sz="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996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OLGUIN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302500" y="3683000"/>
            <a:ext cx="1739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PROYECTIL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15000" y="4165600"/>
            <a:ext cx="838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CAMPO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46800" y="5537200"/>
            <a:ext cx="8890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MACIZO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556000" y="4889500"/>
            <a:ext cx="8382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8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CAMPO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692400" y="2794000"/>
            <a:ext cx="2197100" cy="133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ÁNIMA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DEL</a:t>
            </a:r>
          </a:p>
          <a:p>
            <a:pPr>
              <a:lnSpc>
                <a:spcPts val="2800"/>
              </a:lnSpc>
              <a:tabLst>
                <a:tab pos="508000" algn="l"/>
              </a:tabLst>
            </a:pPr>
            <a:r>
              <a:rPr lang="en-US" altLang="zh-CN" dirty="0" smtClean="0"/>
              <a:t>	</a:t>
            </a:r>
            <a:r>
              <a:rPr lang="en-US" altLang="zh-CN" sz="24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CAÑÓN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508000" algn="l"/>
              </a:tabLst>
            </a:pPr>
            <a:r>
              <a:rPr lang="en-US" altLang="zh-CN" sz="18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MACIZO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12900" y="6210300"/>
            <a:ext cx="13081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solidFill>
                  <a:srgbClr val="5B5D6B"/>
                </a:solidFill>
                <a:latin typeface="Times New Roman" pitchFamily="18" charset="0"/>
                <a:cs typeface="Times New Roman" pitchFamily="18" charset="0"/>
              </a:rPr>
              <a:t>ESTRIAS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03500" y="1790700"/>
            <a:ext cx="6578724" cy="38933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39700" algn="l"/>
                <a:tab pos="228600" algn="l"/>
                <a:tab pos="444500" algn="l"/>
                <a:tab pos="9144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FUEGO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600"/>
              </a:lnSpc>
              <a:tabLst>
                <a:tab pos="139700" algn="l"/>
                <a:tab pos="228600" algn="l"/>
                <a:tab pos="444500" algn="l"/>
                <a:tab pos="914400" algn="l"/>
                <a:tab pos="1104900" algn="l"/>
              </a:tabLst>
            </a:pPr>
            <a:r>
              <a:rPr lang="en-US" altLang="zh-CN" dirty="0" smtClean="0"/>
              <a:t>					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ES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MÁQUINA</a:t>
            </a:r>
          </a:p>
          <a:p>
            <a:pPr>
              <a:lnSpc>
                <a:spcPts val="3800"/>
              </a:lnSpc>
              <a:tabLst>
                <a:tab pos="139700" algn="l"/>
                <a:tab pos="228600" algn="l"/>
                <a:tab pos="444500" algn="l"/>
                <a:tab pos="914400" algn="l"/>
                <a:tab pos="1104900" algn="l"/>
              </a:tabLst>
            </a:pPr>
            <a:r>
              <a:rPr lang="en-US" altLang="zh-CN" b="1" dirty="0" smtClean="0"/>
              <a:t>		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TERMODINÁMICA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SIRVE</a:t>
            </a:r>
          </a:p>
          <a:p>
            <a:pPr>
              <a:lnSpc>
                <a:spcPts val="3800"/>
              </a:lnSpc>
              <a:tabLst>
                <a:tab pos="139700" algn="l"/>
                <a:tab pos="228600" algn="l"/>
                <a:tab pos="444500" algn="l"/>
                <a:tab pos="914400" algn="l"/>
                <a:tab pos="1104900" algn="l"/>
              </a:tabLst>
            </a:pP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PARA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ARROJAR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PROYECTILES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3800"/>
              </a:lnSpc>
              <a:tabLst>
                <a:tab pos="139700" algn="l"/>
                <a:tab pos="228600" algn="l"/>
                <a:tab pos="444500" algn="l"/>
                <a:tab pos="914400" algn="l"/>
                <a:tab pos="1104900" algn="l"/>
              </a:tabLst>
            </a:pPr>
            <a:r>
              <a:rPr lang="en-US" altLang="zh-CN" b="1" dirty="0" smtClean="0"/>
              <a:t>			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CIERTAS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DISTANCIAS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CON</a:t>
            </a:r>
          </a:p>
          <a:p>
            <a:pPr>
              <a:lnSpc>
                <a:spcPts val="3800"/>
              </a:lnSpc>
              <a:tabLst>
                <a:tab pos="139700" algn="l"/>
                <a:tab pos="228600" algn="l"/>
                <a:tab pos="444500" algn="l"/>
                <a:tab pos="914400" algn="l"/>
                <a:tab pos="1104900" algn="l"/>
              </a:tabLst>
            </a:pPr>
            <a:r>
              <a:rPr lang="en-US" altLang="zh-CN" b="1" dirty="0" smtClean="0"/>
              <a:t>				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RELATIVA</a:t>
            </a:r>
            <a:r>
              <a:rPr lang="en-US" altLang="zh-CN" sz="3204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latin typeface="Tahoma" pitchFamily="18" charset="0"/>
                <a:cs typeface="Tahoma" pitchFamily="18" charset="0"/>
              </a:rPr>
              <a:t>PRECISIÓN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8904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33500" y="6007100"/>
            <a:ext cx="8020209" cy="6873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PROYECTILES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LUEGO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SER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EXPELIDOS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TRAVÉS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ÁNIMA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CAÑÓN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FUEGO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97000" y="1244600"/>
            <a:ext cx="1333698" cy="3298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CAMPOS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810500" y="1244600"/>
            <a:ext cx="1471557" cy="3298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400" b="1" dirty="0" smtClean="0">
                <a:latin typeface="Times New Roman" pitchFamily="18" charset="0"/>
                <a:cs typeface="Times New Roman" pitchFamily="18" charset="0"/>
              </a:rPr>
              <a:t>MACIZOS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65300" y="2755900"/>
            <a:ext cx="7061200" cy="251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Mediante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estudio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marcas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dejadas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</a:p>
          <a:p>
            <a:pPr>
              <a:lnSpc>
                <a:spcPts val="30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cuando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éste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desliza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ánima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del</a:t>
            </a:r>
          </a:p>
          <a:p>
            <a:pPr>
              <a:lnSpc>
                <a:spcPts val="28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cañón,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producidas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vaina,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rampa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28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alimentación,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paredes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recámara,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</a:p>
          <a:p>
            <a:pPr>
              <a:lnSpc>
                <a:spcPts val="28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espaldón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cierre,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aguja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percutora,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extractor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y</a:t>
            </a:r>
          </a:p>
          <a:p>
            <a:pPr>
              <a:lnSpc>
                <a:spcPts val="28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botador,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puede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identificar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se</a:t>
            </a:r>
          </a:p>
          <a:p>
            <a:pPr>
              <a:lnSpc>
                <a:spcPts val="2800"/>
              </a:lnSpc>
              <a:tabLst>
                <a:tab pos="266700" algn="l"/>
                <a:tab pos="304800" algn="l"/>
                <a:tab pos="393700" algn="l"/>
                <a:tab pos="571500" algn="l"/>
                <a:tab pos="1511300" algn="l"/>
              </a:tabLst>
            </a:pPr>
            <a:r>
              <a:rPr lang="en-US" altLang="zh-CN" dirty="0" smtClean="0"/>
              <a:t>					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utilizó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para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realizar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disparo.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95500" y="3022600"/>
            <a:ext cx="6367833" cy="11490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800"/>
              </a:lnSpc>
              <a:tabLst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INTERROGANTES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LA</a:t>
            </a:r>
          </a:p>
          <a:p>
            <a:pPr>
              <a:lnSpc>
                <a:spcPts val="4800"/>
              </a:lnSpc>
              <a:tabLst>
                <a:tab pos="469900" algn="l"/>
              </a:tabLst>
            </a:pP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BALÍSTICA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dirty="0" smtClean="0">
                <a:latin typeface="Tahoma" pitchFamily="18" charset="0"/>
                <a:cs typeface="Tahoma" pitchFamily="18" charset="0"/>
              </a:rPr>
              <a:t>IDENTIFICATIVA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9248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1409700"/>
            <a:ext cx="776687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1409700"/>
            <a:ext cx="3343864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puede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determinar: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05000" y="2095500"/>
            <a:ext cx="7556500" cy="401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disparado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cañón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ausencia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calibre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corresponde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hallado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(siempre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esté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demasiada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pérdida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material).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ausencia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proyectiles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hallados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corresponden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misma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disparado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pistola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revólver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1115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1333500"/>
            <a:ext cx="776687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070100" y="1333500"/>
            <a:ext cx="3343864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puede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determinar: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05000" y="2019300"/>
            <a:ext cx="7073900" cy="410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vaina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picada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sea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revólver,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pistola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escopeta.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calibre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vaina.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Sobre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vaina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rescatada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pertenece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pistola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revólver.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vaina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picada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pistola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revólver.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ausencia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arma: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vainas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sido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picadas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mismo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55700" y="1333500"/>
            <a:ext cx="827150" cy="46935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300"/>
              </a:lnSpc>
              <a:tabLst/>
            </a:pP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►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No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120900" y="1333500"/>
            <a:ext cx="3845605" cy="44371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puede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determinar: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905000" y="1968500"/>
            <a:ext cx="7399333" cy="268791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municiones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múltiples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halladas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han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sido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disparadas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misma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escopeta.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taco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neumático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corresponde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determinada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identificación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si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su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superficie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está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excesivamente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deteriorada.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905000" y="1117600"/>
            <a:ext cx="7594600" cy="523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1295400" algn="l"/>
              </a:tabLst>
            </a:pPr>
            <a:r>
              <a:rPr lang="en-US" altLang="zh-CN" dirty="0" smtClean="0"/>
              <a:t>	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Actuación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Médica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3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Ubicar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superficie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corporal.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Cortar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vestimentas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víctima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33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heridas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arma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fuego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más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alejada</a:t>
            </a:r>
          </a:p>
          <a:p>
            <a:pPr>
              <a:lnSpc>
                <a:spcPts val="33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posible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orificios.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Resguardar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vestimentas.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Preservar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se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encuentren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entre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</a:p>
          <a:p>
            <a:pPr>
              <a:lnSpc>
                <a:spcPts val="33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vestimenta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víctima.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Rescatar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proyectiles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cuerpo,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tratando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3300"/>
              </a:lnSpc>
              <a:tabLst>
                <a:tab pos="1295400" algn="l"/>
              </a:tabLst>
            </a:pP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modificarlos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lo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menos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latin typeface="Tahoma" pitchFamily="18" charset="0"/>
                <a:cs typeface="Tahoma" pitchFamily="18" charset="0"/>
              </a:rPr>
              <a:t>posible.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44700" y="1612900"/>
            <a:ext cx="7135415" cy="33034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1879600" algn="l"/>
              </a:tabLst>
            </a:pPr>
            <a:r>
              <a:rPr lang="en-US" altLang="zh-CN" dirty="0" smtClean="0"/>
              <a:t>	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GUZMÁN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1879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UTILIZAN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ENERGÍA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LOS</a:t>
            </a:r>
          </a:p>
          <a:p>
            <a:pPr>
              <a:lnSpc>
                <a:spcPts val="2800"/>
              </a:lnSpc>
              <a:tabLst>
                <a:tab pos="1879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GASES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PRODUCIDOS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DEFLAGRACIÓN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2800"/>
              </a:lnSpc>
              <a:tabLst>
                <a:tab pos="1879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PÓLVORA,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PARA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LANZAR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ELEMENTO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SÓLIDO</a:t>
            </a:r>
          </a:p>
          <a:p>
            <a:pPr>
              <a:lnSpc>
                <a:spcPts val="2800"/>
              </a:lnSpc>
              <a:tabLst>
                <a:tab pos="1879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DISTANCIA,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GENERALMENTE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METÁLICO,</a:t>
            </a:r>
          </a:p>
          <a:p>
            <a:pPr>
              <a:lnSpc>
                <a:spcPts val="2800"/>
              </a:lnSpc>
              <a:tabLst>
                <a:tab pos="1879600" algn="l"/>
              </a:tabLst>
            </a:pP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DENOMINADO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latin typeface="Tahoma" pitchFamily="18" charset="0"/>
                <a:cs typeface="Tahoma" pitchFamily="18" charset="0"/>
              </a:rPr>
              <a:t>PROYECTIL.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3700" y="38481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55900" y="4152900"/>
            <a:ext cx="18923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34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PROPIAS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816600" y="4152900"/>
            <a:ext cx="23749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334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IMPROPIAS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260600" y="1536700"/>
            <a:ext cx="6478184" cy="198259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298700" algn="l"/>
              </a:tabLst>
            </a:pP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CLASIFICACIÓN</a:t>
            </a:r>
            <a:r>
              <a:rPr lang="en-US" altLang="zh-CN" sz="4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404" dirty="0" smtClean="0">
                <a:latin typeface="Tahoma" pitchFamily="18" charset="0"/>
                <a:cs typeface="Tahoma" pitchFamily="18" charset="0"/>
              </a:rPr>
              <a:t>GENERAL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900"/>
              </a:lnSpc>
              <a:tabLst>
                <a:tab pos="2298700" algn="l"/>
              </a:tabLst>
            </a:pPr>
            <a:r>
              <a:rPr lang="en-US" altLang="zh-CN" dirty="0" smtClean="0"/>
              <a:t>	</a:t>
            </a:r>
            <a:r>
              <a:rPr lang="en-US" altLang="zh-CN" sz="3346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46400" y="1676400"/>
            <a:ext cx="5093254" cy="71301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/>
            </a:pP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ARMAS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PROPIAS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628900" y="3733800"/>
            <a:ext cx="5604483" cy="141833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66700" algn="l"/>
                <a:tab pos="1168400" algn="l"/>
              </a:tabLst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han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sido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creadas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</a:p>
          <a:p>
            <a:pPr>
              <a:lnSpc>
                <a:spcPts val="3800"/>
              </a:lnSpc>
              <a:tabLst>
                <a:tab pos="266700" algn="l"/>
                <a:tab pos="1168400" algn="l"/>
              </a:tabLst>
            </a:pPr>
            <a:r>
              <a:rPr lang="en-US" altLang="zh-CN" dirty="0" smtClean="0"/>
              <a:t>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concebidas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finalidad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</a:p>
          <a:p>
            <a:pPr>
              <a:lnSpc>
                <a:spcPts val="3800"/>
              </a:lnSpc>
              <a:tabLst>
                <a:tab pos="266700" algn="l"/>
                <a:tab pos="11684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atacar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defenderse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5565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"/>
            <a:ext cx="9182100" cy="68834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62000" y="342900"/>
            <a:ext cx="9169400" cy="687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11400" y="1930400"/>
            <a:ext cx="6099811" cy="373948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  <a:tabLst>
                <a:tab pos="88900" algn="l"/>
                <a:tab pos="266700" algn="l"/>
                <a:tab pos="774700" algn="l"/>
                <a:tab pos="939800" algn="l"/>
                <a:tab pos="1397000" algn="l"/>
              </a:tabLst>
            </a:pPr>
            <a:r>
              <a:rPr lang="en-US" altLang="zh-CN" dirty="0" smtClean="0"/>
              <a:t>	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ARMAS</a:t>
            </a:r>
            <a:r>
              <a:rPr lang="en-US" altLang="zh-CN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400" dirty="0" smtClean="0">
                <a:latin typeface="Tahoma" pitchFamily="18" charset="0"/>
                <a:cs typeface="Tahoma" pitchFamily="18" charset="0"/>
              </a:rPr>
              <a:t>IMPROPIAS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88900" algn="l"/>
                <a:tab pos="266700" algn="l"/>
                <a:tab pos="774700" algn="l"/>
                <a:tab pos="939800" algn="l"/>
                <a:tab pos="1397000" algn="l"/>
              </a:tabLst>
            </a:pP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las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que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no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fueron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concebidas</a:t>
            </a:r>
          </a:p>
          <a:p>
            <a:pPr>
              <a:lnSpc>
                <a:spcPts val="3800"/>
              </a:lnSpc>
              <a:tabLst>
                <a:tab pos="88900" algn="l"/>
                <a:tab pos="266700" algn="l"/>
                <a:tab pos="774700" algn="l"/>
                <a:tab pos="939800" algn="l"/>
                <a:tab pos="1397000" algn="l"/>
              </a:tabLst>
            </a:pPr>
            <a:r>
              <a:rPr lang="en-US" altLang="zh-CN" dirty="0" smtClean="0"/>
              <a:t>		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la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finalidad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atacar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o</a:t>
            </a:r>
          </a:p>
          <a:p>
            <a:pPr>
              <a:lnSpc>
                <a:spcPts val="3800"/>
              </a:lnSpc>
              <a:tabLst>
                <a:tab pos="88900" algn="l"/>
                <a:tab pos="266700" algn="l"/>
                <a:tab pos="774700" algn="l"/>
                <a:tab pos="939800" algn="l"/>
                <a:tab pos="1397000" algn="l"/>
              </a:tabLst>
            </a:pPr>
            <a:r>
              <a:rPr lang="en-US" altLang="zh-CN" dirty="0" smtClean="0"/>
              <a:t>	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defenderse,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pero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son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empleadas</a:t>
            </a:r>
          </a:p>
          <a:p>
            <a:pPr>
              <a:lnSpc>
                <a:spcPts val="3800"/>
              </a:lnSpc>
              <a:tabLst>
                <a:tab pos="88900" algn="l"/>
                <a:tab pos="266700" algn="l"/>
                <a:tab pos="774700" algn="l"/>
                <a:tab pos="939800" algn="l"/>
                <a:tab pos="1397000" algn="l"/>
              </a:tabLst>
            </a:pPr>
            <a:r>
              <a:rPr lang="en-US" altLang="zh-CN" dirty="0" smtClean="0"/>
              <a:t>				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en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una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determinada</a:t>
            </a:r>
          </a:p>
          <a:p>
            <a:pPr>
              <a:lnSpc>
                <a:spcPts val="3800"/>
              </a:lnSpc>
              <a:tabLst>
                <a:tab pos="88900" algn="l"/>
                <a:tab pos="266700" algn="l"/>
                <a:tab pos="774700" algn="l"/>
                <a:tab pos="939800" algn="l"/>
                <a:tab pos="1397000" algn="l"/>
              </a:tabLst>
            </a:pPr>
            <a:r>
              <a:rPr lang="en-US" altLang="zh-CN" dirty="0" smtClean="0"/>
              <a:t>				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circunstancia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para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tal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latin typeface="Tahoma" pitchFamily="18" charset="0"/>
                <a:cs typeface="Tahoma" pitchFamily="18" charset="0"/>
              </a:rPr>
              <a:t>fin.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886</Words>
  <Application>Microsoft Office PowerPoint</Application>
  <PresentationFormat>Personalizado</PresentationFormat>
  <Paragraphs>555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57" baseType="lpstr">
      <vt:lpstr>Ángulos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140</cp:revision>
  <cp:lastPrinted>2013-11-01T14:31:34Z</cp:lastPrinted>
  <dcterms:created xsi:type="dcterms:W3CDTF">2006-08-16T00:00:00Z</dcterms:created>
  <dcterms:modified xsi:type="dcterms:W3CDTF">2023-10-27T21:16:16Z</dcterms:modified>
</cp:coreProperties>
</file>