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62" r:id="rId15"/>
    <p:sldId id="275" r:id="rId16"/>
    <p:sldId id="263" r:id="rId17"/>
    <p:sldId id="264" r:id="rId18"/>
    <p:sldId id="265" r:id="rId19"/>
    <p:sldId id="266" r:id="rId20"/>
  </p:sldIdLst>
  <p:sldSz cx="18288000" cy="10287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Bold" panose="00000800000000000000" charset="0"/>
      <p:regular r:id="rId26"/>
      <p:bold r:id="rId27"/>
    </p:embeddedFont>
    <p:embeddedFont>
      <p:font typeface="Montserrat Semi-Bold" panose="020B0604020202020204" charset="0"/>
      <p:regular r:id="rId28"/>
    </p:embeddedFont>
    <p:embeddedFont>
      <p:font typeface="Montserrat Semi-Bold Italic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4"/>
    <a:srgbClr val="FF914D"/>
    <a:srgbClr val="5E17EB"/>
    <a:srgbClr val="616161"/>
    <a:srgbClr val="00BF63"/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C17C-6171-4A2E-B406-E0F8A4B9B10E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2AF56-FF3F-4ABA-B22E-DAF3E7A65E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74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hyperlink" Target="https://www.jpl.nasa.gov/edu/teach/activity/transpiration-dem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hyperlink" Target="https://spaceplace.nasa.gov/sp/" TargetMode="Externa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u/0/folders/0B6qD-zPxg6DnfldJWVg5ejNKN1NPNkpzM3FqOERLLU5VeVdDNlJGX2lEYmxDcFdNbjJUTEE?resourcekey=0-8Q_oNpPinlcPFOb9_WVExA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openxmlformats.org/officeDocument/2006/relationships/hyperlink" Target="https://www.chicos.net/historiasporelplaneta/crea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38.png"/><Relationship Id="rId5" Type="http://schemas.openxmlformats.org/officeDocument/2006/relationships/image" Target="../media/image12.png"/><Relationship Id="rId10" Type="http://schemas.openxmlformats.org/officeDocument/2006/relationships/hyperlink" Target="https://www.instagram.com/intachicos?igsh=NW10a3JqOHIzZ3Zh" TargetMode="External"/><Relationship Id="rId4" Type="http://schemas.openxmlformats.org/officeDocument/2006/relationships/hyperlink" Target="https://www.youtube.com/@INTAChicos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48875" y="1419703"/>
            <a:ext cx="13991184" cy="3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8"/>
              </a:lnSpc>
            </a:pPr>
            <a:r>
              <a:rPr lang="es-ES" sz="7973" dirty="0">
                <a:solidFill>
                  <a:srgbClr val="3E3E3E"/>
                </a:solidFill>
                <a:latin typeface="Montserrat Bold"/>
              </a:rPr>
              <a:t>De la Naturaleza al Código</a:t>
            </a:r>
          </a:p>
          <a:p>
            <a:pPr algn="ctr">
              <a:lnSpc>
                <a:spcPts val="9568"/>
              </a:lnSpc>
            </a:pPr>
            <a:r>
              <a:rPr lang="es-ES" sz="7973" dirty="0">
                <a:solidFill>
                  <a:srgbClr val="3E3E3E"/>
                </a:solidFill>
                <a:latin typeface="Montserrat Bold"/>
              </a:rPr>
              <a:t>Nivel Inicial</a:t>
            </a:r>
            <a:endParaRPr lang="es-AR" sz="7973" dirty="0">
              <a:solidFill>
                <a:srgbClr val="3E3E3E"/>
              </a:solidFill>
              <a:latin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06143" y="5739456"/>
            <a:ext cx="8875713" cy="131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6"/>
              </a:lnSpc>
            </a:pPr>
            <a:r>
              <a:rPr lang="es-AR" sz="4939" dirty="0">
                <a:solidFill>
                  <a:srgbClr val="3E3E3E"/>
                </a:solidFill>
                <a:latin typeface="Montserrat Semi-Bold"/>
              </a:rPr>
              <a:t>Subsecretaria de Contenidos Audiovisuales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77200" y="7453012"/>
            <a:ext cx="1734534" cy="79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939" dirty="0">
                <a:solidFill>
                  <a:srgbClr val="3E3E3E"/>
                </a:solidFill>
                <a:latin typeface="Montserrat"/>
              </a:rPr>
              <a:t>2024</a:t>
            </a:r>
          </a:p>
        </p:txBody>
      </p:sp>
      <p:sp>
        <p:nvSpPr>
          <p:cNvPr id="5" name="AutoShape 5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85067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44055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F42ABD7-7838-B738-4444-771085DBD650}"/>
              </a:ext>
            </a:extLst>
          </p:cNvPr>
          <p:cNvGrpSpPr/>
          <p:nvPr/>
        </p:nvGrpSpPr>
        <p:grpSpPr>
          <a:xfrm>
            <a:off x="13079481" y="3358177"/>
            <a:ext cx="5241649" cy="5241649"/>
            <a:chOff x="133723" y="3293063"/>
            <a:chExt cx="5241649" cy="524164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899604C-CFC4-1818-F2F2-8E26084BD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9679" y="6173856"/>
              <a:ext cx="1905000" cy="972447"/>
            </a:xfrm>
            <a:prstGeom prst="rect">
              <a:avLst/>
            </a:prstGeom>
          </p:spPr>
        </p:pic>
        <p:pic>
          <p:nvPicPr>
            <p:cNvPr id="10" name="Imagen 9" descr="Imagen que contiene hombre, sostener, pequeño, tabla&#10;&#10;Descripción generada automáticamente">
              <a:extLst>
                <a:ext uri="{FF2B5EF4-FFF2-40B4-BE49-F238E27FC236}">
                  <a16:creationId xmlns:a16="http://schemas.microsoft.com/office/drawing/2014/main" id="{9FC277F5-21C9-3B4E-C9E3-3B1A917E7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3" y="3293063"/>
              <a:ext cx="5241649" cy="5241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4047F7E9-803B-9909-278E-10B734721EF6}"/>
              </a:ext>
            </a:extLst>
          </p:cNvPr>
          <p:cNvGrpSpPr/>
          <p:nvPr/>
        </p:nvGrpSpPr>
        <p:grpSpPr>
          <a:xfrm>
            <a:off x="1164347" y="266700"/>
            <a:ext cx="11561053" cy="1295400"/>
            <a:chOff x="0" y="-76200"/>
            <a:chExt cx="1259094" cy="51032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1B79456-E7D4-5023-D0F6-9930CA247A60}"/>
                </a:ext>
              </a:extLst>
            </p:cNvPr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B711AB3E-4CE6-6ED4-425A-055971EB52D9}"/>
                </a:ext>
              </a:extLst>
            </p:cNvPr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¿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Cómo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planificar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STEAM?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776F5378-BD77-4535-D717-A8A6C7FAE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162" y="2121689"/>
            <a:ext cx="2615608" cy="3124200"/>
          </a:xfrm>
          <a:prstGeom prst="rect">
            <a:avLst/>
          </a:prstGeom>
        </p:spPr>
      </p:pic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6C802BA8-ECC5-B7EC-E30D-3991D1BE659E}"/>
              </a:ext>
            </a:extLst>
          </p:cNvPr>
          <p:cNvSpPr/>
          <p:nvPr/>
        </p:nvSpPr>
        <p:spPr>
          <a:xfrm rot="5400000">
            <a:off x="4040142" y="4576778"/>
            <a:ext cx="533400" cy="4758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AA84C48-8DC1-5B9F-194A-20099C8CB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578" y="4182020"/>
            <a:ext cx="5826201" cy="3169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Feria de Ciencias 2016 - Nivel Inicial (Srta. Frida 3/4)">
            <a:extLst>
              <a:ext uri="{FF2B5EF4-FFF2-40B4-BE49-F238E27FC236}">
                <a16:creationId xmlns:a16="http://schemas.microsoft.com/office/drawing/2014/main" id="{78AD77C7-7EB8-147D-95DB-3D8F6C0D4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6" b="13292"/>
          <a:stretch/>
        </p:blipFill>
        <p:spPr bwMode="auto">
          <a:xfrm>
            <a:off x="11608485" y="4182020"/>
            <a:ext cx="5942126" cy="3169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756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2594968" y="360293"/>
            <a:ext cx="13098064" cy="1483620"/>
            <a:chOff x="80174" y="-55364"/>
            <a:chExt cx="1259094" cy="510325"/>
          </a:xfrm>
        </p:grpSpPr>
        <p:sp>
          <p:nvSpPr>
            <p:cNvPr id="6" name="Freeform 6"/>
            <p:cNvSpPr/>
            <p:nvPr/>
          </p:nvSpPr>
          <p:spPr>
            <a:xfrm>
              <a:off x="80174" y="20836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174" y="-55364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EB5C01-BD1D-F9D9-300C-5925145DF608}"/>
              </a:ext>
            </a:extLst>
          </p:cNvPr>
          <p:cNvSpPr txBox="1"/>
          <p:nvPr/>
        </p:nvSpPr>
        <p:spPr>
          <a:xfrm>
            <a:off x="2062115" y="2774527"/>
            <a:ext cx="59851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AR" sz="3600" dirty="0"/>
              <a:t>Armar grupos de 5 o 6 docentes</a:t>
            </a:r>
          </a:p>
          <a:p>
            <a:pPr marL="342900" indent="-342900">
              <a:buAutoNum type="arabicParenR"/>
            </a:pPr>
            <a:r>
              <a:rPr lang="es-AR" sz="3600" dirty="0"/>
              <a:t>Analizar la siguiente temática: “Ausencia de espacios verdes en el entorno escolar”</a:t>
            </a:r>
          </a:p>
          <a:p>
            <a:pPr marL="342900" indent="-342900">
              <a:buAutoNum type="arabicParenR"/>
            </a:pPr>
            <a:r>
              <a:rPr lang="es-AR" sz="3600" dirty="0"/>
              <a:t>Armar en los </a:t>
            </a:r>
            <a:r>
              <a:rPr lang="es-AR" sz="3600" dirty="0" err="1"/>
              <a:t>Post-it</a:t>
            </a:r>
            <a:r>
              <a:rPr lang="es-AR" sz="3600" dirty="0"/>
              <a:t> los </a:t>
            </a:r>
            <a:r>
              <a:rPr lang="es-AR" sz="3600" dirty="0" err="1"/>
              <a:t>items</a:t>
            </a:r>
            <a:r>
              <a:rPr lang="es-AR" sz="3600" dirty="0"/>
              <a:t> del método  </a:t>
            </a:r>
            <a:r>
              <a:rPr lang="es-AR" sz="3600" dirty="0" err="1"/>
              <a:t>Desing</a:t>
            </a:r>
            <a:r>
              <a:rPr lang="es-AR" sz="3600" dirty="0"/>
              <a:t> </a:t>
            </a:r>
            <a:r>
              <a:rPr lang="es-AR" sz="3600" dirty="0" err="1"/>
              <a:t>Thinking</a:t>
            </a:r>
            <a:endParaRPr lang="es-AR" sz="3600" dirty="0"/>
          </a:p>
          <a:p>
            <a:pPr marL="342900" indent="-342900">
              <a:buAutoNum type="arabicParenR"/>
            </a:pPr>
            <a:r>
              <a:rPr lang="es-AR" sz="3600" dirty="0"/>
              <a:t>Pegar en el afiche grupal.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49C857-1C11-CD1F-F2E3-9CAAC66BB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470" y="3032017"/>
            <a:ext cx="9301767" cy="52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D27AFB4-9F9A-7E05-3283-C70937994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1736" r="22545" b="23954"/>
          <a:stretch/>
        </p:blipFill>
        <p:spPr bwMode="auto">
          <a:xfrm>
            <a:off x="1327464" y="1340414"/>
            <a:ext cx="16586830" cy="70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366897-3C50-A956-9DEF-BA6CE8EA01C3}"/>
              </a:ext>
            </a:extLst>
          </p:cNvPr>
          <p:cNvSpPr txBox="1"/>
          <p:nvPr/>
        </p:nvSpPr>
        <p:spPr>
          <a:xfrm>
            <a:off x="5176447" y="5522774"/>
            <a:ext cx="251460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Empatizar:</a:t>
            </a:r>
            <a:r>
              <a:rPr lang="es-ES" dirty="0"/>
              <a:t> ¿Cómo vincularme con el problema? El grupo de aula se enfrenta a un desafío, a todo un reto que les es cercano</a:t>
            </a:r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DCAF74-4906-C275-0C6D-61A6AAF1C05B}"/>
              </a:ext>
            </a:extLst>
          </p:cNvPr>
          <p:cNvSpPr txBox="1"/>
          <p:nvPr/>
        </p:nvSpPr>
        <p:spPr>
          <a:xfrm>
            <a:off x="8205120" y="5539340"/>
            <a:ext cx="269148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Definir: </a:t>
            </a:r>
            <a:r>
              <a:rPr lang="es-ES" dirty="0"/>
              <a:t>¿Qué sucede y por qué? Tras empatizar la situación para vivirla en primera persona, se busca interpretar el problema, verbalizarlo y definirlo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C5B4D1-57E5-01F5-D0F1-1C102E87D57C}"/>
              </a:ext>
            </a:extLst>
          </p:cNvPr>
          <p:cNvSpPr txBox="1"/>
          <p:nvPr/>
        </p:nvSpPr>
        <p:spPr>
          <a:xfrm>
            <a:off x="11486675" y="5539340"/>
            <a:ext cx="269148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Idear:</a:t>
            </a:r>
            <a:r>
              <a:rPr lang="es-ES" dirty="0"/>
              <a:t> ¿Qué voy a crear para resolver la situación? Es la etapa de la creatividad en la que se aceptan TODAS las opciones posibles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B4033D-C1BB-1625-F2B7-35A4FCA9113E}"/>
              </a:ext>
            </a:extLst>
          </p:cNvPr>
          <p:cNvSpPr txBox="1"/>
          <p:nvPr/>
        </p:nvSpPr>
        <p:spPr>
          <a:xfrm>
            <a:off x="14670667" y="5539340"/>
            <a:ext cx="269148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Prototipar:</a:t>
            </a:r>
            <a:r>
              <a:rPr lang="es-ES" dirty="0"/>
              <a:t> ¿Cómo llevar a cabo las propuestas? Construir prototipos de resolución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8759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487" y="4248331"/>
            <a:ext cx="161927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8"/>
              </a:lnSpc>
              <a:spcBef>
                <a:spcPct val="0"/>
              </a:spcBef>
            </a:pPr>
            <a:r>
              <a:rPr lang="es-AR" sz="6998" dirty="0">
                <a:solidFill>
                  <a:srgbClr val="3E3E3E"/>
                </a:solidFill>
                <a:latin typeface="Montserrat Bold"/>
              </a:rPr>
              <a:t>¿Dónde nos podemos inspirar?</a:t>
            </a:r>
          </a:p>
        </p:txBody>
      </p:sp>
      <p:sp>
        <p:nvSpPr>
          <p:cNvPr id="6" name="AutoShape 6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12" name="Freeform 12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3" name="TextBox 13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968313" cy="1028700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7076331" y="0"/>
            <a:ext cx="11211669" cy="10287000"/>
            <a:chOff x="0" y="0"/>
            <a:chExt cx="14948892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429795" cy="13716000"/>
              <a:chOff x="0" y="0"/>
              <a:chExt cx="812800" cy="772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7725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2593">
                    <a:moveTo>
                      <a:pt x="406400" y="0"/>
                    </a:moveTo>
                    <a:lnTo>
                      <a:pt x="812800" y="772593"/>
                    </a:lnTo>
                    <a:lnTo>
                      <a:pt x="0" y="77259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27000" y="311079"/>
                <a:ext cx="558800" cy="4063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214898" y="0"/>
              <a:ext cx="7733994" cy="13716000"/>
              <a:chOff x="0" y="0"/>
              <a:chExt cx="1527703" cy="27093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770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527703" h="2709333">
                    <a:moveTo>
                      <a:pt x="0" y="0"/>
                    </a:moveTo>
                    <a:lnTo>
                      <a:pt x="1527703" y="0"/>
                    </a:lnTo>
                    <a:lnTo>
                      <a:pt x="152770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770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5" name="Group 15"/>
          <p:cNvGrpSpPr/>
          <p:nvPr/>
        </p:nvGrpSpPr>
        <p:grpSpPr>
          <a:xfrm>
            <a:off x="12685178" y="2053421"/>
            <a:ext cx="4142541" cy="1020847"/>
            <a:chOff x="0" y="0"/>
            <a:chExt cx="1761656" cy="434125"/>
          </a:xfrm>
        </p:grpSpPr>
        <p:sp>
          <p:nvSpPr>
            <p:cNvPr id="16" name="Freeform 16">
              <a:hlinkClick r:id="rId4"/>
            </p:cNvPr>
            <p:cNvSpPr/>
            <p:nvPr/>
          </p:nvSpPr>
          <p:spPr>
            <a:xfrm>
              <a:off x="0" y="0"/>
              <a:ext cx="1761656" cy="434125"/>
            </a:xfrm>
            <a:custGeom>
              <a:avLst/>
              <a:gdLst/>
              <a:ahLst/>
              <a:cxnLst/>
              <a:rect l="l" t="t" r="r" b="b"/>
              <a:pathLst>
                <a:path w="1761656" h="434125">
                  <a:moveTo>
                    <a:pt x="186888" y="0"/>
                  </a:moveTo>
                  <a:lnTo>
                    <a:pt x="1574768" y="0"/>
                  </a:lnTo>
                  <a:cubicBezTo>
                    <a:pt x="1624334" y="0"/>
                    <a:pt x="1671870" y="19690"/>
                    <a:pt x="1706918" y="54738"/>
                  </a:cubicBezTo>
                  <a:cubicBezTo>
                    <a:pt x="1741967" y="89787"/>
                    <a:pt x="1761656" y="137322"/>
                    <a:pt x="1761656" y="186888"/>
                  </a:cubicBezTo>
                  <a:lnTo>
                    <a:pt x="1761656" y="247237"/>
                  </a:lnTo>
                  <a:cubicBezTo>
                    <a:pt x="1761656" y="350452"/>
                    <a:pt x="1677984" y="434125"/>
                    <a:pt x="1574768" y="434125"/>
                  </a:cubicBezTo>
                  <a:lnTo>
                    <a:pt x="186888" y="434125"/>
                  </a:lnTo>
                  <a:cubicBezTo>
                    <a:pt x="137322" y="434125"/>
                    <a:pt x="89787" y="414435"/>
                    <a:pt x="54738" y="379387"/>
                  </a:cubicBezTo>
                  <a:cubicBezTo>
                    <a:pt x="19690" y="344339"/>
                    <a:pt x="0" y="296803"/>
                    <a:pt x="0" y="247237"/>
                  </a:cubicBezTo>
                  <a:lnTo>
                    <a:pt x="0" y="186888"/>
                  </a:lnTo>
                  <a:cubicBezTo>
                    <a:pt x="0" y="83673"/>
                    <a:pt x="83673" y="0"/>
                    <a:pt x="1868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761656" cy="491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424141"/>
                  </a:solidFill>
                  <a:latin typeface="Montserrat Bold"/>
                </a:rPr>
                <a:t>NASA Kids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22" name="Imagen 21">
            <a:hlinkClick r:id="rId7"/>
            <a:extLst>
              <a:ext uri="{FF2B5EF4-FFF2-40B4-BE49-F238E27FC236}">
                <a16:creationId xmlns:a16="http://schemas.microsoft.com/office/drawing/2014/main" id="{9E01D252-4D43-98AD-BEE9-DFAC28A39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088" y="765057"/>
            <a:ext cx="5425695" cy="13077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22AA727-84C2-16CA-BA9F-3F209BEC10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22" y="2563845"/>
            <a:ext cx="8007027" cy="377599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9572EDD-79EA-0817-8E52-A4D3ABBB2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2892" y="4725844"/>
            <a:ext cx="7628095" cy="42425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968313" cy="1028700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7076331" y="0"/>
            <a:ext cx="11211669" cy="10287000"/>
            <a:chOff x="0" y="0"/>
            <a:chExt cx="14948892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429795" cy="13716000"/>
              <a:chOff x="0" y="0"/>
              <a:chExt cx="812800" cy="77259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7725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2593">
                    <a:moveTo>
                      <a:pt x="406400" y="0"/>
                    </a:moveTo>
                    <a:lnTo>
                      <a:pt x="812800" y="772593"/>
                    </a:lnTo>
                    <a:lnTo>
                      <a:pt x="0" y="77259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27000" y="311079"/>
                <a:ext cx="558800" cy="4063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214898" y="0"/>
              <a:ext cx="7733994" cy="13716000"/>
              <a:chOff x="0" y="0"/>
              <a:chExt cx="1527703" cy="27093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770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527703" h="2709333">
                    <a:moveTo>
                      <a:pt x="0" y="0"/>
                    </a:moveTo>
                    <a:lnTo>
                      <a:pt x="1527703" y="0"/>
                    </a:lnTo>
                    <a:lnTo>
                      <a:pt x="152770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4DD26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770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73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2" name="Group 12"/>
          <p:cNvGrpSpPr/>
          <p:nvPr/>
        </p:nvGrpSpPr>
        <p:grpSpPr>
          <a:xfrm>
            <a:off x="2875327" y="272558"/>
            <a:ext cx="4142541" cy="1155235"/>
            <a:chOff x="0" y="-57150"/>
            <a:chExt cx="1761656" cy="4912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61656" cy="434125"/>
            </a:xfrm>
            <a:custGeom>
              <a:avLst/>
              <a:gdLst/>
              <a:ahLst/>
              <a:cxnLst/>
              <a:rect l="l" t="t" r="r" b="b"/>
              <a:pathLst>
                <a:path w="1761656" h="434125">
                  <a:moveTo>
                    <a:pt x="186888" y="0"/>
                  </a:moveTo>
                  <a:lnTo>
                    <a:pt x="1574768" y="0"/>
                  </a:lnTo>
                  <a:cubicBezTo>
                    <a:pt x="1624334" y="0"/>
                    <a:pt x="1671870" y="19690"/>
                    <a:pt x="1706918" y="54738"/>
                  </a:cubicBezTo>
                  <a:cubicBezTo>
                    <a:pt x="1741967" y="89787"/>
                    <a:pt x="1761656" y="137322"/>
                    <a:pt x="1761656" y="186888"/>
                  </a:cubicBezTo>
                  <a:lnTo>
                    <a:pt x="1761656" y="247237"/>
                  </a:lnTo>
                  <a:cubicBezTo>
                    <a:pt x="1761656" y="350452"/>
                    <a:pt x="1677984" y="434125"/>
                    <a:pt x="1574768" y="434125"/>
                  </a:cubicBezTo>
                  <a:lnTo>
                    <a:pt x="186888" y="434125"/>
                  </a:lnTo>
                  <a:cubicBezTo>
                    <a:pt x="137322" y="434125"/>
                    <a:pt x="89787" y="414435"/>
                    <a:pt x="54738" y="379387"/>
                  </a:cubicBezTo>
                  <a:cubicBezTo>
                    <a:pt x="19690" y="344339"/>
                    <a:pt x="0" y="296803"/>
                    <a:pt x="0" y="247237"/>
                  </a:cubicBezTo>
                  <a:lnTo>
                    <a:pt x="0" y="186888"/>
                  </a:lnTo>
                  <a:cubicBezTo>
                    <a:pt x="0" y="83673"/>
                    <a:pt x="83673" y="0"/>
                    <a:pt x="1868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>
              <a:hlinkClick r:id="rId4"/>
            </p:cNvPr>
            <p:cNvSpPr txBox="1"/>
            <p:nvPr/>
          </p:nvSpPr>
          <p:spPr>
            <a:xfrm>
              <a:off x="0" y="-57150"/>
              <a:ext cx="1761656" cy="491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424141"/>
                  </a:solidFill>
                  <a:latin typeface="Montserrat Bold"/>
                </a:rPr>
                <a:t>INTA chicos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725400" y="855145"/>
            <a:ext cx="4142541" cy="1020847"/>
            <a:chOff x="0" y="0"/>
            <a:chExt cx="1761656" cy="4341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61656" cy="434125"/>
            </a:xfrm>
            <a:custGeom>
              <a:avLst/>
              <a:gdLst/>
              <a:ahLst/>
              <a:cxnLst/>
              <a:rect l="l" t="t" r="r" b="b"/>
              <a:pathLst>
                <a:path w="1761656" h="434125">
                  <a:moveTo>
                    <a:pt x="186888" y="0"/>
                  </a:moveTo>
                  <a:lnTo>
                    <a:pt x="1574768" y="0"/>
                  </a:lnTo>
                  <a:cubicBezTo>
                    <a:pt x="1624334" y="0"/>
                    <a:pt x="1671870" y="19690"/>
                    <a:pt x="1706918" y="54738"/>
                  </a:cubicBezTo>
                  <a:cubicBezTo>
                    <a:pt x="1741967" y="89787"/>
                    <a:pt x="1761656" y="137322"/>
                    <a:pt x="1761656" y="186888"/>
                  </a:cubicBezTo>
                  <a:lnTo>
                    <a:pt x="1761656" y="247237"/>
                  </a:lnTo>
                  <a:cubicBezTo>
                    <a:pt x="1761656" y="350452"/>
                    <a:pt x="1677984" y="434125"/>
                    <a:pt x="1574768" y="434125"/>
                  </a:cubicBezTo>
                  <a:lnTo>
                    <a:pt x="186888" y="434125"/>
                  </a:lnTo>
                  <a:cubicBezTo>
                    <a:pt x="137322" y="434125"/>
                    <a:pt x="89787" y="414435"/>
                    <a:pt x="54738" y="379387"/>
                  </a:cubicBezTo>
                  <a:cubicBezTo>
                    <a:pt x="19690" y="344339"/>
                    <a:pt x="0" y="296803"/>
                    <a:pt x="0" y="247237"/>
                  </a:cubicBezTo>
                  <a:lnTo>
                    <a:pt x="0" y="186888"/>
                  </a:lnTo>
                  <a:cubicBezTo>
                    <a:pt x="0" y="83673"/>
                    <a:pt x="83673" y="0"/>
                    <a:pt x="1868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761656" cy="491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424141"/>
                  </a:solidFill>
                  <a:latin typeface="Montserrat Bold"/>
                </a:rPr>
                <a:t>Chicos.net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22" name="Imagen 21">
            <a:hlinkClick r:id="rId4"/>
            <a:extLst>
              <a:ext uri="{FF2B5EF4-FFF2-40B4-BE49-F238E27FC236}">
                <a16:creationId xmlns:a16="http://schemas.microsoft.com/office/drawing/2014/main" id="{B41DA5C3-3FD6-DADD-668F-ABC610AC2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293" y="1741275"/>
            <a:ext cx="5985176" cy="1518525"/>
          </a:xfrm>
          <a:prstGeom prst="rect">
            <a:avLst/>
          </a:prstGeom>
        </p:spPr>
      </p:pic>
      <p:pic>
        <p:nvPicPr>
          <p:cNvPr id="24" name="Imagen 23">
            <a:hlinkClick r:id="rId8"/>
            <a:extLst>
              <a:ext uri="{FF2B5EF4-FFF2-40B4-BE49-F238E27FC236}">
                <a16:creationId xmlns:a16="http://schemas.microsoft.com/office/drawing/2014/main" id="{ADA0AE61-0D3A-DFDE-C031-E98AA327B4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5293" y="3440626"/>
            <a:ext cx="3103908" cy="2440514"/>
          </a:xfrm>
          <a:prstGeom prst="rect">
            <a:avLst/>
          </a:prstGeom>
        </p:spPr>
      </p:pic>
      <p:pic>
        <p:nvPicPr>
          <p:cNvPr id="27" name="Imagen 26">
            <a:hlinkClick r:id="rId10"/>
            <a:extLst>
              <a:ext uri="{FF2B5EF4-FFF2-40B4-BE49-F238E27FC236}">
                <a16:creationId xmlns:a16="http://schemas.microsoft.com/office/drawing/2014/main" id="{1B0E17BC-2E10-F42D-2741-303A039549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5293" y="6171092"/>
            <a:ext cx="2504123" cy="2118874"/>
          </a:xfrm>
          <a:prstGeom prst="rect">
            <a:avLst/>
          </a:prstGeom>
        </p:spPr>
      </p:pic>
      <p:pic>
        <p:nvPicPr>
          <p:cNvPr id="29" name="Imagen 28">
            <a:hlinkClick r:id="rId12"/>
            <a:extLst>
              <a:ext uri="{FF2B5EF4-FFF2-40B4-BE49-F238E27FC236}">
                <a16:creationId xmlns:a16="http://schemas.microsoft.com/office/drawing/2014/main" id="{41C0A26D-25ED-EE42-A5F9-CD98312D62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00313" y="3478201"/>
            <a:ext cx="7202818" cy="333059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BC10227-AF42-044F-D529-7EF7F5AA35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47448" y="6559054"/>
            <a:ext cx="5940835" cy="32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0434" y="4268578"/>
            <a:ext cx="1274094" cy="0"/>
          </a:xfrm>
          <a:prstGeom prst="line">
            <a:avLst/>
          </a:prstGeom>
          <a:ln w="57150" cap="flat">
            <a:solidFill>
              <a:srgbClr val="FF5757"/>
            </a:solidFill>
            <a:prstDash val="solid"/>
            <a:headEnd type="oval" w="lg" len="lg"/>
            <a:tailEnd type="triangle" w="lg" len="med"/>
          </a:ln>
        </p:spPr>
        <p:txBody>
          <a:bodyPr/>
          <a:lstStyle/>
          <a:p>
            <a:endParaRPr lang="es-AR"/>
          </a:p>
        </p:txBody>
      </p:sp>
      <p:sp>
        <p:nvSpPr>
          <p:cNvPr id="3" name="AutoShape 3"/>
          <p:cNvSpPr/>
          <p:nvPr/>
        </p:nvSpPr>
        <p:spPr>
          <a:xfrm>
            <a:off x="13117314" y="4268578"/>
            <a:ext cx="1428619" cy="0"/>
          </a:xfrm>
          <a:prstGeom prst="line">
            <a:avLst/>
          </a:prstGeom>
          <a:ln w="57150" cap="flat">
            <a:solidFill>
              <a:srgbClr val="FF914D"/>
            </a:solidFill>
            <a:prstDash val="solid"/>
            <a:headEnd type="oval" w="lg" len="lg"/>
            <a:tailEnd type="triangle" w="lg" len="med"/>
          </a:ln>
        </p:spPr>
        <p:txBody>
          <a:bodyPr/>
          <a:lstStyle/>
          <a:p>
            <a:endParaRPr lang="es-AR"/>
          </a:p>
        </p:txBody>
      </p:sp>
      <p:sp>
        <p:nvSpPr>
          <p:cNvPr id="4" name="AutoShape 4"/>
          <p:cNvSpPr/>
          <p:nvPr/>
        </p:nvSpPr>
        <p:spPr>
          <a:xfrm flipH="1" flipV="1">
            <a:off x="12004328" y="5026477"/>
            <a:ext cx="669576" cy="914132"/>
          </a:xfrm>
          <a:prstGeom prst="line">
            <a:avLst/>
          </a:prstGeom>
          <a:ln w="57150" cap="flat">
            <a:solidFill>
              <a:srgbClr val="B641A3"/>
            </a:solidFill>
            <a:prstDash val="solid"/>
            <a:headEnd type="triangle" w="lg" len="med"/>
            <a:tailEnd type="oval" w="lg" len="lg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Box 6"/>
          <p:cNvSpPr txBox="1"/>
          <p:nvPr/>
        </p:nvSpPr>
        <p:spPr>
          <a:xfrm>
            <a:off x="2133600" y="3973410"/>
            <a:ext cx="4045548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 err="1">
                <a:solidFill>
                  <a:srgbClr val="FF5757"/>
                </a:solidFill>
                <a:latin typeface="Montserrat Bold"/>
              </a:rPr>
              <a:t>Escribir</a:t>
            </a:r>
            <a:r>
              <a:rPr lang="en-US" sz="4740" dirty="0">
                <a:solidFill>
                  <a:srgbClr val="FF5757"/>
                </a:solidFill>
                <a:latin typeface="Montserrat Bold"/>
              </a:rPr>
              <a:t> </a:t>
            </a:r>
            <a:r>
              <a:rPr lang="en-US" sz="4740" dirty="0" err="1">
                <a:solidFill>
                  <a:srgbClr val="FF5757"/>
                </a:solidFill>
                <a:latin typeface="Montserrat Bold"/>
              </a:rPr>
              <a:t>el</a:t>
            </a:r>
            <a:r>
              <a:rPr lang="en-US" sz="4740" dirty="0">
                <a:solidFill>
                  <a:srgbClr val="FF5757"/>
                </a:solidFill>
                <a:latin typeface="Montserrat Bold"/>
              </a:rPr>
              <a:t> </a:t>
            </a:r>
          </a:p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 err="1">
                <a:solidFill>
                  <a:srgbClr val="FF5757"/>
                </a:solidFill>
                <a:latin typeface="Montserrat Bold"/>
              </a:rPr>
              <a:t>proyecto</a:t>
            </a:r>
            <a:endParaRPr lang="en-US" sz="4740" dirty="0">
              <a:solidFill>
                <a:srgbClr val="FF5757"/>
              </a:solidFill>
              <a:latin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06519" y="3973410"/>
            <a:ext cx="4045548" cy="6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>
                <a:solidFill>
                  <a:srgbClr val="FF914D"/>
                </a:solidFill>
                <a:latin typeface="Montserrat Bold"/>
              </a:rPr>
              <a:t>Prompt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73904" y="1303067"/>
            <a:ext cx="4045548" cy="6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>
                <a:solidFill>
                  <a:srgbClr val="47BFED"/>
                </a:solidFill>
                <a:latin typeface="Montserrat Bold"/>
              </a:rPr>
              <a:t>¿</a:t>
            </a:r>
            <a:r>
              <a:rPr lang="en-US" sz="4740" dirty="0" err="1">
                <a:solidFill>
                  <a:srgbClr val="47BFED"/>
                </a:solidFill>
                <a:latin typeface="Montserrat Bold"/>
              </a:rPr>
              <a:t>Qué</a:t>
            </a:r>
            <a:r>
              <a:rPr lang="en-US" sz="4740" dirty="0">
                <a:solidFill>
                  <a:srgbClr val="47BFED"/>
                </a:solidFill>
                <a:latin typeface="Montserrat Bold"/>
              </a:rPr>
              <a:t> es?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18" name="TextBox 18"/>
          <p:cNvSpPr txBox="1"/>
          <p:nvPr/>
        </p:nvSpPr>
        <p:spPr>
          <a:xfrm>
            <a:off x="12071003" y="5940609"/>
            <a:ext cx="4045548" cy="6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4740" dirty="0" err="1">
                <a:solidFill>
                  <a:srgbClr val="B641A3"/>
                </a:solidFill>
                <a:latin typeface="Montserrat Bold"/>
              </a:rPr>
              <a:t>Actividad</a:t>
            </a:r>
            <a:endParaRPr lang="en-US" sz="4740" dirty="0">
              <a:solidFill>
                <a:srgbClr val="B641A3"/>
              </a:solidFill>
              <a:latin typeface="Montserrat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7309604" y="3627968"/>
            <a:ext cx="5512435" cy="1079706"/>
            <a:chOff x="0" y="0"/>
            <a:chExt cx="2344217" cy="4591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44217" cy="459156"/>
            </a:xfrm>
            <a:custGeom>
              <a:avLst/>
              <a:gdLst/>
              <a:ahLst/>
              <a:cxnLst/>
              <a:rect l="l" t="t" r="r" b="b"/>
              <a:pathLst>
                <a:path w="2344217" h="459156">
                  <a:moveTo>
                    <a:pt x="140445" y="0"/>
                  </a:moveTo>
                  <a:lnTo>
                    <a:pt x="2203772" y="0"/>
                  </a:lnTo>
                  <a:cubicBezTo>
                    <a:pt x="2281338" y="0"/>
                    <a:pt x="2344217" y="62879"/>
                    <a:pt x="2344217" y="140445"/>
                  </a:cubicBezTo>
                  <a:lnTo>
                    <a:pt x="2344217" y="318711"/>
                  </a:lnTo>
                  <a:cubicBezTo>
                    <a:pt x="2344217" y="396277"/>
                    <a:pt x="2281338" y="459156"/>
                    <a:pt x="2203772" y="459156"/>
                  </a:cubicBezTo>
                  <a:lnTo>
                    <a:pt x="140445" y="459156"/>
                  </a:lnTo>
                  <a:cubicBezTo>
                    <a:pt x="62879" y="459156"/>
                    <a:pt x="0" y="396277"/>
                    <a:pt x="0" y="318711"/>
                  </a:cubicBezTo>
                  <a:lnTo>
                    <a:pt x="0" y="140445"/>
                  </a:lnTo>
                  <a:cubicBezTo>
                    <a:pt x="0" y="62879"/>
                    <a:pt x="62879" y="0"/>
                    <a:pt x="140445" y="0"/>
                  </a:cubicBezTo>
                  <a:close/>
                </a:path>
              </a:pathLst>
            </a:custGeom>
            <a:solidFill>
              <a:srgbClr val="94DD26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2344217" cy="5353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dirty="0" err="1">
                  <a:solidFill>
                    <a:srgbClr val="FFFFFF"/>
                  </a:solidFill>
                  <a:latin typeface="Montserrat Bold"/>
                </a:rPr>
                <a:t>Inteligencia</a:t>
              </a:r>
              <a:r>
                <a:rPr lang="en-US" sz="3500" dirty="0">
                  <a:solidFill>
                    <a:srgbClr val="FFFFFF"/>
                  </a:solidFill>
                  <a:latin typeface="Montserrat Bold"/>
                </a:rPr>
                <a:t> Artificial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 flipH="1">
            <a:off x="12048340" y="2369129"/>
            <a:ext cx="692239" cy="699029"/>
          </a:xfrm>
          <a:prstGeom prst="line">
            <a:avLst/>
          </a:prstGeom>
          <a:ln w="57150" cap="flat">
            <a:solidFill>
              <a:srgbClr val="47BFED"/>
            </a:solidFill>
            <a:prstDash val="solid"/>
            <a:headEnd type="triangle" w="lg" len="med"/>
            <a:tailEnd type="oval" w="lg" len="lg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Box 25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519B372-9476-A5A2-42F2-47F81647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63" y="5705632"/>
            <a:ext cx="10479419" cy="37658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373" y="1494251"/>
            <a:ext cx="759340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2E2E2E"/>
                </a:solidFill>
                <a:latin typeface="Montserrat Bold"/>
              </a:rPr>
              <a:t>Prompt</a:t>
            </a:r>
          </a:p>
        </p:txBody>
      </p:sp>
      <p:sp>
        <p:nvSpPr>
          <p:cNvPr id="42" name="AutoShape 4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43" name="Freeform 43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4" name="TextBox 44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EEC4197-E005-5581-BAB5-08C399A20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563" r="18299"/>
          <a:stretch/>
        </p:blipFill>
        <p:spPr>
          <a:xfrm>
            <a:off x="4441773" y="7304043"/>
            <a:ext cx="8382000" cy="919033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7591F56-2E92-2DE5-B863-A9E3D51CCA9E}"/>
              </a:ext>
            </a:extLst>
          </p:cNvPr>
          <p:cNvSpPr txBox="1"/>
          <p:nvPr/>
        </p:nvSpPr>
        <p:spPr>
          <a:xfrm>
            <a:off x="2743200" y="3004902"/>
            <a:ext cx="13030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004AAD"/>
                </a:solidFill>
              </a:rPr>
              <a:t>Actúa como docente experto en ciencias naturales de nivel inicial</a:t>
            </a:r>
            <a:r>
              <a:rPr lang="es-AR" sz="3200" b="1" dirty="0"/>
              <a:t>,  </a:t>
            </a:r>
            <a:r>
              <a:rPr lang="es-AR" sz="3200" b="1" dirty="0">
                <a:solidFill>
                  <a:srgbClr val="00BF63"/>
                </a:solidFill>
              </a:rPr>
              <a:t>trabajas en una sala con niños de 5 años de la provincia de Corrientes – Argentina. </a:t>
            </a:r>
          </a:p>
          <a:p>
            <a:r>
              <a:rPr lang="es-AR" sz="3200" b="1" dirty="0">
                <a:solidFill>
                  <a:srgbClr val="5E17EB"/>
                </a:solidFill>
              </a:rPr>
              <a:t>Vas a desarrollar un proyecto para la feria de ciencias sobre “Transpiración de las plantas”, el mismo deberá contener: Situación Problemática, Fundamentación, objetivos, contenidos, actividades, recursos y materiales físicos y digitales, tiempo de duración y evaluación</a:t>
            </a:r>
            <a:r>
              <a:rPr lang="es-AR" sz="3200" b="1" dirty="0">
                <a:solidFill>
                  <a:srgbClr val="616161"/>
                </a:solidFill>
              </a:rPr>
              <a:t>. </a:t>
            </a:r>
          </a:p>
          <a:p>
            <a:r>
              <a:rPr lang="es-AR" sz="3200" b="1" dirty="0">
                <a:solidFill>
                  <a:srgbClr val="FF914D"/>
                </a:solidFill>
              </a:rPr>
              <a:t>En formato formal y narrativo, siguiendo las normas APA.</a:t>
            </a:r>
          </a:p>
          <a:p>
            <a:r>
              <a:rPr lang="es-AR" sz="3200" b="1" dirty="0">
                <a:solidFill>
                  <a:srgbClr val="FF66C4"/>
                </a:solidFill>
              </a:rPr>
              <a:t>Usa lenguaje claro y conciso.</a:t>
            </a:r>
            <a:endParaRPr lang="es-AR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876475" y="2402145"/>
            <a:ext cx="4551086" cy="5161288"/>
          </a:xfrm>
          <a:custGeom>
            <a:avLst/>
            <a:gdLst/>
            <a:ahLst/>
            <a:cxnLst/>
            <a:rect l="l" t="t" r="r" b="b"/>
            <a:pathLst>
              <a:path w="4551086" h="5161288">
                <a:moveTo>
                  <a:pt x="0" y="0"/>
                </a:moveTo>
                <a:lnTo>
                  <a:pt x="4551087" y="0"/>
                </a:lnTo>
                <a:lnTo>
                  <a:pt x="4551087" y="5161288"/>
                </a:lnTo>
                <a:lnTo>
                  <a:pt x="0" y="5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0492068" y="2347032"/>
            <a:ext cx="4348159" cy="5216401"/>
          </a:xfrm>
          <a:custGeom>
            <a:avLst/>
            <a:gdLst/>
            <a:ahLst/>
            <a:cxnLst/>
            <a:rect l="l" t="t" r="r" b="b"/>
            <a:pathLst>
              <a:path w="4348159" h="5216401">
                <a:moveTo>
                  <a:pt x="0" y="0"/>
                </a:moveTo>
                <a:lnTo>
                  <a:pt x="4348158" y="0"/>
                </a:lnTo>
                <a:lnTo>
                  <a:pt x="4348158" y="5216401"/>
                </a:lnTo>
                <a:lnTo>
                  <a:pt x="0" y="5216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809076" y="2626897"/>
            <a:ext cx="1392960" cy="3937696"/>
          </a:xfrm>
          <a:custGeom>
            <a:avLst/>
            <a:gdLst/>
            <a:ahLst/>
            <a:cxnLst/>
            <a:rect l="l" t="t" r="r" b="b"/>
            <a:pathLst>
              <a:path w="1392960" h="3937696">
                <a:moveTo>
                  <a:pt x="0" y="0"/>
                </a:moveTo>
                <a:lnTo>
                  <a:pt x="1392960" y="0"/>
                </a:lnTo>
                <a:lnTo>
                  <a:pt x="1392960" y="3937696"/>
                </a:lnTo>
                <a:lnTo>
                  <a:pt x="0" y="3937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9694" y="3326327"/>
            <a:ext cx="12172414" cy="98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91"/>
              </a:lnSpc>
              <a:spcBef>
                <a:spcPct val="0"/>
              </a:spcBef>
            </a:pPr>
            <a:r>
              <a:rPr lang="en-US" sz="7273">
                <a:solidFill>
                  <a:srgbClr val="3E3E3E"/>
                </a:solidFill>
                <a:latin typeface="Montserrat Bold"/>
              </a:rPr>
              <a:t>¡Gracias por participar!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7063" y="4522455"/>
            <a:ext cx="8003375" cy="117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1"/>
              </a:lnSpc>
            </a:pPr>
            <a:r>
              <a:rPr lang="en-US" sz="4453">
                <a:solidFill>
                  <a:srgbClr val="FFFFFF"/>
                </a:solidFill>
                <a:latin typeface="Montserrat Semi-Bold"/>
              </a:rPr>
              <a:t>Subsecretaria de Contenidos Audiovisuales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3872" y="5820198"/>
            <a:ext cx="1564058" cy="698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4453">
                <a:solidFill>
                  <a:srgbClr val="FFFFFF"/>
                </a:solidFill>
                <a:latin typeface="Montserrat"/>
              </a:rPr>
              <a:t>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381000" y="8582910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85067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44055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1B81C6-70DA-4537-AF6C-29029C7A8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6" y="2364341"/>
            <a:ext cx="8687951" cy="499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AF680B-B640-471F-B7B0-FDDE33A44153}"/>
              </a:ext>
            </a:extLst>
          </p:cNvPr>
          <p:cNvSpPr txBox="1"/>
          <p:nvPr/>
        </p:nvSpPr>
        <p:spPr>
          <a:xfrm>
            <a:off x="9872436" y="2443406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AR" sz="4400" dirty="0"/>
              <a:t>Observar la siguiente imagen.</a:t>
            </a:r>
          </a:p>
          <a:p>
            <a:pPr marL="342900" indent="-342900">
              <a:buAutoNum type="arabicParenR"/>
            </a:pPr>
            <a:r>
              <a:rPr lang="es-AR" sz="4400" dirty="0"/>
              <a:t>Relacionarla con una palabra que las movilice.</a:t>
            </a:r>
          </a:p>
          <a:p>
            <a:pPr marL="342900" indent="-342900">
              <a:buAutoNum type="arabicParenR"/>
            </a:pPr>
            <a:r>
              <a:rPr lang="es-AR" sz="4400" dirty="0"/>
              <a:t>Armamos una nube de palabras </a:t>
            </a:r>
          </a:p>
          <a:p>
            <a:pPr marL="342900" indent="-342900">
              <a:buAutoNum type="arabicParenR"/>
            </a:pPr>
            <a:endParaRPr lang="es-AR" sz="4400" dirty="0"/>
          </a:p>
          <a:p>
            <a:pPr algn="ctr"/>
            <a:r>
              <a:rPr lang="es-AR" sz="4400" dirty="0"/>
              <a:t>https://wordart.com/edit/3o5jf6rxw736</a:t>
            </a:r>
          </a:p>
        </p:txBody>
      </p:sp>
    </p:spTree>
    <p:extLst>
      <p:ext uri="{BB962C8B-B14F-4D97-AF65-F5344CB8AC3E}">
        <p14:creationId xmlns:p14="http://schemas.microsoft.com/office/powerpoint/2010/main" val="28491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1926EAC-BE1C-DFB7-648A-63DC141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0438"/>
            <a:ext cx="15621000" cy="4165600"/>
          </a:xfrm>
          <a:prstGeom prst="rect">
            <a:avLst/>
          </a:prstGeom>
        </p:spPr>
      </p:pic>
      <p:pic>
        <p:nvPicPr>
          <p:cNvPr id="17" name="Imagen 16" descr="Imagen que contiene persona, interior, niño, joven&#10;&#10;Descripción generada automáticamente">
            <a:extLst>
              <a:ext uri="{FF2B5EF4-FFF2-40B4-BE49-F238E27FC236}">
                <a16:creationId xmlns:a16="http://schemas.microsoft.com/office/drawing/2014/main" id="{52AC0E07-847A-B7DB-CF56-D0E02E359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24" y="4666683"/>
            <a:ext cx="3657985" cy="2795912"/>
          </a:xfrm>
          <a:prstGeom prst="rect">
            <a:avLst/>
          </a:prstGeom>
        </p:spPr>
      </p:pic>
      <p:pic>
        <p:nvPicPr>
          <p:cNvPr id="19" name="Imagen 18" descr="Un niño con un guante de béisbol&#10;&#10;Descripción generada automáticamente">
            <a:extLst>
              <a:ext uri="{FF2B5EF4-FFF2-40B4-BE49-F238E27FC236}">
                <a16:creationId xmlns:a16="http://schemas.microsoft.com/office/drawing/2014/main" id="{8C4E1248-31E7-8F0B-D8EF-A92FB9170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1" y="4288050"/>
            <a:ext cx="4714218" cy="3191999"/>
          </a:xfrm>
          <a:prstGeom prst="rect">
            <a:avLst/>
          </a:prstGeom>
        </p:spPr>
      </p:pic>
      <p:pic>
        <p:nvPicPr>
          <p:cNvPr id="21" name="Imagen 20" descr="Imagen que contiene persona, interior, niña, joven&#10;&#10;Descripción generada automáticamente">
            <a:extLst>
              <a:ext uri="{FF2B5EF4-FFF2-40B4-BE49-F238E27FC236}">
                <a16:creationId xmlns:a16="http://schemas.microsoft.com/office/drawing/2014/main" id="{E513031A-D3D5-97C0-B54C-B3B65AD74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01" y="4399415"/>
            <a:ext cx="4366416" cy="2857558"/>
          </a:xfrm>
          <a:prstGeom prst="rect">
            <a:avLst/>
          </a:prstGeom>
        </p:spPr>
      </p:pic>
      <p:pic>
        <p:nvPicPr>
          <p:cNvPr id="23" name="Imagen 22" descr="Mujer con lentes&#10;&#10;Descripción generada automáticamente con confianza media">
            <a:extLst>
              <a:ext uri="{FF2B5EF4-FFF2-40B4-BE49-F238E27FC236}">
                <a16:creationId xmlns:a16="http://schemas.microsoft.com/office/drawing/2014/main" id="{5EAD58FA-DDEA-5B35-8CFD-664722328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43" y="4566206"/>
            <a:ext cx="2393839" cy="2996867"/>
          </a:xfrm>
          <a:prstGeom prst="rect">
            <a:avLst/>
          </a:prstGeom>
        </p:spPr>
      </p:pic>
      <p:pic>
        <p:nvPicPr>
          <p:cNvPr id="25" name="Imagen 24" descr="Imagen que contiene persona, tabla, interior, pequeño&#10;&#10;Descripción generada automáticamente">
            <a:extLst>
              <a:ext uri="{FF2B5EF4-FFF2-40B4-BE49-F238E27FC236}">
                <a16:creationId xmlns:a16="http://schemas.microsoft.com/office/drawing/2014/main" id="{2988F081-CEF0-46E7-1518-18531FE24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35" y="5091023"/>
            <a:ext cx="4753050" cy="31687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AD6B706-EC94-6A40-7098-EBF9A462C6CF}"/>
              </a:ext>
            </a:extLst>
          </p:cNvPr>
          <p:cNvSpPr txBox="1"/>
          <p:nvPr/>
        </p:nvSpPr>
        <p:spPr>
          <a:xfrm>
            <a:off x="7543800" y="7869791"/>
            <a:ext cx="896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Proyecto de la Fundación Nacional de Ciencias de EEUU en la década de 1990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197E5B2-F073-9120-FF01-C3966F1AE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549" y="648633"/>
            <a:ext cx="15170693" cy="7241062"/>
          </a:xfrm>
          <a:prstGeom prst="rect">
            <a:avLst/>
          </a:prstGeom>
        </p:spPr>
      </p:pic>
      <p:pic>
        <p:nvPicPr>
          <p:cNvPr id="13" name="Imagen 12" descr="Un grupo de niños comiendo en una mesa&#10;&#10;Descripción generada automáticamente con confianza baja">
            <a:extLst>
              <a:ext uri="{FF2B5EF4-FFF2-40B4-BE49-F238E27FC236}">
                <a16:creationId xmlns:a16="http://schemas.microsoft.com/office/drawing/2014/main" id="{ADE144C2-EE74-15AE-71ED-0FA9D80A1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27" y="3695700"/>
            <a:ext cx="6399049" cy="63990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2338481" y="2516261"/>
            <a:ext cx="13511119" cy="470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703"/>
              </a:lnSpc>
            </a:pPr>
            <a:r>
              <a:rPr lang="es-ES" sz="2389" u="none" strike="noStrike" dirty="0">
                <a:solidFill>
                  <a:srgbClr val="FFFFFF"/>
                </a:solidFill>
                <a:latin typeface="Montserrat Bold"/>
              </a:rPr>
              <a:t>La alfabetización cultural como finalidad formativa, refiere al conjunto de vivencias que involucran el contacto del niño con una diversidad de saberes y lenguajes que remiten a múltiples campos de conocimiento (matemático, tecnológico, científico, artístico, corporal, entre otros). Es un proceso que no se circunscribe exclusivamente al área de Lengua.</a:t>
            </a:r>
          </a:p>
          <a:p>
            <a:pPr marL="0" lvl="0" indent="0">
              <a:lnSpc>
                <a:spcPts val="3703"/>
              </a:lnSpc>
            </a:pPr>
            <a:endParaRPr lang="es-ES" sz="2389" u="none" strike="noStrike" dirty="0">
              <a:solidFill>
                <a:srgbClr val="FFFFFF"/>
              </a:solidFill>
              <a:latin typeface="Montserrat Bold"/>
            </a:endParaRPr>
          </a:p>
          <a:p>
            <a:pPr marL="0" lvl="0" indent="0">
              <a:lnSpc>
                <a:spcPts val="3703"/>
              </a:lnSpc>
            </a:pPr>
            <a:r>
              <a:rPr lang="es-ES" sz="2389" u="none" strike="noStrike" dirty="0">
                <a:solidFill>
                  <a:srgbClr val="FFFFFF"/>
                </a:solidFill>
                <a:latin typeface="Montserrat Bold"/>
              </a:rPr>
              <a:t>Se configura en situaciones de enseñanza que implican la participación de los niños en una variedad de experiencias orientadas a conocer, aprender, comprender la realidad y actuar sobre ella, ampliando de esta manera sus repertorios culturales.</a:t>
            </a:r>
            <a:endParaRPr lang="es-ES" sz="2389" dirty="0">
              <a:solidFill>
                <a:srgbClr val="FFFFFF"/>
              </a:solidFill>
              <a:latin typeface="Montserrat Bold"/>
            </a:endParaRPr>
          </a:p>
          <a:p>
            <a:pPr marL="0" lvl="0" indent="0">
              <a:lnSpc>
                <a:spcPts val="3703"/>
              </a:lnSpc>
            </a:pPr>
            <a:r>
              <a:rPr lang="es-ES" sz="2389" u="none" strike="noStrike" dirty="0">
                <a:solidFill>
                  <a:srgbClr val="FFFFFF"/>
                </a:solidFill>
                <a:latin typeface="Montserrat Bold"/>
              </a:rPr>
              <a:t>                                                                                                                          Pág. 36 </a:t>
            </a:r>
            <a:endParaRPr lang="en-US" sz="2389" u="none" strike="noStrike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594968" y="360293"/>
            <a:ext cx="13098064" cy="1483620"/>
            <a:chOff x="80174" y="-55364"/>
            <a:chExt cx="1259094" cy="510325"/>
          </a:xfrm>
        </p:grpSpPr>
        <p:sp>
          <p:nvSpPr>
            <p:cNvPr id="6" name="Freeform 6"/>
            <p:cNvSpPr/>
            <p:nvPr/>
          </p:nvSpPr>
          <p:spPr>
            <a:xfrm>
              <a:off x="80174" y="20836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174" y="-55364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Según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Diseño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Curricular 2020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0" name="Imagen 9" descr="Imagen que contiene persona, interior, niño, joven&#10;&#10;Descripción generada automáticamente">
            <a:extLst>
              <a:ext uri="{FF2B5EF4-FFF2-40B4-BE49-F238E27FC236}">
                <a16:creationId xmlns:a16="http://schemas.microsoft.com/office/drawing/2014/main" id="{0185CEE1-E83B-6025-5C40-B941891AC2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/>
          <a:stretch/>
        </p:blipFill>
        <p:spPr>
          <a:xfrm>
            <a:off x="14622486" y="6743700"/>
            <a:ext cx="3799051" cy="3260488"/>
          </a:xfrm>
          <a:prstGeom prst="rect">
            <a:avLst/>
          </a:prstGeom>
        </p:spPr>
      </p:pic>
      <p:pic>
        <p:nvPicPr>
          <p:cNvPr id="11" name="Imagen 10" descr="Un niño con un guante de béisbol&#10;&#10;Descripción generada automáticamente">
            <a:extLst>
              <a:ext uri="{FF2B5EF4-FFF2-40B4-BE49-F238E27FC236}">
                <a16:creationId xmlns:a16="http://schemas.microsoft.com/office/drawing/2014/main" id="{0DD65966-86EC-8ADB-AF41-717A78D99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737" y="210910"/>
            <a:ext cx="4823516" cy="3266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1164347" y="266700"/>
            <a:ext cx="11561053" cy="1295400"/>
            <a:chOff x="0" y="-76200"/>
            <a:chExt cx="1259094" cy="5103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¿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Cómo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planificar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STEAM?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026" name="Picture 2" descr="Contenidos - Consejería de Desarrollo Educativo y Formación Profesional">
            <a:extLst>
              <a:ext uri="{FF2B5EF4-FFF2-40B4-BE49-F238E27FC236}">
                <a16:creationId xmlns:a16="http://schemas.microsoft.com/office/drawing/2014/main" id="{EE37C432-1AF8-1E29-B50E-5850C6DA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30" y="3819269"/>
            <a:ext cx="5338635" cy="4003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Programación, STEAM y cuidado de la naturaleza en Infantil">
            <a:extLst>
              <a:ext uri="{FF2B5EF4-FFF2-40B4-BE49-F238E27FC236}">
                <a16:creationId xmlns:a16="http://schemas.microsoft.com/office/drawing/2014/main" id="{D4C680F2-3BCD-A603-FE3D-4B52B927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197" y="3490659"/>
            <a:ext cx="5338635" cy="4003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872CE71-9167-4660-CFCE-8AAF3EB56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882" y="2429867"/>
            <a:ext cx="2842496" cy="3391391"/>
          </a:xfrm>
          <a:prstGeom prst="rect">
            <a:avLst/>
          </a:prstGeom>
        </p:spPr>
      </p:pic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84C26A5B-F695-5A07-DF47-9B7254C88A3B}"/>
              </a:ext>
            </a:extLst>
          </p:cNvPr>
          <p:cNvSpPr/>
          <p:nvPr/>
        </p:nvSpPr>
        <p:spPr>
          <a:xfrm rot="5400000">
            <a:off x="4724400" y="5124897"/>
            <a:ext cx="533400" cy="4758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C58291A2-F4F5-BD91-21CC-7821966D9927}"/>
              </a:ext>
            </a:extLst>
          </p:cNvPr>
          <p:cNvGrpSpPr/>
          <p:nvPr/>
        </p:nvGrpSpPr>
        <p:grpSpPr>
          <a:xfrm>
            <a:off x="1164347" y="266700"/>
            <a:ext cx="11561053" cy="1295400"/>
            <a:chOff x="0" y="-76200"/>
            <a:chExt cx="1259094" cy="51032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919E934-33C5-DA99-6B63-1D353820DA49}"/>
                </a:ext>
              </a:extLst>
            </p:cNvPr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2BA46971-B4B1-3CB2-0BE4-3AAC41F997AC}"/>
                </a:ext>
              </a:extLst>
            </p:cNvPr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¿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Cómo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planificar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STEAM?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A52774A-06B0-C7EB-AB58-5E99A4DBE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936" y="1943969"/>
            <a:ext cx="2506264" cy="3000457"/>
          </a:xfrm>
          <a:prstGeom prst="rect">
            <a:avLst/>
          </a:prstGeom>
        </p:spPr>
      </p:pic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76CBE04D-80F2-F900-8184-DF9A0A9062D9}"/>
              </a:ext>
            </a:extLst>
          </p:cNvPr>
          <p:cNvSpPr/>
          <p:nvPr/>
        </p:nvSpPr>
        <p:spPr>
          <a:xfrm rot="5400000">
            <a:off x="4166565" y="4257898"/>
            <a:ext cx="533400" cy="4758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98" name="Picture 2" descr="TODO SOBRE STEAM: QUÉ ES, CÓMO FUNCIONA Y PARA QUÉ SIRVE - Lúdilo">
            <a:extLst>
              <a:ext uri="{FF2B5EF4-FFF2-40B4-BE49-F238E27FC236}">
                <a16:creationId xmlns:a16="http://schemas.microsoft.com/office/drawing/2014/main" id="{CFB44F0E-3941-4C27-AAAF-985659E3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35" y="3879299"/>
            <a:ext cx="5253698" cy="350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Vicente López invierte en robótica, programación y matemáticas con Matific,  para nivel inicial y primario">
            <a:extLst>
              <a:ext uri="{FF2B5EF4-FFF2-40B4-BE49-F238E27FC236}">
                <a16:creationId xmlns:a16="http://schemas.microsoft.com/office/drawing/2014/main" id="{3E675AB6-FC1E-8CC4-ABE5-A3858585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899" y="3897853"/>
            <a:ext cx="6222712" cy="350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552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82FC0D9-2B7B-B4DA-9CFC-CB52A7B0608E}"/>
              </a:ext>
            </a:extLst>
          </p:cNvPr>
          <p:cNvGrpSpPr/>
          <p:nvPr/>
        </p:nvGrpSpPr>
        <p:grpSpPr>
          <a:xfrm>
            <a:off x="1164347" y="266700"/>
            <a:ext cx="11561053" cy="1295400"/>
            <a:chOff x="0" y="-76200"/>
            <a:chExt cx="1259094" cy="51032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E62FED1-F6D5-E218-738D-72A866AD8F0D}"/>
                </a:ext>
              </a:extLst>
            </p:cNvPr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C48DFC2-7EAD-E433-9A99-A5AC70ABE851}"/>
                </a:ext>
              </a:extLst>
            </p:cNvPr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¿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Cómo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planificar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STEAM?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9F6F89F5-6337-A3A5-3EB0-66CCAF2A4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936" y="2095500"/>
            <a:ext cx="2501827" cy="3048000"/>
          </a:xfrm>
          <a:prstGeom prst="rect">
            <a:avLst/>
          </a:prstGeom>
        </p:spPr>
      </p:pic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86C57F83-C644-72B1-2DE4-D4900954C50F}"/>
              </a:ext>
            </a:extLst>
          </p:cNvPr>
          <p:cNvSpPr/>
          <p:nvPr/>
        </p:nvSpPr>
        <p:spPr>
          <a:xfrm rot="5400000">
            <a:off x="4166565" y="4257898"/>
            <a:ext cx="533400" cy="4758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74" name="Picture 2" descr="Inicial – NEA">
            <a:extLst>
              <a:ext uri="{FF2B5EF4-FFF2-40B4-BE49-F238E27FC236}">
                <a16:creationId xmlns:a16="http://schemas.microsoft.com/office/drawing/2014/main" id="{55F7029C-B3FF-250B-D9EF-51D2824E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98" y="2611792"/>
            <a:ext cx="4229953" cy="5639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Escuela Argentina Modelo · Sede EAM">
            <a:extLst>
              <a:ext uri="{FF2B5EF4-FFF2-40B4-BE49-F238E27FC236}">
                <a16:creationId xmlns:a16="http://schemas.microsoft.com/office/drawing/2014/main" id="{1AE7826E-91FD-CFA7-01F9-E9C6A38F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74" y="2611792"/>
            <a:ext cx="4229952" cy="5636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404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996FC380-06B1-CE6A-D4B9-6DDA25A9E0DD}"/>
              </a:ext>
            </a:extLst>
          </p:cNvPr>
          <p:cNvGrpSpPr/>
          <p:nvPr/>
        </p:nvGrpSpPr>
        <p:grpSpPr>
          <a:xfrm>
            <a:off x="1164347" y="266700"/>
            <a:ext cx="11561053" cy="1295400"/>
            <a:chOff x="0" y="-76200"/>
            <a:chExt cx="1259094" cy="51032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5A92F40-CD1E-9892-3C23-A0A701CC98B3}"/>
                </a:ext>
              </a:extLst>
            </p:cNvPr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6739AC9E-7B3D-CC3A-DF19-90AC2CB7654A}"/>
                </a:ext>
              </a:extLst>
            </p:cNvPr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¿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Cómo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planificar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</a:t>
              </a: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en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STEAM?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05996B10-DA3C-AB31-642F-1B8E40FF8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986882"/>
            <a:ext cx="2536788" cy="3170986"/>
          </a:xfrm>
          <a:prstGeom prst="rect">
            <a:avLst/>
          </a:prstGeom>
        </p:spPr>
      </p:pic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5A1533AF-2B71-06B2-1BA4-8D38583E3F62}"/>
              </a:ext>
            </a:extLst>
          </p:cNvPr>
          <p:cNvSpPr/>
          <p:nvPr/>
        </p:nvSpPr>
        <p:spPr>
          <a:xfrm rot="5400000">
            <a:off x="4319151" y="4391537"/>
            <a:ext cx="533400" cy="475803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 descr="STEAM.bot - Agregador social de noticias STEAM">
            <a:extLst>
              <a:ext uri="{FF2B5EF4-FFF2-40B4-BE49-F238E27FC236}">
                <a16:creationId xmlns:a16="http://schemas.microsoft.com/office/drawing/2014/main" id="{E8D2E5CF-AE2B-79D1-7BCF-FC835896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53" y="3697637"/>
            <a:ext cx="4874219" cy="365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Más de 70% de escuelas de nivel inicial recibieron los kits de educación  digital, programación y robótica">
            <a:extLst>
              <a:ext uri="{FF2B5EF4-FFF2-40B4-BE49-F238E27FC236}">
                <a16:creationId xmlns:a16="http://schemas.microsoft.com/office/drawing/2014/main" id="{3AD966C9-5409-75A3-6489-66E3BD4F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91" y="3697637"/>
            <a:ext cx="6259866" cy="365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141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521</Words>
  <Application>Microsoft Office PowerPoint</Application>
  <PresentationFormat>Personalizado</PresentationFormat>
  <Paragraphs>61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Aptos</vt:lpstr>
      <vt:lpstr>Montserrat Semi-Bold Italics</vt:lpstr>
      <vt:lpstr>Montserrat</vt:lpstr>
      <vt:lpstr>Montserrat Bold</vt:lpstr>
      <vt:lpstr>Montserrat Semi-Bold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</dc:title>
  <dc:creator>Liliana Ocampo</dc:creator>
  <cp:lastModifiedBy>Liliana Ocampo</cp:lastModifiedBy>
  <cp:revision>12</cp:revision>
  <dcterms:created xsi:type="dcterms:W3CDTF">2006-08-16T00:00:00Z</dcterms:created>
  <dcterms:modified xsi:type="dcterms:W3CDTF">2024-05-09T14:37:56Z</dcterms:modified>
  <dc:identifier>DAF-AsCksoI</dc:identifier>
</cp:coreProperties>
</file>