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7" r:id="rId3"/>
    <p:sldId id="258" r:id="rId4"/>
    <p:sldId id="268" r:id="rId5"/>
    <p:sldId id="315" r:id="rId6"/>
    <p:sldId id="259" r:id="rId7"/>
    <p:sldId id="260" r:id="rId8"/>
    <p:sldId id="261" r:id="rId9"/>
    <p:sldId id="298" r:id="rId10"/>
    <p:sldId id="262" r:id="rId11"/>
    <p:sldId id="312" r:id="rId12"/>
    <p:sldId id="294" r:id="rId13"/>
    <p:sldId id="263" r:id="rId14"/>
    <p:sldId id="264" r:id="rId15"/>
    <p:sldId id="265" r:id="rId16"/>
    <p:sldId id="314" r:id="rId17"/>
    <p:sldId id="313" r:id="rId18"/>
    <p:sldId id="271" r:id="rId19"/>
    <p:sldId id="297" r:id="rId20"/>
    <p:sldId id="300" r:id="rId21"/>
    <p:sldId id="309" r:id="rId22"/>
    <p:sldId id="311" r:id="rId23"/>
    <p:sldId id="305" r:id="rId24"/>
    <p:sldId id="316" r:id="rId25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Book Antiqua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Book Antiqua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Book Antiqua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Book Antiqua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Book Antiqua" pitchFamily="18" charset="0"/>
        <a:ea typeface="+mn-ea"/>
        <a:cs typeface="+mn-cs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Book Antiqua" pitchFamily="18" charset="0"/>
        <a:ea typeface="+mn-ea"/>
        <a:cs typeface="+mn-cs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Book Antiqua" pitchFamily="18" charset="0"/>
        <a:ea typeface="+mn-ea"/>
        <a:cs typeface="+mn-cs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Book Antiqua" pitchFamily="18" charset="0"/>
        <a:ea typeface="+mn-ea"/>
        <a:cs typeface="+mn-cs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Book Antiqua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66FF"/>
    <a:srgbClr val="00FFFF"/>
    <a:srgbClr val="00FF00"/>
    <a:srgbClr val="FFCC00"/>
    <a:srgbClr val="DC2512"/>
    <a:srgbClr val="F3B2AB"/>
    <a:srgbClr val="D0EA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85" autoAdjust="0"/>
    <p:restoredTop sz="94660"/>
  </p:normalViewPr>
  <p:slideViewPr>
    <p:cSldViewPr>
      <p:cViewPr varScale="1">
        <p:scale>
          <a:sx n="33" d="100"/>
          <a:sy n="33" d="100"/>
        </p:scale>
        <p:origin x="108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1" d="100"/>
          <a:sy n="41" d="100"/>
        </p:scale>
        <p:origin x="-1440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latin typeface="Arial" charset="0"/>
              </a:defRPr>
            </a:lvl1pPr>
          </a:lstStyle>
          <a:p>
            <a:pPr>
              <a:defRPr/>
            </a:pPr>
            <a:fld id="{C6ED7F74-32C6-410F-9841-70A42CDD932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37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1218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218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latin typeface="Arial" charset="0"/>
              </a:defRPr>
            </a:lvl1pPr>
          </a:lstStyle>
          <a:p>
            <a:pPr>
              <a:defRPr/>
            </a:pPr>
            <a:fld id="{9158E15F-5743-460F-9CB3-33D86075256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5 Rectángulo redondeado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7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93047DE-B8CF-4051-9471-8A317F3A0CA7}" type="datetime1">
              <a:rPr lang="es-ES"/>
              <a:pPr>
                <a:defRPr/>
              </a:pPr>
              <a:t>30/07/2024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s-ES"/>
              <a:t>MsC. Dra. Doris Yisell Rubio Olivares</a:t>
            </a:r>
          </a:p>
        </p:txBody>
      </p:sp>
      <p:sp>
        <p:nvSpPr>
          <p:cNvPr id="9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75CFEFF-6A38-4A83-8000-6764923D811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977E00-01AB-4E2B-A7D1-408A8D3B668C}" type="datetime1">
              <a:rPr lang="es-ES"/>
              <a:pPr>
                <a:defRPr/>
              </a:pPr>
              <a:t>30/07/2024</a:t>
            </a:fld>
            <a:endParaRPr lang="es-ES"/>
          </a:p>
        </p:txBody>
      </p:sp>
      <p:sp>
        <p:nvSpPr>
          <p:cNvPr id="5" name="1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MsC. Dra. Doris Yisell Rubio Olivares</a:t>
            </a:r>
          </a:p>
        </p:txBody>
      </p:sp>
      <p:sp>
        <p:nvSpPr>
          <p:cNvPr id="6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58AF16-3D33-4138-8934-22780B980E5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8998D4-6FAF-4D3D-AD3C-8335713FAE1A}" type="datetime1">
              <a:rPr lang="es-ES"/>
              <a:pPr>
                <a:defRPr/>
              </a:pPr>
              <a:t>30/07/2024</a:t>
            </a:fld>
            <a:endParaRPr lang="es-ES"/>
          </a:p>
        </p:txBody>
      </p:sp>
      <p:sp>
        <p:nvSpPr>
          <p:cNvPr id="5" name="1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MsC. Dra. Doris Yisell Rubio Olivares</a:t>
            </a:r>
          </a:p>
        </p:txBody>
      </p:sp>
      <p:sp>
        <p:nvSpPr>
          <p:cNvPr id="6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5C0EE1-CD94-4D6D-9AB3-57D608B3F0B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D01FB5-090C-491F-B6D8-1C6F35BBF416}" type="datetime1">
              <a:rPr lang="es-ES"/>
              <a:pPr>
                <a:defRPr/>
              </a:pPr>
              <a:t>30/07/2024</a:t>
            </a:fld>
            <a:endParaRPr lang="es-ES"/>
          </a:p>
        </p:txBody>
      </p:sp>
      <p:sp>
        <p:nvSpPr>
          <p:cNvPr id="5" name="1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MsC. Dra. Doris Yisell Rubio Olivares</a:t>
            </a:r>
          </a:p>
        </p:txBody>
      </p:sp>
      <p:sp>
        <p:nvSpPr>
          <p:cNvPr id="6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724FE3-1DBA-43CF-8C31-B960D653F5A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4 Rectángulo redondeado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344CCD4-AAEE-4A2B-8FE1-038C2BE8E468}" type="datetime1">
              <a:rPr lang="es-ES"/>
              <a:pPr>
                <a:defRPr/>
              </a:pPr>
              <a:t>30/07/2024</a:t>
            </a:fld>
            <a:endParaRPr lang="es-ES"/>
          </a:p>
        </p:txBody>
      </p:sp>
      <p:sp>
        <p:nvSpPr>
          <p:cNvPr id="7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s-ES"/>
              <a:t>MsC. Dra. Doris Yisell Rubio Olivares</a:t>
            </a:r>
          </a:p>
        </p:txBody>
      </p:sp>
      <p:sp>
        <p:nvSpPr>
          <p:cNvPr id="8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B6BCBC9-2D94-464D-9364-D26A45985AC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FEF4D9-4F35-414A-801C-6BFC09E46AE9}" type="datetime1">
              <a:rPr lang="es-ES"/>
              <a:pPr>
                <a:defRPr/>
              </a:pPr>
              <a:t>30/07/2024</a:t>
            </a:fld>
            <a:endParaRPr lang="es-ES"/>
          </a:p>
        </p:txBody>
      </p:sp>
      <p:sp>
        <p:nvSpPr>
          <p:cNvPr id="6" name="1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MsC. Dra. Doris Yisell Rubio Olivares</a:t>
            </a:r>
          </a:p>
        </p:txBody>
      </p:sp>
      <p:sp>
        <p:nvSpPr>
          <p:cNvPr id="7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B9BB31-5F91-4705-80D2-46092CA5F2E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542C0-9436-44FC-B78D-A1CFDAA5545B}" type="datetime1">
              <a:rPr lang="es-ES"/>
              <a:pPr>
                <a:defRPr/>
              </a:pPr>
              <a:t>30/07/2024</a:t>
            </a:fld>
            <a:endParaRPr lang="es-ES"/>
          </a:p>
        </p:txBody>
      </p:sp>
      <p:sp>
        <p:nvSpPr>
          <p:cNvPr id="8" name="1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MsC. Dra. Doris Yisell Rubio Olivares</a:t>
            </a:r>
          </a:p>
        </p:txBody>
      </p:sp>
      <p:sp>
        <p:nvSpPr>
          <p:cNvPr id="9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0F80D7-8FF4-45C8-ACFF-0BA2A1D91F3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9C757-F90D-4F46-9934-7F8EC293862C}" type="datetime1">
              <a:rPr lang="es-ES"/>
              <a:pPr>
                <a:defRPr/>
              </a:pPr>
              <a:t>30/07/2024</a:t>
            </a:fld>
            <a:endParaRPr lang="es-ES"/>
          </a:p>
        </p:txBody>
      </p:sp>
      <p:sp>
        <p:nvSpPr>
          <p:cNvPr id="4" name="1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MsC. Dra. Doris Yisell Rubio Olivares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66BE70-0E70-4779-8235-56505B698C7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 redondeado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0A0167E-31B5-4BA0-B0ED-0E42B9BD50EB}" type="datetime1">
              <a:rPr lang="es-ES"/>
              <a:pPr>
                <a:defRPr/>
              </a:pPr>
              <a:t>30/07/2024</a:t>
            </a:fld>
            <a:endParaRPr lang="es-ES"/>
          </a:p>
        </p:txBody>
      </p:sp>
      <p:sp>
        <p:nvSpPr>
          <p:cNvPr id="4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s-ES"/>
              <a:t>MsC. Dra. Doris Yisell Rubio Olivares</a:t>
            </a:r>
          </a:p>
        </p:txBody>
      </p:sp>
      <p:sp>
        <p:nvSpPr>
          <p:cNvPr id="5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3E799EF-73A1-4D78-A82F-4F10956C30A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E4BF2-D20F-4AB9-B496-226C47443630}" type="datetime1">
              <a:rPr lang="es-ES"/>
              <a:pPr>
                <a:defRPr/>
              </a:pPr>
              <a:t>30/07/2024</a:t>
            </a:fld>
            <a:endParaRPr lang="es-ES"/>
          </a:p>
        </p:txBody>
      </p:sp>
      <p:sp>
        <p:nvSpPr>
          <p:cNvPr id="6" name="1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MsC. Dra. Doris Yisell Rubio Olivares</a:t>
            </a:r>
          </a:p>
        </p:txBody>
      </p:sp>
      <p:sp>
        <p:nvSpPr>
          <p:cNvPr id="7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E2A61E-8962-481F-B095-88397E979D0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 redondeado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5 Redondear rectángulo de esquina sencilla"/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/>
          </a:p>
        </p:txBody>
      </p:sp>
      <p:sp>
        <p:nvSpPr>
          <p:cNvPr id="7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31C3D9F-6DBF-4171-BED1-CE3EB130DCC1}" type="datetime1">
              <a:rPr lang="es-ES"/>
              <a:pPr>
                <a:defRPr/>
              </a:pPr>
              <a:t>30/07/2024</a:t>
            </a:fld>
            <a:endParaRPr lang="es-ES"/>
          </a:p>
        </p:txBody>
      </p:sp>
      <p:sp>
        <p:nvSpPr>
          <p:cNvPr id="8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s-ES"/>
              <a:t>MsC. Dra. Doris Yisell Rubio Olivares</a:t>
            </a:r>
          </a:p>
        </p:txBody>
      </p:sp>
      <p:sp>
        <p:nvSpPr>
          <p:cNvPr id="9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0485217-0250-4D1B-94AE-5B7903D599B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8 Rectángulo redondeado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031" name="3 Marcador de texto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AAE58EA0-2117-44BB-AE30-A5D4C9E611AF}" type="datetime1">
              <a:rPr lang="es-ES"/>
              <a:pPr>
                <a:defRPr/>
              </a:pPr>
              <a:t>30/07/2024</a:t>
            </a:fld>
            <a:endParaRPr lang="es-ES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es-ES"/>
              <a:t>MsC. Dra. Doris Yisell Rubio Olivares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B2E4939B-149C-45A8-9EC5-8BB3C26F0F4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62" r:id="rId2"/>
    <p:sldLayoutId id="2147483770" r:id="rId3"/>
    <p:sldLayoutId id="2147483763" r:id="rId4"/>
    <p:sldLayoutId id="2147483764" r:id="rId5"/>
    <p:sldLayoutId id="2147483765" r:id="rId6"/>
    <p:sldLayoutId id="2147483771" r:id="rId7"/>
    <p:sldLayoutId id="2147483766" r:id="rId8"/>
    <p:sldLayoutId id="2147483772" r:id="rId9"/>
    <p:sldLayoutId id="2147483767" r:id="rId10"/>
    <p:sldLayoutId id="2147483768" r:id="rId1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FF8D3E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9pPr>
      <a:extLst/>
    </p:titleStyle>
    <p:bodyStyle>
      <a:lvl1pPr marL="265113" indent="-265113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eaLnBrk="0" fontAlgn="base" hangingPunct="0">
        <a:spcBef>
          <a:spcPts val="250"/>
        </a:spcBef>
        <a:spcAft>
          <a:spcPct val="0"/>
        </a:spcAft>
        <a:buClr>
          <a:srgbClr val="ED3742"/>
        </a:buClr>
        <a:buSzPct val="100000"/>
        <a:buFont typeface="Wingdings 2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eaLnBrk="0" fontAlgn="base" hangingPunct="0">
        <a:spcBef>
          <a:spcPts val="225"/>
        </a:spcBef>
        <a:spcAft>
          <a:spcPct val="0"/>
        </a:spcAft>
        <a:buClr>
          <a:srgbClr val="ED3742"/>
        </a:buClr>
        <a:buSzPct val="112000"/>
        <a:buFont typeface="Verdana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2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1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85813" y="571500"/>
            <a:ext cx="7643812" cy="1762125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sz="2800">
                <a:solidFill>
                  <a:schemeClr val="accent3"/>
                </a:solidFill>
              </a:rPr>
              <a:t>TEMA </a:t>
            </a:r>
            <a:r>
              <a:rPr lang="es-ES" sz="2800" smtClean="0">
                <a:solidFill>
                  <a:schemeClr val="accent3"/>
                </a:solidFill>
              </a:rPr>
              <a:t/>
            </a:r>
            <a:br>
              <a:rPr lang="es-ES" sz="2800" smtClean="0">
                <a:solidFill>
                  <a:schemeClr val="accent3"/>
                </a:solidFill>
              </a:rPr>
            </a:br>
            <a:r>
              <a:rPr lang="es-ES" sz="2800" smtClean="0">
                <a:solidFill>
                  <a:schemeClr val="accent3"/>
                </a:solidFill>
              </a:rPr>
              <a:t>METODOLOGÍA </a:t>
            </a:r>
            <a:r>
              <a:rPr lang="es-ES" sz="2800" dirty="0">
                <a:solidFill>
                  <a:schemeClr val="accent3"/>
                </a:solidFill>
              </a:rPr>
              <a:t>DE LA INVESTIGACIÓN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722313" y="3871913"/>
            <a:ext cx="7772400" cy="9144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s-ES" sz="2400" b="1" dirty="0" smtClean="0"/>
              <a:t>PROYECTO </a:t>
            </a:r>
            <a:r>
              <a:rPr lang="es-ES" sz="2400" b="1" dirty="0"/>
              <a:t>DE INVESTIGACIÓN </a:t>
            </a:r>
            <a:endParaRPr lang="es-ES" sz="2400" b="1" dirty="0" smtClean="0"/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s-E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0EA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1331913" y="214313"/>
            <a:ext cx="6985000" cy="400050"/>
          </a:xfrm>
          <a:prstGeom prst="rect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1"/>
            <a:tileRect/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" sz="2000" i="0" dirty="0">
                <a:solidFill>
                  <a:schemeClr val="accent3"/>
                </a:solidFill>
                <a:latin typeface="Arial Black" pitchFamily="34" charset="0"/>
              </a:rPr>
              <a:t>PARTES DEL CUERPO</a:t>
            </a: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71438" y="1071563"/>
            <a:ext cx="3141662" cy="461665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1"/>
            <a:tileRect/>
          </a:gradFill>
          <a:ln w="9525">
            <a:solidFill>
              <a:srgbClr val="CC3399"/>
            </a:solidFill>
            <a:miter lim="800000"/>
            <a:headEnd/>
            <a:tailEnd/>
          </a:ln>
          <a:effectLst>
            <a:outerShdw dist="107763" dir="135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MX" sz="2400" i="0" dirty="0">
                <a:latin typeface="Arial Black" pitchFamily="34" charset="0"/>
                <a:hlinkClick r:id="rId2" action="ppaction://hlinksldjump"/>
              </a:rPr>
              <a:t>INTRODUCCIÓN</a:t>
            </a:r>
            <a:endParaRPr lang="es-ES" sz="2400" i="0" dirty="0">
              <a:latin typeface="Arial Black" pitchFamily="34" charset="0"/>
            </a:endParaRPr>
          </a:p>
        </p:txBody>
      </p:sp>
      <p:sp>
        <p:nvSpPr>
          <p:cNvPr id="16395" name="AutoShape 11"/>
          <p:cNvSpPr>
            <a:spLocks noChangeArrowheads="1"/>
          </p:cNvSpPr>
          <p:nvPr/>
        </p:nvSpPr>
        <p:spPr bwMode="auto">
          <a:xfrm rot="-3965842">
            <a:off x="3330575" y="415925"/>
            <a:ext cx="304800" cy="990600"/>
          </a:xfrm>
          <a:prstGeom prst="curvedLeftArrow">
            <a:avLst>
              <a:gd name="adj1" fmla="val 65000"/>
              <a:gd name="adj2" fmla="val 130000"/>
              <a:gd name="adj3" fmla="val 33333"/>
            </a:avLst>
          </a:prstGeom>
          <a:gradFill rotWithShape="0">
            <a:gsLst>
              <a:gs pos="0">
                <a:srgbClr val="CC0099"/>
              </a:gs>
              <a:gs pos="50000">
                <a:srgbClr val="FFFFFF"/>
              </a:gs>
              <a:gs pos="100000">
                <a:srgbClr val="CC00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6396" name="Text Box 12"/>
          <p:cNvSpPr txBox="1">
            <a:spLocks noChangeArrowheads="1"/>
          </p:cNvSpPr>
          <p:nvPr/>
        </p:nvSpPr>
        <p:spPr bwMode="auto">
          <a:xfrm>
            <a:off x="3286125" y="1143000"/>
            <a:ext cx="5572125" cy="4401205"/>
          </a:xfrm>
          <a:prstGeom prst="rect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 algn="ctr">
              <a:spcBef>
                <a:spcPct val="50000"/>
              </a:spcBef>
              <a:buFontTx/>
              <a:buChar char="•"/>
              <a:defRPr/>
            </a:pPr>
            <a:r>
              <a:rPr lang="es-ES" sz="2000" b="1" i="0" u="sng" dirty="0">
                <a:latin typeface="Arial" charset="0"/>
              </a:rPr>
              <a:t>Planteamiento del problema</a:t>
            </a:r>
            <a:r>
              <a:rPr lang="es-ES" sz="2000" b="1" i="0" dirty="0">
                <a:latin typeface="Arial" charset="0"/>
              </a:rPr>
              <a:t> </a:t>
            </a:r>
            <a:r>
              <a:rPr lang="es-ES" sz="2000" i="0" dirty="0">
                <a:latin typeface="Arial" charset="0"/>
              </a:rPr>
              <a:t>(explicar el problema general y definir el problema de investigación).</a:t>
            </a:r>
          </a:p>
          <a:p>
            <a:pPr marL="285750" indent="-285750" algn="just">
              <a:spcBef>
                <a:spcPct val="50000"/>
              </a:spcBef>
              <a:buFontTx/>
              <a:buChar char="•"/>
              <a:defRPr/>
            </a:pPr>
            <a:r>
              <a:rPr lang="es-ES" sz="2000" b="1" i="0" u="sng" dirty="0">
                <a:latin typeface="Arial" charset="0"/>
              </a:rPr>
              <a:t>Establecer el marco teórico y conceptual</a:t>
            </a:r>
            <a:r>
              <a:rPr lang="es-ES" sz="2000" i="0" dirty="0">
                <a:latin typeface="Arial" charset="0"/>
              </a:rPr>
              <a:t> </a:t>
            </a:r>
          </a:p>
          <a:p>
            <a:pPr marL="285750" indent="-285750" algn="ctr">
              <a:spcBef>
                <a:spcPct val="50000"/>
              </a:spcBef>
              <a:defRPr/>
            </a:pPr>
            <a:r>
              <a:rPr lang="es-ES" sz="2000" i="0" dirty="0">
                <a:latin typeface="Arial" charset="0"/>
              </a:rPr>
              <a:t>	(antecedentes histórico del problema y situación actual del mismo).</a:t>
            </a:r>
          </a:p>
          <a:p>
            <a:pPr marL="285750" indent="-285750" algn="just">
              <a:spcBef>
                <a:spcPct val="50000"/>
              </a:spcBef>
              <a:buFontTx/>
              <a:buChar char="•"/>
              <a:defRPr/>
            </a:pPr>
            <a:r>
              <a:rPr lang="es-ES" sz="2000" b="1" i="0" u="sng" dirty="0">
                <a:latin typeface="Arial" charset="0"/>
              </a:rPr>
              <a:t>Justificar el problema de investigación.</a:t>
            </a:r>
          </a:p>
          <a:p>
            <a:pPr marL="285750" indent="-285750" algn="just">
              <a:spcBef>
                <a:spcPct val="50000"/>
              </a:spcBef>
              <a:buFontTx/>
              <a:buChar char="•"/>
              <a:defRPr/>
            </a:pPr>
            <a:r>
              <a:rPr lang="es-ES" sz="2000" b="1" i="0" u="sng" dirty="0">
                <a:latin typeface="Arial" charset="0"/>
              </a:rPr>
              <a:t>Formular preguntas de hipótesis.</a:t>
            </a:r>
          </a:p>
          <a:p>
            <a:pPr marL="285750" indent="-285750" algn="just">
              <a:spcBef>
                <a:spcPct val="50000"/>
              </a:spcBef>
              <a:buFontTx/>
              <a:buChar char="•"/>
              <a:defRPr/>
            </a:pPr>
            <a:r>
              <a:rPr lang="es-ES" sz="2000" b="1" i="0" u="sng" dirty="0">
                <a:latin typeface="Arial" charset="0"/>
              </a:rPr>
              <a:t>Referencias bibliográficas. </a:t>
            </a:r>
            <a:r>
              <a:rPr lang="es-ES" sz="2000" i="0" dirty="0">
                <a:latin typeface="Arial" charset="0"/>
              </a:rPr>
              <a:t>(acotadas)</a:t>
            </a:r>
          </a:p>
          <a:p>
            <a:pPr marL="285750" indent="-285750" algn="ctr">
              <a:spcBef>
                <a:spcPct val="50000"/>
              </a:spcBef>
              <a:buFontTx/>
              <a:buChar char="•"/>
              <a:defRPr/>
            </a:pPr>
            <a:r>
              <a:rPr lang="es-ES" sz="2000" b="1" i="0" u="sng" dirty="0">
                <a:latin typeface="Arial" charset="0"/>
              </a:rPr>
              <a:t>Objetivos de la investigación</a:t>
            </a:r>
            <a:r>
              <a:rPr lang="es-ES" sz="2000" b="1" i="0" dirty="0">
                <a:latin typeface="Arial" charset="0"/>
              </a:rPr>
              <a:t>. </a:t>
            </a:r>
            <a:r>
              <a:rPr lang="es-ES" sz="2000" i="0" dirty="0">
                <a:latin typeface="Arial" charset="0"/>
              </a:rPr>
              <a:t>(fundamentado</a:t>
            </a:r>
            <a:r>
              <a:rPr lang="es-ES" sz="1600" i="0" dirty="0">
                <a:solidFill>
                  <a:schemeClr val="accent3"/>
                </a:solidFill>
                <a:latin typeface="Arial" charset="0"/>
              </a:rPr>
              <a:t>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3" grpId="0" animBg="1"/>
      <p:bldP spid="16394" grpId="0" animBg="1" autoUpdateAnimBg="0"/>
      <p:bldP spid="16395" grpId="0" animBg="1"/>
      <p:bldP spid="16396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0EA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0" y="1285860"/>
            <a:ext cx="2784475" cy="400110"/>
          </a:xfrm>
          <a:prstGeom prst="rect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1"/>
            <a:tileRect/>
          </a:gradFill>
          <a:ln w="9525">
            <a:solidFill>
              <a:srgbClr val="CC3399"/>
            </a:solidFill>
            <a:miter lim="800000"/>
            <a:headEnd/>
            <a:tailEnd/>
          </a:ln>
          <a:effectLst>
            <a:outerShdw dist="107763" dir="135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MX" sz="2000" i="0" dirty="0">
                <a:solidFill>
                  <a:schemeClr val="accent3"/>
                </a:solidFill>
                <a:latin typeface="Arial Black" pitchFamily="34" charset="0"/>
              </a:rPr>
              <a:t>OBJETIVOS</a:t>
            </a:r>
            <a:endParaRPr lang="es-ES" sz="2000" i="0" dirty="0">
              <a:solidFill>
                <a:schemeClr val="accent3"/>
              </a:solidFill>
              <a:latin typeface="Arial Black" pitchFamily="34" charset="0"/>
            </a:endParaRPr>
          </a:p>
        </p:txBody>
      </p:sp>
      <p:sp>
        <p:nvSpPr>
          <p:cNvPr id="16389" name="AutoShape 5"/>
          <p:cNvSpPr>
            <a:spLocks noChangeArrowheads="1"/>
          </p:cNvSpPr>
          <p:nvPr/>
        </p:nvSpPr>
        <p:spPr bwMode="auto">
          <a:xfrm rot="-3965842">
            <a:off x="3186113" y="630238"/>
            <a:ext cx="304800" cy="990600"/>
          </a:xfrm>
          <a:prstGeom prst="curvedLeftArrow">
            <a:avLst>
              <a:gd name="adj1" fmla="val 65000"/>
              <a:gd name="adj2" fmla="val 130000"/>
              <a:gd name="adj3" fmla="val 33333"/>
            </a:avLst>
          </a:prstGeom>
          <a:gradFill rotWithShape="0">
            <a:gsLst>
              <a:gs pos="0">
                <a:srgbClr val="CC0099"/>
              </a:gs>
              <a:gs pos="50000">
                <a:srgbClr val="FFFFFF"/>
              </a:gs>
              <a:gs pos="100000">
                <a:srgbClr val="CC00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287338" y="3017838"/>
            <a:ext cx="2784475" cy="707886"/>
          </a:xfrm>
          <a:prstGeom prst="rect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1"/>
            <a:tileRect/>
          </a:gradFill>
          <a:ln w="9525">
            <a:solidFill>
              <a:srgbClr val="CC3399"/>
            </a:solidFill>
            <a:miter lim="800000"/>
            <a:headEnd/>
            <a:tailEnd/>
          </a:ln>
          <a:effectLst>
            <a:outerShdw dist="107763" dir="135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MX" sz="2000" i="0" dirty="0">
                <a:solidFill>
                  <a:schemeClr val="accent3"/>
                </a:solidFill>
                <a:latin typeface="Arial Black" pitchFamily="34" charset="0"/>
              </a:rPr>
              <a:t>CONTROL SEMÁNTICO</a:t>
            </a:r>
            <a:endParaRPr lang="es-ES" sz="2000" i="0" dirty="0">
              <a:solidFill>
                <a:schemeClr val="accent3"/>
              </a:solidFill>
              <a:latin typeface="Arial Black" pitchFamily="34" charset="0"/>
            </a:endParaRPr>
          </a:p>
        </p:txBody>
      </p:sp>
      <p:sp>
        <p:nvSpPr>
          <p:cNvPr id="16391" name="AutoShape 7"/>
          <p:cNvSpPr>
            <a:spLocks noChangeArrowheads="1"/>
          </p:cNvSpPr>
          <p:nvPr/>
        </p:nvSpPr>
        <p:spPr bwMode="auto">
          <a:xfrm rot="-3965842">
            <a:off x="3259138" y="2459038"/>
            <a:ext cx="304800" cy="990600"/>
          </a:xfrm>
          <a:prstGeom prst="curvedLeftArrow">
            <a:avLst>
              <a:gd name="adj1" fmla="val 65000"/>
              <a:gd name="adj2" fmla="val 130000"/>
              <a:gd name="adj3" fmla="val 33333"/>
            </a:avLst>
          </a:prstGeom>
          <a:gradFill rotWithShape="0">
            <a:gsLst>
              <a:gs pos="0">
                <a:srgbClr val="CC0099"/>
              </a:gs>
              <a:gs pos="50000">
                <a:srgbClr val="FFFFFF"/>
              </a:gs>
              <a:gs pos="100000">
                <a:srgbClr val="CC00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3348038" y="3343275"/>
            <a:ext cx="5472112" cy="2554545"/>
          </a:xfrm>
          <a:prstGeom prst="rect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 algn="just">
              <a:spcBef>
                <a:spcPct val="50000"/>
              </a:spcBef>
              <a:buFontTx/>
              <a:buChar char="•"/>
              <a:defRPr/>
            </a:pPr>
            <a:r>
              <a:rPr lang="es-ES" sz="2000" b="1" i="0" dirty="0">
                <a:latin typeface="Arial" charset="0"/>
              </a:rPr>
              <a:t>Control semántico o definición de términos ( Opcional), </a:t>
            </a:r>
          </a:p>
          <a:p>
            <a:pPr marL="285750" indent="-285750" algn="just">
              <a:spcBef>
                <a:spcPct val="50000"/>
              </a:spcBef>
              <a:defRPr/>
            </a:pPr>
            <a:r>
              <a:rPr lang="es-ES" sz="2000" b="1" i="0" dirty="0">
                <a:latin typeface="Arial" charset="0"/>
              </a:rPr>
              <a:t>	</a:t>
            </a:r>
            <a:r>
              <a:rPr lang="es-ES" sz="2000" i="0" dirty="0">
                <a:latin typeface="Arial" charset="0"/>
              </a:rPr>
              <a:t>Se utiliza para definir cierta categoría que utilizaste en la investigación, consignada, </a:t>
            </a:r>
            <a:r>
              <a:rPr lang="es-ES" sz="2000" i="0" dirty="0" smtClean="0">
                <a:latin typeface="Arial" charset="0"/>
              </a:rPr>
              <a:t>preferiblemente en </a:t>
            </a:r>
            <a:r>
              <a:rPr lang="es-ES" sz="2000" i="0" dirty="0">
                <a:latin typeface="Arial" charset="0"/>
              </a:rPr>
              <a:t>los objetivos </a:t>
            </a:r>
          </a:p>
          <a:p>
            <a:pPr marL="285750" indent="-285750" algn="just">
              <a:spcBef>
                <a:spcPct val="50000"/>
              </a:spcBef>
              <a:defRPr/>
            </a:pPr>
            <a:r>
              <a:rPr lang="es-ES" sz="2000" i="0" dirty="0">
                <a:latin typeface="Arial" charset="0"/>
              </a:rPr>
              <a:t>	(definición nueva o que manejes con otro significado).</a:t>
            </a:r>
            <a:endParaRPr lang="es-ES" sz="2000" b="1" i="0" u="sng" dirty="0">
              <a:latin typeface="Arial" charset="0"/>
            </a:endParaRP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1331913" y="357188"/>
            <a:ext cx="6985000" cy="400050"/>
          </a:xfrm>
          <a:prstGeom prst="rect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1"/>
            <a:tileRect/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" sz="2000" i="0">
                <a:solidFill>
                  <a:schemeClr val="accent3"/>
                </a:solidFill>
                <a:latin typeface="Arial Black" pitchFamily="34" charset="0"/>
              </a:rPr>
              <a:t>PARTES DEL CUERPO</a:t>
            </a:r>
          </a:p>
        </p:txBody>
      </p:sp>
      <p:sp>
        <p:nvSpPr>
          <p:cNvPr id="16397" name="Text Box 13"/>
          <p:cNvSpPr txBox="1">
            <a:spLocks noChangeArrowheads="1"/>
          </p:cNvSpPr>
          <p:nvPr/>
        </p:nvSpPr>
        <p:spPr bwMode="auto">
          <a:xfrm>
            <a:off x="3492500" y="1476375"/>
            <a:ext cx="5365750" cy="1015663"/>
          </a:xfrm>
          <a:prstGeom prst="rect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s-ES" sz="2000" i="0" dirty="0">
                <a:latin typeface="Arial" charset="0"/>
              </a:rPr>
              <a:t>Tener en cuenta los mismos elementos durante la </a:t>
            </a:r>
            <a:r>
              <a:rPr lang="es-ES" sz="2000" b="1" i="0" u="sng" dirty="0">
                <a:latin typeface="Arial" charset="0"/>
              </a:rPr>
              <a:t> </a:t>
            </a:r>
            <a:r>
              <a:rPr lang="es-ES" sz="2000" b="1" i="0" u="sng" dirty="0">
                <a:latin typeface="Arial" charset="0"/>
                <a:hlinkClick r:id="rId2" action="ppaction://hlinksldjump"/>
              </a:rPr>
              <a:t>formulación de los objetivos</a:t>
            </a:r>
            <a:r>
              <a:rPr lang="es-ES" sz="2000" i="0" dirty="0">
                <a:latin typeface="Arial" charset="0"/>
                <a:hlinkClick r:id="rId2" action="ppaction://hlinksldjump"/>
              </a:rPr>
              <a:t> </a:t>
            </a:r>
            <a:r>
              <a:rPr lang="es-ES" sz="2000" i="0" dirty="0">
                <a:latin typeface="Arial" charset="0"/>
              </a:rPr>
              <a:t>en la etapa de planificación.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animBg="1" autoUpdateAnimBg="0"/>
      <p:bldP spid="16389" grpId="0" animBg="1"/>
      <p:bldP spid="16390" grpId="0" animBg="1" autoUpdateAnimBg="0"/>
      <p:bldP spid="16391" grpId="0" animBg="1"/>
      <p:bldP spid="16392" grpId="0" animBg="1" autoUpdateAnimBg="0"/>
      <p:bldP spid="16393" grpId="0" animBg="1"/>
      <p:bldP spid="1639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rgbClr val="D0EA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500063"/>
            <a:ext cx="8183562" cy="1408112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sz="2800" dirty="0">
                <a:solidFill>
                  <a:schemeClr val="accent3"/>
                </a:solidFill>
              </a:rPr>
              <a:t>Deben quedar respondidas las siguientes preguntas: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idx="1"/>
          </p:nvPr>
        </p:nvSpPr>
        <p:spPr>
          <a:xfrm>
            <a:off x="0" y="1908175"/>
            <a:ext cx="8768009" cy="4187825"/>
          </a:xfrm>
        </p:spPr>
        <p:txBody>
          <a:bodyPr>
            <a:normAutofit/>
          </a:bodyPr>
          <a:lstStyle/>
          <a:p>
            <a:pPr marL="265176" indent="-265176" algn="just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endParaRPr lang="en-US" sz="2000" dirty="0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  <a:p>
            <a:pPr marL="265176" indent="-265176" algn="just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‑¿Cuáles son las hipótesis y las preguntas en juego?</a:t>
            </a:r>
          </a:p>
          <a:p>
            <a:pPr marL="265176" indent="-265176" algn="just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‑¿Qué elementos teóricos y prácticos fundamentan la existencia de ese problema?   </a:t>
            </a:r>
          </a:p>
          <a:p>
            <a:pPr marL="265176" indent="-265176" algn="just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‑¿Cuál es el límite entre lo conocido y lo desconocido?</a:t>
            </a:r>
          </a:p>
          <a:p>
            <a:pPr marL="265176" indent="-265176" algn="just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‑¿Dentro de qué problema de la práctica se inserta el problema científico que se investiga?</a:t>
            </a:r>
          </a:p>
          <a:p>
            <a:pPr marL="265176" indent="-265176" algn="just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‑¿Cómo pretende la investigación contribuir a resolver el  </a:t>
            </a:r>
            <a:r>
              <a:rPr lang="en-US" sz="2400" b="1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problema </a:t>
            </a:r>
            <a:r>
              <a:rPr lang="en-US" sz="2400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práctico?</a:t>
            </a:r>
            <a:endParaRPr lang="es-ES" sz="2400" b="1" dirty="0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72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72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7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2" grpId="0"/>
      <p:bldP spid="9728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0EA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1331913" y="357188"/>
            <a:ext cx="6985000" cy="646112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0"/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" i="0" dirty="0">
                <a:solidFill>
                  <a:schemeClr val="accent3"/>
                </a:solidFill>
                <a:latin typeface="Arial Black" pitchFamily="34" charset="0"/>
              </a:rPr>
              <a:t>PARTES DEL CUERPO. Continuación</a:t>
            </a:r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468313" y="1285875"/>
            <a:ext cx="2438400" cy="376238"/>
          </a:xfrm>
          <a:prstGeom prst="rect">
            <a:avLst/>
          </a:prstGeom>
          <a:gradFill rotWithShape="0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0"/>
          </a:gradFill>
          <a:ln w="9525">
            <a:solidFill>
              <a:srgbClr val="CC3399"/>
            </a:solidFill>
            <a:miter lim="800000"/>
            <a:headEnd/>
            <a:tailEnd/>
          </a:ln>
          <a:effectLst>
            <a:outerShdw dist="107763" dir="135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MX" i="0">
                <a:solidFill>
                  <a:schemeClr val="accent3"/>
                </a:solidFill>
                <a:latin typeface="Arial Black" pitchFamily="34" charset="0"/>
              </a:rPr>
              <a:t>MÉTODOS</a:t>
            </a:r>
            <a:endParaRPr lang="es-ES" i="0">
              <a:solidFill>
                <a:schemeClr val="accent3"/>
              </a:solidFill>
              <a:latin typeface="Arial Black" pitchFamily="34" charset="0"/>
            </a:endParaRPr>
          </a:p>
        </p:txBody>
      </p:sp>
      <p:sp>
        <p:nvSpPr>
          <p:cNvPr id="17417" name="AutoShape 9"/>
          <p:cNvSpPr>
            <a:spLocks noChangeArrowheads="1"/>
          </p:cNvSpPr>
          <p:nvPr/>
        </p:nvSpPr>
        <p:spPr bwMode="auto">
          <a:xfrm rot="-3965842">
            <a:off x="3330575" y="773113"/>
            <a:ext cx="304800" cy="990600"/>
          </a:xfrm>
          <a:prstGeom prst="curvedLeftArrow">
            <a:avLst>
              <a:gd name="adj1" fmla="val 65000"/>
              <a:gd name="adj2" fmla="val 130000"/>
              <a:gd name="adj3" fmla="val 33333"/>
            </a:avLst>
          </a:prstGeom>
          <a:gradFill rotWithShape="0">
            <a:gsLst>
              <a:gs pos="0">
                <a:srgbClr val="CC0099"/>
              </a:gs>
              <a:gs pos="50000">
                <a:srgbClr val="FFFFFF"/>
              </a:gs>
              <a:gs pos="100000">
                <a:srgbClr val="CC00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3000375" y="1571625"/>
            <a:ext cx="6000750" cy="3785652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0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 algn="just">
              <a:spcBef>
                <a:spcPct val="50000"/>
              </a:spcBef>
              <a:buFontTx/>
              <a:buChar char="•"/>
              <a:defRPr/>
            </a:pPr>
            <a:r>
              <a:rPr lang="es-ES" sz="1600" b="1" i="0" dirty="0">
                <a:latin typeface="Arial" charset="0"/>
              </a:rPr>
              <a:t>Tipo y diseño general del estudio.</a:t>
            </a:r>
          </a:p>
          <a:p>
            <a:pPr marL="285750" indent="-285750" algn="just">
              <a:spcBef>
                <a:spcPct val="50000"/>
              </a:spcBef>
              <a:buFontTx/>
              <a:buChar char="•"/>
              <a:defRPr/>
            </a:pPr>
            <a:r>
              <a:rPr lang="es-ES" sz="1600" b="1" i="0" dirty="0">
                <a:latin typeface="Arial" charset="0"/>
                <a:hlinkClick r:id="rId2" action="ppaction://hlinksldjump"/>
              </a:rPr>
              <a:t>Definiciones operacionales</a:t>
            </a:r>
            <a:r>
              <a:rPr lang="es-ES" sz="1600" b="1" i="0" dirty="0">
                <a:latin typeface="Arial" charset="0"/>
              </a:rPr>
              <a:t>.</a:t>
            </a:r>
          </a:p>
          <a:p>
            <a:pPr marL="285750" indent="-285750" algn="just">
              <a:spcBef>
                <a:spcPct val="50000"/>
              </a:spcBef>
              <a:buFontTx/>
              <a:buChar char="•"/>
              <a:defRPr/>
            </a:pPr>
            <a:r>
              <a:rPr lang="es-ES" sz="1600" b="1" i="0" dirty="0">
                <a:latin typeface="Arial" charset="0"/>
              </a:rPr>
              <a:t>Universo y muestra.</a:t>
            </a:r>
          </a:p>
          <a:p>
            <a:pPr marL="285750" indent="-285750" algn="just">
              <a:spcBef>
                <a:spcPct val="50000"/>
              </a:spcBef>
              <a:buFontTx/>
              <a:buChar char="•"/>
              <a:defRPr/>
            </a:pPr>
            <a:r>
              <a:rPr lang="es-ES" sz="1600" b="1" i="0" dirty="0">
                <a:latin typeface="Arial" charset="0"/>
              </a:rPr>
              <a:t>Unidad de análisis.</a:t>
            </a:r>
          </a:p>
          <a:p>
            <a:pPr marL="285750" indent="-285750" algn="just">
              <a:spcBef>
                <a:spcPct val="50000"/>
              </a:spcBef>
              <a:buFontTx/>
              <a:buChar char="•"/>
              <a:defRPr/>
            </a:pPr>
            <a:r>
              <a:rPr lang="es-ES" sz="1600" b="1" i="0" dirty="0">
                <a:latin typeface="Arial" charset="0"/>
              </a:rPr>
              <a:t>Observación.</a:t>
            </a:r>
          </a:p>
          <a:p>
            <a:pPr marL="285750" indent="-285750" algn="just">
              <a:spcBef>
                <a:spcPct val="50000"/>
              </a:spcBef>
              <a:buFontTx/>
              <a:buChar char="•"/>
              <a:defRPr/>
            </a:pPr>
            <a:r>
              <a:rPr lang="es-ES" sz="1600" b="1" i="0" dirty="0">
                <a:latin typeface="Arial" charset="0"/>
              </a:rPr>
              <a:t>Criterios de inclusión y exclusión. (se podría tener en cuenta los criterios de salidas)</a:t>
            </a:r>
          </a:p>
          <a:p>
            <a:pPr marL="285750" indent="-285750" algn="just">
              <a:spcBef>
                <a:spcPct val="50000"/>
              </a:spcBef>
              <a:buFontTx/>
              <a:buChar char="•"/>
              <a:defRPr/>
            </a:pPr>
            <a:r>
              <a:rPr lang="es-ES" sz="1600" b="1" i="0" dirty="0">
                <a:latin typeface="Arial" charset="0"/>
                <a:hlinkClick r:id="rId3" action="ppaction://hlinksldjump"/>
              </a:rPr>
              <a:t>Procedimientos y técnicas </a:t>
            </a:r>
            <a:r>
              <a:rPr lang="es-ES" sz="1600" b="1" i="0" dirty="0">
                <a:latin typeface="Arial" charset="0"/>
              </a:rPr>
              <a:t>para la recolección de la información.</a:t>
            </a:r>
          </a:p>
          <a:p>
            <a:pPr marL="285750" indent="-285750" algn="just">
              <a:spcBef>
                <a:spcPct val="50000"/>
              </a:spcBef>
              <a:buFontTx/>
              <a:buChar char="•"/>
              <a:defRPr/>
            </a:pPr>
            <a:r>
              <a:rPr lang="es-ES" sz="1600" b="1" i="0" dirty="0">
                <a:latin typeface="Arial" charset="0"/>
              </a:rPr>
              <a:t>Métodos para el control de la calidad de los datos.</a:t>
            </a:r>
          </a:p>
          <a:p>
            <a:pPr marL="285750" indent="-285750" algn="just">
              <a:spcBef>
                <a:spcPct val="50000"/>
              </a:spcBef>
              <a:buFontTx/>
              <a:buChar char="•"/>
              <a:defRPr/>
            </a:pPr>
            <a:r>
              <a:rPr lang="es-ES" sz="1600" b="1" i="0" dirty="0">
                <a:latin typeface="Arial" charset="0"/>
              </a:rPr>
              <a:t>Procedimientos para garantizar los aspectos éticos.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6" grpId="0" animBg="1" autoUpdateAnimBg="0"/>
      <p:bldP spid="17417" grpId="0" animBg="1"/>
      <p:bldP spid="17418" grpId="0" animBg="1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0EA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250825" y="2500313"/>
            <a:ext cx="5257800" cy="923925"/>
          </a:xfrm>
          <a:prstGeom prst="rect">
            <a:avLst/>
          </a:prstGeom>
          <a:gradFill rotWithShape="0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0"/>
          </a:gradFill>
          <a:ln w="9525">
            <a:solidFill>
              <a:srgbClr val="CC3399"/>
            </a:solidFill>
            <a:miter lim="800000"/>
            <a:headEnd/>
            <a:tailEnd/>
          </a:ln>
          <a:effectLst>
            <a:outerShdw dist="107763" dir="135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MX" i="0">
                <a:solidFill>
                  <a:schemeClr val="accent3"/>
                </a:solidFill>
                <a:latin typeface="Arial Black" pitchFamily="34" charset="0"/>
              </a:rPr>
              <a:t>PAQUETES DE ANÁLISIS ESTADÍSTICOS</a:t>
            </a:r>
            <a:endParaRPr lang="es-ES" i="0">
              <a:solidFill>
                <a:schemeClr val="accent3"/>
              </a:solidFill>
              <a:latin typeface="Arial Black" pitchFamily="34" charset="0"/>
            </a:endParaRPr>
          </a:p>
        </p:txBody>
      </p:sp>
      <p:sp>
        <p:nvSpPr>
          <p:cNvPr id="18436" name="Text Box 4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214313" y="3568700"/>
            <a:ext cx="3000375" cy="338138"/>
          </a:xfrm>
          <a:prstGeom prst="rect">
            <a:avLst/>
          </a:prstGeom>
          <a:gradFill rotWithShape="0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0"/>
          </a:gradFill>
          <a:ln w="9525">
            <a:solidFill>
              <a:srgbClr val="CC3399"/>
            </a:solidFill>
            <a:miter lim="800000"/>
            <a:headEnd/>
            <a:tailEnd/>
          </a:ln>
          <a:effectLst>
            <a:outerShdw dist="107763" dir="135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MX" sz="1600" i="0" dirty="0">
                <a:solidFill>
                  <a:schemeClr val="accent3"/>
                </a:solidFill>
                <a:latin typeface="Arial Black" pitchFamily="34" charset="0"/>
              </a:rPr>
              <a:t>PRESUPUESTO</a:t>
            </a:r>
            <a:endParaRPr lang="es-ES" sz="1600" i="0" dirty="0">
              <a:solidFill>
                <a:schemeClr val="accent3"/>
              </a:solidFill>
              <a:latin typeface="Arial Black" pitchFamily="34" charset="0"/>
            </a:endParaRPr>
          </a:p>
        </p:txBody>
      </p:sp>
      <p:sp>
        <p:nvSpPr>
          <p:cNvPr id="18437" name="AutoShape 5"/>
          <p:cNvSpPr>
            <a:spLocks noChangeArrowheads="1"/>
          </p:cNvSpPr>
          <p:nvPr/>
        </p:nvSpPr>
        <p:spPr bwMode="auto">
          <a:xfrm rot="-3965842">
            <a:off x="3476625" y="3416300"/>
            <a:ext cx="304800" cy="990600"/>
          </a:xfrm>
          <a:prstGeom prst="curvedLeftArrow">
            <a:avLst>
              <a:gd name="adj1" fmla="val 65000"/>
              <a:gd name="adj2" fmla="val 130000"/>
              <a:gd name="adj3" fmla="val 33333"/>
            </a:avLst>
          </a:prstGeom>
          <a:gradFill rotWithShape="0">
            <a:gsLst>
              <a:gs pos="0">
                <a:srgbClr val="CC0099"/>
              </a:gs>
              <a:gs pos="50000">
                <a:srgbClr val="FFFFFF"/>
              </a:gs>
              <a:gs pos="100000">
                <a:srgbClr val="CC00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1331913" y="357188"/>
            <a:ext cx="6985000" cy="400050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0"/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" sz="2000" i="0">
                <a:solidFill>
                  <a:schemeClr val="accent3"/>
                </a:solidFill>
                <a:latin typeface="Arial Black" pitchFamily="34" charset="0"/>
              </a:rPr>
              <a:t>PARTES FINALES</a:t>
            </a:r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2484438" y="928688"/>
            <a:ext cx="4967287" cy="650875"/>
          </a:xfrm>
          <a:prstGeom prst="rect">
            <a:avLst/>
          </a:prstGeom>
          <a:gradFill rotWithShape="0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0"/>
          </a:gradFill>
          <a:ln w="9525">
            <a:solidFill>
              <a:srgbClr val="CC3399"/>
            </a:solidFill>
            <a:miter lim="800000"/>
            <a:headEnd/>
            <a:tailEnd/>
          </a:ln>
          <a:effectLst>
            <a:outerShdw dist="107763" dir="135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MX" i="0">
                <a:solidFill>
                  <a:schemeClr val="accent3"/>
                </a:solidFill>
                <a:latin typeface="Arial Black" pitchFamily="34" charset="0"/>
              </a:rPr>
              <a:t>PLAN DE ANÁLISIS DE LOS RESULTADOS</a:t>
            </a:r>
            <a:endParaRPr lang="es-ES" i="0">
              <a:solidFill>
                <a:schemeClr val="accent3"/>
              </a:solidFill>
              <a:latin typeface="Arial Black" pitchFamily="34" charset="0"/>
            </a:endParaRPr>
          </a:p>
        </p:txBody>
      </p:sp>
      <p:sp>
        <p:nvSpPr>
          <p:cNvPr id="18444" name="Text Box 12"/>
          <p:cNvSpPr txBox="1">
            <a:spLocks noChangeArrowheads="1"/>
          </p:cNvSpPr>
          <p:nvPr/>
        </p:nvSpPr>
        <p:spPr bwMode="auto">
          <a:xfrm>
            <a:off x="3143250" y="4197350"/>
            <a:ext cx="5643563" cy="1631216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0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buFontTx/>
              <a:buChar char="•"/>
              <a:defRPr/>
            </a:pPr>
            <a:r>
              <a:rPr lang="es-ES_tradnl" sz="2000" b="1" i="0" dirty="0">
                <a:latin typeface="Arial" charset="0"/>
              </a:rPr>
              <a:t> La investigación es una inversión económica</a:t>
            </a:r>
          </a:p>
          <a:p>
            <a:pPr algn="just">
              <a:buFontTx/>
              <a:buChar char="•"/>
              <a:defRPr/>
            </a:pPr>
            <a:r>
              <a:rPr lang="es-ES_tradnl" sz="2000" b="1" i="0" dirty="0">
                <a:latin typeface="Arial" charset="0"/>
              </a:rPr>
              <a:t> Explicite aseguramientos y recursos</a:t>
            </a:r>
          </a:p>
          <a:p>
            <a:pPr algn="just">
              <a:buFontTx/>
              <a:buChar char="•"/>
              <a:defRPr/>
            </a:pPr>
            <a:r>
              <a:rPr lang="es-ES_tradnl" sz="2000" b="1" i="0" dirty="0">
                <a:latin typeface="Arial" charset="0"/>
              </a:rPr>
              <a:t> Constituye una garantía para alcanzar los    objetivos plasmados en el proyecto. </a:t>
            </a:r>
            <a:endParaRPr lang="es-ES" sz="2000" b="1" dirty="0">
              <a:latin typeface="Arial" charset="0"/>
            </a:endParaRPr>
          </a:p>
        </p:txBody>
      </p:sp>
      <p:sp>
        <p:nvSpPr>
          <p:cNvPr id="18445" name="Text Box 13"/>
          <p:cNvSpPr txBox="1">
            <a:spLocks noChangeArrowheads="1"/>
          </p:cNvSpPr>
          <p:nvPr/>
        </p:nvSpPr>
        <p:spPr bwMode="auto">
          <a:xfrm>
            <a:off x="250825" y="1714500"/>
            <a:ext cx="6769100" cy="646113"/>
          </a:xfrm>
          <a:prstGeom prst="rect">
            <a:avLst/>
          </a:prstGeom>
          <a:gradFill rotWithShape="0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0"/>
          </a:gradFill>
          <a:ln w="9525">
            <a:solidFill>
              <a:srgbClr val="CC3399"/>
            </a:solidFill>
            <a:miter lim="800000"/>
            <a:headEnd/>
            <a:tailEnd/>
          </a:ln>
          <a:effectLst>
            <a:outerShdw dist="107763" dir="135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MX" i="0">
                <a:solidFill>
                  <a:schemeClr val="accent3"/>
                </a:solidFill>
                <a:latin typeface="Arial Black" pitchFamily="34" charset="0"/>
              </a:rPr>
              <a:t>MÉTODOS  Y MODELO DE ANÁLISIS DE LOS DATOS</a:t>
            </a:r>
            <a:endParaRPr lang="es-ES" i="0">
              <a:solidFill>
                <a:schemeClr val="accent3"/>
              </a:solidFill>
              <a:latin typeface="Arial Black" pitchFamily="34" charset="0"/>
            </a:endParaRPr>
          </a:p>
        </p:txBody>
      </p:sp>
      <p:sp>
        <p:nvSpPr>
          <p:cNvPr id="11" name="10 Marcador de fecha"/>
          <p:cNvSpPr>
            <a:spLocks noGrp="1"/>
          </p:cNvSpPr>
          <p:nvPr>
            <p:ph type="dt" sz="quarter" idx="10"/>
          </p:nvPr>
        </p:nvSpPr>
        <p:spPr>
          <a:xfrm>
            <a:off x="3776663" y="6350000"/>
            <a:ext cx="2286000" cy="365125"/>
          </a:xfrm>
        </p:spPr>
        <p:txBody>
          <a:bodyPr/>
          <a:lstStyle/>
          <a:p>
            <a:pPr algn="ctr">
              <a:defRPr/>
            </a:pPr>
            <a:fld id="{9D1A9623-B238-466F-8C94-3880DA931140}" type="datetime1">
              <a:rPr lang="es-ES" b="1">
                <a:solidFill>
                  <a:schemeClr val="accent3"/>
                </a:solidFill>
              </a:rPr>
              <a:pPr algn="ctr">
                <a:defRPr/>
              </a:pPr>
              <a:t>30/07/2024</a:t>
            </a:fld>
            <a:endParaRPr lang="es-ES" b="1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8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nimBg="1" autoUpdateAnimBg="0"/>
      <p:bldP spid="18436" grpId="0" animBg="1" autoUpdateAnimBg="0"/>
      <p:bldP spid="18437" grpId="0" animBg="1"/>
      <p:bldP spid="18439" grpId="0" animBg="1"/>
      <p:bldP spid="18440" grpId="0" animBg="1" autoUpdateAnimBg="0"/>
      <p:bldP spid="18444" grpId="0" animBg="1"/>
      <p:bldP spid="18445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0EA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1331913" y="549275"/>
            <a:ext cx="6985000" cy="369888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0"/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" i="0" dirty="0">
                <a:solidFill>
                  <a:schemeClr val="accent3"/>
                </a:solidFill>
                <a:latin typeface="Arial Black" pitchFamily="34" charset="0"/>
              </a:rPr>
              <a:t>PARTES FINALES. Continuación</a:t>
            </a:r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357188" y="1319213"/>
            <a:ext cx="2786062" cy="323850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0"/>
          </a:gradFill>
          <a:ln w="9525">
            <a:solidFill>
              <a:srgbClr val="CC3399"/>
            </a:solidFill>
            <a:miter lim="800000"/>
            <a:headEnd/>
            <a:tailEnd/>
          </a:ln>
          <a:effectLst>
            <a:outerShdw dist="107763" dir="135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MX" sz="1500" i="0" dirty="0">
                <a:solidFill>
                  <a:schemeClr val="accent3"/>
                </a:solidFill>
                <a:latin typeface="Arial Black" pitchFamily="34" charset="0"/>
              </a:rPr>
              <a:t>CRONOGRAMA</a:t>
            </a:r>
            <a:endParaRPr lang="es-ES" sz="1500" i="0" dirty="0">
              <a:solidFill>
                <a:schemeClr val="accent3"/>
              </a:solidFill>
              <a:latin typeface="Arial Black" pitchFamily="34" charset="0"/>
            </a:endParaRPr>
          </a:p>
        </p:txBody>
      </p:sp>
      <p:sp>
        <p:nvSpPr>
          <p:cNvPr id="19465" name="AutoShape 9"/>
          <p:cNvSpPr>
            <a:spLocks noChangeArrowheads="1"/>
          </p:cNvSpPr>
          <p:nvPr/>
        </p:nvSpPr>
        <p:spPr bwMode="auto">
          <a:xfrm rot="-3965842">
            <a:off x="3330575" y="773113"/>
            <a:ext cx="304800" cy="990600"/>
          </a:xfrm>
          <a:prstGeom prst="curvedLeftArrow">
            <a:avLst>
              <a:gd name="adj1" fmla="val 65000"/>
              <a:gd name="adj2" fmla="val 130000"/>
              <a:gd name="adj3" fmla="val 33333"/>
            </a:avLst>
          </a:prstGeom>
          <a:gradFill rotWithShape="0">
            <a:gsLst>
              <a:gs pos="0">
                <a:srgbClr val="CC0099"/>
              </a:gs>
              <a:gs pos="50000">
                <a:srgbClr val="FFFFFF"/>
              </a:gs>
              <a:gs pos="100000">
                <a:srgbClr val="CC00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9470" name="Text Box 14"/>
          <p:cNvSpPr txBox="1">
            <a:spLocks noChangeArrowheads="1"/>
          </p:cNvSpPr>
          <p:nvPr/>
        </p:nvSpPr>
        <p:spPr bwMode="auto">
          <a:xfrm>
            <a:off x="3286125" y="1643063"/>
            <a:ext cx="5643563" cy="3785652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0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defRPr/>
            </a:pPr>
            <a:r>
              <a:rPr lang="es-ES_tradnl" sz="2000" b="1" i="0" dirty="0">
                <a:latin typeface="Arial" charset="0"/>
              </a:rPr>
              <a:t>Esquema viable y coherente del desarrollo en función del tiempo, de la movilidad de todos los requisitos del proyecto: físicos, materiales, humanos y de cualquier otro tipo en la medida en que sean necesario.</a:t>
            </a:r>
          </a:p>
          <a:p>
            <a:pPr algn="just">
              <a:defRPr/>
            </a:pPr>
            <a:r>
              <a:rPr lang="es-ES_tradnl" sz="2000" b="1" i="0" dirty="0">
                <a:latin typeface="Arial" charset="0"/>
              </a:rPr>
              <a:t>Forma detallada y cronológica de expresar las secuencias de actividades que corresponden a la fase de ejecución del proyecto.</a:t>
            </a:r>
          </a:p>
          <a:p>
            <a:pPr algn="just">
              <a:defRPr/>
            </a:pPr>
            <a:r>
              <a:rPr lang="es-ES_tradnl" sz="2000" b="1" i="0" dirty="0">
                <a:latin typeface="Arial" charset="0"/>
              </a:rPr>
              <a:t>Tiene en cuenta la secuencia obligada de las tareas a ejecutar y de los responsables de su ejecución</a:t>
            </a:r>
            <a:r>
              <a:rPr lang="es-ES_tradnl" sz="1700" b="1" i="0" dirty="0">
                <a:latin typeface="Arial" charset="0"/>
              </a:rPr>
              <a:t>.</a:t>
            </a:r>
            <a:endParaRPr lang="es-ES" sz="1700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3" grpId="0" animBg="1"/>
      <p:bldP spid="19464" grpId="0" animBg="1" autoUpdateAnimBg="0"/>
      <p:bldP spid="19465" grpId="0" animBg="1"/>
      <p:bldP spid="1947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oup 92"/>
          <p:cNvGraphicFramePr>
            <a:graphicFrameLocks/>
          </p:cNvGraphicFramePr>
          <p:nvPr/>
        </p:nvGraphicFramePr>
        <p:xfrm>
          <a:off x="0" y="1628775"/>
          <a:ext cx="9136063" cy="3789108"/>
        </p:xfrm>
        <a:graphic>
          <a:graphicData uri="http://schemas.openxmlformats.org/drawingml/2006/table">
            <a:tbl>
              <a:tblPr/>
              <a:tblGrid>
                <a:gridCol w="1908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57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25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462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271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462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8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Tareas Principales</a:t>
                      </a:r>
                    </a:p>
                  </a:txBody>
                  <a:tcPr marT="32877" marB="3287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Período de realización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2877" marB="3287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Fecha de </a:t>
                      </a:r>
                      <a:r>
                        <a:rPr kumimoji="0" lang="es-E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Cump</a:t>
                      </a: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2877" marB="3287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Participa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2877" marB="3287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Ejecuta</a:t>
                      </a:r>
                    </a:p>
                  </a:txBody>
                  <a:tcPr marT="32877" marB="3287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Responsables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2877" marB="3287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45213"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Protocolo de </a:t>
                      </a:r>
                      <a:r>
                        <a:rPr kumimoji="0" lang="es-E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Investig</a:t>
                      </a: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s-E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Recolec</a:t>
                      </a: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de </a:t>
                      </a:r>
                      <a:r>
                        <a:rPr kumimoji="0" lang="es-E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Informac</a:t>
                      </a: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Análisis de </a:t>
                      </a:r>
                      <a:r>
                        <a:rPr kumimoji="0" lang="es-E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Informac</a:t>
                      </a: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Informe Final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2877" marB="3287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1/2/08-1/4/08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2/4/08-2/4/09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3/4/09-3/12/09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4/12/09-5/5/10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2877" marB="3287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1/04/08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2/04/09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3/12/09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5/05/10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2877" marB="3287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Autor, Tutor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Autor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Autor, Tutor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Bioestadístico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Autor, Tutor</a:t>
                      </a:r>
                    </a:p>
                  </a:txBody>
                  <a:tcPr marT="32877" marB="3287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Autor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Autor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Autor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Autor</a:t>
                      </a:r>
                    </a:p>
                  </a:txBody>
                  <a:tcPr marT="32877" marB="3287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Autor, Tutor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Autor, Tutor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Autor, Tutor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Bioestadístico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Autor, Tutor</a:t>
                      </a:r>
                    </a:p>
                  </a:txBody>
                  <a:tcPr marT="32877" marB="3287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1331913" y="549275"/>
            <a:ext cx="6985000" cy="342900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0"/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es-ES" i="0" dirty="0">
                <a:solidFill>
                  <a:schemeClr val="accent3"/>
                </a:solidFill>
                <a:latin typeface="Arial Black" pitchFamily="34" charset="0"/>
              </a:rPr>
              <a:t>PARTES FINALES. </a:t>
            </a:r>
            <a:r>
              <a:rPr lang="es-ES_tradnl" b="1" dirty="0"/>
              <a:t>El Cronograma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0EA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395288" y="1357313"/>
            <a:ext cx="2438400" cy="376237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0"/>
          </a:gradFill>
          <a:ln w="9525">
            <a:solidFill>
              <a:srgbClr val="CC3399"/>
            </a:solidFill>
            <a:miter lim="800000"/>
            <a:headEnd/>
            <a:tailEnd/>
          </a:ln>
          <a:effectLst>
            <a:outerShdw dist="107763" dir="135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MX" i="0">
                <a:solidFill>
                  <a:schemeClr val="accent3"/>
                </a:solidFill>
                <a:latin typeface="Arial Black" pitchFamily="34" charset="0"/>
              </a:rPr>
              <a:t>ANEXOS</a:t>
            </a:r>
            <a:endParaRPr lang="es-ES" i="0">
              <a:solidFill>
                <a:schemeClr val="accent3"/>
              </a:solidFill>
              <a:latin typeface="Arial Black" pitchFamily="34" charset="0"/>
            </a:endParaRP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1331913" y="549275"/>
            <a:ext cx="6985000" cy="369888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0"/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" i="0">
                <a:solidFill>
                  <a:schemeClr val="accent3"/>
                </a:solidFill>
                <a:latin typeface="Arial Black" pitchFamily="34" charset="0"/>
              </a:rPr>
              <a:t>PARTES FINALES. Continuación</a:t>
            </a:r>
          </a:p>
        </p:txBody>
      </p:sp>
      <p:sp>
        <p:nvSpPr>
          <p:cNvPr id="19465" name="AutoShape 9"/>
          <p:cNvSpPr>
            <a:spLocks noChangeArrowheads="1"/>
          </p:cNvSpPr>
          <p:nvPr/>
        </p:nvSpPr>
        <p:spPr bwMode="auto">
          <a:xfrm rot="-3965842">
            <a:off x="3330575" y="879475"/>
            <a:ext cx="304800" cy="990600"/>
          </a:xfrm>
          <a:prstGeom prst="curvedLeftArrow">
            <a:avLst>
              <a:gd name="adj1" fmla="val 65000"/>
              <a:gd name="adj2" fmla="val 130000"/>
              <a:gd name="adj3" fmla="val 33333"/>
            </a:avLst>
          </a:prstGeom>
          <a:gradFill rotWithShape="0">
            <a:gsLst>
              <a:gs pos="0">
                <a:srgbClr val="CC0099"/>
              </a:gs>
              <a:gs pos="50000">
                <a:srgbClr val="FFFFFF"/>
              </a:gs>
              <a:gs pos="100000">
                <a:srgbClr val="CC00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9468" name="Text Box 12"/>
          <p:cNvSpPr txBox="1">
            <a:spLocks noChangeArrowheads="1"/>
          </p:cNvSpPr>
          <p:nvPr/>
        </p:nvSpPr>
        <p:spPr bwMode="auto">
          <a:xfrm>
            <a:off x="3357563" y="1857375"/>
            <a:ext cx="5500687" cy="3379387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0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es-ES_tradnl" sz="2400" b="1" i="0" dirty="0">
                <a:latin typeface="Arial" charset="0"/>
              </a:rPr>
              <a:t>Incluye todos los materiales que puedan servir para aclarar el contenido del proyecto, por ejemplo:</a:t>
            </a:r>
          </a:p>
          <a:p>
            <a:pPr algn="just">
              <a:spcBef>
                <a:spcPct val="20000"/>
              </a:spcBef>
              <a:buClr>
                <a:schemeClr val="tx2"/>
              </a:buClr>
              <a:buSzPct val="70000"/>
              <a:buFontTx/>
              <a:buChar char="-"/>
              <a:defRPr/>
            </a:pPr>
            <a:r>
              <a:rPr lang="es-ES_tradnl" sz="2400" b="1" i="0" dirty="0">
                <a:latin typeface="Arial" charset="0"/>
              </a:rPr>
              <a:t>los cuestionarios o las guías de entrevistas a utilizar, </a:t>
            </a:r>
          </a:p>
          <a:p>
            <a:pPr algn="just">
              <a:spcBef>
                <a:spcPct val="20000"/>
              </a:spcBef>
              <a:buClr>
                <a:schemeClr val="tx2"/>
              </a:buClr>
              <a:buSzPct val="70000"/>
              <a:buFontTx/>
              <a:buChar char="-"/>
              <a:defRPr/>
            </a:pPr>
            <a:r>
              <a:rPr lang="es-ES_tradnl" sz="2400" b="1" i="0" dirty="0">
                <a:latin typeface="Arial" charset="0"/>
              </a:rPr>
              <a:t>mapas epidemiológicos, etc.</a:t>
            </a:r>
            <a:endParaRPr lang="en-US" sz="2400" b="1" i="0" dirty="0">
              <a:latin typeface="Arial" charset="0"/>
            </a:endParaRPr>
          </a:p>
          <a:p>
            <a:pPr>
              <a:spcBef>
                <a:spcPct val="50000"/>
              </a:spcBef>
              <a:defRPr/>
            </a:pPr>
            <a:endParaRPr lang="es-ES" sz="2400" b="1" dirty="0">
              <a:latin typeface="Arial" charset="0"/>
            </a:endParaRPr>
          </a:p>
        </p:txBody>
      </p:sp>
      <p:sp>
        <p:nvSpPr>
          <p:cNvPr id="12" name="11 Marcador de fecha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 algn="ctr">
              <a:defRPr/>
            </a:pPr>
            <a:endParaRPr lang="es-ES" b="1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animBg="1" autoUpdateAnimBg="0"/>
      <p:bldP spid="19463" grpId="0" animBg="1"/>
      <p:bldP spid="19465" grpId="0" animBg="1"/>
      <p:bldP spid="1946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rgbClr val="D0EA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00063" y="428625"/>
            <a:ext cx="8085137" cy="800100"/>
          </a:xfr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0"/>
          </a:gradFill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_tradnl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>Presupuesto </a:t>
            </a:r>
            <a:endParaRPr lang="en-US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25624" name="Text Box 24"/>
          <p:cNvSpPr txBox="1">
            <a:spLocks noChangeArrowheads="1"/>
          </p:cNvSpPr>
          <p:nvPr/>
        </p:nvSpPr>
        <p:spPr bwMode="auto">
          <a:xfrm>
            <a:off x="642938" y="1428750"/>
            <a:ext cx="7786687" cy="3662363"/>
          </a:xfrm>
          <a:prstGeom prst="rect">
            <a:avLst/>
          </a:prstGeom>
          <a:gradFill rotWithShape="0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q"/>
            </a:pPr>
            <a:r>
              <a:rPr lang="es-ES" sz="2000"/>
              <a:t> </a:t>
            </a:r>
            <a:r>
              <a:rPr lang="es-ES" sz="2000" b="1" i="0">
                <a:solidFill>
                  <a:srgbClr val="DC2512"/>
                </a:solidFill>
                <a:latin typeface="Arial" charset="0"/>
              </a:rPr>
              <a:t>Gastos personales</a:t>
            </a:r>
          </a:p>
          <a:p>
            <a:pPr>
              <a:spcBef>
                <a:spcPct val="50000"/>
              </a:spcBef>
              <a:buFont typeface="Wingdings" pitchFamily="2" charset="2"/>
              <a:buChar char="q"/>
            </a:pPr>
            <a:r>
              <a:rPr lang="es-ES" sz="2000" b="1" i="0">
                <a:latin typeface="Arial" charset="0"/>
              </a:rPr>
              <a:t> Materiales Gastables</a:t>
            </a:r>
          </a:p>
          <a:p>
            <a:pPr>
              <a:spcBef>
                <a:spcPct val="50000"/>
              </a:spcBef>
              <a:buFont typeface="Wingdings" pitchFamily="2" charset="2"/>
              <a:buChar char="q"/>
            </a:pPr>
            <a:r>
              <a:rPr lang="es-ES" sz="2000" b="1" i="0">
                <a:latin typeface="Arial" charset="0"/>
              </a:rPr>
              <a:t> Equipamiento</a:t>
            </a:r>
          </a:p>
          <a:p>
            <a:pPr>
              <a:spcBef>
                <a:spcPct val="50000"/>
              </a:spcBef>
              <a:buFont typeface="Wingdings" pitchFamily="2" charset="2"/>
              <a:buChar char="q"/>
            </a:pPr>
            <a:r>
              <a:rPr lang="es-ES" sz="2000" b="1" i="0">
                <a:latin typeface="Arial" charset="0"/>
              </a:rPr>
              <a:t> Viajes</a:t>
            </a:r>
          </a:p>
          <a:p>
            <a:pPr>
              <a:spcBef>
                <a:spcPct val="50000"/>
              </a:spcBef>
              <a:buFont typeface="Wingdings" pitchFamily="2" charset="2"/>
              <a:buChar char="q"/>
            </a:pPr>
            <a:r>
              <a:rPr lang="es-ES" sz="2000" b="1" i="0">
                <a:latin typeface="Arial" charset="0"/>
              </a:rPr>
              <a:t> </a:t>
            </a:r>
            <a:r>
              <a:rPr lang="es-ES" sz="2000" b="1" i="0">
                <a:solidFill>
                  <a:srgbClr val="DC2512"/>
                </a:solidFill>
                <a:latin typeface="Arial" charset="0"/>
              </a:rPr>
              <a:t>Gastos Indirectos</a:t>
            </a:r>
          </a:p>
          <a:p>
            <a:pPr algn="just">
              <a:spcBef>
                <a:spcPct val="50000"/>
              </a:spcBef>
              <a:buFont typeface="Wingdings" pitchFamily="2" charset="2"/>
              <a:buChar char="q"/>
            </a:pPr>
            <a:r>
              <a:rPr lang="es-ES" sz="2000" b="1" i="0">
                <a:latin typeface="Arial" charset="0"/>
              </a:rPr>
              <a:t> Otros gastos: </a:t>
            </a:r>
          </a:p>
          <a:p>
            <a:pPr algn="ctr">
              <a:spcBef>
                <a:spcPct val="50000"/>
              </a:spcBef>
            </a:pPr>
            <a:r>
              <a:rPr lang="es-ES" sz="2000" b="1" i="0">
                <a:latin typeface="Arial" charset="0"/>
              </a:rPr>
              <a:t>    </a:t>
            </a:r>
            <a:r>
              <a:rPr lang="es-ES" sz="2000" i="0">
                <a:latin typeface="Arial" charset="0"/>
              </a:rPr>
              <a:t>(</a:t>
            </a:r>
            <a:r>
              <a:rPr lang="es-ES" sz="1600" i="0">
                <a:latin typeface="Arial" charset="0"/>
              </a:rPr>
              <a:t>Materiales no relacionados directamente con la ejecución de la 	investigación, pero necesarios para actividades colaterales).</a:t>
            </a:r>
            <a:endParaRPr lang="es-ES" sz="1600"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5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 animBg="1"/>
      <p:bldP spid="2562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rgbClr val="D0EA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Text Box 2"/>
          <p:cNvSpPr txBox="1">
            <a:spLocks noChangeArrowheads="1"/>
          </p:cNvSpPr>
          <p:nvPr/>
        </p:nvSpPr>
        <p:spPr bwMode="auto">
          <a:xfrm>
            <a:off x="481013" y="471488"/>
            <a:ext cx="8305800" cy="1754187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0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s-MX" sz="3600" b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REFERENCIAS BIBLIOGRÁFICAS O  BIBLIOGRAFÍA                   </a:t>
            </a:r>
            <a:endParaRPr lang="es-ES_tradnl" sz="3600" b="1" dirty="0">
              <a:solidFill>
                <a:schemeClr val="accent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3427" name="Text Box 3"/>
          <p:cNvSpPr txBox="1">
            <a:spLocks noChangeArrowheads="1"/>
          </p:cNvSpPr>
          <p:nvPr/>
        </p:nvSpPr>
        <p:spPr bwMode="auto">
          <a:xfrm>
            <a:off x="409575" y="2476500"/>
            <a:ext cx="8286750" cy="3022366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0"/>
          </a:gra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 eaLnBrk="0" hangingPunct="0">
              <a:spcBef>
                <a:spcPct val="90000"/>
              </a:spcBef>
              <a:buFont typeface="Monotype Sorts" pitchFamily="2" charset="2"/>
              <a:buChar char="3"/>
              <a:defRPr/>
            </a:pPr>
            <a:r>
              <a:rPr lang="es-MX" sz="2800" i="0" dirty="0">
                <a:latin typeface="Tahoma" pitchFamily="34" charset="0"/>
              </a:rPr>
              <a:t>Acotadas en el texto</a:t>
            </a:r>
          </a:p>
          <a:p>
            <a:pPr algn="just" eaLnBrk="0" hangingPunct="0">
              <a:spcBef>
                <a:spcPct val="90000"/>
              </a:spcBef>
              <a:buFont typeface="Monotype Sorts" pitchFamily="2" charset="2"/>
              <a:buChar char="3"/>
              <a:defRPr/>
            </a:pPr>
            <a:r>
              <a:rPr lang="es-MX" sz="2800" i="0" dirty="0" smtClean="0">
                <a:latin typeface="Tahoma" pitchFamily="34" charset="0"/>
              </a:rPr>
              <a:t>Referidas </a:t>
            </a:r>
            <a:r>
              <a:rPr lang="es-MX" sz="2800" i="0" dirty="0">
                <a:latin typeface="Tahoma" pitchFamily="34" charset="0"/>
              </a:rPr>
              <a:t>de acuerdo </a:t>
            </a:r>
            <a:r>
              <a:rPr lang="es-MX" sz="2800" i="0" dirty="0" smtClean="0">
                <a:latin typeface="Tahoma" pitchFamily="34" charset="0"/>
              </a:rPr>
              <a:t>NORMAS APA:</a:t>
            </a:r>
          </a:p>
          <a:p>
            <a:pPr algn="just" eaLnBrk="0" hangingPunct="0">
              <a:spcBef>
                <a:spcPct val="90000"/>
              </a:spcBef>
              <a:buFont typeface="Arial" pitchFamily="34" charset="0"/>
              <a:buChar char="•"/>
              <a:defRPr/>
            </a:pPr>
            <a:r>
              <a:rPr lang="es-MX" sz="2800" i="0" dirty="0" smtClean="0">
                <a:latin typeface="Tahoma" pitchFamily="34" charset="0"/>
              </a:rPr>
              <a:t>Pautas universales las mismas son usadas para facilitar la compilacion de informacion de una manera compresible legible</a:t>
            </a:r>
            <a:endParaRPr lang="es-ES_tradnl" sz="2400" i="0" dirty="0">
              <a:latin typeface="Arial" charset="0"/>
            </a:endParaRPr>
          </a:p>
        </p:txBody>
      </p:sp>
      <p:sp>
        <p:nvSpPr>
          <p:cNvPr id="6" name="5 Marcador de fecha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 algn="ctr">
              <a:defRPr/>
            </a:pPr>
            <a:endParaRPr lang="es-ES" b="1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03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6" grpId="0" animBg="1" autoUpdateAnimBg="0"/>
      <p:bldP spid="10342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0EA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AutoShape 4"/>
          <p:cNvSpPr>
            <a:spLocks noChangeArrowheads="1"/>
          </p:cNvSpPr>
          <p:nvPr/>
        </p:nvSpPr>
        <p:spPr bwMode="auto">
          <a:xfrm>
            <a:off x="1765300" y="71438"/>
            <a:ext cx="5400675" cy="720725"/>
          </a:xfrm>
          <a:prstGeom prst="plaque">
            <a:avLst>
              <a:gd name="adj" fmla="val 16667"/>
            </a:avLst>
          </a:prstGeom>
          <a:solidFill>
            <a:srgbClr val="0070C0"/>
          </a:solidFill>
          <a:ln w="9525">
            <a:noFill/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1714500" y="149225"/>
            <a:ext cx="53578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b="1" i="0">
                <a:solidFill>
                  <a:srgbClr val="FFFF00"/>
                </a:solidFill>
                <a:latin typeface="Arial" charset="0"/>
              </a:rPr>
              <a:t>PLANIFICACIÓN DE LA INVESTIGACIÓN</a:t>
            </a:r>
          </a:p>
        </p:txBody>
      </p:sp>
      <p:sp>
        <p:nvSpPr>
          <p:cNvPr id="6150" name="AutoShape 6"/>
          <p:cNvSpPr>
            <a:spLocks noChangeArrowheads="1"/>
          </p:cNvSpPr>
          <p:nvPr/>
        </p:nvSpPr>
        <p:spPr bwMode="auto">
          <a:xfrm>
            <a:off x="4286250" y="785813"/>
            <a:ext cx="358775" cy="431800"/>
          </a:xfrm>
          <a:prstGeom prst="upDownArrow">
            <a:avLst>
              <a:gd name="adj1" fmla="val 50000"/>
              <a:gd name="adj2" fmla="val 2407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2408238" y="1214438"/>
            <a:ext cx="4092575" cy="584200"/>
          </a:xfrm>
          <a:prstGeom prst="rect">
            <a:avLst/>
          </a:prstGeom>
          <a:gradFill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" sz="1600" b="1" i="0" dirty="0">
                <a:solidFill>
                  <a:schemeClr val="accent3"/>
                </a:solidFill>
                <a:latin typeface="Arial" charset="0"/>
              </a:rPr>
              <a:t>La determinación del problema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2390775" y="1785938"/>
            <a:ext cx="4252913" cy="584200"/>
          </a:xfrm>
          <a:prstGeom prst="rect">
            <a:avLst/>
          </a:prstGeom>
          <a:gradFill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" sz="1600" b="1" i="0">
                <a:solidFill>
                  <a:schemeClr val="accent3"/>
                </a:solidFill>
                <a:latin typeface="Arial" charset="0"/>
              </a:rPr>
              <a:t>La formulación de los objetivos</a:t>
            </a: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2282825" y="2357438"/>
            <a:ext cx="4575175" cy="584200"/>
          </a:xfrm>
          <a:prstGeom prst="rect">
            <a:avLst/>
          </a:prstGeom>
          <a:gradFill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" sz="1600" b="1" i="0">
                <a:solidFill>
                  <a:schemeClr val="accent3"/>
                </a:solidFill>
                <a:latin typeface="Arial" charset="0"/>
              </a:rPr>
              <a:t>Recursos necesarios y disponibles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1117600" y="2928938"/>
            <a:ext cx="6740525" cy="584200"/>
          </a:xfrm>
          <a:prstGeom prst="rect">
            <a:avLst/>
          </a:prstGeom>
          <a:gradFill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" sz="1600" b="1" i="0">
                <a:solidFill>
                  <a:schemeClr val="accent3"/>
                </a:solidFill>
                <a:latin typeface="Arial" charset="0"/>
              </a:rPr>
              <a:t>La selección de los métodos y técnicas a emplear</a:t>
            </a:r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642938" y="3500438"/>
            <a:ext cx="7858125" cy="830262"/>
          </a:xfrm>
          <a:prstGeom prst="rect">
            <a:avLst/>
          </a:prstGeom>
          <a:gradFill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" sz="1600" b="1" i="0">
                <a:solidFill>
                  <a:schemeClr val="accent3"/>
                </a:solidFill>
                <a:latin typeface="Arial" charset="0"/>
              </a:rPr>
              <a:t>La determinación de  la forma y procedimientos para la elaboración y análisis de los resultados</a:t>
            </a:r>
          </a:p>
        </p:txBody>
      </p:sp>
      <p:sp>
        <p:nvSpPr>
          <p:cNvPr id="6156" name="AutoShape 12"/>
          <p:cNvSpPr>
            <a:spLocks noChangeArrowheads="1"/>
          </p:cNvSpPr>
          <p:nvPr/>
        </p:nvSpPr>
        <p:spPr bwMode="auto">
          <a:xfrm>
            <a:off x="4143375" y="4357688"/>
            <a:ext cx="1223963" cy="936625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2160 w 21600"/>
              <a:gd name="T13" fmla="*/ 12343 h 21600"/>
              <a:gd name="T14" fmla="*/ 19440 w 21600"/>
              <a:gd name="T15" fmla="*/ 18514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00" y="0"/>
                </a:moveTo>
                <a:lnTo>
                  <a:pt x="6480" y="6171"/>
                </a:lnTo>
                <a:lnTo>
                  <a:pt x="8640" y="6171"/>
                </a:lnTo>
                <a:lnTo>
                  <a:pt x="8640" y="12343"/>
                </a:lnTo>
                <a:lnTo>
                  <a:pt x="4320" y="12343"/>
                </a:lnTo>
                <a:lnTo>
                  <a:pt x="4320" y="9257"/>
                </a:lnTo>
                <a:lnTo>
                  <a:pt x="0" y="15429"/>
                </a:lnTo>
                <a:lnTo>
                  <a:pt x="4320" y="21600"/>
                </a:lnTo>
                <a:lnTo>
                  <a:pt x="4320" y="18514"/>
                </a:lnTo>
                <a:lnTo>
                  <a:pt x="17280" y="18514"/>
                </a:lnTo>
                <a:lnTo>
                  <a:pt x="17280" y="21600"/>
                </a:lnTo>
                <a:lnTo>
                  <a:pt x="21600" y="15429"/>
                </a:lnTo>
                <a:lnTo>
                  <a:pt x="17280" y="9257"/>
                </a:lnTo>
                <a:lnTo>
                  <a:pt x="17280" y="12343"/>
                </a:lnTo>
                <a:lnTo>
                  <a:pt x="12960" y="12343"/>
                </a:lnTo>
                <a:lnTo>
                  <a:pt x="12960" y="6171"/>
                </a:lnTo>
                <a:lnTo>
                  <a:pt x="15120" y="6171"/>
                </a:lnTo>
                <a:lnTo>
                  <a:pt x="10800" y="0"/>
                </a:lnTo>
                <a:close/>
              </a:path>
            </a:pathLst>
          </a:custGeom>
          <a:solidFill>
            <a:srgbClr val="FE0C0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157" name="Oval 13"/>
          <p:cNvSpPr>
            <a:spLocks noChangeArrowheads="1"/>
          </p:cNvSpPr>
          <p:nvPr/>
        </p:nvSpPr>
        <p:spPr bwMode="auto">
          <a:xfrm>
            <a:off x="1258888" y="4357688"/>
            <a:ext cx="2663825" cy="1079500"/>
          </a:xfrm>
          <a:prstGeom prst="ellipse">
            <a:avLst/>
          </a:prstGeom>
          <a:solidFill>
            <a:schemeClr val="hlink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158" name="Oval 14"/>
          <p:cNvSpPr>
            <a:spLocks noChangeArrowheads="1"/>
          </p:cNvSpPr>
          <p:nvPr/>
        </p:nvSpPr>
        <p:spPr bwMode="auto">
          <a:xfrm>
            <a:off x="5508625" y="4286250"/>
            <a:ext cx="2520950" cy="1150938"/>
          </a:xfrm>
          <a:prstGeom prst="ellipse">
            <a:avLst/>
          </a:prstGeom>
          <a:solidFill>
            <a:srgbClr val="FF66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1214438" y="4573588"/>
            <a:ext cx="26431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1400" b="1" i="0">
                <a:latin typeface="Arial" charset="0"/>
              </a:rPr>
              <a:t>PROTOCOLO DE INVESTIGACIÓN</a:t>
            </a:r>
          </a:p>
        </p:txBody>
      </p:sp>
      <p:sp>
        <p:nvSpPr>
          <p:cNvPr id="6162" name="Text Box 18"/>
          <p:cNvSpPr txBox="1">
            <a:spLocks noChangeArrowheads="1"/>
          </p:cNvSpPr>
          <p:nvPr/>
        </p:nvSpPr>
        <p:spPr bwMode="auto">
          <a:xfrm>
            <a:off x="5451475" y="4573588"/>
            <a:ext cx="27352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1400" b="1" i="0">
                <a:latin typeface="Arial" charset="0"/>
              </a:rPr>
              <a:t>PROYECTO DE INVESTIGACIÓN</a:t>
            </a:r>
          </a:p>
        </p:txBody>
      </p:sp>
      <p:sp>
        <p:nvSpPr>
          <p:cNvPr id="6163" name="Text Box 19"/>
          <p:cNvSpPr txBox="1">
            <a:spLocks noChangeArrowheads="1"/>
          </p:cNvSpPr>
          <p:nvPr/>
        </p:nvSpPr>
        <p:spPr bwMode="auto">
          <a:xfrm>
            <a:off x="1547813" y="5857875"/>
            <a:ext cx="6192837" cy="37465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1600" b="1" i="0">
                <a:solidFill>
                  <a:schemeClr val="bg1"/>
                </a:solidFill>
                <a:latin typeface="Arial" charset="0"/>
              </a:rPr>
              <a:t>PRESUPUESTO ECONÓMICO</a:t>
            </a:r>
          </a:p>
        </p:txBody>
      </p:sp>
      <p:sp>
        <p:nvSpPr>
          <p:cNvPr id="6165" name="AutoShape 21"/>
          <p:cNvSpPr>
            <a:spLocks noChangeArrowheads="1"/>
          </p:cNvSpPr>
          <p:nvPr/>
        </p:nvSpPr>
        <p:spPr bwMode="auto">
          <a:xfrm rot="-397897">
            <a:off x="466725" y="4852988"/>
            <a:ext cx="863600" cy="1511300"/>
          </a:xfrm>
          <a:prstGeom prst="curvedRightArrow">
            <a:avLst>
              <a:gd name="adj1" fmla="val 35000"/>
              <a:gd name="adj2" fmla="val 70000"/>
              <a:gd name="adj3" fmla="val 33333"/>
            </a:avLst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166" name="AutoShape 22"/>
          <p:cNvSpPr>
            <a:spLocks noChangeArrowheads="1"/>
          </p:cNvSpPr>
          <p:nvPr/>
        </p:nvSpPr>
        <p:spPr bwMode="auto">
          <a:xfrm rot="440984">
            <a:off x="7951788" y="4789488"/>
            <a:ext cx="935037" cy="1582737"/>
          </a:xfrm>
          <a:prstGeom prst="curvedLeftArrow">
            <a:avLst>
              <a:gd name="adj1" fmla="val 33854"/>
              <a:gd name="adj2" fmla="val 67708"/>
              <a:gd name="adj3" fmla="val 33333"/>
            </a:avLst>
          </a:prstGeom>
          <a:solidFill>
            <a:srgbClr val="FF66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800" decel="1000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61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6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28" dur="2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31" dur="2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34" dur="2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37" dur="2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40" dur="20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43" dur="20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46" dur="20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49" dur="20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52" dur="20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55" dur="20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58" dur="20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61" dur="20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64" dur="20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67" dur="20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70" dur="2000"/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73" dur="2000"/>
                                        <p:tgtEl>
                                          <p:spTgt spid="61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nimBg="1"/>
      <p:bldP spid="6148" grpId="1" animBg="1"/>
      <p:bldP spid="6149" grpId="0"/>
      <p:bldP spid="6150" grpId="0" animBg="1"/>
      <p:bldP spid="6150" grpId="1" animBg="1"/>
      <p:bldP spid="6151" grpId="0" animBg="1"/>
      <p:bldP spid="6152" grpId="0" animBg="1"/>
      <p:bldP spid="6153" grpId="0" animBg="1"/>
      <p:bldP spid="6154" grpId="0" animBg="1"/>
      <p:bldP spid="6155" grpId="0" animBg="1"/>
      <p:bldP spid="6156" grpId="0" animBg="1"/>
      <p:bldP spid="6156" grpId="1" animBg="1"/>
      <p:bldP spid="6157" grpId="0" animBg="1"/>
      <p:bldP spid="6157" grpId="1" animBg="1"/>
      <p:bldP spid="6158" grpId="0" animBg="1"/>
      <p:bldP spid="6158" grpId="1" animBg="1"/>
      <p:bldP spid="6161" grpId="0"/>
      <p:bldP spid="6162" grpId="0"/>
      <p:bldP spid="6163" grpId="0" animBg="1"/>
      <p:bldP spid="6165" grpId="0" animBg="1"/>
      <p:bldP spid="6165" grpId="1" animBg="1"/>
      <p:bldP spid="6166" grpId="0" animBg="1"/>
      <p:bldP spid="6166" grpId="1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rgbClr val="D0EA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Text Box 2"/>
          <p:cNvSpPr txBox="1">
            <a:spLocks noChangeArrowheads="1"/>
          </p:cNvSpPr>
          <p:nvPr/>
        </p:nvSpPr>
        <p:spPr bwMode="auto">
          <a:xfrm>
            <a:off x="428625" y="1628775"/>
            <a:ext cx="8286750" cy="3416320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0"/>
          </a:gra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  <a:buSzPct val="110000"/>
              <a:buFont typeface="Webdings" pitchFamily="18" charset="2"/>
              <a:buChar char="%"/>
              <a:defRPr/>
            </a:pPr>
            <a:r>
              <a:rPr lang="es-ES" sz="2400" b="1" i="0" dirty="0">
                <a:latin typeface="Arial" charset="0"/>
              </a:rPr>
              <a:t>Enunciados de forma clara y precisa</a:t>
            </a:r>
          </a:p>
          <a:p>
            <a:pPr algn="just" eaLnBrk="0" hangingPunct="0">
              <a:spcBef>
                <a:spcPct val="50000"/>
              </a:spcBef>
              <a:buSzPct val="110000"/>
              <a:buFont typeface="Webdings" pitchFamily="18" charset="2"/>
              <a:buChar char="%"/>
              <a:defRPr/>
            </a:pPr>
            <a:r>
              <a:rPr lang="es-ES" sz="2400" b="1" i="0" dirty="0">
                <a:latin typeface="Arial" charset="0"/>
              </a:rPr>
              <a:t>Enunciados de forma sintética y explicita los resultados concretos </a:t>
            </a:r>
          </a:p>
          <a:p>
            <a:pPr algn="just" eaLnBrk="0" hangingPunct="0">
              <a:spcBef>
                <a:spcPct val="50000"/>
              </a:spcBef>
              <a:buSzPct val="110000"/>
              <a:buFont typeface="Webdings" pitchFamily="18" charset="2"/>
              <a:buChar char="%"/>
              <a:defRPr/>
            </a:pPr>
            <a:r>
              <a:rPr lang="es-ES" sz="2400" b="1" i="0" dirty="0">
                <a:latin typeface="Arial" charset="0"/>
              </a:rPr>
              <a:t>Medibles y alcanzables con el estudio</a:t>
            </a:r>
          </a:p>
          <a:p>
            <a:pPr algn="just" eaLnBrk="0" hangingPunct="0">
              <a:spcBef>
                <a:spcPct val="50000"/>
              </a:spcBef>
              <a:buSzPct val="110000"/>
              <a:buFont typeface="Webdings" pitchFamily="18" charset="2"/>
              <a:buChar char="%"/>
              <a:defRPr/>
            </a:pPr>
            <a:r>
              <a:rPr lang="es-ES" sz="2400" b="1" dirty="0">
                <a:latin typeface="Arial" charset="0"/>
              </a:rPr>
              <a:t>R</a:t>
            </a:r>
            <a:r>
              <a:rPr lang="es-ES" sz="2400" b="1" i="0" dirty="0">
                <a:latin typeface="Arial" charset="0"/>
              </a:rPr>
              <a:t>edactados en términos operacionales y orientadores</a:t>
            </a:r>
          </a:p>
          <a:p>
            <a:pPr algn="just" eaLnBrk="0" hangingPunct="0">
              <a:spcBef>
                <a:spcPct val="50000"/>
              </a:spcBef>
              <a:buSzPct val="110000"/>
              <a:buFont typeface="Webdings" pitchFamily="18" charset="2"/>
              <a:buChar char="%"/>
              <a:defRPr/>
            </a:pPr>
            <a:r>
              <a:rPr lang="es-ES" sz="2400" b="1" i="0" dirty="0">
                <a:latin typeface="Arial" charset="0"/>
              </a:rPr>
              <a:t>Formulados en virtud de los recursos disponibles</a:t>
            </a:r>
            <a:endParaRPr lang="es-ES_tradnl" sz="2400" b="1" i="0" dirty="0">
              <a:latin typeface="Arial" charset="0"/>
            </a:endParaRPr>
          </a:p>
        </p:txBody>
      </p:sp>
      <p:sp>
        <p:nvSpPr>
          <p:cNvPr id="108547" name="Text Box 3"/>
          <p:cNvSpPr txBox="1">
            <a:spLocks noChangeArrowheads="1"/>
          </p:cNvSpPr>
          <p:nvPr/>
        </p:nvSpPr>
        <p:spPr bwMode="auto">
          <a:xfrm>
            <a:off x="571500" y="381000"/>
            <a:ext cx="8035925" cy="553998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0"/>
          </a:gra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s-ES_tradnl" sz="3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Criterios para la formulación de objetivos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 algn="ctr">
              <a:defRPr/>
            </a:pPr>
            <a:endParaRPr lang="es-ES" b="1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rgbClr val="D0EA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ChangeArrowheads="1"/>
          </p:cNvSpPr>
          <p:nvPr/>
        </p:nvSpPr>
        <p:spPr bwMode="auto">
          <a:xfrm>
            <a:off x="571500" y="720725"/>
            <a:ext cx="8115300" cy="3046988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0"/>
          </a:gra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s-ES_tradnl" sz="3200" b="1" u="sng" dirty="0">
                <a:solidFill>
                  <a:schemeClr val="accent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Variable</a:t>
            </a:r>
            <a:endParaRPr lang="es-ES_tradnl" sz="1000" i="0" dirty="0">
              <a:solidFill>
                <a:schemeClr val="accent3"/>
              </a:solidFill>
              <a:latin typeface="Tahoma" pitchFamily="34" charset="0"/>
            </a:endParaRPr>
          </a:p>
          <a:p>
            <a:pPr algn="just" eaLnBrk="0" hangingPunct="0">
              <a:lnSpc>
                <a:spcPct val="150000"/>
              </a:lnSpc>
              <a:spcBef>
                <a:spcPct val="80000"/>
              </a:spcBef>
              <a:defRPr/>
            </a:pPr>
            <a:r>
              <a:rPr lang="es-ES_tradnl" sz="2400" b="1" i="0" dirty="0">
                <a:solidFill>
                  <a:schemeClr val="accent3"/>
                </a:solidFill>
                <a:latin typeface="Tahoma" pitchFamily="34" charset="0"/>
              </a:rPr>
              <a:t>Es cualquier  característica investigada en una población, que puede asumir diferentes valores o grados de intensidad entre los individuos u unidades que conforman la población.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rgbClr val="D0EA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Text Box 2"/>
          <p:cNvSpPr txBox="1">
            <a:spLocks noChangeArrowheads="1"/>
          </p:cNvSpPr>
          <p:nvPr/>
        </p:nvSpPr>
        <p:spPr bwMode="auto">
          <a:xfrm>
            <a:off x="500063" y="428625"/>
            <a:ext cx="8201025" cy="1077913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0"/>
          </a:gra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s-ES_tradnl" sz="3200" b="1" dirty="0" err="1">
                <a:solidFill>
                  <a:schemeClr val="accent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Operacionalización</a:t>
            </a:r>
            <a:r>
              <a:rPr lang="es-ES_tradnl" sz="3200" b="1" dirty="0">
                <a:solidFill>
                  <a:schemeClr val="accent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 de variables</a:t>
            </a:r>
          </a:p>
        </p:txBody>
      </p:sp>
      <p:sp>
        <p:nvSpPr>
          <p:cNvPr id="124931" name="Text Box 3"/>
          <p:cNvSpPr txBox="1">
            <a:spLocks noChangeArrowheads="1"/>
          </p:cNvSpPr>
          <p:nvPr/>
        </p:nvSpPr>
        <p:spPr bwMode="auto">
          <a:xfrm>
            <a:off x="500063" y="1714500"/>
            <a:ext cx="8034337" cy="2239844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0"/>
          </a:gra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 eaLnBrk="0" hangingPunct="0">
              <a:lnSpc>
                <a:spcPct val="150000"/>
              </a:lnSpc>
              <a:spcBef>
                <a:spcPct val="80000"/>
              </a:spcBef>
              <a:buFont typeface="Monotype Sorts" pitchFamily="2" charset="2"/>
              <a:buNone/>
              <a:defRPr/>
            </a:pPr>
            <a:r>
              <a:rPr lang="es-ES_tradnl" sz="2400" b="1" i="0" dirty="0">
                <a:latin typeface="Arial" charset="0"/>
              </a:rPr>
              <a:t>Proceso que permite la exposición por objetivos de todas las variables a estudiar, con su respectiva escala de clasificación y la definición de cada clase o categoría de ésta.</a:t>
            </a:r>
            <a:endParaRPr lang="es-ES_tradnl" sz="2400" i="0" dirty="0">
              <a:latin typeface="Arial" charset="0"/>
            </a:endParaRPr>
          </a:p>
        </p:txBody>
      </p:sp>
      <p:sp>
        <p:nvSpPr>
          <p:cNvPr id="8" name="7 Marcador de fecha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 algn="ctr">
              <a:defRPr/>
            </a:pPr>
            <a:endParaRPr lang="es-ES" b="1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rgbClr val="D0EA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7" name="Text Box 3"/>
          <p:cNvSpPr txBox="1">
            <a:spLocks noChangeArrowheads="1"/>
          </p:cNvSpPr>
          <p:nvPr/>
        </p:nvSpPr>
        <p:spPr bwMode="auto">
          <a:xfrm>
            <a:off x="642938" y="357188"/>
            <a:ext cx="7967662" cy="492125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0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s-ES_tradnl" sz="2600" b="1" dirty="0">
                <a:solidFill>
                  <a:schemeClr val="accent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Técnicas y procedimientos</a:t>
            </a:r>
            <a:endParaRPr lang="es-ES_tradnl" sz="2600" b="1" i="0" dirty="0">
              <a:solidFill>
                <a:schemeClr val="accent3"/>
              </a:solidFill>
              <a:latin typeface="Times New Roman" pitchFamily="18" charset="0"/>
            </a:endParaRPr>
          </a:p>
        </p:txBody>
      </p:sp>
      <p:sp>
        <p:nvSpPr>
          <p:cNvPr id="113668" name="Text Box 4"/>
          <p:cNvSpPr txBox="1">
            <a:spLocks noChangeArrowheads="1"/>
          </p:cNvSpPr>
          <p:nvPr/>
        </p:nvSpPr>
        <p:spPr bwMode="auto">
          <a:xfrm>
            <a:off x="500063" y="1127125"/>
            <a:ext cx="8339137" cy="3786358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0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0" hangingPunct="0">
              <a:lnSpc>
                <a:spcPct val="105000"/>
              </a:lnSpc>
              <a:buFont typeface="Monotype Sorts" pitchFamily="2" charset="2"/>
              <a:buChar char="¶"/>
              <a:defRPr/>
            </a:pPr>
            <a:r>
              <a:rPr lang="es-MX" sz="2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 </a:t>
            </a:r>
            <a:r>
              <a:rPr lang="es-MX" sz="2000" b="1" i="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De obtención de información o de recolección de datos:</a:t>
            </a:r>
            <a:endParaRPr lang="es-MX" sz="2000" b="1" i="0" dirty="0">
              <a:latin typeface="Arial" charset="0"/>
            </a:endParaRPr>
          </a:p>
          <a:p>
            <a:pPr algn="ctr" eaLnBrk="0" hangingPunct="0">
              <a:lnSpc>
                <a:spcPct val="105000"/>
              </a:lnSpc>
              <a:defRPr/>
            </a:pPr>
            <a:r>
              <a:rPr lang="es-MX" sz="2000" i="0" dirty="0">
                <a:latin typeface="Arial" charset="0"/>
                <a:hlinkClick r:id="" action="ppaction://noaction"/>
              </a:rPr>
              <a:t>Observación</a:t>
            </a:r>
            <a:r>
              <a:rPr lang="es-MX" sz="2000" i="0" dirty="0">
                <a:latin typeface="Arial" charset="0"/>
              </a:rPr>
              <a:t>, </a:t>
            </a:r>
            <a:r>
              <a:rPr lang="es-MX" sz="2000" i="0" dirty="0">
                <a:latin typeface="Arial" charset="0"/>
                <a:hlinkClick r:id="" action="ppaction://noaction"/>
              </a:rPr>
              <a:t>entrevistas</a:t>
            </a:r>
            <a:r>
              <a:rPr lang="es-MX" sz="2000" i="0" dirty="0">
                <a:latin typeface="Arial" charset="0"/>
              </a:rPr>
              <a:t>, </a:t>
            </a:r>
            <a:r>
              <a:rPr lang="es-MX" sz="2000" i="0" dirty="0">
                <a:latin typeface="Arial" charset="0"/>
                <a:hlinkClick r:id="" action="ppaction://noaction"/>
              </a:rPr>
              <a:t>cuestionarios</a:t>
            </a:r>
            <a:r>
              <a:rPr lang="es-MX" sz="2000" i="0" dirty="0">
                <a:latin typeface="Arial" charset="0"/>
              </a:rPr>
              <a:t>, revisión bibliográfica y documental, consultas, otras. </a:t>
            </a:r>
          </a:p>
          <a:p>
            <a:pPr algn="just" eaLnBrk="0" hangingPunct="0">
              <a:lnSpc>
                <a:spcPct val="105000"/>
              </a:lnSpc>
              <a:defRPr/>
            </a:pPr>
            <a:endParaRPr lang="es-MX" sz="2000" b="1" i="0" dirty="0">
              <a:latin typeface="Arial" charset="0"/>
            </a:endParaRPr>
          </a:p>
          <a:p>
            <a:pPr algn="just" eaLnBrk="0" hangingPunct="0">
              <a:lnSpc>
                <a:spcPct val="105000"/>
              </a:lnSpc>
              <a:buFont typeface="Monotype Sorts" pitchFamily="2" charset="2"/>
              <a:buChar char="·"/>
              <a:defRPr/>
            </a:pPr>
            <a:r>
              <a:rPr lang="es-MX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De análisis y elaboración:</a:t>
            </a:r>
            <a:r>
              <a:rPr lang="es-MX" sz="2000" b="1" dirty="0">
                <a:latin typeface="Arial" charset="0"/>
              </a:rPr>
              <a:t> </a:t>
            </a:r>
          </a:p>
          <a:p>
            <a:pPr algn="ctr" eaLnBrk="0" hangingPunct="0">
              <a:lnSpc>
                <a:spcPct val="105000"/>
              </a:lnSpc>
              <a:defRPr/>
            </a:pPr>
            <a:r>
              <a:rPr lang="es-MX" sz="2000" i="0" dirty="0">
                <a:latin typeface="Arial" charset="0"/>
              </a:rPr>
              <a:t>Diferentes formas de representación de los resultados: tablas estadísticas, gráficos; y las técnicas estadísticas utilizadas.</a:t>
            </a:r>
          </a:p>
          <a:p>
            <a:pPr algn="just" eaLnBrk="0" hangingPunct="0">
              <a:lnSpc>
                <a:spcPct val="105000"/>
              </a:lnSpc>
              <a:defRPr/>
            </a:pPr>
            <a:endParaRPr lang="es-MX" sz="2000" b="1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  <a:p>
            <a:pPr algn="just" eaLnBrk="0" hangingPunct="0">
              <a:lnSpc>
                <a:spcPct val="105000"/>
              </a:lnSpc>
              <a:buFont typeface="Monotype Sorts" pitchFamily="2" charset="2"/>
              <a:buChar char="¸"/>
              <a:defRPr/>
            </a:pPr>
            <a:r>
              <a:rPr lang="es-MX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De discusión y síntesis:</a:t>
            </a:r>
            <a:r>
              <a:rPr lang="es-MX" sz="2000" b="1" i="0" dirty="0">
                <a:latin typeface="Arial" charset="0"/>
              </a:rPr>
              <a:t> </a:t>
            </a:r>
          </a:p>
          <a:p>
            <a:pPr algn="ctr" eaLnBrk="0" hangingPunct="0">
              <a:lnSpc>
                <a:spcPct val="105000"/>
              </a:lnSpc>
              <a:defRPr/>
            </a:pPr>
            <a:r>
              <a:rPr lang="es-MX" sz="2000" i="0" dirty="0">
                <a:latin typeface="Arial" charset="0"/>
              </a:rPr>
              <a:t>Forma en que se arribará a las conclusiones y el marco de referencia de las mismas.</a:t>
            </a:r>
            <a:endParaRPr lang="es-ES_tradnl" sz="2000" i="0" dirty="0">
              <a:latin typeface="Arial" charset="0"/>
            </a:endParaRPr>
          </a:p>
        </p:txBody>
      </p:sp>
      <p:sp>
        <p:nvSpPr>
          <p:cNvPr id="8" name="7 Marcador de fecha"/>
          <p:cNvSpPr>
            <a:spLocks noGrp="1"/>
          </p:cNvSpPr>
          <p:nvPr>
            <p:ph type="dt" sz="quarter" idx="10"/>
          </p:nvPr>
        </p:nvSpPr>
        <p:spPr>
          <a:xfrm>
            <a:off x="3776663" y="6421438"/>
            <a:ext cx="2286000" cy="365125"/>
          </a:xfrm>
        </p:spPr>
        <p:txBody>
          <a:bodyPr/>
          <a:lstStyle/>
          <a:p>
            <a:pPr algn="ctr">
              <a:defRPr/>
            </a:pPr>
            <a:fld id="{E48579D8-8082-40CB-9100-11E90D255226}" type="datetime1">
              <a:rPr lang="es-ES" b="1">
                <a:solidFill>
                  <a:schemeClr val="accent3"/>
                </a:solidFill>
              </a:rPr>
              <a:pPr algn="ctr">
                <a:defRPr/>
              </a:pPr>
              <a:t>30/07/2024</a:t>
            </a:fld>
            <a:endParaRPr lang="es-ES" b="1" dirty="0">
              <a:solidFill>
                <a:schemeClr val="accent3"/>
              </a:solidFill>
            </a:endParaRPr>
          </a:p>
        </p:txBody>
      </p:sp>
      <p:sp>
        <p:nvSpPr>
          <p:cNvPr id="9" name="8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062663" y="6421438"/>
            <a:ext cx="2286000" cy="365125"/>
          </a:xfrm>
        </p:spPr>
        <p:txBody>
          <a:bodyPr/>
          <a:lstStyle/>
          <a:p>
            <a:pPr algn="ctr">
              <a:defRPr/>
            </a:pPr>
            <a:r>
              <a:rPr lang="es-ES" b="1" dirty="0" err="1">
                <a:solidFill>
                  <a:schemeClr val="accent3"/>
                </a:solidFill>
              </a:rPr>
              <a:t>MsC.</a:t>
            </a:r>
            <a:r>
              <a:rPr lang="es-ES" b="1" dirty="0">
                <a:solidFill>
                  <a:schemeClr val="accent3"/>
                </a:solidFill>
              </a:rPr>
              <a:t> Dra. Doris </a:t>
            </a:r>
            <a:r>
              <a:rPr lang="es-ES" b="1" dirty="0" err="1">
                <a:solidFill>
                  <a:schemeClr val="accent3"/>
                </a:solidFill>
              </a:rPr>
              <a:t>Yisell</a:t>
            </a:r>
            <a:r>
              <a:rPr lang="es-ES" b="1" dirty="0">
                <a:solidFill>
                  <a:schemeClr val="accent3"/>
                </a:solidFill>
              </a:rPr>
              <a:t> Rubio Olivares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0A0167E-31B5-4BA0-B0ED-0E42B9BD50EB}" type="datetime1">
              <a:rPr lang="es-ES" smtClean="0"/>
              <a:pPr>
                <a:defRPr/>
              </a:pPr>
              <a:t>30/07/2024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MsC. Dra. Doris Yisell Rubio Olivares</a:t>
            </a:r>
            <a:endParaRPr lang="es-ES"/>
          </a:p>
        </p:txBody>
      </p:sp>
      <p:sp>
        <p:nvSpPr>
          <p:cNvPr id="4" name="3 Rectángulo"/>
          <p:cNvSpPr/>
          <p:nvPr/>
        </p:nvSpPr>
        <p:spPr>
          <a:xfrm>
            <a:off x="642910" y="0"/>
            <a:ext cx="7929618" cy="6032421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algn="ctr"/>
            <a:r>
              <a:rPr lang="es-ES" b="1" i="0" dirty="0" smtClean="0">
                <a:latin typeface="+mj-lt"/>
              </a:rPr>
              <a:t>Formulación del Problema</a:t>
            </a:r>
          </a:p>
          <a:p>
            <a:pPr algn="just"/>
            <a:r>
              <a:rPr lang="es-ES" sz="1600" b="1" i="0" dirty="0" smtClean="0">
                <a:latin typeface="+mj-lt"/>
              </a:rPr>
              <a:t>Formular un problema es caracterizarlo, definirlo, enmarcarlo teóricamente, sugerir propuestas de solución para ser demostradas, establecer unas fuentes deinformación y unos métodos para recoger y procesar dicha información.</a:t>
            </a:r>
          </a:p>
          <a:p>
            <a:pPr algn="just"/>
            <a:r>
              <a:rPr lang="es-ES" sz="1600" b="1" i="0" dirty="0" smtClean="0">
                <a:latin typeface="+mj-lt"/>
              </a:rPr>
              <a:t>Esta caracterización del problema nos conduce a otorgarle un título en el cual, de la manera más clara y denotativa, indiquemos los elementos que le son esenciales.</a:t>
            </a:r>
          </a:p>
          <a:p>
            <a:pPr algn="just"/>
            <a:r>
              <a:rPr lang="es-ES" sz="1600" b="1" i="0" dirty="0" smtClean="0">
                <a:latin typeface="+mj-lt"/>
              </a:rPr>
              <a:t>Dewey dice: “Formular adecuadamente un problema es sugerir una solución”</a:t>
            </a:r>
          </a:p>
          <a:p>
            <a:pPr algn="just"/>
            <a:r>
              <a:rPr lang="es-ES" sz="1600" b="1" i="0" dirty="0" smtClean="0">
                <a:latin typeface="+mj-lt"/>
              </a:rPr>
              <a:t>La investigación parte de una situación problemática a la que el investigador no sabe dar respuesta con los conocimientos que sobre esa situación posee. Es laetapa más creativa de todo proceso de investigación. Puede estar motivado por situaciones diferentes:</a:t>
            </a:r>
          </a:p>
          <a:p>
            <a:pPr algn="just"/>
            <a:r>
              <a:rPr lang="es-ES" sz="1600" b="1" i="0" dirty="0" smtClean="0">
                <a:latin typeface="+mj-lt"/>
              </a:rPr>
              <a:t>a) La experiencia. El profesional realiza preguntas sobre su tarea, a las que</a:t>
            </a:r>
          </a:p>
          <a:p>
            <a:pPr algn="just"/>
            <a:r>
              <a:rPr lang="es-ES" sz="1600" b="1" i="0" dirty="0" smtClean="0">
                <a:latin typeface="+mj-lt"/>
              </a:rPr>
              <a:t>no puede responder con el sentido común y a las que tendrá que dar respuesta con el método científico.</a:t>
            </a:r>
          </a:p>
          <a:p>
            <a:pPr algn="just"/>
            <a:r>
              <a:rPr lang="es-ES" sz="1600" b="1" i="0" dirty="0" smtClean="0">
                <a:latin typeface="+mj-lt"/>
              </a:rPr>
              <a:t>b) Las propias teorías científicas. Dan respuesta a muchos de los fenómenos que ocurren a lo largo del proceso social estudiado, pero pueden ampliarse, así hacen posible el progreso de la ciencia.</a:t>
            </a:r>
          </a:p>
          <a:p>
            <a:pPr algn="just"/>
            <a:r>
              <a:rPr lang="es-ES" sz="1600" b="1" i="0" dirty="0" smtClean="0">
                <a:latin typeface="+mj-lt"/>
              </a:rPr>
              <a:t>c) Conocimiento de investigaciones previas sobre el mismo o similar objeto</a:t>
            </a:r>
          </a:p>
          <a:p>
            <a:pPr algn="just"/>
            <a:r>
              <a:rPr lang="es-ES" sz="1600" b="1" i="0" dirty="0" smtClean="0">
                <a:latin typeface="+mj-lt"/>
              </a:rPr>
              <a:t>de estudio</a:t>
            </a:r>
            <a:endParaRPr lang="es-ES" sz="1600" b="1" i="0" dirty="0">
              <a:latin typeface="+mj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0EA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908050"/>
            <a:ext cx="7772400" cy="1368425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sz="3200" i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¿Qué es el Proyecto de Investigación ?</a:t>
            </a: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28625" y="3071813"/>
            <a:ext cx="8358188" cy="3429000"/>
          </a:xfrm>
          <a:solidFill>
            <a:schemeClr val="bg1"/>
          </a:solidFill>
          <a:ln w="38100">
            <a:solidFill>
              <a:schemeClr val="bg1"/>
            </a:solidFill>
          </a:ln>
        </p:spPr>
        <p:txBody>
          <a:bodyPr>
            <a:noAutofit/>
          </a:bodyPr>
          <a:lstStyle/>
          <a:p>
            <a:pPr algn="ctr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None/>
              <a:defRPr/>
            </a:pPr>
            <a:endParaRPr lang="es-ES" sz="2400" b="1" dirty="0" smtClean="0">
              <a:solidFill>
                <a:schemeClr val="accent3"/>
              </a:solidFill>
            </a:endParaRPr>
          </a:p>
          <a:p>
            <a:pPr algn="just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s-ES" b="1" dirty="0" smtClean="0">
                <a:solidFill>
                  <a:schemeClr val="tx1"/>
                </a:solidFill>
              </a:rPr>
              <a:t>El proyecto de la investigación es un documento que se presenta a un ente regulador (institución que financia y/o aprueba el proyecto) que ejercerá el control de gestión de la investigación.Como toda planificación debe servir de guía, pero el plan debe ser flexible, permitir ajustes y cambios. Debe ser realista.</a:t>
            </a:r>
          </a:p>
          <a:p>
            <a:pPr algn="just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s-ES" b="1" dirty="0" smtClean="0">
                <a:solidFill>
                  <a:schemeClr val="tx1"/>
                </a:solidFill>
              </a:rPr>
              <a:t>Si bien son muchos los procedimientos a los que puede ajustarse una investigación, el investigador no debe ceñirse a un modelo único, podrá elegir la alternativa que le resulte más conveniente.</a:t>
            </a:r>
            <a:endParaRPr lang="es-E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4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/>
      <p:bldP spid="10245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0EA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WordArt 2"/>
          <p:cNvSpPr>
            <a:spLocks noChangeArrowheads="1" noChangeShapeType="1" noTextEdit="1"/>
          </p:cNvSpPr>
          <p:nvPr/>
        </p:nvSpPr>
        <p:spPr bwMode="auto">
          <a:xfrm>
            <a:off x="533400" y="765175"/>
            <a:ext cx="7999413" cy="604838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1875"/>
              </a:avLst>
            </a:prstTxWarp>
          </a:bodyPr>
          <a:lstStyle/>
          <a:p>
            <a:pPr algn="ctr"/>
            <a:r>
              <a:rPr lang="es-ES" sz="24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3300"/>
                </a:solidFill>
                <a:latin typeface="Arial Black"/>
              </a:rPr>
              <a:t>CLASIFICACIÓN DEL PROYECTO DE INVETIGACIÓN</a:t>
            </a: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571473" y="1571613"/>
            <a:ext cx="7929618" cy="4247317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2700000" scaled="1"/>
          </a:gradFill>
          <a:ln w="9525">
            <a:solidFill>
              <a:srgbClr val="993300"/>
            </a:solidFill>
            <a:miter lim="800000"/>
            <a:headEnd/>
            <a:tailEnd/>
          </a:ln>
          <a:effectLst>
            <a:outerShdw dist="601744" dir="8048694" algn="ctr" rotWithShape="0">
              <a:schemeClr val="bg2"/>
            </a:outerShdw>
          </a:effectLst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20000"/>
              </a:lnSpc>
              <a:spcBef>
                <a:spcPct val="50000"/>
              </a:spcBef>
              <a:buAutoNum type="arabicPeriod"/>
              <a:defRPr/>
            </a:pPr>
            <a:r>
              <a:rPr lang="es-MX" sz="2000" b="1" u="sng" dirty="0" smtClean="0">
                <a:latin typeface="Arial" pitchFamily="34" charset="0"/>
              </a:rPr>
              <a:t>Proyecto </a:t>
            </a:r>
            <a:r>
              <a:rPr lang="es-MX" sz="2000" b="1" u="sng" dirty="0">
                <a:latin typeface="Arial" pitchFamily="34" charset="0"/>
              </a:rPr>
              <a:t>de Investigación Científica</a:t>
            </a:r>
            <a:r>
              <a:rPr lang="es-MX" sz="2000" b="1" i="0" dirty="0">
                <a:latin typeface="Arial" pitchFamily="34" charset="0"/>
              </a:rPr>
              <a:t>. </a:t>
            </a:r>
            <a:r>
              <a:rPr lang="es-MX" sz="2000" i="0" dirty="0">
                <a:latin typeface="Arial" pitchFamily="34" charset="0"/>
              </a:rPr>
              <a:t>Aquellos cuyos objetivos están dirigidos a obtener </a:t>
            </a:r>
            <a:r>
              <a:rPr lang="es-MX" sz="2000" b="1" i="0" dirty="0">
                <a:latin typeface="Arial" pitchFamily="34" charset="0"/>
              </a:rPr>
              <a:t>nuevos conocimientos</a:t>
            </a:r>
            <a:r>
              <a:rPr lang="es-MX" sz="2000" b="1" i="0" dirty="0" smtClean="0">
                <a:solidFill>
                  <a:srgbClr val="FE0C06"/>
                </a:solidFill>
                <a:latin typeface="Arial" pitchFamily="34" charset="0"/>
              </a:rPr>
              <a:t>.</a:t>
            </a:r>
          </a:p>
          <a:p>
            <a:pPr marL="457200" indent="-457200" algn="just">
              <a:lnSpc>
                <a:spcPct val="120000"/>
              </a:lnSpc>
              <a:spcBef>
                <a:spcPct val="50000"/>
              </a:spcBef>
              <a:buAutoNum type="arabicPeriod"/>
              <a:defRPr/>
            </a:pPr>
            <a:r>
              <a:rPr lang="es-MX" sz="2000" b="1" i="0" dirty="0" smtClean="0">
                <a:latin typeface="Arial" pitchFamily="34" charset="0"/>
              </a:rPr>
              <a:t>PASOS O ETAPAS DE ESTE PROCESO:</a:t>
            </a:r>
          </a:p>
          <a:p>
            <a:pPr marL="457200" indent="-457200" algn="just">
              <a:lnSpc>
                <a:spcPct val="120000"/>
              </a:lnSpc>
              <a:spcBef>
                <a:spcPct val="50000"/>
              </a:spcBef>
              <a:buFont typeface="Wingdings" pitchFamily="2" charset="2"/>
              <a:buChar char="Ø"/>
              <a:defRPr/>
            </a:pPr>
            <a:r>
              <a:rPr lang="es-MX" sz="2000" b="1" i="0" dirty="0" smtClean="0">
                <a:latin typeface="Arial" pitchFamily="34" charset="0"/>
              </a:rPr>
              <a:t>La elección del tema: incluye la definición del problema</a:t>
            </a:r>
          </a:p>
          <a:p>
            <a:pPr marL="457200" indent="-457200" algn="just">
              <a:lnSpc>
                <a:spcPct val="120000"/>
              </a:lnSpc>
              <a:spcBef>
                <a:spcPct val="50000"/>
              </a:spcBef>
              <a:buFont typeface="Wingdings" pitchFamily="2" charset="2"/>
              <a:buChar char="Ø"/>
              <a:defRPr/>
            </a:pPr>
            <a:r>
              <a:rPr lang="es-MX" sz="2000" b="1" i="0" dirty="0" smtClean="0">
                <a:latin typeface="Arial" pitchFamily="34" charset="0"/>
              </a:rPr>
              <a:t>Elección del diseño técnico científico: Se debe iniciar con el planteamiento de la o las hipótesis, luego se determinarán las variables a considerar, así como nuestro universo o parte representativa de él (muestra), el tipo de estudio que se requiere y el señalamiento de losinstrumentos que se van a utilizar (cuestionario, encuestas, etc)</a:t>
            </a:r>
            <a:endParaRPr lang="es-MX" sz="2000" b="1" i="0" dirty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 animBg="1"/>
      <p:bldP spid="22531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0A0167E-31B5-4BA0-B0ED-0E42B9BD50EB}" type="datetime1">
              <a:rPr lang="es-ES" smtClean="0"/>
              <a:pPr>
                <a:defRPr/>
              </a:pPr>
              <a:t>30/07/2024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MsC. Dra. Doris Yisell Rubio Olivares</a:t>
            </a:r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642910" y="285728"/>
            <a:ext cx="8072494" cy="6247864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ES" sz="2000" b="1" i="0" dirty="0" smtClean="0">
                <a:latin typeface="+mj-lt"/>
              </a:rPr>
              <a:t>Señalamientos de procedimientos a seguir en la tarea de investigador</a:t>
            </a:r>
          </a:p>
          <a:p>
            <a:pPr>
              <a:buFont typeface="Wingdings" pitchFamily="2" charset="2"/>
              <a:buChar char="Ø"/>
            </a:pPr>
            <a:r>
              <a:rPr lang="es-ES" sz="2000" b="1" i="0" dirty="0" smtClean="0">
                <a:latin typeface="+mj-lt"/>
              </a:rPr>
              <a:t> Obtención de conclusiones</a:t>
            </a:r>
          </a:p>
          <a:p>
            <a:pPr>
              <a:buFont typeface="Wingdings" pitchFamily="2" charset="2"/>
              <a:buChar char="Ø"/>
            </a:pPr>
            <a:r>
              <a:rPr lang="es-ES" sz="2000" b="1" i="0" dirty="0" smtClean="0">
                <a:latin typeface="+mj-lt"/>
              </a:rPr>
              <a:t> Presupuesto</a:t>
            </a:r>
          </a:p>
          <a:p>
            <a:r>
              <a:rPr lang="es-ES" sz="2000" b="1" u="sng" dirty="0" smtClean="0">
                <a:latin typeface="+mj-lt"/>
              </a:rPr>
              <a:t>El siguiente Modelo puede servir de guía, para iniciar un trabajo de investigación:</a:t>
            </a:r>
          </a:p>
          <a:p>
            <a:r>
              <a:rPr lang="es-ES" sz="2000" b="1" i="0" dirty="0" smtClean="0">
                <a:latin typeface="+mj-lt"/>
              </a:rPr>
              <a:t>1. </a:t>
            </a:r>
            <a:r>
              <a:rPr lang="es-ES" sz="2000" b="1" i="0" u="sng" dirty="0" smtClean="0">
                <a:latin typeface="+mj-lt"/>
              </a:rPr>
              <a:t>Elección del tema </a:t>
            </a:r>
            <a:r>
              <a:rPr lang="es-ES" sz="2000" b="1" i="0" dirty="0" smtClean="0">
                <a:latin typeface="+mj-lt"/>
              </a:rPr>
              <a:t>¿qué se va a investigar?</a:t>
            </a:r>
          </a:p>
          <a:p>
            <a:r>
              <a:rPr lang="es-ES" sz="2000" b="1" i="0" dirty="0" smtClean="0">
                <a:latin typeface="+mj-lt"/>
              </a:rPr>
              <a:t>2. </a:t>
            </a:r>
            <a:r>
              <a:rPr lang="es-ES" sz="2000" b="1" i="0" u="sng" dirty="0" smtClean="0">
                <a:latin typeface="+mj-lt"/>
              </a:rPr>
              <a:t>Señalar los objetivos que se persiguen </a:t>
            </a:r>
            <a:r>
              <a:rPr lang="es-ES" sz="2000" b="1" i="0" dirty="0" smtClean="0">
                <a:latin typeface="+mj-lt"/>
              </a:rPr>
              <a:t>¿para qué se va a investigar?</a:t>
            </a:r>
          </a:p>
          <a:p>
            <a:r>
              <a:rPr lang="es-ES" sz="2000" b="1" i="0" dirty="0" smtClean="0">
                <a:latin typeface="+mj-lt"/>
              </a:rPr>
              <a:t>3. </a:t>
            </a:r>
            <a:r>
              <a:rPr lang="es-ES" sz="2000" b="1" i="0" u="sng" dirty="0" smtClean="0">
                <a:latin typeface="+mj-lt"/>
              </a:rPr>
              <a:t>Elección del diseño de investigación. </a:t>
            </a:r>
            <a:r>
              <a:rPr lang="es-ES" sz="2000" b="1" i="0" dirty="0" smtClean="0">
                <a:latin typeface="+mj-lt"/>
              </a:rPr>
              <a:t>¿Cómo se va a investigar?</a:t>
            </a:r>
          </a:p>
          <a:p>
            <a:r>
              <a:rPr lang="es-ES" sz="2000" b="1" i="0" dirty="0" smtClean="0">
                <a:latin typeface="+mj-lt"/>
              </a:rPr>
              <a:t>4. </a:t>
            </a:r>
            <a:r>
              <a:rPr lang="es-ES" sz="2000" b="1" i="0" u="sng" dirty="0" smtClean="0">
                <a:latin typeface="+mj-lt"/>
              </a:rPr>
              <a:t>Recursos</a:t>
            </a:r>
            <a:r>
              <a:rPr lang="es-ES" sz="2000" b="1" i="0" dirty="0" smtClean="0">
                <a:latin typeface="+mj-lt"/>
              </a:rPr>
              <a:t>. ¿Con qué se va a investigar?</a:t>
            </a:r>
          </a:p>
          <a:p>
            <a:r>
              <a:rPr lang="es-ES" sz="2000" b="1" i="0" dirty="0" smtClean="0">
                <a:latin typeface="+mj-lt"/>
              </a:rPr>
              <a:t>5. </a:t>
            </a:r>
            <a:r>
              <a:rPr lang="es-ES" sz="2000" b="1" i="0" u="sng" dirty="0" smtClean="0">
                <a:latin typeface="+mj-lt"/>
              </a:rPr>
              <a:t>Responsables de la investigación. </a:t>
            </a:r>
            <a:r>
              <a:rPr lang="es-ES" sz="2000" b="1" i="0" dirty="0" smtClean="0">
                <a:latin typeface="+mj-lt"/>
              </a:rPr>
              <a:t>¿Quién o quiénes investigan?</a:t>
            </a:r>
          </a:p>
          <a:p>
            <a:r>
              <a:rPr lang="es-ES" sz="2000" b="1" i="0" dirty="0" smtClean="0">
                <a:latin typeface="+mj-lt"/>
              </a:rPr>
              <a:t>6</a:t>
            </a:r>
            <a:r>
              <a:rPr lang="es-ES" sz="2000" b="1" i="0" u="sng" dirty="0" smtClean="0">
                <a:latin typeface="+mj-lt"/>
              </a:rPr>
              <a:t>. El tiempo de investigación. </a:t>
            </a:r>
            <a:r>
              <a:rPr lang="es-ES" sz="2000" b="1" i="0" dirty="0" smtClean="0">
                <a:latin typeface="+mj-lt"/>
              </a:rPr>
              <a:t>¿Cuándo y en qué tiempo se va a investigar?</a:t>
            </a:r>
          </a:p>
          <a:p>
            <a:r>
              <a:rPr lang="es-ES" sz="2000" b="1" i="0" dirty="0" smtClean="0">
                <a:latin typeface="+mj-lt"/>
              </a:rPr>
              <a:t>7. </a:t>
            </a:r>
            <a:r>
              <a:rPr lang="es-ES" sz="2000" b="1" i="0" u="sng" dirty="0" smtClean="0">
                <a:latin typeface="+mj-lt"/>
              </a:rPr>
              <a:t>El lugar de la investigación</a:t>
            </a:r>
            <a:r>
              <a:rPr lang="es-ES" sz="2000" b="1" i="0" dirty="0" smtClean="0">
                <a:latin typeface="+mj-lt"/>
              </a:rPr>
              <a:t>. ¿a dónde se va a investigar?</a:t>
            </a:r>
          </a:p>
          <a:p>
            <a:r>
              <a:rPr lang="es-ES" sz="2000" b="1" i="0" dirty="0" smtClean="0">
                <a:latin typeface="+mj-lt"/>
              </a:rPr>
              <a:t>Esto lo determinará e tipo de investigación y el diseño elegido</a:t>
            </a:r>
            <a:endParaRPr lang="es-ES" sz="2000" b="1" i="0" dirty="0">
              <a:latin typeface="+mj-l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0EA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1476375" y="500063"/>
            <a:ext cx="5759450" cy="379412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5400000" scaled="1"/>
          </a:gradFill>
          <a:ln w="127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b="1">
                <a:solidFill>
                  <a:srgbClr val="0000FF"/>
                </a:solidFill>
                <a:latin typeface="Arial" charset="0"/>
              </a:rPr>
              <a:t>FUNCIONES DEL PROYECTO</a:t>
            </a:r>
          </a:p>
        </p:txBody>
      </p:sp>
      <p:sp>
        <p:nvSpPr>
          <p:cNvPr id="12293" name="AutoShape 5"/>
          <p:cNvSpPr>
            <a:spLocks noChangeArrowheads="1"/>
          </p:cNvSpPr>
          <p:nvPr/>
        </p:nvSpPr>
        <p:spPr bwMode="auto">
          <a:xfrm>
            <a:off x="0" y="1500174"/>
            <a:ext cx="863600" cy="1944687"/>
          </a:xfrm>
          <a:prstGeom prst="curvedRightArrow">
            <a:avLst>
              <a:gd name="adj1" fmla="val 45037"/>
              <a:gd name="adj2" fmla="val 90074"/>
              <a:gd name="adj3" fmla="val 33333"/>
            </a:avLst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1692275" y="1484313"/>
            <a:ext cx="2522538" cy="400110"/>
          </a:xfrm>
          <a:prstGeom prst="rect">
            <a:avLst/>
          </a:prstGeom>
          <a:solidFill>
            <a:srgbClr val="00FF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" sz="2000" b="1" i="0" dirty="0">
                <a:solidFill>
                  <a:schemeClr val="accent3"/>
                </a:solidFill>
                <a:latin typeface="Arial" charset="0"/>
              </a:rPr>
              <a:t>Cognoscitiva </a:t>
            </a: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1258888" y="2133600"/>
            <a:ext cx="2528887" cy="400110"/>
          </a:xfrm>
          <a:prstGeom prst="rect">
            <a:avLst/>
          </a:prstGeom>
          <a:solidFill>
            <a:srgbClr val="00FF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s-ES" sz="2000" b="1" i="0" dirty="0">
                <a:solidFill>
                  <a:schemeClr val="accent3"/>
                </a:solidFill>
                <a:latin typeface="Arial" charset="0"/>
              </a:rPr>
              <a:t>Planificación</a:t>
            </a:r>
            <a:r>
              <a:rPr lang="es-ES" sz="1600" b="1" i="0" dirty="0">
                <a:solidFill>
                  <a:schemeClr val="accent3"/>
                </a:solidFill>
                <a:latin typeface="Arial" charset="0"/>
              </a:rPr>
              <a:t> </a:t>
            </a: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428596" y="3429000"/>
            <a:ext cx="2808287" cy="400110"/>
          </a:xfrm>
          <a:prstGeom prst="rect">
            <a:avLst/>
          </a:prstGeom>
          <a:solidFill>
            <a:srgbClr val="00FF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s-ES" sz="2000" b="1" i="0" dirty="0">
                <a:solidFill>
                  <a:schemeClr val="accent3"/>
                </a:solidFill>
                <a:latin typeface="Arial" charset="0"/>
              </a:rPr>
              <a:t>Administrativa</a:t>
            </a:r>
            <a:r>
              <a:rPr lang="es-ES" sz="1600" b="1" i="0" dirty="0">
                <a:solidFill>
                  <a:schemeClr val="accent3"/>
                </a:solidFill>
                <a:latin typeface="Arial" charset="0"/>
              </a:rPr>
              <a:t> </a:t>
            </a:r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>
            <a:off x="4357686" y="1714488"/>
            <a:ext cx="928694" cy="45719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>
            <a:off x="3940175" y="2362200"/>
            <a:ext cx="1368425" cy="136842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>
            <a:off x="3428992" y="3357562"/>
            <a:ext cx="1285884" cy="171451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12301" name="Oval 13"/>
          <p:cNvSpPr>
            <a:spLocks noChangeArrowheads="1"/>
          </p:cNvSpPr>
          <p:nvPr/>
        </p:nvSpPr>
        <p:spPr bwMode="auto">
          <a:xfrm>
            <a:off x="5214942" y="1285860"/>
            <a:ext cx="3357586" cy="1214446"/>
          </a:xfrm>
          <a:prstGeom prst="ellipse">
            <a:avLst/>
          </a:prstGeom>
          <a:gradFill rotWithShape="1">
            <a:gsLst>
              <a:gs pos="0">
                <a:srgbClr val="00FFFF"/>
              </a:gs>
              <a:gs pos="100000">
                <a:schemeClr val="bg1"/>
              </a:gs>
            </a:gsLst>
            <a:lin ang="5400000" scaled="1"/>
          </a:gra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  <a:defRPr/>
            </a:pPr>
            <a:r>
              <a:rPr lang="es-ES" sz="2000" b="1" i="0" dirty="0" smtClean="0">
                <a:latin typeface="Arial" charset="0"/>
              </a:rPr>
              <a:t>Guía para el investigador</a:t>
            </a:r>
            <a:endParaRPr lang="es-ES" sz="2000" b="1" i="0" dirty="0">
              <a:latin typeface="Arial" charset="0"/>
            </a:endParaRPr>
          </a:p>
        </p:txBody>
      </p:sp>
      <p:sp>
        <p:nvSpPr>
          <p:cNvPr id="12302" name="Oval 14"/>
          <p:cNvSpPr>
            <a:spLocks noChangeArrowheads="1"/>
          </p:cNvSpPr>
          <p:nvPr/>
        </p:nvSpPr>
        <p:spPr bwMode="auto">
          <a:xfrm>
            <a:off x="5072066" y="3071810"/>
            <a:ext cx="3744913" cy="1439863"/>
          </a:xfrm>
          <a:prstGeom prst="ellipse">
            <a:avLst/>
          </a:prstGeom>
          <a:gradFill rotWithShape="1">
            <a:gsLst>
              <a:gs pos="0">
                <a:srgbClr val="00FFFF"/>
              </a:gs>
              <a:gs pos="100000">
                <a:schemeClr val="bg1"/>
              </a:gs>
            </a:gsLst>
            <a:lin ang="5400000" scaled="1"/>
          </a:gra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 sz="1600"/>
          </a:p>
        </p:txBody>
      </p:sp>
      <p:sp>
        <p:nvSpPr>
          <p:cNvPr id="12303" name="Oval 15"/>
          <p:cNvSpPr>
            <a:spLocks noChangeArrowheads="1"/>
          </p:cNvSpPr>
          <p:nvPr/>
        </p:nvSpPr>
        <p:spPr bwMode="auto">
          <a:xfrm>
            <a:off x="3571868" y="5072074"/>
            <a:ext cx="4143404" cy="1295400"/>
          </a:xfrm>
          <a:prstGeom prst="ellipse">
            <a:avLst/>
          </a:prstGeom>
          <a:gradFill rotWithShape="1">
            <a:gsLst>
              <a:gs pos="0">
                <a:srgbClr val="00FFFF"/>
              </a:gs>
              <a:gs pos="100000">
                <a:schemeClr val="bg1"/>
              </a:gs>
            </a:gsLst>
            <a:lin ang="5400000" scaled="1"/>
          </a:gra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  <a:defRPr/>
            </a:pPr>
            <a:r>
              <a:rPr lang="es-ES" sz="2000" b="1" i="0" dirty="0" smtClean="0">
                <a:latin typeface="Arial" charset="0"/>
              </a:rPr>
              <a:t>Sirve a los dirigentes para su </a:t>
            </a:r>
          </a:p>
          <a:p>
            <a:pPr algn="ctr">
              <a:spcBef>
                <a:spcPct val="50000"/>
              </a:spcBef>
              <a:defRPr/>
            </a:pPr>
            <a:r>
              <a:rPr lang="es-ES" sz="2000" b="1" i="0" dirty="0" smtClean="0">
                <a:latin typeface="Arial" charset="0"/>
              </a:rPr>
              <a:t>aprobación y control</a:t>
            </a:r>
            <a:endParaRPr lang="es-ES" sz="2000" b="1" i="0" dirty="0">
              <a:latin typeface="Arial" charset="0"/>
            </a:endParaRPr>
          </a:p>
        </p:txBody>
      </p:sp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5143500" y="3462338"/>
            <a:ext cx="3643313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" sz="2000" b="1" i="0" dirty="0">
                <a:latin typeface="Arial" charset="0"/>
              </a:rPr>
              <a:t>Garantía de continuidad del proceso ante </a:t>
            </a:r>
            <a:r>
              <a:rPr lang="es-ES" sz="2000" b="1" i="0" dirty="0" err="1">
                <a:latin typeface="Arial" charset="0"/>
              </a:rPr>
              <a:t>cualgu</a:t>
            </a:r>
            <a:r>
              <a:rPr lang="es-ES" sz="2000" b="1" i="0" dirty="0" err="1">
                <a:solidFill>
                  <a:schemeClr val="accent3"/>
                </a:solidFill>
                <a:latin typeface="Arial" charset="0"/>
              </a:rPr>
              <a:t>ier</a:t>
            </a:r>
            <a:r>
              <a:rPr lang="es-ES" sz="2000" b="1" i="0" dirty="0">
                <a:solidFill>
                  <a:schemeClr val="accent3"/>
                </a:solidFill>
                <a:latin typeface="Arial" charset="0"/>
              </a:rPr>
              <a:t> eventualidad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800" decel="1000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9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9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97" dur="2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00" dur="2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03" dur="20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06" dur="20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09" dur="20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2" dur="20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5" dur="20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8" dur="20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21" dur="20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24" dur="20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27" dur="20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30" dur="20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 animBg="1"/>
      <p:bldP spid="12292" grpId="1" animBg="1"/>
      <p:bldP spid="12293" grpId="0" animBg="1"/>
      <p:bldP spid="12293" grpId="1" animBg="1"/>
      <p:bldP spid="12295" grpId="0" animBg="1"/>
      <p:bldP spid="12295" grpId="1" animBg="1"/>
      <p:bldP spid="12296" grpId="0" animBg="1"/>
      <p:bldP spid="12296" grpId="1" animBg="1"/>
      <p:bldP spid="12297" grpId="0" animBg="1"/>
      <p:bldP spid="12297" grpId="1" animBg="1"/>
      <p:bldP spid="12298" grpId="0" animBg="1"/>
      <p:bldP spid="12298" grpId="1" animBg="1"/>
      <p:bldP spid="12299" grpId="0" animBg="1"/>
      <p:bldP spid="12299" grpId="1" animBg="1"/>
      <p:bldP spid="12300" grpId="0" animBg="1"/>
      <p:bldP spid="12300" grpId="1" animBg="1"/>
      <p:bldP spid="12301" grpId="0" animBg="1"/>
      <p:bldP spid="12301" grpId="1" animBg="1"/>
      <p:bldP spid="12302" grpId="0" animBg="1"/>
      <p:bldP spid="12302" grpId="1" animBg="1"/>
      <p:bldP spid="12303" grpId="0" animBg="1"/>
      <p:bldP spid="12303" grpId="1" animBg="1"/>
      <p:bldP spid="1230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D0EA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Oval 2"/>
          <p:cNvSpPr>
            <a:spLocks noChangeArrowheads="1"/>
          </p:cNvSpPr>
          <p:nvPr/>
        </p:nvSpPr>
        <p:spPr bwMode="auto">
          <a:xfrm>
            <a:off x="371475" y="404813"/>
            <a:ext cx="8415338" cy="6096000"/>
          </a:xfrm>
          <a:prstGeom prst="ellipse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18900000" scaled="1"/>
          </a:gradFill>
          <a:ln w="76200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2474913" y="3141663"/>
            <a:ext cx="3143250" cy="64611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" b="1" i="0" dirty="0">
                <a:latin typeface="Arial" charset="0"/>
              </a:rPr>
              <a:t>PARTES INTEGRANTES</a:t>
            </a:r>
          </a:p>
        </p:txBody>
      </p:sp>
      <p:sp>
        <p:nvSpPr>
          <p:cNvPr id="13317" name="Text Box 5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357188" y="476250"/>
            <a:ext cx="2736850" cy="2523768"/>
          </a:xfrm>
          <a:prstGeom prst="rect">
            <a:avLst/>
          </a:prstGeom>
          <a:solidFill>
            <a:schemeClr val="bg1">
              <a:lumMod val="75000"/>
            </a:schemeClr>
          </a:solidFill>
          <a:ln w="571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" sz="1400" b="1" i="0" u="sng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hlinkClick r:id="rId2" action="ppaction://hlinksldjump"/>
              </a:rPr>
              <a:t>PRELIMINARES</a:t>
            </a:r>
            <a:endParaRPr lang="es-ES" sz="1400" b="1" i="0" u="sng" dirty="0">
              <a:solidFill>
                <a:schemeClr val="accent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 algn="just">
              <a:spcBef>
                <a:spcPct val="50000"/>
              </a:spcBef>
              <a:buFontTx/>
              <a:buChar char="•"/>
              <a:defRPr/>
            </a:pPr>
            <a:r>
              <a:rPr lang="es-ES" b="1" i="0" dirty="0">
                <a:latin typeface="Arial" charset="0"/>
              </a:rPr>
              <a:t>Presentación:</a:t>
            </a:r>
            <a:r>
              <a:rPr lang="es-ES" i="0" dirty="0">
                <a:latin typeface="Arial" charset="0"/>
              </a:rPr>
              <a:t> </a:t>
            </a:r>
          </a:p>
          <a:p>
            <a:pPr algn="ctr">
              <a:spcBef>
                <a:spcPct val="50000"/>
              </a:spcBef>
              <a:defRPr/>
            </a:pPr>
            <a:r>
              <a:rPr lang="es-ES" i="0" dirty="0" smtClean="0">
                <a:latin typeface="Arial" charset="0"/>
              </a:rPr>
              <a:t>(Título, Autor(es</a:t>
            </a:r>
            <a:r>
              <a:rPr lang="es-ES" i="0" dirty="0">
                <a:latin typeface="Arial" charset="0"/>
              </a:rPr>
              <a:t>), Institución(es)</a:t>
            </a:r>
          </a:p>
          <a:p>
            <a:pPr algn="just">
              <a:spcBef>
                <a:spcPct val="50000"/>
              </a:spcBef>
              <a:buFontTx/>
              <a:buChar char="•"/>
              <a:defRPr/>
            </a:pPr>
            <a:r>
              <a:rPr lang="es-ES" b="1" i="0" dirty="0">
                <a:latin typeface="Arial" charset="0"/>
              </a:rPr>
              <a:t>Resumen</a:t>
            </a:r>
          </a:p>
          <a:p>
            <a:pPr algn="just">
              <a:spcBef>
                <a:spcPct val="50000"/>
              </a:spcBef>
              <a:buFontTx/>
              <a:buChar char="•"/>
              <a:defRPr/>
            </a:pPr>
            <a:r>
              <a:rPr lang="es-ES" b="1" i="0" dirty="0">
                <a:latin typeface="Arial" charset="0"/>
              </a:rPr>
              <a:t>Datos de Identificación</a:t>
            </a: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2357438" y="4643438"/>
            <a:ext cx="3143250" cy="2154436"/>
          </a:xfrm>
          <a:prstGeom prst="rect">
            <a:avLst/>
          </a:prstGeom>
          <a:solidFill>
            <a:schemeClr val="bg1">
              <a:lumMod val="75000"/>
            </a:schemeClr>
          </a:solidFill>
          <a:ln w="571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" sz="1400" b="1" i="0" u="sng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hlinkClick r:id="rId3" action="ppaction://hlinksldjump"/>
              </a:rPr>
              <a:t>DEL CUERPO</a:t>
            </a:r>
            <a:endParaRPr lang="es-ES" sz="1400" b="1" i="0" u="sng" dirty="0">
              <a:solidFill>
                <a:schemeClr val="accent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 algn="just">
              <a:spcBef>
                <a:spcPct val="50000"/>
              </a:spcBef>
              <a:buFontTx/>
              <a:buChar char="•"/>
              <a:defRPr/>
            </a:pPr>
            <a:r>
              <a:rPr lang="es-ES" sz="2000" b="1" i="0" dirty="0">
                <a:latin typeface="Arial" charset="0"/>
              </a:rPr>
              <a:t>Introducción</a:t>
            </a:r>
          </a:p>
          <a:p>
            <a:pPr algn="just">
              <a:spcBef>
                <a:spcPct val="50000"/>
              </a:spcBef>
              <a:buFontTx/>
              <a:buChar char="•"/>
              <a:defRPr/>
            </a:pPr>
            <a:r>
              <a:rPr lang="es-ES" sz="2000" b="1" i="0" dirty="0">
                <a:latin typeface="Arial" charset="0"/>
              </a:rPr>
              <a:t>Objetivos</a:t>
            </a:r>
          </a:p>
          <a:p>
            <a:pPr algn="just">
              <a:spcBef>
                <a:spcPct val="50000"/>
              </a:spcBef>
              <a:buFontTx/>
              <a:buChar char="•"/>
              <a:defRPr/>
            </a:pPr>
            <a:r>
              <a:rPr lang="es-ES" sz="2000" b="1" i="0" dirty="0">
                <a:latin typeface="Arial" charset="0"/>
              </a:rPr>
              <a:t>Control </a:t>
            </a:r>
            <a:r>
              <a:rPr lang="es-ES" sz="2000" b="1" i="0" dirty="0" smtClean="0">
                <a:latin typeface="Arial" charset="0"/>
              </a:rPr>
              <a:t>Semánti</a:t>
            </a:r>
            <a:endParaRPr lang="es-ES" sz="2000" b="1" i="0" dirty="0">
              <a:latin typeface="Arial" charset="0"/>
            </a:endParaRPr>
          </a:p>
          <a:p>
            <a:pPr algn="just">
              <a:spcBef>
                <a:spcPct val="50000"/>
              </a:spcBef>
              <a:buFontTx/>
              <a:buChar char="•"/>
              <a:defRPr/>
            </a:pPr>
            <a:r>
              <a:rPr lang="es-ES" sz="2000" b="1" i="0" dirty="0">
                <a:latin typeface="Arial" charset="0"/>
              </a:rPr>
              <a:t>Métodos</a:t>
            </a:r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5786438" y="404813"/>
            <a:ext cx="3071812" cy="3539430"/>
          </a:xfrm>
          <a:prstGeom prst="rect">
            <a:avLst/>
          </a:prstGeom>
          <a:solidFill>
            <a:schemeClr val="bg1">
              <a:lumMod val="75000"/>
            </a:schemeClr>
          </a:solidFill>
          <a:ln w="571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" sz="1400" b="1" i="0" u="sng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hlinkClick r:id="rId4" action="ppaction://hlinksldjump"/>
              </a:rPr>
              <a:t>FINALES</a:t>
            </a:r>
            <a:endParaRPr lang="es-ES" sz="1400" b="1" i="0" u="sng" dirty="0">
              <a:solidFill>
                <a:schemeClr val="accent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 algn="just">
              <a:spcBef>
                <a:spcPct val="50000"/>
              </a:spcBef>
              <a:buFontTx/>
              <a:buChar char="•"/>
              <a:defRPr/>
            </a:pPr>
            <a:r>
              <a:rPr lang="es-ES" sz="2000" b="1" i="0" dirty="0">
                <a:latin typeface="Arial" charset="0"/>
              </a:rPr>
              <a:t>Métodos y modelos de análisis de los datos</a:t>
            </a:r>
          </a:p>
          <a:p>
            <a:pPr algn="just">
              <a:spcBef>
                <a:spcPct val="50000"/>
              </a:spcBef>
              <a:buFontTx/>
              <a:buChar char="•"/>
              <a:defRPr/>
            </a:pPr>
            <a:r>
              <a:rPr lang="es-ES" sz="2000" b="1" i="0" dirty="0">
                <a:latin typeface="Arial" charset="0"/>
              </a:rPr>
              <a:t>Paquetes de análisis estadísticos</a:t>
            </a:r>
          </a:p>
          <a:p>
            <a:pPr algn="just">
              <a:spcBef>
                <a:spcPct val="50000"/>
              </a:spcBef>
              <a:buFontTx/>
              <a:buChar char="•"/>
              <a:defRPr/>
            </a:pPr>
            <a:r>
              <a:rPr lang="es-ES" sz="2000" b="1" i="0" dirty="0">
                <a:latin typeface="Arial" charset="0"/>
              </a:rPr>
              <a:t>Presupuesto</a:t>
            </a:r>
          </a:p>
          <a:p>
            <a:pPr algn="just">
              <a:spcBef>
                <a:spcPct val="50000"/>
              </a:spcBef>
              <a:buFontTx/>
              <a:buChar char="•"/>
              <a:defRPr/>
            </a:pPr>
            <a:r>
              <a:rPr lang="es-ES" sz="2000" b="1" i="0" dirty="0">
                <a:latin typeface="Arial" charset="0"/>
              </a:rPr>
              <a:t>Cronograma</a:t>
            </a:r>
          </a:p>
          <a:p>
            <a:pPr algn="just">
              <a:spcBef>
                <a:spcPct val="50000"/>
              </a:spcBef>
              <a:buFontTx/>
              <a:buChar char="•"/>
              <a:defRPr/>
            </a:pPr>
            <a:r>
              <a:rPr lang="es-ES" sz="2000" b="1" i="0" dirty="0">
                <a:latin typeface="Arial" charset="0"/>
              </a:rPr>
              <a:t>Anexos </a:t>
            </a:r>
            <a:r>
              <a:rPr lang="es-ES" sz="2000" i="0" dirty="0">
                <a:latin typeface="Arial" charset="0"/>
              </a:rPr>
              <a:t>(como parte final</a:t>
            </a:r>
            <a:r>
              <a:rPr lang="es-ES" sz="1400" i="0" dirty="0">
                <a:solidFill>
                  <a:schemeClr val="accent3"/>
                </a:solidFill>
                <a:latin typeface="Arial" charset="0"/>
              </a:rPr>
              <a:t>)</a:t>
            </a:r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 flipH="1" flipV="1">
            <a:off x="2532063" y="2492375"/>
            <a:ext cx="431800" cy="57626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13323" name="Line 11"/>
          <p:cNvSpPr>
            <a:spLocks noChangeShapeType="1"/>
          </p:cNvSpPr>
          <p:nvPr/>
        </p:nvSpPr>
        <p:spPr bwMode="auto">
          <a:xfrm flipV="1">
            <a:off x="4979988" y="2286000"/>
            <a:ext cx="735012" cy="85566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13324" name="Line 12"/>
          <p:cNvSpPr>
            <a:spLocks noChangeShapeType="1"/>
          </p:cNvSpPr>
          <p:nvPr/>
        </p:nvSpPr>
        <p:spPr bwMode="auto">
          <a:xfrm>
            <a:off x="3971925" y="3789363"/>
            <a:ext cx="0" cy="935037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13329" name="AutoShape 17"/>
          <p:cNvSpPr>
            <a:spLocks noChangeArrowheads="1"/>
          </p:cNvSpPr>
          <p:nvPr/>
        </p:nvSpPr>
        <p:spPr bwMode="auto">
          <a:xfrm rot="-725114">
            <a:off x="984594" y="3053762"/>
            <a:ext cx="792162" cy="2665413"/>
          </a:xfrm>
          <a:prstGeom prst="curvedRightArrow">
            <a:avLst>
              <a:gd name="adj1" fmla="val 67295"/>
              <a:gd name="adj2" fmla="val 134589"/>
              <a:gd name="adj3" fmla="val 33333"/>
            </a:avLst>
          </a:prstGeom>
          <a:gradFill rotWithShape="1"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189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3330" name="AutoShape 18"/>
          <p:cNvSpPr>
            <a:spLocks noChangeArrowheads="1"/>
          </p:cNvSpPr>
          <p:nvPr/>
        </p:nvSpPr>
        <p:spPr bwMode="auto">
          <a:xfrm rot="-8592739">
            <a:off x="6150878" y="3810209"/>
            <a:ext cx="1081088" cy="2292350"/>
          </a:xfrm>
          <a:prstGeom prst="curvedRightArrow">
            <a:avLst>
              <a:gd name="adj1" fmla="val 42408"/>
              <a:gd name="adj2" fmla="val 84816"/>
              <a:gd name="adj3" fmla="val 33333"/>
            </a:avLst>
          </a:prstGeom>
          <a:gradFill rotWithShape="1"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189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3331" name="AutoShape 19"/>
          <p:cNvSpPr>
            <a:spLocks noChangeArrowheads="1"/>
          </p:cNvSpPr>
          <p:nvPr/>
        </p:nvSpPr>
        <p:spPr bwMode="auto">
          <a:xfrm rot="-10444726">
            <a:off x="3036888" y="981075"/>
            <a:ext cx="2736850" cy="863600"/>
          </a:xfrm>
          <a:prstGeom prst="curvedUpArrow">
            <a:avLst>
              <a:gd name="adj1" fmla="val 63382"/>
              <a:gd name="adj2" fmla="val 126765"/>
              <a:gd name="adj3" fmla="val 33333"/>
            </a:avLst>
          </a:prstGeom>
          <a:gradFill rotWithShape="1"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189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animBg="1"/>
      <p:bldP spid="13317" grpId="0" animBg="1"/>
      <p:bldP spid="13319" grpId="0" animBg="1"/>
      <p:bldP spid="13321" grpId="0" animBg="1"/>
      <p:bldP spid="13322" grpId="0" animBg="1"/>
      <p:bldP spid="13323" grpId="0" animBg="1"/>
      <p:bldP spid="13324" grpId="0" animBg="1"/>
      <p:bldP spid="13329" grpId="0" animBg="1"/>
      <p:bldP spid="13330" grpId="0" animBg="1"/>
      <p:bldP spid="1333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0EA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214313" y="1093788"/>
            <a:ext cx="2786062" cy="307975"/>
          </a:xfrm>
          <a:prstGeom prst="rect">
            <a:avLst/>
          </a:prstGeom>
          <a:gradFill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2700000" scaled="1"/>
          </a:gradFill>
          <a:ln w="9525">
            <a:solidFill>
              <a:srgbClr val="CC3399"/>
            </a:solidFill>
            <a:miter lim="800000"/>
            <a:headEnd/>
            <a:tailEnd/>
          </a:ln>
          <a:effectLst>
            <a:outerShdw dist="107763" dir="135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MX" sz="1400" i="0">
                <a:latin typeface="Arial Black" pitchFamily="34" charset="0"/>
              </a:rPr>
              <a:t>PRESENTACIÓN</a:t>
            </a:r>
            <a:endParaRPr lang="es-ES" sz="1400" i="0">
              <a:latin typeface="Arial Black" pitchFamily="34" charset="0"/>
            </a:endParaRPr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2949575" y="1093788"/>
            <a:ext cx="5797550" cy="1908215"/>
          </a:xfrm>
          <a:prstGeom prst="rect">
            <a:avLst/>
          </a:prstGeom>
          <a:gradFill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s-ES" b="1" i="0" dirty="0">
                <a:latin typeface="Arial" charset="0"/>
              </a:rPr>
              <a:t>       Título</a:t>
            </a:r>
          </a:p>
          <a:p>
            <a:pPr marL="285750" indent="-285750" algn="ctr">
              <a:spcBef>
                <a:spcPct val="50000"/>
              </a:spcBef>
            </a:pPr>
            <a:r>
              <a:rPr lang="es-ES" sz="2000" b="1" i="0" dirty="0">
                <a:latin typeface="Arial" charset="0"/>
              </a:rPr>
              <a:t>debe ser claro y preciso, corresponderse con el problema científico y con el objetivo principal a estudiar.</a:t>
            </a:r>
          </a:p>
          <a:p>
            <a:pPr marL="285750" indent="-285750" algn="just">
              <a:spcBef>
                <a:spcPct val="50000"/>
              </a:spcBef>
            </a:pPr>
            <a:r>
              <a:rPr lang="es-ES" sz="2000" b="1" i="0" dirty="0">
                <a:latin typeface="Arial" charset="0"/>
              </a:rPr>
              <a:t> </a:t>
            </a:r>
          </a:p>
        </p:txBody>
      </p:sp>
      <p:sp>
        <p:nvSpPr>
          <p:cNvPr id="15370" name="AutoShape 10"/>
          <p:cNvSpPr>
            <a:spLocks noChangeArrowheads="1"/>
          </p:cNvSpPr>
          <p:nvPr/>
        </p:nvSpPr>
        <p:spPr bwMode="auto">
          <a:xfrm rot="-3965842">
            <a:off x="3148013" y="519113"/>
            <a:ext cx="304800" cy="990600"/>
          </a:xfrm>
          <a:prstGeom prst="curvedLeftArrow">
            <a:avLst>
              <a:gd name="adj1" fmla="val 65000"/>
              <a:gd name="adj2" fmla="val 130000"/>
              <a:gd name="adj3" fmla="val 33333"/>
            </a:avLst>
          </a:prstGeom>
          <a:gradFill rotWithShape="0">
            <a:gsLst>
              <a:gs pos="0">
                <a:srgbClr val="CC0099"/>
              </a:gs>
              <a:gs pos="50000">
                <a:srgbClr val="FFFFFF"/>
              </a:gs>
              <a:gs pos="100000">
                <a:srgbClr val="CC00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5374" name="Text Box 14"/>
          <p:cNvSpPr txBox="1">
            <a:spLocks noChangeArrowheads="1"/>
          </p:cNvSpPr>
          <p:nvPr/>
        </p:nvSpPr>
        <p:spPr bwMode="auto">
          <a:xfrm>
            <a:off x="1331913" y="285750"/>
            <a:ext cx="6985000" cy="400050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2700000" scaled="1"/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" sz="2000" i="0">
                <a:solidFill>
                  <a:schemeClr val="accent3"/>
                </a:solidFill>
                <a:latin typeface="Arial Black" pitchFamily="34" charset="0"/>
              </a:rPr>
              <a:t>PARTES PRELIMINARES</a:t>
            </a:r>
          </a:p>
        </p:txBody>
      </p:sp>
      <p:sp>
        <p:nvSpPr>
          <p:cNvPr id="15379" name="Text Box 19"/>
          <p:cNvSpPr txBox="1">
            <a:spLocks noChangeArrowheads="1"/>
          </p:cNvSpPr>
          <p:nvPr/>
        </p:nvSpPr>
        <p:spPr bwMode="auto">
          <a:xfrm>
            <a:off x="285750" y="2444750"/>
            <a:ext cx="2576513" cy="338138"/>
          </a:xfrm>
          <a:prstGeom prst="rect">
            <a:avLst/>
          </a:prstGeom>
          <a:gradFill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2700000" scaled="1"/>
          </a:gradFill>
          <a:ln w="9525">
            <a:solidFill>
              <a:srgbClr val="CC3399"/>
            </a:solidFill>
            <a:miter lim="800000"/>
            <a:headEnd/>
            <a:tailEnd/>
          </a:ln>
          <a:effectLst>
            <a:outerShdw dist="107763" dir="135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MX" sz="1600" i="0">
                <a:latin typeface="Arial Black" pitchFamily="34" charset="0"/>
              </a:rPr>
              <a:t>RESUMEN</a:t>
            </a:r>
            <a:endParaRPr lang="es-ES" sz="1600" i="0">
              <a:latin typeface="Arial Black" pitchFamily="34" charset="0"/>
            </a:endParaRPr>
          </a:p>
        </p:txBody>
      </p:sp>
      <p:sp>
        <p:nvSpPr>
          <p:cNvPr id="15384" name="Text Box 24"/>
          <p:cNvSpPr txBox="1">
            <a:spLocks noChangeArrowheads="1"/>
          </p:cNvSpPr>
          <p:nvPr/>
        </p:nvSpPr>
        <p:spPr bwMode="auto">
          <a:xfrm>
            <a:off x="3000375" y="2879725"/>
            <a:ext cx="6143625" cy="3477875"/>
          </a:xfrm>
          <a:prstGeom prst="rect">
            <a:avLst/>
          </a:prstGeom>
          <a:gradFill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i="0" dirty="0">
                <a:latin typeface="Arial" charset="0"/>
              </a:rPr>
              <a:t> </a:t>
            </a:r>
            <a:r>
              <a:rPr lang="es-MX" sz="2000" b="1" i="0" dirty="0">
                <a:solidFill>
                  <a:srgbClr val="000000"/>
                </a:solidFill>
                <a:latin typeface="Arial" charset="0"/>
              </a:rPr>
              <a:t>QUÉ se quiere investigar</a:t>
            </a:r>
          </a:p>
          <a:p>
            <a:r>
              <a:rPr lang="es-MX" sz="2000" b="1" i="0" dirty="0">
                <a:solidFill>
                  <a:srgbClr val="000000"/>
                </a:solidFill>
                <a:latin typeface="Arial" charset="0"/>
              </a:rPr>
              <a:t>DÓNDE  se quiere llegar:</a:t>
            </a:r>
          </a:p>
          <a:p>
            <a:pPr lvl="1">
              <a:buFont typeface="Wingdings" pitchFamily="2" charset="2"/>
              <a:buChar char="Ø"/>
            </a:pPr>
            <a:r>
              <a:rPr lang="es-MX" sz="2000" b="1" i="0" dirty="0">
                <a:solidFill>
                  <a:srgbClr val="000000"/>
                </a:solidFill>
                <a:latin typeface="Arial" charset="0"/>
              </a:rPr>
              <a:t>Tipo de estudio</a:t>
            </a:r>
          </a:p>
          <a:p>
            <a:pPr lvl="1">
              <a:buFont typeface="Wingdings" pitchFamily="2" charset="2"/>
              <a:buChar char="Ø"/>
            </a:pPr>
            <a:r>
              <a:rPr lang="es-MX" sz="2000" b="1" i="0" dirty="0">
                <a:solidFill>
                  <a:srgbClr val="000000"/>
                </a:solidFill>
                <a:latin typeface="Arial" charset="0"/>
              </a:rPr>
              <a:t>Métodos a utilizar</a:t>
            </a:r>
          </a:p>
          <a:p>
            <a:pPr lvl="1">
              <a:buFont typeface="Wingdings" pitchFamily="2" charset="2"/>
              <a:buChar char="Ø"/>
            </a:pPr>
            <a:r>
              <a:rPr lang="es-MX" sz="2000" b="1" i="0" dirty="0">
                <a:solidFill>
                  <a:srgbClr val="000000"/>
                </a:solidFill>
                <a:latin typeface="Arial" charset="0"/>
              </a:rPr>
              <a:t>Objetivos generales del estudio</a:t>
            </a:r>
          </a:p>
          <a:p>
            <a:pPr lvl="1">
              <a:buFont typeface="Wingdings" pitchFamily="2" charset="2"/>
              <a:buChar char="Ø"/>
            </a:pPr>
            <a:r>
              <a:rPr lang="es-MX" sz="2000" b="1" i="0" dirty="0">
                <a:solidFill>
                  <a:srgbClr val="000000"/>
                </a:solidFill>
                <a:latin typeface="Arial" charset="0"/>
              </a:rPr>
              <a:t>Población y muestra</a:t>
            </a:r>
          </a:p>
          <a:p>
            <a:pPr lvl="1">
              <a:buFont typeface="Wingdings" pitchFamily="2" charset="2"/>
              <a:buChar char="Ø"/>
            </a:pPr>
            <a:r>
              <a:rPr lang="es-MX" sz="2000" b="1" i="0" dirty="0">
                <a:solidFill>
                  <a:srgbClr val="000000"/>
                </a:solidFill>
                <a:latin typeface="Arial" charset="0"/>
              </a:rPr>
              <a:t>Técnicas de recolección y análisis de la información</a:t>
            </a:r>
          </a:p>
          <a:p>
            <a:pPr lvl="1">
              <a:buFont typeface="Wingdings" pitchFamily="2" charset="2"/>
              <a:buChar char="Ø"/>
            </a:pPr>
            <a:r>
              <a:rPr lang="es-MX" sz="2000" b="1" i="0" dirty="0">
                <a:solidFill>
                  <a:srgbClr val="000000"/>
                </a:solidFill>
                <a:latin typeface="Arial" charset="0"/>
              </a:rPr>
              <a:t>Resultados esperados</a:t>
            </a:r>
          </a:p>
          <a:p>
            <a:r>
              <a:rPr lang="es-MX" sz="2000" b="1" i="0" dirty="0">
                <a:solidFill>
                  <a:srgbClr val="000000"/>
                </a:solidFill>
                <a:latin typeface="Arial" charset="0"/>
              </a:rPr>
              <a:t>Se escribe en tiempo futuro </a:t>
            </a:r>
          </a:p>
          <a:p>
            <a:pPr algn="just"/>
            <a:r>
              <a:rPr lang="es-MX" sz="2000" b="1" i="0" dirty="0">
                <a:solidFill>
                  <a:srgbClr val="000000"/>
                </a:solidFill>
                <a:latin typeface="Arial" charset="0"/>
              </a:rPr>
              <a:t>Extensión entre 250 y 300 palabras</a:t>
            </a:r>
            <a:endParaRPr lang="es-ES_tradnl" sz="2000" b="1" i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5387" name="AutoShape 27"/>
          <p:cNvSpPr>
            <a:spLocks noChangeArrowheads="1"/>
          </p:cNvSpPr>
          <p:nvPr/>
        </p:nvSpPr>
        <p:spPr bwMode="auto">
          <a:xfrm rot="-3965842">
            <a:off x="3186113" y="1958975"/>
            <a:ext cx="304800" cy="990600"/>
          </a:xfrm>
          <a:prstGeom prst="curvedLeftArrow">
            <a:avLst>
              <a:gd name="adj1" fmla="val 65000"/>
              <a:gd name="adj2" fmla="val 130000"/>
              <a:gd name="adj3" fmla="val 33333"/>
            </a:avLst>
          </a:prstGeom>
          <a:gradFill rotWithShape="0">
            <a:gsLst>
              <a:gs pos="0">
                <a:srgbClr val="CC0099"/>
              </a:gs>
              <a:gs pos="50000">
                <a:srgbClr val="FFFFFF"/>
              </a:gs>
              <a:gs pos="100000">
                <a:srgbClr val="CC00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5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5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53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53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53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animBg="1" autoUpdateAnimBg="0"/>
      <p:bldP spid="15366" grpId="0" animBg="1" autoUpdateAnimBg="0"/>
      <p:bldP spid="15370" grpId="0" animBg="1"/>
      <p:bldP spid="15374" grpId="0" animBg="1"/>
      <p:bldP spid="15379" grpId="0" animBg="1" autoUpdateAnimBg="0"/>
      <p:bldP spid="15384" grpId="0" animBg="1"/>
      <p:bldP spid="1538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0EA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01" name="Text Box 5"/>
          <p:cNvSpPr txBox="1">
            <a:spLocks noChangeArrowheads="1"/>
          </p:cNvSpPr>
          <p:nvPr/>
        </p:nvSpPr>
        <p:spPr bwMode="auto">
          <a:xfrm>
            <a:off x="1331913" y="549275"/>
            <a:ext cx="6985000" cy="708025"/>
          </a:xfrm>
          <a:prstGeom prst="rect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2700000" scaled="1"/>
            <a:tileRect/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" sz="2000" i="0">
                <a:solidFill>
                  <a:schemeClr val="accent3"/>
                </a:solidFill>
                <a:latin typeface="Arial Black" pitchFamily="34" charset="0"/>
              </a:rPr>
              <a:t>PARTES PRELIMINARES. Continuación</a:t>
            </a:r>
          </a:p>
        </p:txBody>
      </p:sp>
      <p:sp>
        <p:nvSpPr>
          <p:cNvPr id="106504" name="Text Box 8"/>
          <p:cNvSpPr txBox="1">
            <a:spLocks noChangeArrowheads="1"/>
          </p:cNvSpPr>
          <p:nvPr/>
        </p:nvSpPr>
        <p:spPr bwMode="auto">
          <a:xfrm>
            <a:off x="3348038" y="3000372"/>
            <a:ext cx="5256212" cy="1846659"/>
          </a:xfrm>
          <a:prstGeom prst="rect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27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" sz="2800" b="1" i="0" dirty="0">
                <a:latin typeface="Arial" charset="0"/>
              </a:rPr>
              <a:t>Nos permiten mostrar la competitividad    curricular de los investigadores</a:t>
            </a:r>
          </a:p>
          <a:p>
            <a:pPr>
              <a:spcBef>
                <a:spcPct val="50000"/>
              </a:spcBef>
              <a:defRPr/>
            </a:pPr>
            <a:endParaRPr lang="es-ES" sz="2000" b="1" dirty="0">
              <a:latin typeface="Arial" charset="0"/>
            </a:endParaRPr>
          </a:p>
        </p:txBody>
      </p:sp>
      <p:sp>
        <p:nvSpPr>
          <p:cNvPr id="106505" name="AutoShape 9"/>
          <p:cNvSpPr>
            <a:spLocks noChangeArrowheads="1"/>
          </p:cNvSpPr>
          <p:nvPr/>
        </p:nvSpPr>
        <p:spPr bwMode="auto">
          <a:xfrm rot="17634158">
            <a:off x="3402013" y="1385888"/>
            <a:ext cx="304800" cy="990600"/>
          </a:xfrm>
          <a:prstGeom prst="curvedLeftArrow">
            <a:avLst>
              <a:gd name="adj1" fmla="val 65000"/>
              <a:gd name="adj2" fmla="val 130000"/>
              <a:gd name="adj3" fmla="val 33333"/>
            </a:avLst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27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ES">
              <a:solidFill>
                <a:schemeClr val="accent3"/>
              </a:solidFill>
            </a:endParaRPr>
          </a:p>
        </p:txBody>
      </p:sp>
      <p:sp>
        <p:nvSpPr>
          <p:cNvPr id="106507" name="Text Box 11"/>
          <p:cNvSpPr txBox="1">
            <a:spLocks noChangeArrowheads="1"/>
          </p:cNvSpPr>
          <p:nvPr/>
        </p:nvSpPr>
        <p:spPr bwMode="auto">
          <a:xfrm>
            <a:off x="285750" y="1944688"/>
            <a:ext cx="3000375" cy="677108"/>
          </a:xfrm>
          <a:prstGeom prst="rect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2700000" scaled="1"/>
            <a:tileRect/>
          </a:gradFill>
          <a:ln w="9525">
            <a:solidFill>
              <a:srgbClr val="CC3399"/>
            </a:solidFill>
            <a:miter lim="800000"/>
            <a:headEnd/>
            <a:tailEnd/>
          </a:ln>
          <a:effectLst>
            <a:outerShdw dist="107763" dir="135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MX" sz="2400" b="1" i="0" dirty="0">
                <a:solidFill>
                  <a:schemeClr val="accent3"/>
                </a:solidFill>
                <a:latin typeface="Arial Black" pitchFamily="34" charset="0"/>
              </a:rPr>
              <a:t>DATOS</a:t>
            </a:r>
            <a:r>
              <a:rPr lang="es-MX" sz="1400" b="1" i="0" dirty="0">
                <a:solidFill>
                  <a:schemeClr val="accent3"/>
                </a:solidFill>
                <a:latin typeface="Arial Black" pitchFamily="34" charset="0"/>
              </a:rPr>
              <a:t> DE IDENTIFICACIÓN</a:t>
            </a:r>
            <a:endParaRPr lang="es-ES" sz="1400" b="1" i="0" dirty="0">
              <a:solidFill>
                <a:schemeClr val="accent3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06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6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6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65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65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65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65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65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01" grpId="0" animBg="1"/>
      <p:bldP spid="106504" grpId="0" animBg="1"/>
      <p:bldP spid="106505" grpId="0" animBg="1"/>
      <p:bldP spid="106507" grpId="0" animBg="1" autoUpdateAnimBg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1365</TotalTime>
  <Words>1461</Words>
  <Application>Microsoft Office PowerPoint</Application>
  <PresentationFormat>Presentación en pantalla (4:3)</PresentationFormat>
  <Paragraphs>222</Paragraphs>
  <Slides>24</Slides>
  <Notes>0</Notes>
  <HiddenSlides>7</HiddenSlides>
  <MMClips>0</MMClips>
  <ScaleCrop>false</ScaleCrop>
  <HeadingPairs>
    <vt:vector size="6" baseType="variant">
      <vt:variant>
        <vt:lpstr>Fuentes usadas</vt:lpstr>
      </vt:variant>
      <vt:variant>
        <vt:i4>11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36" baseType="lpstr">
      <vt:lpstr>Arial</vt:lpstr>
      <vt:lpstr>Arial Black</vt:lpstr>
      <vt:lpstr>Book Antiqua</vt:lpstr>
      <vt:lpstr>Comic Sans MS</vt:lpstr>
      <vt:lpstr>Monotype Sorts</vt:lpstr>
      <vt:lpstr>Tahoma</vt:lpstr>
      <vt:lpstr>Times New Roman</vt:lpstr>
      <vt:lpstr>Verdana</vt:lpstr>
      <vt:lpstr>Webdings</vt:lpstr>
      <vt:lpstr>Wingdings</vt:lpstr>
      <vt:lpstr>Wingdings 2</vt:lpstr>
      <vt:lpstr>Aspecto</vt:lpstr>
      <vt:lpstr>TEMA  METODOLOGÍA DE LA INVESTIGACIÓN</vt:lpstr>
      <vt:lpstr>Presentación de PowerPoint</vt:lpstr>
      <vt:lpstr>¿Qué es el Proyecto de Investigación ?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Deben quedar respondidas las siguientes preguntas: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Presupuesto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Giron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PROYECTO DE INVESTIGACIÓN E INFORME FINAL</dc:title>
  <dc:creator>Usuario</dc:creator>
  <cp:lastModifiedBy>TeaM ELiTe</cp:lastModifiedBy>
  <cp:revision>202</cp:revision>
  <dcterms:created xsi:type="dcterms:W3CDTF">2007-02-10T06:08:41Z</dcterms:created>
  <dcterms:modified xsi:type="dcterms:W3CDTF">2024-07-31T01:45:21Z</dcterms:modified>
</cp:coreProperties>
</file>