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99" r:id="rId2"/>
    <p:sldId id="372" r:id="rId3"/>
    <p:sldId id="402" r:id="rId4"/>
    <p:sldId id="401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7" r:id="rId19"/>
    <p:sldId id="416" r:id="rId20"/>
    <p:sldId id="426" r:id="rId21"/>
    <p:sldId id="418" r:id="rId22"/>
    <p:sldId id="419" r:id="rId23"/>
    <p:sldId id="421" r:id="rId24"/>
    <p:sldId id="422" r:id="rId25"/>
    <p:sldId id="395" r:id="rId26"/>
    <p:sldId id="423" r:id="rId27"/>
    <p:sldId id="424" r:id="rId28"/>
    <p:sldId id="425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DB0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5381" autoAdjust="0"/>
  </p:normalViewPr>
  <p:slideViewPr>
    <p:cSldViewPr>
      <p:cViewPr varScale="1">
        <p:scale>
          <a:sx n="70" d="100"/>
          <a:sy n="70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D2C11F-F1CB-450C-B24E-8957671DE603}" type="datetimeFigureOut">
              <a:rPr lang="es-ES"/>
              <a:pPr>
                <a:defRPr/>
              </a:pPr>
              <a:t>16/03/2022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050F5F-1124-4062-BB2D-332ED7FD837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6725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098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10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3037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330DD2-8D88-4FF8-B054-6B481CC8EB59}" type="slidenum">
              <a:rPr lang="es-ES" altLang="es-AR" smtClean="0"/>
              <a:pPr/>
              <a:t>11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8226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12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4272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AR" dirty="0" smtClean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C09DA3-46B9-4D33-A341-3FC8E4BFA694}" type="slidenum">
              <a:rPr lang="es-ES" altLang="es-AR" smtClean="0"/>
              <a:pPr/>
              <a:t>13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68588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F98203-603E-410A-A64B-C2A67777D9CA}" type="slidenum">
              <a:rPr lang="es-ES" altLang="es-ES" smtClean="0"/>
              <a:pPr/>
              <a:t>14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5304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F574D0-A65C-41BE-AA03-30B78F76490F}" type="slidenum">
              <a:rPr lang="es-ES" altLang="es-ES" smtClean="0"/>
              <a:pPr/>
              <a:t>15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16012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16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86556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17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29523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18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0940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54B76C-8C78-48B5-B50F-473107525D3A}" type="slidenum">
              <a:rPr lang="es-ES" altLang="es-ES" smtClean="0"/>
              <a:pPr/>
              <a:t>19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51931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17066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36B638-1DA1-4BDC-99C5-804E690E8CDC}" type="slidenum">
              <a:rPr lang="es-ES" altLang="es-ES" smtClean="0"/>
              <a:pPr/>
              <a:t>20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49588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21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80294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22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019799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23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210044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1945B-36F7-4F45-9EA4-AE21A8EED8B2}" type="slidenum">
              <a:rPr lang="es-ES" altLang="es-AR" smtClean="0"/>
              <a:pPr/>
              <a:t>24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65204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FC1EB0-EC67-4172-A374-434113D40A60}" type="slidenum">
              <a:rPr lang="es-ES" altLang="es-AR" smtClean="0"/>
              <a:pPr/>
              <a:t>25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249997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E1820F-5ECB-42A3-96BE-3761D2157014}" type="slidenum">
              <a:rPr lang="es-ES" altLang="es-AR" smtClean="0"/>
              <a:pPr/>
              <a:t>26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484665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AR" dirty="0" smtClean="0"/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DDA52A-28D4-4027-A40F-BBF404B9661D}" type="slidenum">
              <a:rPr lang="es-ES" altLang="es-AR" smtClean="0"/>
              <a:pPr/>
              <a:t>27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145327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7A811A-1490-4F20-BC7C-B3C8D66D1683}" type="slidenum">
              <a:rPr lang="es-ES" altLang="es-AR" smtClean="0"/>
              <a:pPr/>
              <a:t>28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64003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37574B-9D72-404B-B2E3-1BCAFD7E6FAC}" type="slidenum">
              <a:rPr lang="es-ES" altLang="es-AR" smtClean="0"/>
              <a:pPr/>
              <a:t>3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44180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AR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A98AC8-9778-4CE2-B699-18A6070F2697}" type="slidenum">
              <a:rPr lang="es-ES" altLang="es-AR" smtClean="0"/>
              <a:pPr/>
              <a:t>4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23348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5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7066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50F5F-1124-4062-BB2D-332ED7FD8374}" type="slidenum">
              <a:rPr lang="es-ES" altLang="es-AR" smtClean="0"/>
              <a:pPr>
                <a:defRPr/>
              </a:pPr>
              <a:t>6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2422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731A5A-7831-45BB-A23A-88365FA8E824}" type="slidenum">
              <a:rPr lang="es-ES" altLang="es-ES" smtClean="0"/>
              <a:pPr/>
              <a:t>7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19460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CBC2ED-D41F-4C6F-BA00-392B68480634}" type="slidenum">
              <a:rPr lang="es-ES" altLang="es-ES" smtClean="0"/>
              <a:pPr/>
              <a:t>8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27931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4F1D4A-3D0F-4695-9C20-F82330BBCEC0}" type="slidenum">
              <a:rPr lang="es-ES" altLang="es-ES" smtClean="0"/>
              <a:pPr/>
              <a:t>9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88043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92FE-3D72-490E-9A47-33914542691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905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24C8-D11B-43B1-9B4A-208CEEF36A3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5776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E6400-7259-4D51-BFFF-7C6B08AB70A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7670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B720-1A0C-4FCC-A168-87656BB708E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03084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0AB81-263F-4C57-8F06-03CA2FF1121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862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B937-82AE-444B-B9D7-C21255F60CD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031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E2C3-8127-4171-A6C2-C8270A740A6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9944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01E3-9B25-4C3C-B02A-C24E1CC0FD5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048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D3CD-D69B-45E9-9DE4-DC8CB35C2F7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826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D74B-718D-4A5C-881F-EB6F40E2CDB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868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2BE5-EA46-4C01-92AD-94A421C4C11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000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021EBA-17B3-4D12-A49D-878769D742E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z="4000" b="1" dirty="0" smtClean="0"/>
              <a:t/>
            </a:r>
            <a:br>
              <a:rPr lang="es-ES" altLang="es-ES" sz="4000" b="1" dirty="0" smtClean="0"/>
            </a:br>
            <a:r>
              <a:rPr lang="es-ES" altLang="es-E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TEMA 1: FUNDAMENTOS DE QUIMICA GENERAL</a:t>
            </a:r>
            <a:br>
              <a:rPr lang="es-ES" altLang="es-E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altLang="es-E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088" y="1844675"/>
            <a:ext cx="8229600" cy="14398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 u="sng" smtClean="0">
                <a:latin typeface="Tahoma" panose="020B0604030504040204" pitchFamily="34" charset="0"/>
              </a:rPr>
              <a:t>Clase nº 5</a:t>
            </a:r>
            <a:r>
              <a:rPr lang="es-ES_tradnl" altLang="es-ES" sz="2400" b="1" smtClean="0">
                <a:latin typeface="Tahoma" panose="020B0604030504040204" pitchFamily="34" charset="0"/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s-AR" altLang="es-ES" sz="2400" smtClean="0">
                <a:latin typeface="Tahoma" panose="020B0604030504040204" pitchFamily="34" charset="0"/>
              </a:rPr>
              <a:t>Reacciones químicas: tipos. Ecuaciones químicas.</a:t>
            </a:r>
            <a:endParaRPr lang="es-ES_tradnl" altLang="es-ES" sz="2400" smtClean="0">
              <a:latin typeface="Tahoma" panose="020B060403050404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7313" y="6483350"/>
            <a:ext cx="8229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E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Química General y Biológica – </a:t>
            </a:r>
            <a:r>
              <a:rPr lang="es-ES_tradnl" altLang="es-ES" sz="1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FaCENA</a:t>
            </a:r>
            <a:r>
              <a:rPr lang="es-ES_tradnl" altLang="es-E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, UNNE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-6350" y="6381750"/>
            <a:ext cx="9150350" cy="0"/>
          </a:xfrm>
          <a:prstGeom prst="line">
            <a:avLst/>
          </a:prstGeom>
          <a:ln w="15875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7" descr="http://www.nndb.com/people/593/000091320/dmitri-mendeleev-1-siz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265663" cy="151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31913" y="188913"/>
            <a:ext cx="676751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desplazamiento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5805488"/>
            <a:ext cx="64801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U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 Un elemento reemplaza a otro en un compuesto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843213" y="1196975"/>
            <a:ext cx="3621087" cy="528638"/>
          </a:xfrm>
          <a:prstGeom prst="rect">
            <a:avLst/>
          </a:prstGeom>
          <a:solidFill>
            <a:srgbClr val="66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latin typeface="Verdana" panose="020B0604030504040204" pitchFamily="34" charset="0"/>
                <a:sym typeface="Wingdings" panose="05000000000000000000" pitchFamily="2" charset="2"/>
              </a:rPr>
              <a:t>AB + C  AC + B </a:t>
            </a:r>
            <a:endParaRPr lang="es-ES" altLang="es-AR" sz="2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55650" y="2276475"/>
            <a:ext cx="171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 u="sng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Ejemplos</a:t>
            </a: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lang="es-ES" altLang="es-AR" sz="2400">
              <a:solidFill>
                <a:srgbClr val="333333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051720" y="3951106"/>
            <a:ext cx="61214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3H</a:t>
            </a:r>
            <a:r>
              <a:rPr lang="en-US" altLang="es-AR" sz="24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SO</a:t>
            </a:r>
            <a:r>
              <a:rPr lang="en-US" altLang="es-AR" sz="24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4</a:t>
            </a:r>
            <a:r>
              <a:rPr lang="en-US" altLang="es-AR" sz="18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+ 2Al    </a:t>
            </a: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Al</a:t>
            </a:r>
            <a:r>
              <a:rPr lang="en-US" altLang="es-AR" sz="24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(SO</a:t>
            </a:r>
            <a:r>
              <a:rPr lang="en-US" altLang="es-AR" sz="24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4</a:t>
            </a: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)</a:t>
            </a:r>
            <a:r>
              <a:rPr lang="en-US" altLang="es-AR" sz="24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+ </a:t>
            </a:r>
            <a:r>
              <a:rPr lang="en-US" altLang="es-AR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3H</a:t>
            </a:r>
            <a:r>
              <a:rPr lang="en-US" altLang="es-AR" sz="24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 dirty="0" smtClean="0">
                <a:latin typeface="Verdana" panose="020B0604030504040204" pitchFamily="34" charset="0"/>
                <a:sym typeface="Wingdings" panose="05000000000000000000" pitchFamily="2" charset="2"/>
              </a:rPr>
              <a:t>(g</a:t>
            </a:r>
            <a:r>
              <a:rPr lang="en-US" altLang="es-AR" sz="18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)</a:t>
            </a:r>
            <a:endParaRPr lang="es-ES" altLang="es-AR" sz="1800" baseline="-25000" dirty="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268538" y="2997200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2HCl + Zn    ZnCl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endParaRPr lang="es-ES" altLang="es-AR" sz="1800" baseline="-250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1619001" y="3379825"/>
            <a:ext cx="712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Cloruro de hidrógeno  cinc          cloruro de cinc     hidrógeno</a:t>
            </a:r>
            <a:endParaRPr lang="es-AR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07033" y="4386590"/>
            <a:ext cx="712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Ácido sulfúrico     aluminio       sulfato de aluminio    hidrógeno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 animBg="1"/>
      <p:bldP spid="131077" grpId="0"/>
      <p:bldP spid="131078" grpId="0"/>
      <p:bldP spid="131079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31913" y="188913"/>
            <a:ext cx="67691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desplazamiento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92275" y="1125538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2H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(l)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+ 2Li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  2LiOH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endParaRPr lang="es-ES" altLang="es-AR" sz="1800" baseline="-250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32100" name="Picture 4" descr="lithiumwatersinglere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6976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188" y="0"/>
            <a:ext cx="82438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doble desplazamiento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5700713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U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 Reaccionan entre sí dos sustancias produciéndose un intercambio de elementos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627313" y="908050"/>
            <a:ext cx="4211637" cy="528638"/>
          </a:xfrm>
          <a:prstGeom prst="rect">
            <a:avLst/>
          </a:prstGeom>
          <a:solidFill>
            <a:srgbClr val="66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latin typeface="Verdana" panose="020B0604030504040204" pitchFamily="34" charset="0"/>
                <a:sym typeface="Wingdings" panose="05000000000000000000" pitchFamily="2" charset="2"/>
              </a:rPr>
              <a:t>AB + CD  AC + BD </a:t>
            </a:r>
            <a:endParaRPr lang="es-ES" altLang="es-AR" sz="2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468313" y="2133600"/>
            <a:ext cx="171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 u="sng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Ejemplos</a:t>
            </a: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lang="es-ES" altLang="es-AR" sz="2400">
              <a:solidFill>
                <a:srgbClr val="333333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539750" y="4195936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K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SO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4(ac)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 + Ba(NO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)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    2KNO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18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 + Ba</a:t>
            </a:r>
            <a:r>
              <a:rPr lang="en-US" altLang="es-AR" sz="18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SO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4 (s)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es-ES" altLang="es-AR" sz="2400" dirty="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539750" y="2852738"/>
            <a:ext cx="669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AgNO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+ NaCl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1800">
                <a:latin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  AgCl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+ NaNO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1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es-ES" altLang="es-AR" sz="1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23849" y="3356992"/>
            <a:ext cx="712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Nitrato de plata     cloruro de sodio  cloruro de plata    nitrato de sodio</a:t>
            </a:r>
            <a:endParaRPr lang="es-AR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8313" y="4657133"/>
            <a:ext cx="7920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Sulfato de potasio    nitrato de bario                nitrato de potasio        sulfato de bario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 animBg="1"/>
      <p:bldP spid="133125" grpId="0"/>
      <p:bldP spid="133126" grpId="0"/>
      <p:bldP spid="13312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h4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2592" r="3967" b="32222"/>
          <a:stretch>
            <a:fillRect/>
          </a:stretch>
        </p:blipFill>
        <p:spPr bwMode="auto">
          <a:xfrm>
            <a:off x="1835150" y="1721892"/>
            <a:ext cx="59388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4213" y="80963"/>
            <a:ext cx="824388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doble desplazamiento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39750" y="765175"/>
            <a:ext cx="83883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2AgNO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18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+Na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CrO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4(ac)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   Ag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CrO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4</a:t>
            </a:r>
            <a:r>
              <a:rPr lang="en-US" altLang="es-AR" sz="18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 dirty="0">
                <a:latin typeface="Verdana" panose="020B0604030504040204" pitchFamily="34" charset="0"/>
                <a:sym typeface="Wingdings" panose="05000000000000000000" pitchFamily="2" charset="2"/>
              </a:rPr>
              <a:t>+2NaNO</a:t>
            </a:r>
            <a:r>
              <a:rPr lang="en-US" altLang="es-AR" sz="2400" baseline="-25000" dirty="0">
                <a:latin typeface="Verdana" panose="020B0604030504040204" pitchFamily="34" charset="0"/>
                <a:sym typeface="Wingdings" panose="05000000000000000000" pitchFamily="2" charset="2"/>
              </a:rPr>
              <a:t>3(ac)</a:t>
            </a:r>
            <a:endParaRPr lang="es-ES" altLang="es-AR" sz="1800" dirty="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9592" y="12747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Nitrato de plata       </a:t>
            </a:r>
            <a:r>
              <a:rPr lang="es-AR" sz="1600" dirty="0" err="1" smtClean="0"/>
              <a:t>cromato</a:t>
            </a:r>
            <a:r>
              <a:rPr lang="es-AR" sz="1600" dirty="0" smtClean="0"/>
              <a:t> de sodio         </a:t>
            </a:r>
            <a:r>
              <a:rPr lang="es-AR" sz="1600" dirty="0" err="1" smtClean="0"/>
              <a:t>cromato</a:t>
            </a:r>
            <a:r>
              <a:rPr lang="es-AR" sz="1600" dirty="0" smtClean="0"/>
              <a:t> de plata       nitrato de sodio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188" y="0"/>
            <a:ext cx="82438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doble desplazamiento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692275" y="1268413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HCl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+NaOH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  NaCl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(l)</a:t>
            </a:r>
            <a:endParaRPr lang="es-ES" altLang="es-AR" sz="1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35172" name="Picture 4" descr="ch4_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4815" r="3334" b="15555"/>
          <a:stretch>
            <a:fillRect/>
          </a:stretch>
        </p:blipFill>
        <p:spPr bwMode="auto">
          <a:xfrm>
            <a:off x="1692275" y="1844675"/>
            <a:ext cx="622776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116013" y="620713"/>
            <a:ext cx="6196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solidFill>
                  <a:srgbClr val="FF6600"/>
                </a:solidFill>
                <a:latin typeface="Brush Script MT" panose="03060802040406070304" pitchFamily="66" charset="0"/>
              </a:rPr>
              <a:t>Reacción ácido-base / neutralización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750" y="0"/>
            <a:ext cx="82438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óxido-reducción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573405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U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 Son aquellas reacciones en las que se producen transferencia de e</a:t>
            </a:r>
            <a:r>
              <a:rPr lang="en-US" altLang="es-AR" baseline="30000">
                <a:solidFill>
                  <a:srgbClr val="333333"/>
                </a:solidFill>
                <a:latin typeface="Brush Script MT" panose="03060802040406070304" pitchFamily="66" charset="0"/>
              </a:rPr>
              <a:t>-</a:t>
            </a:r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2455863" y="908050"/>
            <a:ext cx="4608512" cy="519113"/>
            <a:chOff x="1434" y="1241"/>
            <a:chExt cx="2903" cy="327"/>
          </a:xfrm>
        </p:grpSpPr>
        <p:sp>
          <p:nvSpPr>
            <p:cNvPr id="25623" name="Text Box 5"/>
            <p:cNvSpPr txBox="1">
              <a:spLocks noChangeArrowheads="1"/>
            </p:cNvSpPr>
            <p:nvPr/>
          </p:nvSpPr>
          <p:spPr bwMode="auto">
            <a:xfrm>
              <a:off x="1434" y="1241"/>
              <a:ext cx="2903" cy="32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/>
                <a:t>2Mg</a:t>
              </a:r>
              <a:r>
                <a:rPr lang="en-US" altLang="es-AR" sz="2800" baseline="-25000"/>
                <a:t>(</a:t>
              </a:r>
              <a:r>
                <a:rPr lang="en-US" altLang="es-AR" sz="2800" i="1" baseline="-25000"/>
                <a:t>s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+ O</a:t>
              </a:r>
              <a:r>
                <a:rPr lang="en-US" altLang="es-AR" sz="2800" baseline="-25000"/>
                <a:t>2(</a:t>
              </a:r>
              <a:r>
                <a:rPr lang="en-US" altLang="es-AR" sz="2800" i="1" baseline="-25000"/>
                <a:t>g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          2MgO</a:t>
              </a:r>
              <a:r>
                <a:rPr lang="en-US" altLang="es-AR" sz="2800" baseline="-25000"/>
                <a:t>(</a:t>
              </a:r>
              <a:r>
                <a:rPr lang="en-US" altLang="es-AR" sz="2800" i="1" baseline="-25000"/>
                <a:t>s</a:t>
              </a:r>
              <a:r>
                <a:rPr lang="en-US" altLang="es-AR" sz="2800" baseline="-25000"/>
                <a:t>)</a:t>
              </a:r>
            </a:p>
          </p:txBody>
        </p:sp>
        <p:sp>
          <p:nvSpPr>
            <p:cNvPr id="25624" name="Line 6"/>
            <p:cNvSpPr>
              <a:spLocks noChangeShapeType="1"/>
            </p:cNvSpPr>
            <p:nvPr/>
          </p:nvSpPr>
          <p:spPr bwMode="auto">
            <a:xfrm>
              <a:off x="2997" y="142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199" name="Group 7"/>
          <p:cNvGrpSpPr>
            <a:grpSpLocks/>
          </p:cNvGrpSpPr>
          <p:nvPr/>
        </p:nvGrpSpPr>
        <p:grpSpPr bwMode="auto">
          <a:xfrm>
            <a:off x="352425" y="1844675"/>
            <a:ext cx="3714750" cy="519113"/>
            <a:chOff x="-16" y="1928"/>
            <a:chExt cx="2340" cy="327"/>
          </a:xfrm>
        </p:grpSpPr>
        <p:sp>
          <p:nvSpPr>
            <p:cNvPr id="25621" name="Text Box 8"/>
            <p:cNvSpPr txBox="1">
              <a:spLocks noChangeArrowheads="1"/>
            </p:cNvSpPr>
            <p:nvPr/>
          </p:nvSpPr>
          <p:spPr bwMode="auto">
            <a:xfrm>
              <a:off x="-16" y="1928"/>
              <a:ext cx="2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>
                  <a:solidFill>
                    <a:srgbClr val="FF0000"/>
                  </a:solidFill>
                </a:rPr>
                <a:t>2Mg          2Mg</a:t>
              </a:r>
              <a:r>
                <a:rPr lang="en-US" altLang="es-AR" sz="2800" baseline="30000">
                  <a:solidFill>
                    <a:srgbClr val="FF0000"/>
                  </a:solidFill>
                </a:rPr>
                <a:t>2+</a:t>
              </a:r>
              <a:r>
                <a:rPr lang="en-US" altLang="es-AR" sz="2800">
                  <a:solidFill>
                    <a:srgbClr val="FF0000"/>
                  </a:solidFill>
                </a:rPr>
                <a:t> + 4e</a:t>
              </a:r>
              <a:r>
                <a:rPr lang="en-US" altLang="es-AR" sz="2800" baseline="30000">
                  <a:solidFill>
                    <a:srgbClr val="FF0000"/>
                  </a:solidFill>
                </a:rPr>
                <a:t>-</a:t>
              </a:r>
              <a:endParaRPr lang="en-US" altLang="es-AR" sz="2800">
                <a:solidFill>
                  <a:srgbClr val="FF0000"/>
                </a:solidFill>
              </a:endParaRPr>
            </a:p>
          </p:txBody>
        </p:sp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603" y="2106"/>
              <a:ext cx="480" cy="0"/>
            </a:xfrm>
            <a:prstGeom prst="line">
              <a:avLst/>
            </a:prstGeom>
            <a:noFill/>
            <a:ln w="38100">
              <a:solidFill>
                <a:srgbClr val="FF7D7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202" name="Group 10"/>
          <p:cNvGrpSpPr>
            <a:grpSpLocks/>
          </p:cNvGrpSpPr>
          <p:nvPr/>
        </p:nvGrpSpPr>
        <p:grpSpPr bwMode="auto">
          <a:xfrm>
            <a:off x="323850" y="2420938"/>
            <a:ext cx="3152775" cy="519112"/>
            <a:chOff x="161" y="2297"/>
            <a:chExt cx="1986" cy="327"/>
          </a:xfrm>
        </p:grpSpPr>
        <p:sp>
          <p:nvSpPr>
            <p:cNvPr id="25619" name="Text Box 11"/>
            <p:cNvSpPr txBox="1">
              <a:spLocks noChangeArrowheads="1"/>
            </p:cNvSpPr>
            <p:nvPr/>
          </p:nvSpPr>
          <p:spPr bwMode="auto">
            <a:xfrm>
              <a:off x="161" y="2297"/>
              <a:ext cx="19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>
                  <a:solidFill>
                    <a:srgbClr val="008000"/>
                  </a:solidFill>
                </a:rPr>
                <a:t>O</a:t>
              </a:r>
              <a:r>
                <a:rPr lang="en-US" altLang="es-AR" sz="2800" baseline="-25000">
                  <a:solidFill>
                    <a:srgbClr val="008000"/>
                  </a:solidFill>
                </a:rPr>
                <a:t>2</a:t>
              </a:r>
              <a:r>
                <a:rPr lang="en-US" altLang="es-AR" sz="2800">
                  <a:solidFill>
                    <a:srgbClr val="008000"/>
                  </a:solidFill>
                </a:rPr>
                <a:t> + 4e</a:t>
              </a:r>
              <a:r>
                <a:rPr lang="en-US" altLang="es-AR" sz="2800" baseline="30000">
                  <a:solidFill>
                    <a:srgbClr val="008000"/>
                  </a:solidFill>
                </a:rPr>
                <a:t>-</a:t>
              </a:r>
              <a:r>
                <a:rPr lang="en-US" altLang="es-AR" sz="2800">
                  <a:solidFill>
                    <a:srgbClr val="008000"/>
                  </a:solidFill>
                </a:rPr>
                <a:t>          2O</a:t>
              </a:r>
              <a:r>
                <a:rPr lang="en-US" altLang="es-AR" sz="2800" baseline="30000">
                  <a:solidFill>
                    <a:srgbClr val="008000"/>
                  </a:solidFill>
                </a:rPr>
                <a:t>2-</a:t>
              </a:r>
              <a:endParaRPr lang="en-US" altLang="es-AR" sz="2800">
                <a:solidFill>
                  <a:srgbClr val="008000"/>
                </a:solidFill>
              </a:endParaRPr>
            </a:p>
          </p:txBody>
        </p:sp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>
              <a:off x="1104" y="2468"/>
              <a:ext cx="432" cy="0"/>
            </a:xfrm>
            <a:prstGeom prst="line">
              <a:avLst/>
            </a:prstGeom>
            <a:noFill/>
            <a:ln w="38100">
              <a:solidFill>
                <a:srgbClr val="009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4632325" y="1844675"/>
            <a:ext cx="361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800" i="1">
                <a:solidFill>
                  <a:srgbClr val="FF0000"/>
                </a:solidFill>
              </a:rPr>
              <a:t>Oxidación</a:t>
            </a:r>
            <a:r>
              <a:rPr lang="en-US" altLang="es-AR" sz="2800">
                <a:solidFill>
                  <a:srgbClr val="FF0000"/>
                </a:solidFill>
              </a:rPr>
              <a:t> (pierde e</a:t>
            </a:r>
            <a:r>
              <a:rPr lang="en-US" altLang="es-AR" sz="2800" baseline="30000">
                <a:solidFill>
                  <a:srgbClr val="FF0000"/>
                </a:solidFill>
              </a:rPr>
              <a:t>-</a:t>
            </a:r>
            <a:r>
              <a:rPr lang="en-US" altLang="es-AR" sz="2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4716463" y="2422525"/>
            <a:ext cx="3513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800" i="1">
                <a:solidFill>
                  <a:srgbClr val="008000"/>
                </a:solidFill>
              </a:rPr>
              <a:t>Reducción</a:t>
            </a:r>
            <a:r>
              <a:rPr lang="en-US" altLang="es-AR" sz="2800">
                <a:solidFill>
                  <a:srgbClr val="008000"/>
                </a:solidFill>
              </a:rPr>
              <a:t> (gana e</a:t>
            </a:r>
            <a:r>
              <a:rPr lang="en-US" altLang="es-AR" sz="2800" baseline="30000">
                <a:solidFill>
                  <a:srgbClr val="008000"/>
                </a:solidFill>
              </a:rPr>
              <a:t>-</a:t>
            </a:r>
            <a:r>
              <a:rPr lang="en-US" altLang="es-AR" sz="2800">
                <a:solidFill>
                  <a:srgbClr val="008000"/>
                </a:solidFill>
              </a:rPr>
              <a:t>)</a:t>
            </a:r>
          </a:p>
        </p:txBody>
      </p:sp>
      <p:grpSp>
        <p:nvGrpSpPr>
          <p:cNvPr id="136207" name="Group 15"/>
          <p:cNvGrpSpPr>
            <a:grpSpLocks/>
          </p:cNvGrpSpPr>
          <p:nvPr/>
        </p:nvGrpSpPr>
        <p:grpSpPr bwMode="auto">
          <a:xfrm>
            <a:off x="1476375" y="3429000"/>
            <a:ext cx="6508750" cy="519113"/>
            <a:chOff x="834" y="2921"/>
            <a:chExt cx="4100" cy="327"/>
          </a:xfrm>
        </p:grpSpPr>
        <p:sp>
          <p:nvSpPr>
            <p:cNvPr id="25617" name="Text Box 16"/>
            <p:cNvSpPr txBox="1">
              <a:spLocks noChangeArrowheads="1"/>
            </p:cNvSpPr>
            <p:nvPr/>
          </p:nvSpPr>
          <p:spPr bwMode="auto">
            <a:xfrm>
              <a:off x="834" y="2921"/>
              <a:ext cx="41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/>
                <a:t>2Mg + O</a:t>
              </a:r>
              <a:r>
                <a:rPr lang="en-US" altLang="es-AR" sz="2800" baseline="-25000"/>
                <a:t>2</a:t>
              </a:r>
              <a:r>
                <a:rPr lang="en-US" altLang="es-AR" sz="2800"/>
                <a:t> + 4e</a:t>
              </a:r>
              <a:r>
                <a:rPr lang="en-US" altLang="es-AR" sz="2800" baseline="30000"/>
                <a:t>-</a:t>
              </a:r>
              <a:r>
                <a:rPr lang="en-US" altLang="es-AR" sz="2800"/>
                <a:t>          2Mg</a:t>
              </a:r>
              <a:r>
                <a:rPr lang="en-US" altLang="es-AR" sz="2800" baseline="30000"/>
                <a:t>2+</a:t>
              </a:r>
              <a:r>
                <a:rPr lang="en-US" altLang="es-AR" sz="2800"/>
                <a:t> + 2O</a:t>
              </a:r>
              <a:r>
                <a:rPr lang="en-US" altLang="es-AR" sz="2800" baseline="30000"/>
                <a:t>2-</a:t>
              </a:r>
              <a:r>
                <a:rPr lang="en-US" altLang="es-AR" sz="2800"/>
                <a:t> + 4e</a:t>
              </a:r>
              <a:r>
                <a:rPr lang="en-US" altLang="es-AR" sz="2800" baseline="30000"/>
                <a:t>-</a:t>
              </a:r>
              <a:endParaRPr lang="en-US" altLang="es-AR" sz="2800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>
              <a:off x="2489" y="3100"/>
              <a:ext cx="480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10" name="Line 18"/>
          <p:cNvSpPr>
            <a:spLocks noChangeShapeType="1"/>
          </p:cNvSpPr>
          <p:nvPr/>
        </p:nvSpPr>
        <p:spPr bwMode="auto">
          <a:xfrm flipV="1">
            <a:off x="3419475" y="3500438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1" name="Line 19"/>
          <p:cNvSpPr>
            <a:spLocks noChangeShapeType="1"/>
          </p:cNvSpPr>
          <p:nvPr/>
        </p:nvSpPr>
        <p:spPr bwMode="auto">
          <a:xfrm flipV="1">
            <a:off x="7354888" y="3500438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212" name="Group 20"/>
          <p:cNvGrpSpPr>
            <a:grpSpLocks/>
          </p:cNvGrpSpPr>
          <p:nvPr/>
        </p:nvGrpSpPr>
        <p:grpSpPr bwMode="auto">
          <a:xfrm>
            <a:off x="2654300" y="4148138"/>
            <a:ext cx="3854450" cy="528637"/>
            <a:chOff x="1672" y="3416"/>
            <a:chExt cx="2428" cy="333"/>
          </a:xfrm>
        </p:grpSpPr>
        <p:sp>
          <p:nvSpPr>
            <p:cNvPr id="25615" name="Text Box 21"/>
            <p:cNvSpPr txBox="1">
              <a:spLocks noChangeArrowheads="1"/>
            </p:cNvSpPr>
            <p:nvPr/>
          </p:nvSpPr>
          <p:spPr bwMode="auto">
            <a:xfrm>
              <a:off x="1672" y="3416"/>
              <a:ext cx="2428" cy="333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/>
                <a:t>2Mg + O</a:t>
              </a:r>
              <a:r>
                <a:rPr lang="en-US" altLang="es-AR" sz="2800" baseline="-25000"/>
                <a:t>2</a:t>
              </a:r>
              <a:r>
                <a:rPr lang="en-US" altLang="es-AR" sz="2800"/>
                <a:t>           2MgO </a:t>
              </a:r>
            </a:p>
          </p:txBody>
        </p:sp>
        <p:sp>
          <p:nvSpPr>
            <p:cNvPr id="25616" name="Line 22"/>
            <p:cNvSpPr>
              <a:spLocks noChangeShapeType="1"/>
            </p:cNvSpPr>
            <p:nvPr/>
          </p:nvSpPr>
          <p:spPr bwMode="auto">
            <a:xfrm>
              <a:off x="2832" y="360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3" name="Line 24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33" name="Picture 25" descr="http://wallpaper.free-photograph.net/mid/yun_59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03688"/>
            <a:ext cx="22621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404" y="40827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6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6195" grpId="0" autoUpdateAnimBg="0"/>
      <p:bldP spid="136205" grpId="0" autoUpdateAnimBg="0"/>
      <p:bldP spid="136206" grpId="0" autoUpdateAnimBg="0"/>
      <p:bldP spid="136210" grpId="0" animBg="1"/>
      <p:bldP spid="136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1258888" y="2190750"/>
            <a:ext cx="6910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7"/>
          <p:cNvSpPr>
            <a:spLocks noChangeShapeType="1"/>
          </p:cNvSpPr>
          <p:nvPr/>
        </p:nvSpPr>
        <p:spPr bwMode="auto">
          <a:xfrm>
            <a:off x="16906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21224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11"/>
          <p:cNvSpPr>
            <a:spLocks noChangeShapeType="1"/>
          </p:cNvSpPr>
          <p:nvPr/>
        </p:nvSpPr>
        <p:spPr bwMode="auto">
          <a:xfrm>
            <a:off x="25542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3"/>
          <p:cNvSpPr>
            <a:spLocks noChangeShapeType="1"/>
          </p:cNvSpPr>
          <p:nvPr/>
        </p:nvSpPr>
        <p:spPr bwMode="auto">
          <a:xfrm>
            <a:off x="29860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15"/>
          <p:cNvSpPr>
            <a:spLocks noChangeShapeType="1"/>
          </p:cNvSpPr>
          <p:nvPr/>
        </p:nvSpPr>
        <p:spPr bwMode="auto">
          <a:xfrm flipH="1">
            <a:off x="3417888" y="1974850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>
            <a:off x="38496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9"/>
          <p:cNvSpPr>
            <a:spLocks noChangeShapeType="1"/>
          </p:cNvSpPr>
          <p:nvPr/>
        </p:nvSpPr>
        <p:spPr bwMode="auto">
          <a:xfrm>
            <a:off x="42814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21"/>
          <p:cNvSpPr>
            <a:spLocks noChangeShapeType="1"/>
          </p:cNvSpPr>
          <p:nvPr/>
        </p:nvSpPr>
        <p:spPr bwMode="auto">
          <a:xfrm>
            <a:off x="47132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3"/>
          <p:cNvSpPr>
            <a:spLocks noChangeShapeType="1"/>
          </p:cNvSpPr>
          <p:nvPr/>
        </p:nvSpPr>
        <p:spPr bwMode="auto">
          <a:xfrm>
            <a:off x="51450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5"/>
          <p:cNvSpPr>
            <a:spLocks noChangeShapeType="1"/>
          </p:cNvSpPr>
          <p:nvPr/>
        </p:nvSpPr>
        <p:spPr bwMode="auto">
          <a:xfrm>
            <a:off x="55768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8"/>
          <p:cNvSpPr>
            <a:spLocks noChangeShapeType="1"/>
          </p:cNvSpPr>
          <p:nvPr/>
        </p:nvSpPr>
        <p:spPr bwMode="auto">
          <a:xfrm>
            <a:off x="6011863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30"/>
          <p:cNvSpPr>
            <a:spLocks noChangeShapeType="1"/>
          </p:cNvSpPr>
          <p:nvPr/>
        </p:nvSpPr>
        <p:spPr bwMode="auto">
          <a:xfrm>
            <a:off x="64404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32"/>
          <p:cNvSpPr>
            <a:spLocks noChangeShapeType="1"/>
          </p:cNvSpPr>
          <p:nvPr/>
        </p:nvSpPr>
        <p:spPr bwMode="auto">
          <a:xfrm>
            <a:off x="68722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34"/>
          <p:cNvSpPr>
            <a:spLocks noChangeShapeType="1"/>
          </p:cNvSpPr>
          <p:nvPr/>
        </p:nvSpPr>
        <p:spPr bwMode="auto">
          <a:xfrm>
            <a:off x="73040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36"/>
          <p:cNvSpPr>
            <a:spLocks noChangeShapeType="1"/>
          </p:cNvSpPr>
          <p:nvPr/>
        </p:nvSpPr>
        <p:spPr bwMode="auto">
          <a:xfrm>
            <a:off x="7735888" y="1974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42"/>
          <p:cNvSpPr txBox="1">
            <a:spLocks noChangeArrowheads="1"/>
          </p:cNvSpPr>
          <p:nvPr/>
        </p:nvSpPr>
        <p:spPr bwMode="auto">
          <a:xfrm>
            <a:off x="4572000" y="1614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0</a:t>
            </a:r>
          </a:p>
        </p:txBody>
      </p:sp>
      <p:sp>
        <p:nvSpPr>
          <p:cNvPr id="27667" name="Text Box 44"/>
          <p:cNvSpPr txBox="1">
            <a:spLocks noChangeArrowheads="1"/>
          </p:cNvSpPr>
          <p:nvPr/>
        </p:nvSpPr>
        <p:spPr bwMode="auto">
          <a:xfrm>
            <a:off x="4067175" y="161448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-1</a:t>
            </a:r>
          </a:p>
        </p:txBody>
      </p:sp>
      <p:sp>
        <p:nvSpPr>
          <p:cNvPr id="27668" name="Text Box 45"/>
          <p:cNvSpPr txBox="1">
            <a:spLocks noChangeArrowheads="1"/>
          </p:cNvSpPr>
          <p:nvPr/>
        </p:nvSpPr>
        <p:spPr bwMode="auto">
          <a:xfrm>
            <a:off x="3635375" y="161448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-2</a:t>
            </a:r>
          </a:p>
        </p:txBody>
      </p:sp>
      <p:sp>
        <p:nvSpPr>
          <p:cNvPr id="27669" name="Text Box 46"/>
          <p:cNvSpPr txBox="1">
            <a:spLocks noChangeArrowheads="1"/>
          </p:cNvSpPr>
          <p:nvPr/>
        </p:nvSpPr>
        <p:spPr bwMode="auto">
          <a:xfrm>
            <a:off x="3203575" y="161448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-3</a:t>
            </a:r>
          </a:p>
        </p:txBody>
      </p:sp>
      <p:sp>
        <p:nvSpPr>
          <p:cNvPr id="27670" name="Text Box 47"/>
          <p:cNvSpPr txBox="1">
            <a:spLocks noChangeArrowheads="1"/>
          </p:cNvSpPr>
          <p:nvPr/>
        </p:nvSpPr>
        <p:spPr bwMode="auto">
          <a:xfrm>
            <a:off x="2771775" y="16081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-4</a:t>
            </a:r>
          </a:p>
        </p:txBody>
      </p:sp>
      <p:sp>
        <p:nvSpPr>
          <p:cNvPr id="27671" name="Text Box 48"/>
          <p:cNvSpPr txBox="1">
            <a:spLocks noChangeArrowheads="1"/>
          </p:cNvSpPr>
          <p:nvPr/>
        </p:nvSpPr>
        <p:spPr bwMode="auto">
          <a:xfrm>
            <a:off x="2339975" y="16081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-5</a:t>
            </a:r>
          </a:p>
        </p:txBody>
      </p:sp>
      <p:sp>
        <p:nvSpPr>
          <p:cNvPr id="27672" name="Text Box 49"/>
          <p:cNvSpPr txBox="1">
            <a:spLocks noChangeArrowheads="1"/>
          </p:cNvSpPr>
          <p:nvPr/>
        </p:nvSpPr>
        <p:spPr bwMode="auto">
          <a:xfrm>
            <a:off x="1908175" y="161448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-6</a:t>
            </a:r>
          </a:p>
        </p:txBody>
      </p:sp>
      <p:sp>
        <p:nvSpPr>
          <p:cNvPr id="27673" name="Text Box 50"/>
          <p:cNvSpPr txBox="1">
            <a:spLocks noChangeArrowheads="1"/>
          </p:cNvSpPr>
          <p:nvPr/>
        </p:nvSpPr>
        <p:spPr bwMode="auto">
          <a:xfrm>
            <a:off x="1476375" y="161448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-7</a:t>
            </a:r>
          </a:p>
        </p:txBody>
      </p:sp>
      <p:sp>
        <p:nvSpPr>
          <p:cNvPr id="27674" name="Text Box 51"/>
          <p:cNvSpPr txBox="1">
            <a:spLocks noChangeArrowheads="1"/>
          </p:cNvSpPr>
          <p:nvPr/>
        </p:nvSpPr>
        <p:spPr bwMode="auto">
          <a:xfrm>
            <a:off x="5003800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+1</a:t>
            </a:r>
          </a:p>
        </p:txBody>
      </p:sp>
      <p:sp>
        <p:nvSpPr>
          <p:cNvPr id="27675" name="Text Box 52"/>
          <p:cNvSpPr txBox="1">
            <a:spLocks noChangeArrowheads="1"/>
          </p:cNvSpPr>
          <p:nvPr/>
        </p:nvSpPr>
        <p:spPr bwMode="auto">
          <a:xfrm>
            <a:off x="5413375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+2</a:t>
            </a:r>
          </a:p>
        </p:txBody>
      </p:sp>
      <p:sp>
        <p:nvSpPr>
          <p:cNvPr id="27676" name="Text Box 53"/>
          <p:cNvSpPr txBox="1">
            <a:spLocks noChangeArrowheads="1"/>
          </p:cNvSpPr>
          <p:nvPr/>
        </p:nvSpPr>
        <p:spPr bwMode="auto">
          <a:xfrm>
            <a:off x="7164388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+6</a:t>
            </a:r>
          </a:p>
        </p:txBody>
      </p:sp>
      <p:sp>
        <p:nvSpPr>
          <p:cNvPr id="27677" name="Text Box 54"/>
          <p:cNvSpPr txBox="1">
            <a:spLocks noChangeArrowheads="1"/>
          </p:cNvSpPr>
          <p:nvPr/>
        </p:nvSpPr>
        <p:spPr bwMode="auto">
          <a:xfrm>
            <a:off x="6732588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+5</a:t>
            </a:r>
          </a:p>
        </p:txBody>
      </p:sp>
      <p:sp>
        <p:nvSpPr>
          <p:cNvPr id="27678" name="Text Box 55"/>
          <p:cNvSpPr txBox="1">
            <a:spLocks noChangeArrowheads="1"/>
          </p:cNvSpPr>
          <p:nvPr/>
        </p:nvSpPr>
        <p:spPr bwMode="auto">
          <a:xfrm>
            <a:off x="6276975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+4</a:t>
            </a:r>
          </a:p>
        </p:txBody>
      </p:sp>
      <p:sp>
        <p:nvSpPr>
          <p:cNvPr id="27679" name="Text Box 56"/>
          <p:cNvSpPr txBox="1">
            <a:spLocks noChangeArrowheads="1"/>
          </p:cNvSpPr>
          <p:nvPr/>
        </p:nvSpPr>
        <p:spPr bwMode="auto">
          <a:xfrm>
            <a:off x="5867400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+3</a:t>
            </a:r>
          </a:p>
        </p:txBody>
      </p:sp>
      <p:sp>
        <p:nvSpPr>
          <p:cNvPr id="27680" name="Text Box 57"/>
          <p:cNvSpPr txBox="1">
            <a:spLocks noChangeArrowheads="1"/>
          </p:cNvSpPr>
          <p:nvPr/>
        </p:nvSpPr>
        <p:spPr bwMode="auto">
          <a:xfrm>
            <a:off x="7596188" y="161448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/>
              <a:t>+7</a:t>
            </a:r>
          </a:p>
        </p:txBody>
      </p:sp>
      <p:sp>
        <p:nvSpPr>
          <p:cNvPr id="173114" name="AutoShape 58"/>
          <p:cNvSpPr>
            <a:spLocks noChangeArrowheads="1"/>
          </p:cNvSpPr>
          <p:nvPr/>
        </p:nvSpPr>
        <p:spPr bwMode="auto">
          <a:xfrm>
            <a:off x="3563938" y="1254125"/>
            <a:ext cx="1944687" cy="215900"/>
          </a:xfrm>
          <a:prstGeom prst="rightArrow">
            <a:avLst>
              <a:gd name="adj1" fmla="val 50000"/>
              <a:gd name="adj2" fmla="val 225184"/>
            </a:avLst>
          </a:prstGeom>
          <a:solidFill>
            <a:srgbClr val="FF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73116" name="AutoShape 60"/>
          <p:cNvSpPr>
            <a:spLocks noChangeArrowheads="1"/>
          </p:cNvSpPr>
          <p:nvPr/>
        </p:nvSpPr>
        <p:spPr bwMode="auto">
          <a:xfrm rot="10800000">
            <a:off x="3563938" y="2478088"/>
            <a:ext cx="1944687" cy="215900"/>
          </a:xfrm>
          <a:prstGeom prst="rightArrow">
            <a:avLst>
              <a:gd name="adj1" fmla="val 50000"/>
              <a:gd name="adj2" fmla="val 225184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73117" name="Text Box 61"/>
          <p:cNvSpPr txBox="1">
            <a:spLocks noChangeArrowheads="1"/>
          </p:cNvSpPr>
          <p:nvPr/>
        </p:nvSpPr>
        <p:spPr bwMode="auto">
          <a:xfrm>
            <a:off x="2771775" y="723900"/>
            <a:ext cx="3784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Oxidación (pérdida de e</a:t>
            </a:r>
            <a:r>
              <a:rPr lang="es-ES" altLang="es-AR" baseline="30000">
                <a:solidFill>
                  <a:srgbClr val="333333"/>
                </a:solidFill>
                <a:latin typeface="Brush Script MT" panose="03060802040406070304" pitchFamily="66" charset="0"/>
              </a:rPr>
              <a:t>-</a:t>
            </a:r>
            <a:r>
              <a:rPr lang="es-E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)</a:t>
            </a:r>
          </a:p>
        </p:txBody>
      </p:sp>
      <p:sp>
        <p:nvSpPr>
          <p:cNvPr id="173118" name="Text Box 62"/>
          <p:cNvSpPr txBox="1">
            <a:spLocks noChangeArrowheads="1"/>
          </p:cNvSpPr>
          <p:nvPr/>
        </p:nvSpPr>
        <p:spPr bwMode="auto">
          <a:xfrm>
            <a:off x="2522538" y="2781300"/>
            <a:ext cx="3994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Reducción (ganancia de e</a:t>
            </a:r>
            <a:r>
              <a:rPr lang="es-ES" altLang="es-AR" baseline="30000">
                <a:solidFill>
                  <a:srgbClr val="333333"/>
                </a:solidFill>
                <a:latin typeface="Brush Script MT" panose="03060802040406070304" pitchFamily="66" charset="0"/>
              </a:rPr>
              <a:t>-</a:t>
            </a:r>
            <a:r>
              <a:rPr lang="es-E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>
              <a:solidFill>
                <a:srgbClr val="333333"/>
              </a:solidFill>
              <a:latin typeface="Brush Script MT" panose="03060802040406070304" pitchFamily="66" charset="0"/>
            </a:endParaRPr>
          </a:p>
        </p:txBody>
      </p:sp>
      <p:sp>
        <p:nvSpPr>
          <p:cNvPr id="27685" name="Rectangle 65"/>
          <p:cNvSpPr>
            <a:spLocks noChangeArrowheads="1"/>
          </p:cNvSpPr>
          <p:nvPr/>
        </p:nvSpPr>
        <p:spPr bwMode="auto">
          <a:xfrm>
            <a:off x="539750" y="0"/>
            <a:ext cx="82438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óxido-reducción</a:t>
            </a:r>
          </a:p>
        </p:txBody>
      </p:sp>
      <p:pic>
        <p:nvPicPr>
          <p:cNvPr id="27686" name="Picture 66" descr="72c3dc34a9efilenameFA231typeimage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53292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14" grpId="0" animBg="1"/>
      <p:bldP spid="1731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207375" cy="6094412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altLang="es-AR" sz="3000" dirty="0" smtClean="0">
                <a:latin typeface="Monotype Corsiva" panose="03010101010201010101" pitchFamily="66" charset="0"/>
              </a:rPr>
              <a:t> Se puede seguir la ruta de los e- asignando un “</a:t>
            </a:r>
            <a:r>
              <a:rPr lang="es-ES" altLang="es-AR" sz="3000" b="1" dirty="0" smtClean="0">
                <a:latin typeface="Monotype Corsiva" panose="03010101010201010101" pitchFamily="66" charset="0"/>
              </a:rPr>
              <a:t>número de oxidación</a:t>
            </a:r>
            <a:r>
              <a:rPr lang="es-ES" altLang="es-AR" sz="3000" dirty="0" smtClean="0">
                <a:latin typeface="Monotype Corsiva" panose="03010101010201010101" pitchFamily="66" charset="0"/>
              </a:rPr>
              <a:t>” a cada elemento. El </a:t>
            </a:r>
            <a:r>
              <a:rPr lang="es-ES" altLang="es-AR" sz="3000" b="1" dirty="0" smtClean="0">
                <a:latin typeface="Monotype Corsiva" panose="03010101010201010101" pitchFamily="66" charset="0"/>
              </a:rPr>
              <a:t>número de oxidación </a:t>
            </a:r>
            <a:r>
              <a:rPr lang="es-ES" altLang="es-AR" sz="3000" dirty="0" smtClean="0">
                <a:latin typeface="Monotype Corsiva" panose="03010101010201010101" pitchFamily="66" charset="0"/>
              </a:rPr>
              <a:t>se define tal que:</a:t>
            </a:r>
          </a:p>
          <a:p>
            <a:pPr marL="571500" indent="-571500" algn="just" eaLnBrk="1" hangingPunct="1">
              <a:spcAft>
                <a:spcPts val="0"/>
              </a:spcAft>
              <a:buFontTx/>
              <a:buChar char="-"/>
              <a:defRPr/>
            </a:pPr>
            <a:r>
              <a:rPr lang="es-ES" altLang="es-AR" sz="3000" b="1" dirty="0" smtClean="0">
                <a:latin typeface="Monotype Corsiva" panose="03010101010201010101" pitchFamily="66" charset="0"/>
              </a:rPr>
              <a:t>Oxidación</a:t>
            </a:r>
            <a:r>
              <a:rPr lang="es-ES" altLang="es-AR" sz="3000" dirty="0" smtClean="0">
                <a:latin typeface="Monotype Corsiva" panose="03010101010201010101" pitchFamily="66" charset="0"/>
              </a:rPr>
              <a:t> corresponde a un aumento en el número de oxidación.</a:t>
            </a:r>
          </a:p>
          <a:p>
            <a:pPr marL="571500" indent="-571500" algn="just" eaLnBrk="1" hangingPunct="1">
              <a:spcAft>
                <a:spcPts val="0"/>
              </a:spcAft>
              <a:buFontTx/>
              <a:buChar char="-"/>
              <a:defRPr/>
            </a:pPr>
            <a:r>
              <a:rPr lang="es-ES" altLang="es-AR" sz="3000" b="1" dirty="0" smtClean="0">
                <a:latin typeface="Monotype Corsiva" panose="03010101010201010101" pitchFamily="66" charset="0"/>
              </a:rPr>
              <a:t>Reducción</a:t>
            </a:r>
            <a:r>
              <a:rPr lang="es-ES" altLang="es-AR" sz="3000" dirty="0" smtClean="0">
                <a:latin typeface="Monotype Corsiva" panose="03010101010201010101" pitchFamily="66" charset="0"/>
              </a:rPr>
              <a:t> corresponde a disminución en el número de oxidación.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es-ES" altLang="es-AR" sz="3000" dirty="0" smtClean="0">
                <a:latin typeface="Monotype Corsiva" panose="03010101010201010101" pitchFamily="66" charset="0"/>
              </a:rPr>
              <a:t>Con fines prácticos: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altLang="es-AR" sz="3000" dirty="0" smtClean="0">
                <a:latin typeface="Monotype Corsiva" panose="03010101010201010101" pitchFamily="66" charset="0"/>
              </a:rPr>
              <a:t>El número de oxidación de un elemento, en un compuesto, es su capacidad de combinación con signo + o -. 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altLang="es-AR" sz="3000" dirty="0" smtClean="0">
                <a:latin typeface="Monotype Corsiva" panose="03010101010201010101" pitchFamily="66" charset="0"/>
              </a:rPr>
              <a:t> El signo será positivo o negativo dependiendo de las electronegatividades relativas de los dos elementos que forman un enlace químico.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8313" y="1268413"/>
            <a:ext cx="84597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Átomo</a:t>
            </a:r>
            <a:r>
              <a:rPr lang="en-US" altLang="es-AR" sz="2000" dirty="0"/>
              <a:t> </a:t>
            </a:r>
            <a:r>
              <a:rPr lang="en-US" altLang="es-AR" sz="2000" dirty="0" err="1"/>
              <a:t>en</a:t>
            </a:r>
            <a:r>
              <a:rPr lang="en-US" altLang="es-AR" sz="2000" dirty="0"/>
              <a:t> </a:t>
            </a:r>
            <a:r>
              <a:rPr lang="en-US" altLang="es-AR" sz="2000" dirty="0" err="1"/>
              <a:t>estado</a:t>
            </a:r>
            <a:r>
              <a:rPr lang="en-US" altLang="es-AR" sz="2000" dirty="0"/>
              <a:t> </a:t>
            </a:r>
            <a:r>
              <a:rPr lang="en-US" altLang="es-AR" sz="2000" dirty="0" err="1"/>
              <a:t>libre</a:t>
            </a:r>
            <a:r>
              <a:rPr lang="en-US" altLang="es-AR" sz="2000" dirty="0"/>
              <a:t> o elemental		</a:t>
            </a:r>
            <a:r>
              <a:rPr lang="en-US" altLang="es-AR" sz="2000" dirty="0">
                <a:sym typeface="Symbol" panose="05050102010706020507" pitchFamily="18" charset="2"/>
              </a:rPr>
              <a:t></a:t>
            </a:r>
            <a:r>
              <a:rPr lang="en-US" altLang="es-AR" sz="2000" dirty="0"/>
              <a:t> cero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Oxígeno</a:t>
            </a:r>
            <a:r>
              <a:rPr lang="en-US" altLang="es-AR" sz="2000" dirty="0"/>
              <a:t> 					</a:t>
            </a:r>
            <a:r>
              <a:rPr lang="en-US" altLang="es-AR" sz="2000" dirty="0">
                <a:sym typeface="Symbol" panose="05050102010706020507" pitchFamily="18" charset="2"/>
              </a:rPr>
              <a:t></a:t>
            </a:r>
            <a:r>
              <a:rPr lang="en-US" altLang="es-AR" sz="2000" dirty="0"/>
              <a:t>    -2, -</a:t>
            </a:r>
            <a:r>
              <a:rPr lang="en-US" altLang="es-AR" sz="2000" dirty="0" smtClean="0"/>
              <a:t>1</a:t>
            </a:r>
            <a:r>
              <a:rPr lang="en-US" altLang="es-AR" sz="1400" dirty="0" smtClean="0"/>
              <a:t>(H</a:t>
            </a:r>
            <a:r>
              <a:rPr lang="en-US" altLang="es-AR" sz="1400" baseline="-25000" dirty="0" smtClean="0"/>
              <a:t>2</a:t>
            </a:r>
            <a:r>
              <a:rPr lang="en-US" altLang="es-AR" sz="1400" dirty="0" smtClean="0"/>
              <a:t>O</a:t>
            </a:r>
            <a:r>
              <a:rPr lang="en-US" altLang="es-AR" sz="1400" baseline="-25000" dirty="0" smtClean="0"/>
              <a:t>2</a:t>
            </a:r>
            <a:r>
              <a:rPr lang="en-US" altLang="es-AR" sz="1400" dirty="0" smtClean="0"/>
              <a:t>)</a:t>
            </a:r>
            <a:r>
              <a:rPr lang="en-US" altLang="es-AR" sz="2000" dirty="0" smtClean="0"/>
              <a:t>, </a:t>
            </a:r>
            <a:endParaRPr lang="en-US" altLang="es-AR" sz="2000" dirty="0"/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Metales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alcalinos</a:t>
            </a:r>
            <a:r>
              <a:rPr lang="en-US" altLang="es-AR" sz="2000" dirty="0"/>
              <a:t> (G 1) 			</a:t>
            </a:r>
            <a:r>
              <a:rPr lang="en-US" altLang="es-AR" sz="2000" dirty="0">
                <a:sym typeface="Symbol" panose="05050102010706020507" pitchFamily="18" charset="2"/>
              </a:rPr>
              <a:t></a:t>
            </a:r>
            <a:r>
              <a:rPr lang="en-US" altLang="es-AR" sz="2000" dirty="0"/>
              <a:t>   +1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Metales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alcalinos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térreos</a:t>
            </a:r>
            <a:r>
              <a:rPr lang="en-US" altLang="es-AR" sz="2000" dirty="0"/>
              <a:t> (G 2)	 	</a:t>
            </a:r>
            <a:r>
              <a:rPr lang="en-US" altLang="es-AR" sz="2000" dirty="0">
                <a:sym typeface="Symbol" panose="05050102010706020507" pitchFamily="18" charset="2"/>
              </a:rPr>
              <a:t></a:t>
            </a:r>
            <a:r>
              <a:rPr lang="en-US" altLang="es-AR" sz="2000" dirty="0"/>
              <a:t>   +2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/>
              <a:t>Fluor					</a:t>
            </a:r>
            <a:r>
              <a:rPr lang="en-US" altLang="es-AR" sz="2000" dirty="0">
                <a:sym typeface="Symbol" panose="05050102010706020507" pitchFamily="18" charset="2"/>
              </a:rPr>
              <a:t>   </a:t>
            </a:r>
            <a:r>
              <a:rPr lang="en-US" altLang="es-AR" sz="2000" dirty="0"/>
              <a:t> -1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Hidrógeno</a:t>
            </a:r>
            <a:r>
              <a:rPr lang="en-US" altLang="es-AR" sz="2000" dirty="0"/>
              <a:t> 					</a:t>
            </a:r>
            <a:r>
              <a:rPr lang="en-US" altLang="es-AR" sz="2000" dirty="0">
                <a:sym typeface="Symbol" panose="05050102010706020507" pitchFamily="18" charset="2"/>
              </a:rPr>
              <a:t></a:t>
            </a:r>
            <a:r>
              <a:rPr lang="en-US" altLang="es-AR" sz="2000" dirty="0"/>
              <a:t>   -1 </a:t>
            </a:r>
            <a:r>
              <a:rPr lang="en-US" altLang="es-AR" sz="1400" dirty="0"/>
              <a:t>(</a:t>
            </a:r>
            <a:r>
              <a:rPr lang="en-US" altLang="es-AR" sz="1400" dirty="0" err="1"/>
              <a:t>hidruros</a:t>
            </a:r>
            <a:r>
              <a:rPr lang="en-US" altLang="es-AR" sz="1400" dirty="0"/>
              <a:t>)</a:t>
            </a:r>
            <a:r>
              <a:rPr lang="en-US" altLang="es-AR" sz="2000" dirty="0"/>
              <a:t>, +1 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Halógenos</a:t>
            </a:r>
            <a:r>
              <a:rPr lang="en-US" altLang="es-AR" sz="2000" dirty="0"/>
              <a:t> (G 17) </a:t>
            </a:r>
            <a:r>
              <a:rPr lang="en-US" altLang="es-AR" sz="2000" dirty="0" err="1"/>
              <a:t>en</a:t>
            </a:r>
            <a:r>
              <a:rPr lang="en-US" altLang="es-AR" sz="2000" dirty="0"/>
              <a:t> </a:t>
            </a:r>
            <a:r>
              <a:rPr lang="en-US" altLang="es-AR" sz="2000" dirty="0" err="1"/>
              <a:t>haluros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metálicos</a:t>
            </a:r>
            <a:r>
              <a:rPr lang="en-US" altLang="es-AR" sz="2000" dirty="0"/>
              <a:t> 	</a:t>
            </a:r>
            <a:r>
              <a:rPr lang="en-US" altLang="es-AR" sz="2000" dirty="0">
                <a:sym typeface="Symbol" panose="05050102010706020507" pitchFamily="18" charset="2"/>
              </a:rPr>
              <a:t></a:t>
            </a:r>
            <a:r>
              <a:rPr lang="en-US" altLang="es-AR" sz="2000" dirty="0"/>
              <a:t>    -1 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En</a:t>
            </a:r>
            <a:r>
              <a:rPr lang="en-US" altLang="es-AR" sz="2000" dirty="0"/>
              <a:t> </a:t>
            </a:r>
            <a:r>
              <a:rPr lang="en-US" altLang="es-AR" sz="2000" dirty="0" err="1"/>
              <a:t>una</a:t>
            </a:r>
            <a:r>
              <a:rPr lang="en-US" altLang="es-AR" sz="2000" dirty="0"/>
              <a:t> </a:t>
            </a:r>
            <a:r>
              <a:rPr lang="en-US" altLang="es-AR" sz="2000" dirty="0" err="1"/>
              <a:t>molécula</a:t>
            </a:r>
            <a:r>
              <a:rPr lang="en-US" altLang="es-AR" sz="2000" dirty="0"/>
              <a:t> la </a:t>
            </a:r>
            <a:r>
              <a:rPr lang="en-US" altLang="es-AR" sz="2000" dirty="0" err="1"/>
              <a:t>suma</a:t>
            </a:r>
            <a:r>
              <a:rPr lang="en-US" altLang="es-AR" sz="2000" dirty="0"/>
              <a:t> de </a:t>
            </a:r>
            <a:r>
              <a:rPr lang="en-US" altLang="es-AR" sz="2000" dirty="0" err="1"/>
              <a:t>los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números</a:t>
            </a:r>
            <a:r>
              <a:rPr lang="en-US" altLang="es-AR" sz="2000" dirty="0"/>
              <a:t> de </a:t>
            </a:r>
            <a:r>
              <a:rPr lang="en-US" altLang="es-AR" sz="2000" dirty="0" err="1"/>
              <a:t>oxidación</a:t>
            </a:r>
            <a:r>
              <a:rPr lang="en-US" altLang="es-AR" sz="2000" dirty="0"/>
              <a:t> de </a:t>
            </a:r>
            <a:r>
              <a:rPr lang="en-US" altLang="es-AR" sz="2000" dirty="0" err="1"/>
              <a:t>los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átomos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es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igual</a:t>
            </a:r>
            <a:r>
              <a:rPr lang="en-US" altLang="es-AR" sz="2000" dirty="0"/>
              <a:t> a 0 (cero). </a:t>
            </a:r>
          </a:p>
          <a:p>
            <a:pPr eaLnBrk="1" hangingPunct="1">
              <a:lnSpc>
                <a:spcPct val="80000"/>
              </a:lnSpc>
              <a:spcAft>
                <a:spcPct val="45000"/>
              </a:spcAft>
              <a:buClr>
                <a:srgbClr val="FF0000"/>
              </a:buClr>
            </a:pPr>
            <a:r>
              <a:rPr lang="en-US" altLang="es-AR" sz="2000" dirty="0" err="1"/>
              <a:t>En</a:t>
            </a:r>
            <a:r>
              <a:rPr lang="en-US" altLang="es-AR" sz="2000" dirty="0"/>
              <a:t> </a:t>
            </a:r>
            <a:r>
              <a:rPr lang="en-US" altLang="es-AR" sz="2000" dirty="0" err="1"/>
              <a:t>los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iones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poliatómicos</a:t>
            </a:r>
            <a:r>
              <a:rPr lang="en-US" altLang="es-AR" sz="2000" dirty="0"/>
              <a:t> (NO</a:t>
            </a:r>
            <a:r>
              <a:rPr lang="en-US" altLang="es-AR" sz="2000" baseline="-25000" dirty="0"/>
              <a:t>3</a:t>
            </a:r>
            <a:r>
              <a:rPr lang="en-US" altLang="es-AR" sz="2000" baseline="30000" dirty="0"/>
              <a:t>-</a:t>
            </a:r>
            <a:r>
              <a:rPr lang="en-US" altLang="es-AR" sz="2000" dirty="0"/>
              <a:t>, </a:t>
            </a:r>
            <a:r>
              <a:rPr lang="en-US" altLang="es-AR" sz="2000" dirty="0" smtClean="0"/>
              <a:t>SO</a:t>
            </a:r>
            <a:r>
              <a:rPr lang="en-US" altLang="es-AR" sz="2000" baseline="-25000" dirty="0" smtClean="0"/>
              <a:t>4</a:t>
            </a:r>
            <a:r>
              <a:rPr lang="en-US" altLang="es-AR" sz="2000" baseline="30000" dirty="0" smtClean="0"/>
              <a:t>2-</a:t>
            </a:r>
            <a:r>
              <a:rPr lang="en-US" altLang="es-AR" sz="2000" dirty="0" smtClean="0"/>
              <a:t>) </a:t>
            </a:r>
            <a:r>
              <a:rPr lang="en-US" altLang="es-AR" sz="2000" dirty="0"/>
              <a:t>la </a:t>
            </a:r>
            <a:r>
              <a:rPr lang="en-US" altLang="es-AR" sz="2000" dirty="0" err="1"/>
              <a:t>suma</a:t>
            </a:r>
            <a:r>
              <a:rPr lang="en-US" altLang="es-AR" sz="2000" dirty="0"/>
              <a:t> de </a:t>
            </a:r>
            <a:r>
              <a:rPr lang="en-US" altLang="es-AR" sz="2000" dirty="0" err="1"/>
              <a:t>los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números</a:t>
            </a:r>
            <a:r>
              <a:rPr lang="en-US" altLang="es-AR" sz="2000" dirty="0"/>
              <a:t> de </a:t>
            </a:r>
            <a:r>
              <a:rPr lang="en-US" altLang="es-AR" sz="2000" dirty="0" err="1"/>
              <a:t>oxidación</a:t>
            </a:r>
            <a:r>
              <a:rPr lang="en-US" altLang="es-AR" sz="2000" dirty="0"/>
              <a:t> de </a:t>
            </a:r>
            <a:r>
              <a:rPr lang="en-US" altLang="es-AR" sz="2000" dirty="0" err="1"/>
              <a:t>todos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los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átomos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es</a:t>
            </a:r>
            <a:r>
              <a:rPr lang="en-US" altLang="es-AR" sz="2000" dirty="0"/>
              <a:t> </a:t>
            </a:r>
            <a:r>
              <a:rPr lang="en-US" altLang="es-AR" sz="2000" dirty="0" err="1"/>
              <a:t>igual</a:t>
            </a:r>
            <a:r>
              <a:rPr lang="en-US" altLang="es-AR" sz="2000" dirty="0"/>
              <a:t> a la </a:t>
            </a:r>
            <a:r>
              <a:rPr lang="en-US" altLang="es-AR" sz="2000" dirty="0" err="1"/>
              <a:t>carga</a:t>
            </a:r>
            <a:r>
              <a:rPr lang="en-US" altLang="es-AR" sz="2000" dirty="0"/>
              <a:t> del </a:t>
            </a:r>
            <a:r>
              <a:rPr lang="en-US" altLang="es-AR" sz="2000" dirty="0" err="1" smtClean="0"/>
              <a:t>ión</a:t>
            </a:r>
            <a:r>
              <a:rPr lang="en-US" altLang="es-AR" sz="2000" dirty="0" smtClean="0"/>
              <a:t>*.</a:t>
            </a:r>
            <a:endParaRPr lang="en-US" altLang="es-AR" sz="2000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87450" y="260350"/>
            <a:ext cx="712946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3600">
                <a:solidFill>
                  <a:srgbClr val="0066FF"/>
                </a:solidFill>
                <a:latin typeface="Brush Script MT" panose="03060802040406070304" pitchFamily="66" charset="0"/>
              </a:rPr>
              <a:t>Números de oxidación: reglas a tener en cuenta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4800" t="23387" r="20862" b="13583"/>
          <a:stretch/>
        </p:blipFill>
        <p:spPr>
          <a:xfrm>
            <a:off x="1259632" y="1207996"/>
            <a:ext cx="6605676" cy="4308051"/>
          </a:xfrm>
          <a:prstGeom prst="rect">
            <a:avLst/>
          </a:prstGeom>
        </p:spPr>
      </p:pic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79992" y="680244"/>
            <a:ext cx="6810375" cy="519113"/>
            <a:chOff x="1134" y="1205"/>
            <a:chExt cx="4290" cy="327"/>
          </a:xfrm>
        </p:grpSpPr>
        <p:sp>
          <p:nvSpPr>
            <p:cNvPr id="30730" name="Text Box 5"/>
            <p:cNvSpPr txBox="1">
              <a:spLocks noChangeArrowheads="1"/>
            </p:cNvSpPr>
            <p:nvPr/>
          </p:nvSpPr>
          <p:spPr bwMode="auto">
            <a:xfrm>
              <a:off x="1134" y="1205"/>
              <a:ext cx="4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/>
                <a:t>Zn</a:t>
              </a:r>
              <a:r>
                <a:rPr lang="en-US" altLang="es-AR" sz="2800" baseline="-25000"/>
                <a:t>(</a:t>
              </a:r>
              <a:r>
                <a:rPr lang="en-US" altLang="es-AR" sz="2800" i="1" baseline="-25000"/>
                <a:t>s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+ CuSO</a:t>
              </a:r>
              <a:r>
                <a:rPr lang="en-US" altLang="es-AR" sz="2800" baseline="-25000"/>
                <a:t>4(</a:t>
              </a:r>
              <a:r>
                <a:rPr lang="en-US" altLang="es-AR" sz="2800" i="1" baseline="-25000"/>
                <a:t>ac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             ZnSO</a:t>
              </a:r>
              <a:r>
                <a:rPr lang="en-US" altLang="es-AR" sz="2800" baseline="-25000"/>
                <a:t>4(</a:t>
              </a:r>
              <a:r>
                <a:rPr lang="en-US" altLang="es-AR" sz="2800" i="1" baseline="-25000"/>
                <a:t>ac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+ Cu</a:t>
              </a:r>
              <a:r>
                <a:rPr lang="en-US" altLang="es-AR" sz="2800" baseline="-25000"/>
                <a:t>(</a:t>
              </a:r>
              <a:r>
                <a:rPr lang="en-US" altLang="es-AR" sz="2800" i="1" baseline="-25000"/>
                <a:t>s</a:t>
              </a:r>
              <a:r>
                <a:rPr lang="en-US" altLang="es-AR" sz="2800" baseline="-25000"/>
                <a:t>)</a:t>
              </a:r>
            </a:p>
          </p:txBody>
        </p:sp>
        <p:sp>
          <p:nvSpPr>
            <p:cNvPr id="30731" name="Line 6"/>
            <p:cNvSpPr>
              <a:spLocks noChangeShapeType="1"/>
            </p:cNvSpPr>
            <p:nvPr/>
          </p:nvSpPr>
          <p:spPr bwMode="auto">
            <a:xfrm>
              <a:off x="3072" y="1369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890367" y="508795"/>
            <a:ext cx="2222742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dirty="0">
                <a:solidFill>
                  <a:srgbClr val="FF0000"/>
                </a:solidFill>
                <a:latin typeface="Verdana" panose="020B0604030504040204" pitchFamily="34" charset="0"/>
              </a:rPr>
              <a:t>Zn</a:t>
            </a:r>
            <a:r>
              <a:rPr lang="es-ES" altLang="es-AR" sz="1800" baseline="30000" dirty="0">
                <a:solidFill>
                  <a:srgbClr val="FF0000"/>
                </a:solidFill>
                <a:latin typeface="Verdana" panose="020B0604030504040204" pitchFamily="34" charset="0"/>
              </a:rPr>
              <a:t>0</a:t>
            </a:r>
            <a:r>
              <a:rPr lang="es-ES" altLang="es-AR" sz="18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s-ES" altLang="es-AR" sz="1800" dirty="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Zn</a:t>
            </a:r>
            <a:r>
              <a:rPr lang="es-ES" altLang="es-AR" sz="1800" baseline="30000" dirty="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2+ </a:t>
            </a:r>
            <a:r>
              <a:rPr lang="es-ES" altLang="es-AR" sz="1800" dirty="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+ 2e</a:t>
            </a:r>
            <a:r>
              <a:rPr lang="es-ES" altLang="es-AR" sz="1800" baseline="30000" dirty="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6890367" y="940595"/>
            <a:ext cx="2253633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dirty="0">
                <a:solidFill>
                  <a:srgbClr val="000066"/>
                </a:solidFill>
                <a:latin typeface="Verdana" panose="020B0604030504040204" pitchFamily="34" charset="0"/>
              </a:rPr>
              <a:t>Cu</a:t>
            </a:r>
            <a:r>
              <a:rPr lang="es-ES" altLang="es-AR" sz="1800" baseline="30000" dirty="0">
                <a:solidFill>
                  <a:srgbClr val="000066"/>
                </a:solidFill>
                <a:latin typeface="Verdana" panose="020B0604030504040204" pitchFamily="34" charset="0"/>
              </a:rPr>
              <a:t>2+</a:t>
            </a:r>
            <a:r>
              <a:rPr lang="es-ES" altLang="es-AR" sz="1800" dirty="0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es-ES" altLang="es-AR" sz="1800" dirty="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+ 2e</a:t>
            </a:r>
            <a:r>
              <a:rPr lang="es-ES" altLang="es-AR" sz="1800" baseline="30000" dirty="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-</a:t>
            </a:r>
            <a:r>
              <a:rPr lang="es-ES" altLang="es-AR" sz="1800" dirty="0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es-ES" altLang="es-AR" sz="1800" dirty="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Cu</a:t>
            </a:r>
            <a:r>
              <a:rPr lang="es-ES" altLang="es-AR" sz="1800" baseline="30000" dirty="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30726" name="Rectangle 13"/>
          <p:cNvSpPr>
            <a:spLocks noChangeArrowheads="1"/>
          </p:cNvSpPr>
          <p:nvPr/>
        </p:nvSpPr>
        <p:spPr bwMode="auto">
          <a:xfrm>
            <a:off x="539750" y="0"/>
            <a:ext cx="82438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óxido-reducción</a:t>
            </a: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79992" y="5547153"/>
            <a:ext cx="882014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500" b="1" dirty="0"/>
              <a:t>celda electroquímica </a:t>
            </a:r>
            <a:r>
              <a:rPr lang="es-ES" altLang="es-ES" sz="1500" dirty="0"/>
              <a:t>(pila) que obtiene la energía eléctrica a partir de reacciones </a:t>
            </a:r>
            <a:r>
              <a:rPr lang="es-ES" altLang="es-ES" sz="1500" dirty="0" err="1"/>
              <a:t>redox</a:t>
            </a:r>
            <a:r>
              <a:rPr lang="es-ES" altLang="es-ES" sz="1500" dirty="0"/>
              <a:t> espontáneas que tienen lugar dentro de la misma. Consta de dos metales diferentes conectados por un puente salino, o </a:t>
            </a:r>
            <a:r>
              <a:rPr lang="es-ES" altLang="es-ES" sz="1500" dirty="0" err="1"/>
              <a:t>semi</a:t>
            </a:r>
            <a:r>
              <a:rPr lang="es-ES" altLang="es-ES" sz="1500" dirty="0"/>
              <a:t>-celdas individuales separadas por una membrana porosa. </a:t>
            </a:r>
            <a:endParaRPr lang="es-ES" altLang="es-AR" sz="1500" dirty="0"/>
          </a:p>
        </p:txBody>
      </p:sp>
      <p:sp>
        <p:nvSpPr>
          <p:cNvPr id="3" name="Rectángulo 2"/>
          <p:cNvSpPr/>
          <p:nvPr/>
        </p:nvSpPr>
        <p:spPr>
          <a:xfrm>
            <a:off x="11113" y="6337126"/>
            <a:ext cx="9132887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1250" dirty="0"/>
              <a:t>El puente salino contiene un electrolito inerte respecto de la reacción de óxido reducción que ocurre en la celda, y cumple la función de conectar eléctricamente las dos </a:t>
            </a:r>
            <a:r>
              <a:rPr lang="es-AR" sz="1250" dirty="0" err="1"/>
              <a:t>semiceldas</a:t>
            </a:r>
            <a:r>
              <a:rPr lang="es-AR" sz="1250" dirty="0"/>
              <a:t>. </a:t>
            </a:r>
            <a:endParaRPr lang="en-US" sz="1250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50" y="15567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3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9271" grpId="0" animBg="1"/>
      <p:bldP spid="139272" grpId="0" animBg="1"/>
      <p:bldP spid="139272" grpId="1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1454" r="23434" b="42561"/>
          <a:stretch>
            <a:fillRect/>
          </a:stretch>
        </p:blipFill>
        <p:spPr bwMode="auto">
          <a:xfrm>
            <a:off x="611188" y="404813"/>
            <a:ext cx="77771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60765" r="23434" b="15547"/>
          <a:stretch>
            <a:fillRect/>
          </a:stretch>
        </p:blipFill>
        <p:spPr bwMode="auto">
          <a:xfrm>
            <a:off x="395288" y="3789363"/>
            <a:ext cx="77771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2" descr="npo0000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2"/>
          <a:stretch>
            <a:fillRect/>
          </a:stretch>
        </p:blipFill>
        <p:spPr bwMode="auto">
          <a:xfrm>
            <a:off x="906463" y="1341438"/>
            <a:ext cx="2693987" cy="43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9273" name="Group 9"/>
          <p:cNvGrpSpPr>
            <a:grpSpLocks/>
          </p:cNvGrpSpPr>
          <p:nvPr/>
        </p:nvGrpSpPr>
        <p:grpSpPr bwMode="auto">
          <a:xfrm>
            <a:off x="936625" y="646113"/>
            <a:ext cx="7659688" cy="519112"/>
            <a:chOff x="870" y="1205"/>
            <a:chExt cx="4825" cy="327"/>
          </a:xfrm>
        </p:grpSpPr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870" y="1205"/>
              <a:ext cx="48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AR" sz="2800"/>
                <a:t>Cu</a:t>
              </a:r>
              <a:r>
                <a:rPr lang="en-US" altLang="es-AR" sz="2800" baseline="-25000"/>
                <a:t>(</a:t>
              </a:r>
              <a:r>
                <a:rPr lang="en-US" altLang="es-AR" sz="2800" i="1" baseline="-25000"/>
                <a:t>s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+ 2AgNO</a:t>
              </a:r>
              <a:r>
                <a:rPr lang="en-US" altLang="es-AR" sz="2800" baseline="-25000"/>
                <a:t>3(</a:t>
              </a:r>
              <a:r>
                <a:rPr lang="en-US" altLang="es-AR" sz="2800" i="1" baseline="-25000"/>
                <a:t>ac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             Cu(NO</a:t>
              </a:r>
              <a:r>
                <a:rPr lang="en-US" altLang="es-AR" sz="2800" baseline="-25000"/>
                <a:t>3</a:t>
              </a:r>
              <a:r>
                <a:rPr lang="en-US" altLang="es-AR" sz="2800"/>
                <a:t>)</a:t>
              </a:r>
              <a:r>
                <a:rPr lang="en-US" altLang="es-AR" sz="2800" baseline="-25000"/>
                <a:t>2(</a:t>
              </a:r>
              <a:r>
                <a:rPr lang="en-US" altLang="es-AR" sz="2800" i="1" baseline="-25000"/>
                <a:t>ac</a:t>
              </a:r>
              <a:r>
                <a:rPr lang="en-US" altLang="es-AR" sz="2800" baseline="-25000"/>
                <a:t>)</a:t>
              </a:r>
              <a:r>
                <a:rPr lang="en-US" altLang="es-AR" sz="2800"/>
                <a:t> + 2Ag</a:t>
              </a:r>
              <a:r>
                <a:rPr lang="en-US" altLang="es-AR" sz="2800" baseline="-25000"/>
                <a:t>(</a:t>
              </a:r>
              <a:r>
                <a:rPr lang="en-US" altLang="es-AR" sz="2800" i="1" baseline="-25000"/>
                <a:t>s</a:t>
              </a:r>
              <a:r>
                <a:rPr lang="en-US" altLang="es-AR" sz="2800" baseline="-25000"/>
                <a:t>)</a:t>
              </a:r>
            </a:p>
          </p:txBody>
        </p:sp>
        <p:sp>
          <p:nvSpPr>
            <p:cNvPr id="32778" name="Line 11"/>
            <p:cNvSpPr>
              <a:spLocks noChangeShapeType="1"/>
            </p:cNvSpPr>
            <p:nvPr/>
          </p:nvSpPr>
          <p:spPr bwMode="auto">
            <a:xfrm>
              <a:off x="3072" y="1369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" name="Rectangle 13"/>
          <p:cNvSpPr>
            <a:spLocks noChangeArrowheads="1"/>
          </p:cNvSpPr>
          <p:nvPr/>
        </p:nvSpPr>
        <p:spPr bwMode="auto">
          <a:xfrm>
            <a:off x="539750" y="0"/>
            <a:ext cx="82438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óxido-reducción</a:t>
            </a: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5003800" y="2955925"/>
            <a:ext cx="3486150" cy="3392488"/>
            <a:chOff x="5118100" y="2636912"/>
            <a:chExt cx="3486348" cy="3393087"/>
          </a:xfrm>
        </p:grpSpPr>
        <p:pic>
          <p:nvPicPr>
            <p:cNvPr id="32775" name="Picture 15" descr="Flashlight circuit page 279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100" y="2636912"/>
              <a:ext cx="3342332" cy="270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1 Rectángulo"/>
            <p:cNvSpPr>
              <a:spLocks noChangeArrowheads="1"/>
            </p:cNvSpPr>
            <p:nvPr/>
          </p:nvSpPr>
          <p:spPr bwMode="auto">
            <a:xfrm>
              <a:off x="5148064" y="5445224"/>
              <a:ext cx="34563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s-ES" altLang="es-ES" sz="1600"/>
                <a:t>Las pilas alcalinas de dióxido de Manganeso y Zinc.</a:t>
              </a:r>
              <a:endParaRPr lang="es-ES" altLang="es-AR" sz="1600"/>
            </a:p>
          </p:txBody>
        </p:sp>
      </p:grp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3875088" y="1339850"/>
            <a:ext cx="3073400" cy="1441450"/>
          </a:xfrm>
          <a:prstGeom prst="cloudCallout">
            <a:avLst>
              <a:gd name="adj1" fmla="val -79384"/>
              <a:gd name="adj2" fmla="val 34208"/>
            </a:avLst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rgbClr val="000066"/>
                </a:solidFill>
                <a:latin typeface="Verdana" panose="020B0604030504040204" pitchFamily="34" charset="0"/>
              </a:rPr>
              <a:t>Cu</a:t>
            </a:r>
            <a:r>
              <a:rPr lang="es-ES" altLang="es-AR" sz="1600" baseline="30000">
                <a:solidFill>
                  <a:srgbClr val="000066"/>
                </a:solidFill>
                <a:latin typeface="Verdana" panose="020B0604030504040204" pitchFamily="34" charset="0"/>
              </a:rPr>
              <a:t>0</a:t>
            </a:r>
            <a:r>
              <a:rPr lang="es-ES" altLang="es-AR" sz="16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Cu</a:t>
            </a:r>
            <a:r>
              <a:rPr lang="es-ES" altLang="es-AR" sz="1600" baseline="300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2+</a:t>
            </a:r>
            <a:r>
              <a:rPr lang="es-ES" altLang="es-AR" sz="16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+ 2 e</a:t>
            </a:r>
            <a:r>
              <a:rPr lang="es-ES" altLang="es-AR" sz="1600" baseline="300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AR" sz="1600">
              <a:solidFill>
                <a:srgbClr val="0000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Ag</a:t>
            </a:r>
            <a:r>
              <a:rPr lang="es-ES" altLang="es-AR" sz="1600" baseline="300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+</a:t>
            </a:r>
            <a:r>
              <a:rPr lang="es-ES" altLang="es-AR" sz="16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+ 2e</a:t>
            </a:r>
            <a:r>
              <a:rPr lang="es-ES" altLang="es-AR" sz="1600" baseline="300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-</a:t>
            </a:r>
            <a:r>
              <a:rPr lang="es-ES" altLang="es-AR" sz="16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Ag</a:t>
            </a:r>
            <a:r>
              <a:rPr lang="es-ES" altLang="es-AR" sz="1600" baseline="3000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4" name="Picture 6" descr="etapa luminosa en tilaco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359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333333"/>
                </a:solidFill>
                <a:latin typeface="Verdana" panose="020B0604030504040204" pitchFamily="34" charset="0"/>
              </a:rPr>
              <a:t>Reacciones de óxido-reducción en el metabolismo celular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900113" y="836613"/>
            <a:ext cx="3627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solidFill>
                  <a:srgbClr val="FF0000"/>
                </a:solidFill>
                <a:latin typeface="Verdana" panose="020B0604030504040204" pitchFamily="34" charset="0"/>
              </a:rPr>
              <a:t>Fotosíntesis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67f3dc349f1filenameD240typeimage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765175"/>
            <a:ext cx="4525963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5" descr="7353dc34aa7filenameFA232typeimage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184525"/>
            <a:ext cx="428466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6" descr="72a3dc34a9cfilenameFA229typeimage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973263"/>
            <a:ext cx="42846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0" y="0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333333"/>
                </a:solidFill>
                <a:latin typeface="Verdana" panose="020B0604030504040204" pitchFamily="34" charset="0"/>
              </a:rPr>
              <a:t>Reacciones de óxido-reducción en el metabolismo celular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364163" y="765175"/>
            <a:ext cx="352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solidFill>
                  <a:srgbClr val="FF0000"/>
                </a:solidFill>
                <a:latin typeface="Verdana" panose="020B0604030504040204" pitchFamily="34" charset="0"/>
              </a:rPr>
              <a:t>Respiración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9388" y="1700213"/>
            <a:ext cx="8820150" cy="229293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FF0000"/>
              </a:buClr>
              <a:buFontTx/>
              <a:buAutoNum type="romanUcPeriod"/>
            </a:pPr>
            <a:r>
              <a:rPr lang="es-ES" altLang="es-AR" sz="2400" dirty="0">
                <a:latin typeface="Verdana" panose="020B0604030504040204" pitchFamily="34" charset="0"/>
              </a:rPr>
              <a:t> </a:t>
            </a:r>
            <a:r>
              <a:rPr lang="es-ES" altLang="es-AR" sz="2000" dirty="0">
                <a:latin typeface="Verdana" panose="020B0604030504040204" pitchFamily="34" charset="0"/>
              </a:rPr>
              <a:t>Contacto o Colisión</a:t>
            </a:r>
            <a:r>
              <a:rPr lang="es-ES" altLang="es-AR" sz="2400" dirty="0">
                <a:latin typeface="Verdana" panose="020B0604030504040204" pitchFamily="34" charset="0"/>
              </a:rPr>
              <a:t> </a:t>
            </a:r>
            <a:r>
              <a:rPr lang="es-ES" altLang="es-AR" sz="2000" dirty="0">
                <a:latin typeface="Verdana" panose="020B0604030504040204" pitchFamily="34" charset="0"/>
              </a:rPr>
              <a:t>(frecuencia de colisión: </a:t>
            </a:r>
            <a:r>
              <a:rPr lang="es-ES" altLang="es-AR" sz="2000" dirty="0" smtClean="0">
                <a:latin typeface="Verdana" panose="020B0604030504040204" pitchFamily="34" charset="0"/>
              </a:rPr>
              <a:t>concentración </a:t>
            </a:r>
            <a:r>
              <a:rPr lang="es-ES" altLang="es-AR" sz="2000" dirty="0">
                <a:latin typeface="Verdana" panose="020B0604030504040204" pitchFamily="34" charset="0"/>
              </a:rPr>
              <a:t>y temperatura)</a:t>
            </a:r>
            <a:endParaRPr lang="es-ES" altLang="es-AR" sz="2400" dirty="0">
              <a:latin typeface="Verdana" panose="020B0604030504040204" pitchFamily="34" charset="0"/>
            </a:endParaRPr>
          </a:p>
          <a:p>
            <a:pPr eaLnBrk="1" hangingPunct="1">
              <a:spcAft>
                <a:spcPct val="25000"/>
              </a:spcAft>
              <a:buClr>
                <a:srgbClr val="FF0000"/>
              </a:buClr>
              <a:buFontTx/>
              <a:buAutoNum type="romanUcPeriod"/>
            </a:pPr>
            <a:r>
              <a:rPr lang="es-ES" altLang="es-AR" sz="2400" dirty="0">
                <a:latin typeface="Verdana" panose="020B0604030504040204" pitchFamily="34" charset="0"/>
              </a:rPr>
              <a:t> </a:t>
            </a:r>
            <a:r>
              <a:rPr lang="es-ES" altLang="es-AR" sz="2000" dirty="0">
                <a:latin typeface="Verdana" panose="020B0604030504040204" pitchFamily="34" charset="0"/>
              </a:rPr>
              <a:t>Orientación apropiada</a:t>
            </a:r>
            <a:r>
              <a:rPr lang="es-ES" altLang="es-AR" sz="2400" dirty="0">
                <a:latin typeface="Verdana" panose="020B0604030504040204" pitchFamily="34" charset="0"/>
              </a:rPr>
              <a:t> </a:t>
            </a:r>
            <a:r>
              <a:rPr lang="es-ES" altLang="es-AR" sz="2000" dirty="0">
                <a:latin typeface="Verdana" panose="020B0604030504040204" pitchFamily="34" charset="0"/>
              </a:rPr>
              <a:t>(geometría de la partícula)</a:t>
            </a:r>
          </a:p>
          <a:p>
            <a:pPr eaLnBrk="1" hangingPunct="1">
              <a:spcAft>
                <a:spcPct val="25000"/>
              </a:spcAft>
              <a:buClr>
                <a:srgbClr val="FF0000"/>
              </a:buClr>
              <a:buFontTx/>
              <a:buAutoNum type="romanUcPeriod"/>
            </a:pPr>
            <a:r>
              <a:rPr lang="es-ES" altLang="es-AR" sz="2400" dirty="0">
                <a:latin typeface="Verdana" panose="020B0604030504040204" pitchFamily="34" charset="0"/>
              </a:rPr>
              <a:t> </a:t>
            </a:r>
            <a:r>
              <a:rPr lang="es-ES" altLang="es-AR" sz="2000" dirty="0">
                <a:latin typeface="Verdana" panose="020B0604030504040204" pitchFamily="34" charset="0"/>
              </a:rPr>
              <a:t>Energía de activación (cuando las partículas chocan deben    poseer una cantidad específica de energía cinética para que la colisión sea eficaz). Catalizadores (ej. enzimas).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8999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solidFill>
                  <a:srgbClr val="0000CC"/>
                </a:solidFill>
                <a:latin typeface="Verdana" panose="020B0604030504040204" pitchFamily="34" charset="0"/>
              </a:rPr>
              <a:t>Velocidad de las </a:t>
            </a:r>
            <a:r>
              <a:rPr lang="es-ES" altLang="es-AR" sz="2400" dirty="0" smtClean="0">
                <a:solidFill>
                  <a:srgbClr val="0000CC"/>
                </a:solidFill>
                <a:latin typeface="Verdana" panose="020B0604030504040204" pitchFamily="34" charset="0"/>
              </a:rPr>
              <a:t>reacciones químicas</a:t>
            </a:r>
            <a:endParaRPr lang="es-ES" altLang="es-AR" sz="2400" dirty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68313" y="1095375"/>
            <a:ext cx="6969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latin typeface="Verdana" panose="020B0604030504040204" pitchFamily="34" charset="0"/>
              </a:rPr>
              <a:t>Factores que controlan la velocidad de una </a:t>
            </a:r>
            <a:r>
              <a:rPr lang="es-ES" altLang="es-AR" sz="2000" dirty="0" smtClean="0">
                <a:latin typeface="Verdana" panose="020B0604030504040204" pitchFamily="34" charset="0"/>
              </a:rPr>
              <a:t>reacción:</a:t>
            </a:r>
            <a:endParaRPr lang="es-ES" altLang="es-AR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68313" y="5732463"/>
            <a:ext cx="8215312" cy="76993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AR" sz="2200">
                <a:latin typeface="Comic Sans MS" panose="030F0702030302020204" pitchFamily="66" charset="0"/>
              </a:rPr>
              <a:t>Los enzimas aumentan las velocidades de reacción disminuyendo la energía de activación  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>
            <a:off x="1403350" y="701675"/>
            <a:ext cx="0" cy="434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1403350" y="5045075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1403350" y="184467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1479550" y="4664075"/>
            <a:ext cx="6019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85" name="Freeform 9"/>
          <p:cNvSpPr>
            <a:spLocks/>
          </p:cNvSpPr>
          <p:nvPr/>
        </p:nvSpPr>
        <p:spPr bwMode="auto">
          <a:xfrm>
            <a:off x="1427163" y="1160463"/>
            <a:ext cx="4953000" cy="3530600"/>
          </a:xfrm>
          <a:custGeom>
            <a:avLst/>
            <a:gdLst>
              <a:gd name="T0" fmla="*/ 0 w 3120"/>
              <a:gd name="T1" fmla="*/ 2147483646 h 2224"/>
              <a:gd name="T2" fmla="*/ 2147483646 w 3120"/>
              <a:gd name="T3" fmla="*/ 2147483646 h 2224"/>
              <a:gd name="T4" fmla="*/ 2147483646 w 3120"/>
              <a:gd name="T5" fmla="*/ 2147483646 h 2224"/>
              <a:gd name="T6" fmla="*/ 2147483646 w 3120"/>
              <a:gd name="T7" fmla="*/ 2147483646 h 2224"/>
              <a:gd name="T8" fmla="*/ 2147483646 w 3120"/>
              <a:gd name="T9" fmla="*/ 2147483646 h 2224"/>
              <a:gd name="T10" fmla="*/ 2147483646 w 3120"/>
              <a:gd name="T11" fmla="*/ 2147483646 h 2224"/>
              <a:gd name="T12" fmla="*/ 2147483646 w 3120"/>
              <a:gd name="T13" fmla="*/ 2147483646 h 2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20" h="2224">
                <a:moveTo>
                  <a:pt x="0" y="392"/>
                </a:moveTo>
                <a:cubicBezTo>
                  <a:pt x="168" y="396"/>
                  <a:pt x="336" y="400"/>
                  <a:pt x="432" y="392"/>
                </a:cubicBezTo>
                <a:cubicBezTo>
                  <a:pt x="528" y="384"/>
                  <a:pt x="496" y="408"/>
                  <a:pt x="576" y="344"/>
                </a:cubicBezTo>
                <a:cubicBezTo>
                  <a:pt x="656" y="280"/>
                  <a:pt x="784" y="0"/>
                  <a:pt x="912" y="8"/>
                </a:cubicBezTo>
                <a:cubicBezTo>
                  <a:pt x="1040" y="16"/>
                  <a:pt x="1120" y="72"/>
                  <a:pt x="1344" y="392"/>
                </a:cubicBezTo>
                <a:cubicBezTo>
                  <a:pt x="1568" y="712"/>
                  <a:pt x="1960" y="1632"/>
                  <a:pt x="2256" y="1928"/>
                </a:cubicBezTo>
                <a:cubicBezTo>
                  <a:pt x="2552" y="2224"/>
                  <a:pt x="2836" y="2196"/>
                  <a:pt x="3120" y="2168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250825" y="3063875"/>
            <a:ext cx="55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s-AR" sz="40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</a:t>
            </a: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V="1">
            <a:off x="946150" y="2454275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2363788" y="512127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s-A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Progreso de la reacción</a:t>
            </a:r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2774950" y="5578475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>
            <a:off x="2851150" y="1235075"/>
            <a:ext cx="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107950" y="1006475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AR" sz="2400">
                <a:solidFill>
                  <a:srgbClr val="990000"/>
                </a:solidFill>
                <a:latin typeface="Elephant" panose="02020904090505020303" pitchFamily="18" charset="0"/>
              </a:rPr>
              <a:t>E</a:t>
            </a:r>
            <a:r>
              <a:rPr lang="en-US" altLang="es-AR" sz="2400" baseline="-25000">
                <a:solidFill>
                  <a:srgbClr val="990000"/>
                </a:solidFill>
                <a:latin typeface="Elephant" panose="02020904090505020303" pitchFamily="18" charset="0"/>
              </a:rPr>
              <a:t>A </a:t>
            </a:r>
            <a:r>
              <a:rPr lang="en-US" altLang="es-AR" sz="2400">
                <a:solidFill>
                  <a:srgbClr val="990000"/>
                </a:solidFill>
                <a:latin typeface="Elephant" panose="02020904090505020303" pitchFamily="18" charset="0"/>
              </a:rPr>
              <a:t>con enzima</a:t>
            </a: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7404100" y="1566863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s-AR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Reactivos</a:t>
            </a:r>
            <a:endParaRPr lang="en-US" altLang="es-AR" sz="2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7475538" y="4435475"/>
            <a:ext cx="1776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s-AR" sz="2000" dirty="0" err="1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Productos</a:t>
            </a:r>
            <a:endParaRPr lang="en-US" altLang="es-AR" sz="2000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8196" name="Freeform 20"/>
          <p:cNvSpPr>
            <a:spLocks/>
          </p:cNvSpPr>
          <p:nvPr/>
        </p:nvSpPr>
        <p:spPr bwMode="auto">
          <a:xfrm>
            <a:off x="1403350" y="549275"/>
            <a:ext cx="5410200" cy="4114800"/>
          </a:xfrm>
          <a:custGeom>
            <a:avLst/>
            <a:gdLst>
              <a:gd name="T0" fmla="*/ 0 w 3408"/>
              <a:gd name="T1" fmla="*/ 2147483646 h 2592"/>
              <a:gd name="T2" fmla="*/ 2147483646 w 3408"/>
              <a:gd name="T3" fmla="*/ 2147483646 h 2592"/>
              <a:gd name="T4" fmla="*/ 2147483646 w 3408"/>
              <a:gd name="T5" fmla="*/ 2147483646 h 2592"/>
              <a:gd name="T6" fmla="*/ 2147483646 w 3408"/>
              <a:gd name="T7" fmla="*/ 2147483646 h 2592"/>
              <a:gd name="T8" fmla="*/ 2147483646 w 3408"/>
              <a:gd name="T9" fmla="*/ 2147483646 h 2592"/>
              <a:gd name="T10" fmla="*/ 2147483646 w 3408"/>
              <a:gd name="T11" fmla="*/ 2147483646 h 2592"/>
              <a:gd name="T12" fmla="*/ 2147483646 w 3408"/>
              <a:gd name="T13" fmla="*/ 2147483646 h 2592"/>
              <a:gd name="T14" fmla="*/ 2147483646 w 3408"/>
              <a:gd name="T15" fmla="*/ 2147483646 h 2592"/>
              <a:gd name="T16" fmla="*/ 2147483646 w 3408"/>
              <a:gd name="T17" fmla="*/ 2147483646 h 25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08" h="2592">
                <a:moveTo>
                  <a:pt x="0" y="768"/>
                </a:moveTo>
                <a:cubicBezTo>
                  <a:pt x="152" y="804"/>
                  <a:pt x="304" y="840"/>
                  <a:pt x="432" y="768"/>
                </a:cubicBezTo>
                <a:cubicBezTo>
                  <a:pt x="560" y="696"/>
                  <a:pt x="688" y="456"/>
                  <a:pt x="768" y="336"/>
                </a:cubicBezTo>
                <a:cubicBezTo>
                  <a:pt x="848" y="216"/>
                  <a:pt x="864" y="96"/>
                  <a:pt x="912" y="48"/>
                </a:cubicBezTo>
                <a:cubicBezTo>
                  <a:pt x="960" y="0"/>
                  <a:pt x="1008" y="16"/>
                  <a:pt x="1056" y="48"/>
                </a:cubicBezTo>
                <a:cubicBezTo>
                  <a:pt x="1104" y="80"/>
                  <a:pt x="1112" y="112"/>
                  <a:pt x="1200" y="240"/>
                </a:cubicBezTo>
                <a:cubicBezTo>
                  <a:pt x="1288" y="368"/>
                  <a:pt x="1376" y="488"/>
                  <a:pt x="1584" y="816"/>
                </a:cubicBezTo>
                <a:cubicBezTo>
                  <a:pt x="1792" y="1144"/>
                  <a:pt x="2144" y="1912"/>
                  <a:pt x="2448" y="2208"/>
                </a:cubicBezTo>
                <a:cubicBezTo>
                  <a:pt x="2752" y="2504"/>
                  <a:pt x="3080" y="2548"/>
                  <a:pt x="3408" y="2592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3003550" y="625475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1098550" y="1311275"/>
            <a:ext cx="1600200" cy="2286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3994150" y="922338"/>
            <a:ext cx="268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AR" sz="2400">
                <a:solidFill>
                  <a:schemeClr val="accent2"/>
                </a:solidFill>
                <a:latin typeface="Elephant" panose="02020904090505020303" pitchFamily="18" charset="0"/>
              </a:rPr>
              <a:t>E</a:t>
            </a:r>
            <a:r>
              <a:rPr lang="en-US" altLang="es-AR" sz="2400" baseline="-25000">
                <a:solidFill>
                  <a:schemeClr val="accent2"/>
                </a:solidFill>
                <a:latin typeface="Elephant" panose="02020904090505020303" pitchFamily="18" charset="0"/>
              </a:rPr>
              <a:t>A</a:t>
            </a:r>
            <a:r>
              <a:rPr lang="en-US" altLang="es-AR" sz="2400">
                <a:solidFill>
                  <a:schemeClr val="accent2"/>
                </a:solidFill>
                <a:latin typeface="Elephant" panose="02020904090505020303" pitchFamily="18" charset="0"/>
              </a:rPr>
              <a:t> sin enzima</a:t>
            </a:r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 flipH="1" flipV="1">
            <a:off x="3079750" y="1006475"/>
            <a:ext cx="838200" cy="762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1 Elipse"/>
          <p:cNvSpPr/>
          <p:nvPr/>
        </p:nvSpPr>
        <p:spPr>
          <a:xfrm>
            <a:off x="1563688" y="1387475"/>
            <a:ext cx="4318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" name="23 Elipse"/>
          <p:cNvSpPr/>
          <p:nvPr/>
        </p:nvSpPr>
        <p:spPr>
          <a:xfrm>
            <a:off x="6683375" y="4176713"/>
            <a:ext cx="431800" cy="457200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build="allAtOnce" animBg="1"/>
      <p:bldP spid="178185" grpId="0" animBg="1"/>
      <p:bldP spid="178191" grpId="0" animBg="1"/>
      <p:bldP spid="178192" grpId="0" build="p" autoUpdateAnimBg="0" advAuto="0"/>
      <p:bldP spid="178196" grpId="0" animBg="1"/>
      <p:bldP spid="178197" grpId="0" animBg="1"/>
      <p:bldP spid="178198" grpId="0" animBg="1"/>
      <p:bldP spid="178199" grpId="0" build="p" autoUpdateAnimBg="0" advAuto="0"/>
      <p:bldP spid="1782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26851" r="26320" b="26992"/>
          <a:stretch/>
        </p:blipFill>
        <p:spPr bwMode="auto">
          <a:xfrm>
            <a:off x="251521" y="980729"/>
            <a:ext cx="784887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116632"/>
            <a:ext cx="3381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dirty="0">
                <a:solidFill>
                  <a:srgbClr val="0000FF"/>
                </a:solidFill>
                <a:latin typeface="Verdana" panose="020B0604030504040204" pitchFamily="34" charset="0"/>
              </a:rPr>
              <a:t>Equilibrio químico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850" y="116632"/>
            <a:ext cx="3381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dirty="0">
                <a:solidFill>
                  <a:srgbClr val="0000FF"/>
                </a:solidFill>
                <a:latin typeface="Verdana" panose="020B0604030504040204" pitchFamily="34" charset="0"/>
              </a:rPr>
              <a:t>Equilibrio químico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38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solidFill>
                  <a:srgbClr val="009900"/>
                </a:solidFill>
                <a:latin typeface="Verdana" panose="020B0604030504040204" pitchFamily="34" charset="0"/>
              </a:rPr>
              <a:t>Reacción química reversible</a:t>
            </a:r>
            <a:endParaRPr lang="es-ES" altLang="es-AR" sz="2000" dirty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84438" y="1196752"/>
            <a:ext cx="4792662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dirty="0" err="1">
                <a:latin typeface="Verdana" panose="020B0604030504040204" pitchFamily="34" charset="0"/>
              </a:rPr>
              <a:t>a</a:t>
            </a:r>
            <a:r>
              <a:rPr lang="es-ES" altLang="es-AR" sz="3600" dirty="0" err="1">
                <a:latin typeface="Verdana" panose="020B0604030504040204" pitchFamily="34" charset="0"/>
              </a:rPr>
              <a:t>A</a:t>
            </a:r>
            <a:r>
              <a:rPr lang="es-ES" altLang="es-AR" sz="3600" dirty="0">
                <a:latin typeface="Verdana" panose="020B0604030504040204" pitchFamily="34" charset="0"/>
              </a:rPr>
              <a:t> + </a:t>
            </a:r>
            <a:r>
              <a:rPr lang="es-ES" altLang="es-AR" dirty="0" err="1">
                <a:latin typeface="Verdana" panose="020B0604030504040204" pitchFamily="34" charset="0"/>
              </a:rPr>
              <a:t>b</a:t>
            </a:r>
            <a:r>
              <a:rPr lang="es-ES" altLang="es-AR" sz="3600" dirty="0" err="1">
                <a:latin typeface="Verdana" panose="020B0604030504040204" pitchFamily="34" charset="0"/>
              </a:rPr>
              <a:t>B</a:t>
            </a:r>
            <a:r>
              <a:rPr lang="es-ES" altLang="es-AR" sz="3600" dirty="0">
                <a:latin typeface="Verdana" panose="020B0604030504040204" pitchFamily="34" charset="0"/>
              </a:rPr>
              <a:t> </a:t>
            </a:r>
            <a:r>
              <a:rPr lang="es-ES" altLang="es-AR" sz="3600" dirty="0">
                <a:latin typeface="Verdana" panose="020B0604030504040204" pitchFamily="34" charset="0"/>
                <a:sym typeface="Symbol" panose="05050102010706020507" pitchFamily="18" charset="2"/>
              </a:rPr>
              <a:t>  </a:t>
            </a:r>
            <a:r>
              <a:rPr lang="es-ES" altLang="es-AR" dirty="0" err="1">
                <a:latin typeface="Verdana" panose="020B0604030504040204" pitchFamily="34" charset="0"/>
                <a:sym typeface="Symbol" panose="05050102010706020507" pitchFamily="18" charset="2"/>
              </a:rPr>
              <a:t>c</a:t>
            </a:r>
            <a:r>
              <a:rPr lang="es-ES" altLang="es-AR" sz="3600" dirty="0" err="1">
                <a:latin typeface="Verdana" panose="020B0604030504040204" pitchFamily="34" charset="0"/>
                <a:sym typeface="Symbol" panose="05050102010706020507" pitchFamily="18" charset="2"/>
              </a:rPr>
              <a:t>C</a:t>
            </a:r>
            <a:r>
              <a:rPr lang="es-ES" altLang="es-AR" sz="3600" dirty="0">
                <a:latin typeface="Verdana" panose="020B0604030504040204" pitchFamily="34" charset="0"/>
                <a:sym typeface="Symbol" panose="05050102010706020507" pitchFamily="18" charset="2"/>
              </a:rPr>
              <a:t> + </a:t>
            </a:r>
            <a:r>
              <a:rPr lang="es-ES" altLang="es-AR" dirty="0" err="1">
                <a:latin typeface="Verdan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es-ES" altLang="es-AR" sz="3600" dirty="0" err="1">
                <a:latin typeface="Verdana" panose="020B0604030504040204" pitchFamily="34" charset="0"/>
                <a:sym typeface="Symbol" panose="05050102010706020507" pitchFamily="18" charset="2"/>
              </a:rPr>
              <a:t>D</a:t>
            </a:r>
            <a:endParaRPr lang="es-ES" altLang="es-AR" sz="3600" dirty="0"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79512" y="1916832"/>
            <a:ext cx="8748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rgbClr val="333333"/>
                </a:solidFill>
                <a:latin typeface="Verdana" panose="020B0604030504040204" pitchFamily="34" charset="0"/>
              </a:rPr>
              <a:t>El </a:t>
            </a:r>
            <a:r>
              <a:rPr lang="es-AR" altLang="es-AR" sz="1800" b="1" dirty="0">
                <a:solidFill>
                  <a:srgbClr val="333333"/>
                </a:solidFill>
                <a:latin typeface="Verdana" panose="020B0604030504040204" pitchFamily="34" charset="0"/>
              </a:rPr>
              <a:t>equilibrio químico </a:t>
            </a:r>
            <a:r>
              <a:rPr lang="es-AR" altLang="es-AR" sz="1800" dirty="0">
                <a:solidFill>
                  <a:srgbClr val="333333"/>
                </a:solidFill>
                <a:latin typeface="Verdana" panose="020B0604030504040204" pitchFamily="34" charset="0"/>
              </a:rPr>
              <a:t>se </a:t>
            </a:r>
            <a:r>
              <a:rPr lang="es-AR" altLang="es-AR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alcanza cuando </a:t>
            </a:r>
            <a:r>
              <a:rPr lang="es-AR" altLang="es-AR" sz="1800" dirty="0">
                <a:solidFill>
                  <a:srgbClr val="333333"/>
                </a:solidFill>
                <a:latin typeface="Verdana" panose="020B0604030504040204" pitchFamily="34" charset="0"/>
              </a:rPr>
              <a:t>las </a:t>
            </a:r>
            <a:r>
              <a:rPr lang="es-AR" altLang="es-AR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velocidades de </a:t>
            </a:r>
            <a:r>
              <a:rPr lang="es-AR" altLang="es-AR" sz="1800" dirty="0">
                <a:solidFill>
                  <a:srgbClr val="333333"/>
                </a:solidFill>
                <a:latin typeface="Verdana" panose="020B0604030504040204" pitchFamily="34" charset="0"/>
              </a:rPr>
              <a:t>las reacciones en un sentido y en otro se igualan, y las </a:t>
            </a:r>
            <a:r>
              <a:rPr lang="es-AR" altLang="es-AR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concentraciones de </a:t>
            </a:r>
            <a:r>
              <a:rPr lang="es-AR" altLang="es-AR" sz="1800" dirty="0">
                <a:solidFill>
                  <a:srgbClr val="333333"/>
                </a:solidFill>
                <a:latin typeface="Verdana" panose="020B0604030504040204" pitchFamily="34" charset="0"/>
              </a:rPr>
              <a:t>los reactivos y productos permanecen </a:t>
            </a:r>
            <a:r>
              <a:rPr lang="es-AR" altLang="es-AR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constantes.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AR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Definición de </a:t>
            </a:r>
            <a:r>
              <a:rPr lang="es-ES" altLang="es-AR" sz="18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constante de equilibrio </a:t>
            </a:r>
            <a:r>
              <a:rPr lang="es-ES" altLang="es-AR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de una reacción reversible: </a:t>
            </a:r>
            <a:endParaRPr lang="es-ES" altLang="es-AR" sz="180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166813" y="483103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2608263" y="3141663"/>
            <a:ext cx="4203700" cy="132238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latin typeface="Verdana" panose="020B0604030504040204" pitchFamily="34" charset="0"/>
              </a:rPr>
              <a:t>K</a:t>
            </a:r>
            <a:r>
              <a:rPr lang="es-ES" altLang="es-AR" sz="4000" baseline="-25000">
                <a:latin typeface="Verdana" panose="020B0604030504040204" pitchFamily="34" charset="0"/>
              </a:rPr>
              <a:t>eq</a:t>
            </a:r>
            <a:r>
              <a:rPr lang="es-ES" altLang="es-AR" sz="4000">
                <a:latin typeface="Verdana" panose="020B0604030504040204" pitchFamily="34" charset="0"/>
              </a:rPr>
              <a:t> = [C]</a:t>
            </a:r>
            <a:r>
              <a:rPr lang="es-ES" altLang="es-AR" sz="4000" baseline="30000">
                <a:latin typeface="Verdana" panose="020B0604030504040204" pitchFamily="34" charset="0"/>
              </a:rPr>
              <a:t>c </a:t>
            </a:r>
            <a:r>
              <a:rPr lang="es-ES" altLang="es-AR" sz="1400">
                <a:latin typeface="Verdana" panose="020B0604030504040204" pitchFamily="34" charset="0"/>
              </a:rPr>
              <a:t>x</a:t>
            </a:r>
            <a:r>
              <a:rPr lang="es-ES" altLang="es-AR" sz="4000">
                <a:latin typeface="Verdana" panose="020B0604030504040204" pitchFamily="34" charset="0"/>
              </a:rPr>
              <a:t> [D]</a:t>
            </a:r>
            <a:r>
              <a:rPr lang="es-ES" altLang="es-AR" sz="4000" baseline="30000">
                <a:latin typeface="Verdana" panose="020B0604030504040204" pitchFamily="34" charset="0"/>
              </a:rPr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latin typeface="Verdana" panose="020B0604030504040204" pitchFamily="34" charset="0"/>
              </a:rPr>
              <a:t>         [A]</a:t>
            </a:r>
            <a:r>
              <a:rPr lang="es-ES" altLang="es-AR" sz="4000" baseline="30000">
                <a:latin typeface="Verdana" panose="020B0604030504040204" pitchFamily="34" charset="0"/>
              </a:rPr>
              <a:t>a </a:t>
            </a:r>
            <a:r>
              <a:rPr lang="es-ES" altLang="es-AR" sz="140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s-ES" altLang="es-AR" sz="4000" baseline="30000">
                <a:latin typeface="Verdana" panose="020B0604030504040204" pitchFamily="34" charset="0"/>
              </a:rPr>
              <a:t> </a:t>
            </a:r>
            <a:r>
              <a:rPr lang="es-ES" altLang="es-AR" sz="4000">
                <a:latin typeface="Verdana" panose="020B0604030504040204" pitchFamily="34" charset="0"/>
              </a:rPr>
              <a:t>[B]</a:t>
            </a:r>
            <a:r>
              <a:rPr lang="es-ES" altLang="es-AR" sz="4000" baseline="30000"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>
            <a:off x="4214813" y="3844925"/>
            <a:ext cx="25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299075" y="5602560"/>
            <a:ext cx="3325813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0066FF"/>
                </a:solidFill>
                <a:latin typeface="Verdana" panose="020B0604030504040204" pitchFamily="34" charset="0"/>
              </a:rPr>
              <a:t>K</a:t>
            </a:r>
            <a:r>
              <a:rPr lang="es-ES" altLang="es-AR" baseline="-25000">
                <a:solidFill>
                  <a:srgbClr val="0066FF"/>
                </a:solidFill>
                <a:latin typeface="Verdana" panose="020B0604030504040204" pitchFamily="34" charset="0"/>
              </a:rPr>
              <a:t>eq</a:t>
            </a:r>
            <a:r>
              <a:rPr lang="es-ES" altLang="es-AR">
                <a:solidFill>
                  <a:srgbClr val="0066FF"/>
                </a:solidFill>
                <a:latin typeface="Verdana" panose="020B0604030504040204" pitchFamily="34" charset="0"/>
              </a:rPr>
              <a:t> =    [NH</a:t>
            </a:r>
            <a:r>
              <a:rPr lang="es-ES" altLang="es-AR" baseline="-25000">
                <a:solidFill>
                  <a:srgbClr val="0066FF"/>
                </a:solidFill>
                <a:latin typeface="Verdana" panose="020B0604030504040204" pitchFamily="34" charset="0"/>
              </a:rPr>
              <a:t>3</a:t>
            </a:r>
            <a:r>
              <a:rPr lang="es-ES" altLang="es-AR">
                <a:solidFill>
                  <a:srgbClr val="0066FF"/>
                </a:solidFill>
                <a:latin typeface="Verdana" panose="020B0604030504040204" pitchFamily="34" charset="0"/>
              </a:rPr>
              <a:t>]</a:t>
            </a:r>
            <a:r>
              <a:rPr lang="es-ES" altLang="es-AR" baseline="30000">
                <a:solidFill>
                  <a:srgbClr val="0066FF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0066FF"/>
                </a:solidFill>
                <a:latin typeface="Verdana" panose="020B0604030504040204" pitchFamily="34" charset="0"/>
              </a:rPr>
              <a:t>        [N</a:t>
            </a:r>
            <a:r>
              <a:rPr lang="es-ES" altLang="es-AR" baseline="-25000">
                <a:solidFill>
                  <a:srgbClr val="0066FF"/>
                </a:solidFill>
                <a:latin typeface="Verdana" panose="020B0604030504040204" pitchFamily="34" charset="0"/>
              </a:rPr>
              <a:t>2</a:t>
            </a:r>
            <a:r>
              <a:rPr lang="es-ES" altLang="es-AR">
                <a:solidFill>
                  <a:srgbClr val="0066FF"/>
                </a:solidFill>
                <a:latin typeface="Verdana" panose="020B0604030504040204" pitchFamily="34" charset="0"/>
              </a:rPr>
              <a:t>] [H</a:t>
            </a:r>
            <a:r>
              <a:rPr lang="es-ES" altLang="es-AR" baseline="-25000">
                <a:solidFill>
                  <a:srgbClr val="0066FF"/>
                </a:solidFill>
                <a:latin typeface="Verdana" panose="020B0604030504040204" pitchFamily="34" charset="0"/>
              </a:rPr>
              <a:t>2</a:t>
            </a:r>
            <a:r>
              <a:rPr lang="es-ES" altLang="es-AR">
                <a:solidFill>
                  <a:srgbClr val="0066FF"/>
                </a:solidFill>
                <a:latin typeface="Verdana" panose="020B0604030504040204" pitchFamily="34" charset="0"/>
              </a:rPr>
              <a:t>]</a:t>
            </a:r>
            <a:r>
              <a:rPr lang="es-ES" altLang="es-AR" baseline="30000">
                <a:solidFill>
                  <a:srgbClr val="0066FF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>
            <a:off x="6443663" y="6178822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1063625" y="5686697"/>
            <a:ext cx="3165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FF00FF"/>
                </a:solidFill>
                <a:latin typeface="Verdana" panose="020B0604030504040204" pitchFamily="34" charset="0"/>
              </a:rPr>
              <a:t>                    </a:t>
            </a:r>
            <a:r>
              <a:rPr lang="es-ES" altLang="es-AR" sz="1200">
                <a:solidFill>
                  <a:srgbClr val="FF00FF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</a:t>
            </a:r>
            <a:endParaRPr lang="es-ES" altLang="es-AR" sz="1200">
              <a:solidFill>
                <a:srgbClr val="FF00FF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FF00FF"/>
                </a:solidFill>
                <a:latin typeface="Verdana" panose="020B0604030504040204" pitchFamily="34" charset="0"/>
              </a:rPr>
              <a:t> N</a:t>
            </a:r>
            <a:r>
              <a:rPr lang="es-ES" altLang="es-AR" sz="2000" baseline="-25000">
                <a:solidFill>
                  <a:srgbClr val="FF00FF"/>
                </a:solidFill>
                <a:latin typeface="Verdana" panose="020B0604030504040204" pitchFamily="34" charset="0"/>
              </a:rPr>
              <a:t>2</a:t>
            </a:r>
            <a:r>
              <a:rPr lang="es-ES" altLang="es-AR" sz="2000">
                <a:solidFill>
                  <a:srgbClr val="FF00FF"/>
                </a:solidFill>
                <a:latin typeface="Verdana" panose="020B0604030504040204" pitchFamily="34" charset="0"/>
              </a:rPr>
              <a:t> + 3 H</a:t>
            </a:r>
            <a:r>
              <a:rPr lang="es-ES" altLang="es-AR" sz="2000" baseline="-25000">
                <a:solidFill>
                  <a:srgbClr val="FF00FF"/>
                </a:solidFill>
                <a:latin typeface="Verdana" panose="020B0604030504040204" pitchFamily="34" charset="0"/>
              </a:rPr>
              <a:t>2</a:t>
            </a:r>
            <a:r>
              <a:rPr lang="es-ES" altLang="es-AR" sz="2000">
                <a:solidFill>
                  <a:srgbClr val="FF00FF"/>
                </a:solidFill>
                <a:latin typeface="Verdana" panose="020B0604030504040204" pitchFamily="34" charset="0"/>
              </a:rPr>
              <a:t>  &lt;=&gt; 2 NH</a:t>
            </a:r>
            <a:r>
              <a:rPr lang="es-ES" altLang="es-AR" sz="2000" baseline="-25000">
                <a:solidFill>
                  <a:srgbClr val="FF00FF"/>
                </a:solidFill>
                <a:latin typeface="Verdana" panose="020B0604030504040204" pitchFamily="34" charset="0"/>
              </a:rPr>
              <a:t>3</a:t>
            </a:r>
            <a:endParaRPr lang="es-ES" altLang="es-AR" sz="2000">
              <a:solidFill>
                <a:srgbClr val="FF00FF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5" name="AutoShape 13"/>
          <p:cNvSpPr>
            <a:spLocks noChangeArrowheads="1"/>
          </p:cNvSpPr>
          <p:nvPr/>
        </p:nvSpPr>
        <p:spPr bwMode="auto">
          <a:xfrm>
            <a:off x="4427538" y="5962922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36688" y="4894535"/>
            <a:ext cx="27035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solidFill>
                  <a:srgbClr val="FF00FF"/>
                </a:solidFill>
                <a:latin typeface="Verdana" panose="020B0604030504040204" pitchFamily="34" charset="0"/>
              </a:rPr>
              <a:t>                 </a:t>
            </a:r>
            <a:r>
              <a:rPr lang="es-ES" altLang="es-AR" sz="1200" dirty="0">
                <a:solidFill>
                  <a:srgbClr val="FF00FF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</a:t>
            </a:r>
            <a:endParaRPr lang="es-ES" altLang="es-AR" sz="1200" dirty="0">
              <a:solidFill>
                <a:srgbClr val="FF00FF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solidFill>
                  <a:srgbClr val="FF00FF"/>
                </a:solidFill>
                <a:latin typeface="Verdana" panose="020B0604030504040204" pitchFamily="34" charset="0"/>
              </a:rPr>
              <a:t>N</a:t>
            </a:r>
            <a:r>
              <a:rPr lang="es-ES" altLang="es-AR" sz="2000" baseline="-25000" dirty="0">
                <a:solidFill>
                  <a:srgbClr val="FF00FF"/>
                </a:solidFill>
                <a:latin typeface="Verdana" panose="020B0604030504040204" pitchFamily="34" charset="0"/>
              </a:rPr>
              <a:t>2</a:t>
            </a:r>
            <a:r>
              <a:rPr lang="es-ES" altLang="es-AR" sz="2000" dirty="0">
                <a:solidFill>
                  <a:srgbClr val="FF00FF"/>
                </a:solidFill>
                <a:latin typeface="Verdana" panose="020B0604030504040204" pitchFamily="34" charset="0"/>
              </a:rPr>
              <a:t> + 3 H</a:t>
            </a:r>
            <a:r>
              <a:rPr lang="es-ES" altLang="es-AR" sz="2000" baseline="-25000" dirty="0">
                <a:solidFill>
                  <a:srgbClr val="FF00FF"/>
                </a:solidFill>
                <a:latin typeface="Verdana" panose="020B0604030504040204" pitchFamily="34" charset="0"/>
              </a:rPr>
              <a:t>2</a:t>
            </a:r>
            <a:r>
              <a:rPr lang="es-ES" altLang="es-AR" sz="2000" dirty="0">
                <a:solidFill>
                  <a:srgbClr val="FF00FF"/>
                </a:solidFill>
                <a:latin typeface="Verdana" panose="020B0604030504040204" pitchFamily="34" charset="0"/>
              </a:rPr>
              <a:t>  </a:t>
            </a:r>
            <a:r>
              <a:rPr lang="es-ES" altLang="es-AR" sz="2000" dirty="0">
                <a:solidFill>
                  <a:srgbClr val="FF00FF"/>
                </a:solidFill>
              </a:rPr>
              <a:t>→</a:t>
            </a:r>
            <a:r>
              <a:rPr lang="es-ES" altLang="es-AR" sz="2000" dirty="0">
                <a:solidFill>
                  <a:srgbClr val="FF00FF"/>
                </a:solidFill>
                <a:latin typeface="Verdana" panose="020B0604030504040204" pitchFamily="34" charset="0"/>
              </a:rPr>
              <a:t> 2 NH</a:t>
            </a:r>
            <a:r>
              <a:rPr lang="es-ES" altLang="es-AR" sz="2000" baseline="-25000" dirty="0">
                <a:solidFill>
                  <a:srgbClr val="FF00FF"/>
                </a:solidFill>
                <a:latin typeface="Verdana" panose="020B0604030504040204" pitchFamily="34" charset="0"/>
              </a:rPr>
              <a:t>3</a:t>
            </a:r>
            <a:endParaRPr lang="es-ES" altLang="es-AR" sz="2000" dirty="0">
              <a:solidFill>
                <a:srgbClr val="FF00FF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2082" y="4613066"/>
            <a:ext cx="8388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 smtClean="0">
                <a:solidFill>
                  <a:srgbClr val="009900"/>
                </a:solidFill>
                <a:latin typeface="Verdana" panose="020B0604030504040204" pitchFamily="34" charset="0"/>
              </a:rPr>
              <a:t>Ejemplo: reacción de formación de amoníaco </a:t>
            </a:r>
            <a:endParaRPr lang="es-ES" altLang="es-AR" sz="1800" dirty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23239" grpId="0" animBg="1"/>
      <p:bldP spid="223240" grpId="0" animBg="1"/>
      <p:bldP spid="223241" grpId="0" animBg="1"/>
      <p:bldP spid="223242" grpId="0" animBg="1"/>
      <p:bldP spid="223243" grpId="0"/>
      <p:bldP spid="223245" grpId="0" animBg="1"/>
      <p:bldP spid="16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23850" y="116632"/>
            <a:ext cx="3381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dirty="0">
                <a:solidFill>
                  <a:srgbClr val="0000FF"/>
                </a:solidFill>
                <a:latin typeface="Verdana" panose="020B0604030504040204" pitchFamily="34" charset="0"/>
              </a:rPr>
              <a:t>Equilibrio químico</a:t>
            </a:r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3930" y="1196752"/>
            <a:ext cx="85485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2400" b="1" i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Principio de Le </a:t>
            </a:r>
            <a:r>
              <a:rPr lang="es-AR" altLang="es-AR" sz="2400" b="1" i="1" dirty="0" err="1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Châtelier</a:t>
            </a:r>
            <a:endParaRPr lang="es-AR" altLang="es-AR" sz="2400" b="1" i="1" dirty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Existe una regla general que ayuda a predecir en qué dirección se desplazará una </a:t>
            </a:r>
            <a:r>
              <a:rPr lang="es-AR" altLang="es-AR" sz="18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reacción en </a:t>
            </a:r>
            <a:r>
              <a:rPr lang="es-AR" altLang="es-AR" sz="1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equilibrio cuando hay un cambio de concentración, presión, volumen o temperatura. </a:t>
            </a:r>
            <a:r>
              <a:rPr lang="es-AR" altLang="es-AR" sz="18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 regla</a:t>
            </a:r>
            <a:r>
              <a:rPr lang="es-AR" altLang="es-AR" sz="1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conocida como el </a:t>
            </a:r>
            <a:r>
              <a:rPr lang="es-AR" altLang="es-AR" sz="1800" b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principio de Le </a:t>
            </a:r>
            <a:r>
              <a:rPr lang="es-AR" altLang="es-AR" sz="1800" b="1" dirty="0" err="1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Châtelier</a:t>
            </a:r>
            <a:r>
              <a:rPr lang="es-AR" altLang="es-AR" sz="1800" i="1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AR" altLang="es-AR" sz="1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establece que </a:t>
            </a:r>
            <a:r>
              <a:rPr lang="es-AR" altLang="es-AR" sz="1800" i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 se presenta una </a:t>
            </a:r>
            <a:r>
              <a:rPr lang="es-AR" altLang="es-AR" sz="1800" i="1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perturbación externa </a:t>
            </a:r>
            <a:r>
              <a:rPr lang="es-AR" altLang="es-AR" sz="1800" i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sobre un sistema en equilibrio, el sistema se ajustará de tal manera </a:t>
            </a:r>
            <a:r>
              <a:rPr lang="es-AR" altLang="es-AR" sz="1800" i="1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 se </a:t>
            </a:r>
            <a:r>
              <a:rPr lang="es-AR" altLang="es-AR" sz="1800" i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cancele parcialmente dicha perturbación en la medida que el sistema alcanza una </a:t>
            </a:r>
            <a:r>
              <a:rPr lang="es-AR" altLang="es-AR" sz="1800" i="1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nueva posición </a:t>
            </a:r>
            <a:r>
              <a:rPr lang="es-AR" altLang="es-AR" sz="1800" i="1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AR" altLang="es-AR" sz="1800" i="1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equilibrio.</a:t>
            </a:r>
            <a:endParaRPr lang="es-AR" altLang="es-AR" sz="1800" dirty="0" smtClean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AR" altLang="es-AR" sz="1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término “perturbación” significa aquí un cambio de concentración</a:t>
            </a:r>
            <a:r>
              <a:rPr lang="es-AR" altLang="es-AR" sz="18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presión</a:t>
            </a:r>
            <a:r>
              <a:rPr lang="es-AR" altLang="es-AR" sz="1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volumen o temperatura que altera el estado de equilibrio de un sistema. </a:t>
            </a:r>
            <a:endParaRPr lang="es-ES" altLang="es-AR" sz="1600" dirty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23850" y="116632"/>
            <a:ext cx="3381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dirty="0">
                <a:solidFill>
                  <a:srgbClr val="0000FF"/>
                </a:solidFill>
                <a:latin typeface="Verdana" panose="020B0604030504040204" pitchFamily="34" charset="0"/>
              </a:rPr>
              <a:t>Equilibrio químico</a:t>
            </a:r>
          </a:p>
        </p:txBody>
      </p:sp>
      <p:sp>
        <p:nvSpPr>
          <p:cNvPr id="46083" name="Line 5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042988" y="1196975"/>
            <a:ext cx="768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solidFill>
                  <a:srgbClr val="009900"/>
                </a:solidFill>
                <a:latin typeface="Verdana" panose="020B0604030504040204" pitchFamily="34" charset="0"/>
              </a:rPr>
              <a:t>Factores que afectan el equilibrio químico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4643438" y="2465388"/>
            <a:ext cx="3556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>
                <a:latin typeface="Verdana" panose="020B0604030504040204" pitchFamily="34" charset="0"/>
              </a:rPr>
              <a:t> [Reactivos]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>
                <a:latin typeface="Verdana" panose="020B0604030504040204" pitchFamily="34" charset="0"/>
              </a:rPr>
              <a:t> [Productos]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>
                <a:latin typeface="Verdana" panose="020B0604030504040204" pitchFamily="34" charset="0"/>
              </a:rPr>
              <a:t> Presión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>
                <a:latin typeface="Verdana" panose="020B0604030504040204" pitchFamily="34" charset="0"/>
              </a:rPr>
              <a:t> Temperatura</a:t>
            </a:r>
          </a:p>
        </p:txBody>
      </p:sp>
      <p:pic>
        <p:nvPicPr>
          <p:cNvPr id="224265" name="Picture 9" descr="j02875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1651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971550" y="2166938"/>
            <a:ext cx="7354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CH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</a:rPr>
              <a:t>4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    +  O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    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   CO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      +   H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0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908175" y="2384425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0066FF"/>
                </a:solidFill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563938" y="23479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0066FF"/>
                </a:solidFill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795963" y="23479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0066FF"/>
                </a:solidFill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8101013" y="2347913"/>
            <a:ext cx="54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solidFill>
                  <a:srgbClr val="0066FF"/>
                </a:solidFill>
                <a:latin typeface="Verdana" panose="020B0604030504040204" pitchFamily="34" charset="0"/>
              </a:rPr>
              <a:t>(l)</a:t>
            </a:r>
          </a:p>
        </p:txBody>
      </p:sp>
      <p:sp>
        <p:nvSpPr>
          <p:cNvPr id="122888" name="AutoShape 8"/>
          <p:cNvSpPr>
            <a:spLocks/>
          </p:cNvSpPr>
          <p:nvPr/>
        </p:nvSpPr>
        <p:spPr bwMode="auto">
          <a:xfrm rot="-5400000">
            <a:off x="6264276" y="1790700"/>
            <a:ext cx="1008062" cy="2808287"/>
          </a:xfrm>
          <a:prstGeom prst="leftBrace">
            <a:avLst>
              <a:gd name="adj1" fmla="val 23215"/>
              <a:gd name="adj2" fmla="val 50000"/>
            </a:avLst>
          </a:prstGeom>
          <a:noFill/>
          <a:ln w="6350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1835150" y="3554413"/>
            <a:ext cx="156845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latin typeface="Brush Script MT" panose="03060802040406070304" pitchFamily="66" charset="0"/>
              </a:rPr>
              <a:t>reactivos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5903913" y="3554413"/>
            <a:ext cx="1692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000">
                <a:latin typeface="Brush Script MT" panose="03060802040406070304" pitchFamily="66" charset="0"/>
              </a:rPr>
              <a:t>productos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539750" y="4489450"/>
            <a:ext cx="80105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latin typeface="Verdana" panose="020B0604030504040204" pitchFamily="34" charset="0"/>
              </a:rPr>
              <a:t>Todos los átomos presentes en los reactivos también deben estar en los productos.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latin typeface="Verdana" panose="020B0604030504040204" pitchFamily="34" charset="0"/>
              </a:rPr>
              <a:t>Los átomos ni se crean ni se destruyen en una reacción química, simplemente se transforman. </a:t>
            </a:r>
            <a:r>
              <a:rPr lang="es-ES" altLang="es-AR" sz="2000" i="1" dirty="0">
                <a:latin typeface="Verdana" panose="020B0604030504040204" pitchFamily="34" charset="0"/>
              </a:rPr>
              <a:t>La masa total es constante</a:t>
            </a:r>
            <a:r>
              <a:rPr lang="es-ES" altLang="es-AR" sz="2000" dirty="0">
                <a:latin typeface="Verdana" panose="020B0604030504040204" pitchFamily="34" charset="0"/>
              </a:rPr>
              <a:t> (</a:t>
            </a:r>
            <a:r>
              <a:rPr lang="es-ES" altLang="es-AR" sz="2000" b="1" dirty="0">
                <a:latin typeface="Verdana" panose="020B0604030504040204" pitchFamily="34" charset="0"/>
              </a:rPr>
              <a:t>Ley de conservación de </a:t>
            </a:r>
            <a:r>
              <a:rPr lang="es-ES" altLang="es-AR" sz="2000" b="1" dirty="0" smtClean="0">
                <a:latin typeface="Verdana" panose="020B0604030504040204" pitchFamily="34" charset="0"/>
              </a:rPr>
              <a:t>masas</a:t>
            </a:r>
            <a:r>
              <a:rPr lang="es-ES" altLang="es-AR" sz="2000" dirty="0" smtClean="0">
                <a:latin typeface="Verdana" panose="020B0604030504040204" pitchFamily="34" charset="0"/>
              </a:rPr>
              <a:t>).</a:t>
            </a:r>
            <a:endParaRPr lang="es-ES" altLang="es-AR" sz="2000" dirty="0">
              <a:latin typeface="Verdana" panose="020B0604030504040204" pitchFamily="34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1893888" y="1208088"/>
            <a:ext cx="1639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FF0000"/>
                </a:solidFill>
                <a:latin typeface="Bodoni MT Black" panose="02070A03080606020203" pitchFamily="18" charset="0"/>
              </a:rPr>
              <a:t>A  +  B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5981700" y="1204913"/>
            <a:ext cx="1614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FF0000"/>
                </a:solidFill>
                <a:latin typeface="Bodoni MT Black" panose="02070A03080606020203" pitchFamily="18" charset="0"/>
              </a:rPr>
              <a:t>C  +  D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4246563" y="1196975"/>
            <a:ext cx="58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FF0000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</a:t>
            </a:r>
          </a:p>
        </p:txBody>
      </p:sp>
      <p:sp>
        <p:nvSpPr>
          <p:cNvPr id="122895" name="AutoShape 15"/>
          <p:cNvSpPr>
            <a:spLocks/>
          </p:cNvSpPr>
          <p:nvPr/>
        </p:nvSpPr>
        <p:spPr bwMode="auto">
          <a:xfrm rot="-5400000">
            <a:off x="2087563" y="1790700"/>
            <a:ext cx="1008062" cy="2808288"/>
          </a:xfrm>
          <a:prstGeom prst="leftBrace">
            <a:avLst>
              <a:gd name="adj1" fmla="val 23215"/>
              <a:gd name="adj2" fmla="val 50000"/>
            </a:avLst>
          </a:prstGeom>
          <a:noFill/>
          <a:ln w="6350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827088" y="209550"/>
            <a:ext cx="414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CC00FF"/>
                </a:solidFill>
                <a:latin typeface="Verdana" panose="020B0604030504040204" pitchFamily="34" charset="0"/>
              </a:rPr>
              <a:t>Ecuación química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550" y="1938318"/>
            <a:ext cx="712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metano                     oxígeno                   dióxido de carbono                agua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4" grpId="0"/>
      <p:bldP spid="122885" grpId="0"/>
      <p:bldP spid="122886" grpId="0"/>
      <p:bldP spid="122887" grpId="0"/>
      <p:bldP spid="122888" grpId="0" animBg="1"/>
      <p:bldP spid="122889" grpId="0"/>
      <p:bldP spid="122890" grpId="0"/>
      <p:bldP spid="122891" grpId="0"/>
      <p:bldP spid="122892" grpId="0"/>
      <p:bldP spid="122893" grpId="0"/>
      <p:bldP spid="122894" grpId="0"/>
      <p:bldP spid="122895" grpId="0" animBg="1"/>
      <p:bldP spid="12289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850" y="404813"/>
            <a:ext cx="84597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CC00FF"/>
                </a:solidFill>
                <a:latin typeface="Verdana" panose="020B0604030504040204" pitchFamily="34" charset="0"/>
              </a:rPr>
              <a:t>¿Cómo balancear una ecuación química?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177925" y="1700213"/>
            <a:ext cx="6954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CH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</a:rPr>
              <a:t>4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  +   O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    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   CO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    +   H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0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2266950" y="2276475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443663" y="2276475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474788" y="2809875"/>
            <a:ext cx="2100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latin typeface="Verdana" panose="020B0604030504040204" pitchFamily="34" charset="0"/>
              </a:rPr>
              <a:t>1 C, </a:t>
            </a:r>
            <a:r>
              <a:rPr lang="es-ES" altLang="es-AR" sz="2800">
                <a:latin typeface="Verdana" panose="020B0604030504040204" pitchFamily="34" charset="0"/>
              </a:rPr>
              <a:t>4</a:t>
            </a:r>
            <a:r>
              <a:rPr lang="es-ES" altLang="es-AR" sz="2000">
                <a:latin typeface="Verdana" panose="020B0604030504040204" pitchFamily="34" charset="0"/>
              </a:rPr>
              <a:t> H, </a:t>
            </a:r>
            <a:r>
              <a:rPr lang="es-ES" altLang="es-AR" sz="2800">
                <a:latin typeface="Verdana" panose="020B0604030504040204" pitchFamily="34" charset="0"/>
              </a:rPr>
              <a:t>2</a:t>
            </a:r>
            <a:r>
              <a:rPr lang="es-ES" altLang="es-AR" sz="2000">
                <a:latin typeface="Verdana" panose="020B0604030504040204" pitchFamily="34" charset="0"/>
              </a:rPr>
              <a:t> O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732463" y="2809875"/>
            <a:ext cx="2100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latin typeface="Verdana" panose="020B0604030504040204" pitchFamily="34" charset="0"/>
              </a:rPr>
              <a:t>1 C, </a:t>
            </a:r>
            <a:r>
              <a:rPr lang="es-ES" altLang="es-AR" sz="2800" u="sng">
                <a:latin typeface="Verdana" panose="020B0604030504040204" pitchFamily="34" charset="0"/>
              </a:rPr>
              <a:t>2</a:t>
            </a:r>
            <a:r>
              <a:rPr lang="es-ES" altLang="es-AR" sz="2000">
                <a:latin typeface="Verdana" panose="020B0604030504040204" pitchFamily="34" charset="0"/>
              </a:rPr>
              <a:t> H, </a:t>
            </a:r>
            <a:r>
              <a:rPr lang="es-ES" altLang="es-AR" sz="2800" u="sng">
                <a:latin typeface="Verdana" panose="020B0604030504040204" pitchFamily="34" charset="0"/>
              </a:rPr>
              <a:t>3</a:t>
            </a:r>
            <a:r>
              <a:rPr lang="es-ES" altLang="es-AR" sz="2000">
                <a:latin typeface="Verdana" panose="020B0604030504040204" pitchFamily="34" charset="0"/>
              </a:rPr>
              <a:t> O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116013" y="3497263"/>
            <a:ext cx="6954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CH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</a:rPr>
              <a:t>4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  +   O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    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   CO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    +   H</a:t>
            </a:r>
            <a:r>
              <a:rPr lang="es-ES" altLang="es-AR" baseline="-25000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2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  <a:sym typeface="Symbol" panose="05050102010706020507" pitchFamily="18" charset="2"/>
              </a:rPr>
              <a:t>0</a:t>
            </a:r>
            <a:r>
              <a:rPr lang="es-ES" altLang="es-AR">
                <a:solidFill>
                  <a:srgbClr val="3333CC"/>
                </a:solidFill>
                <a:latin typeface="Bodoni MT Black" panose="02070A03080606020203" pitchFamily="18" charset="0"/>
              </a:rPr>
              <a:t> 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684463" y="3494088"/>
            <a:ext cx="447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FF0000"/>
                </a:solidFill>
                <a:latin typeface="Bodoni MT Black" panose="02070A03080606020203" pitchFamily="18" charset="0"/>
              </a:rPr>
              <a:t>2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659563" y="3497263"/>
            <a:ext cx="447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solidFill>
                  <a:srgbClr val="FF0000"/>
                </a:solidFill>
                <a:latin typeface="Bodoni MT Black" panose="02070A03080606020203" pitchFamily="18" charset="0"/>
              </a:rPr>
              <a:t>2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205038" y="4221163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3916" name="AutoShape 12"/>
          <p:cNvSpPr>
            <a:spLocks noChangeArrowheads="1"/>
          </p:cNvSpPr>
          <p:nvPr/>
        </p:nvSpPr>
        <p:spPr bwMode="auto">
          <a:xfrm>
            <a:off x="6381750" y="4221163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412875" y="4754563"/>
            <a:ext cx="2100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latin typeface="Verdana" panose="020B0604030504040204" pitchFamily="34" charset="0"/>
              </a:rPr>
              <a:t>1 C, </a:t>
            </a:r>
            <a:r>
              <a:rPr lang="es-ES" altLang="es-AR" sz="2800">
                <a:latin typeface="Verdana" panose="020B0604030504040204" pitchFamily="34" charset="0"/>
              </a:rPr>
              <a:t>4</a:t>
            </a:r>
            <a:r>
              <a:rPr lang="es-ES" altLang="es-AR" sz="2000">
                <a:latin typeface="Verdana" panose="020B0604030504040204" pitchFamily="34" charset="0"/>
              </a:rPr>
              <a:t> H, </a:t>
            </a:r>
            <a:r>
              <a:rPr lang="es-ES" altLang="es-AR" sz="2800">
                <a:latin typeface="Verdana" panose="020B0604030504040204" pitchFamily="34" charset="0"/>
              </a:rPr>
              <a:t>4</a:t>
            </a:r>
            <a:r>
              <a:rPr lang="es-ES" altLang="es-AR" sz="2000">
                <a:latin typeface="Verdana" panose="020B0604030504040204" pitchFamily="34" charset="0"/>
              </a:rPr>
              <a:t> O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670550" y="4754563"/>
            <a:ext cx="2100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latin typeface="Verdana" panose="020B0604030504040204" pitchFamily="34" charset="0"/>
              </a:rPr>
              <a:t>1 C, </a:t>
            </a:r>
            <a:r>
              <a:rPr lang="es-ES" altLang="es-AR" sz="2800">
                <a:latin typeface="Verdana" panose="020B0604030504040204" pitchFamily="34" charset="0"/>
              </a:rPr>
              <a:t>4</a:t>
            </a:r>
            <a:r>
              <a:rPr lang="es-ES" altLang="es-AR" sz="2000">
                <a:latin typeface="Verdana" panose="020B0604030504040204" pitchFamily="34" charset="0"/>
              </a:rPr>
              <a:t> H, </a:t>
            </a:r>
            <a:r>
              <a:rPr lang="es-ES" altLang="es-AR" sz="2800">
                <a:latin typeface="Verdana" panose="020B0604030504040204" pitchFamily="34" charset="0"/>
              </a:rPr>
              <a:t>4</a:t>
            </a:r>
            <a:r>
              <a:rPr lang="es-ES" altLang="es-AR" sz="2000">
                <a:latin typeface="Verdana" panose="020B0604030504040204" pitchFamily="34" charset="0"/>
              </a:rPr>
              <a:t> O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 rot="-1822455">
            <a:off x="3554413" y="3517900"/>
            <a:ext cx="1990725" cy="5540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3000">
                <a:solidFill>
                  <a:srgbClr val="FF0000"/>
                </a:solidFill>
                <a:latin typeface="Bernard MT Condensed" panose="02050806060905020404" pitchFamily="18" charset="0"/>
              </a:rPr>
              <a:t>BALANCEADA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732588" y="3933825"/>
            <a:ext cx="1825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4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Coeficientes estequeométricos</a:t>
            </a: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7235825" y="4546600"/>
            <a:ext cx="1825625" cy="1619250"/>
            <a:chOff x="7236296" y="4546601"/>
            <a:chExt cx="1825625" cy="1618703"/>
          </a:xfrm>
        </p:grpSpPr>
        <p:cxnSp>
          <p:nvCxnSpPr>
            <p:cNvPr id="3" name="Conector recto de flecha 2"/>
            <p:cNvCxnSpPr/>
            <p:nvPr/>
          </p:nvCxnSpPr>
          <p:spPr>
            <a:xfrm>
              <a:off x="7957021" y="4546601"/>
              <a:ext cx="22225" cy="474503"/>
            </a:xfrm>
            <a:prstGeom prst="straightConnector1">
              <a:avLst/>
            </a:prstGeom>
            <a:ln w="412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7" name="CuadroTexto 22"/>
            <p:cNvSpPr txBox="1">
              <a:spLocks noChangeArrowheads="1"/>
            </p:cNvSpPr>
            <p:nvPr/>
          </p:nvSpPr>
          <p:spPr bwMode="auto">
            <a:xfrm>
              <a:off x="7236296" y="5211197"/>
              <a:ext cx="18256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400">
                  <a:latin typeface="Tahoma" panose="020B0604030504040204" pitchFamily="34" charset="0"/>
                  <a:cs typeface="Tahoma" panose="020B0604030504040204" pitchFamily="34" charset="0"/>
                </a:rPr>
                <a:t>Se pueden interpreter como el n° de </a:t>
              </a:r>
              <a:r>
                <a:rPr lang="en-US" altLang="es-ES" sz="1400" b="1">
                  <a:latin typeface="Tahoma" panose="020B0604030504040204" pitchFamily="34" charset="0"/>
                  <a:cs typeface="Tahoma" panose="020B0604030504040204" pitchFamily="34" charset="0"/>
                </a:rPr>
                <a:t>moles</a:t>
              </a:r>
              <a:r>
                <a:rPr lang="en-US" altLang="es-ES" sz="1400">
                  <a:latin typeface="Tahoma" panose="020B0604030504040204" pitchFamily="34" charset="0"/>
                  <a:cs typeface="Tahoma" panose="020B0604030504040204" pitchFamily="34" charset="0"/>
                </a:rPr>
                <a:t> de cada sustancia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 animBg="1"/>
      <p:bldP spid="123909" grpId="0" animBg="1"/>
      <p:bldP spid="123910" grpId="0"/>
      <p:bldP spid="123911" grpId="0"/>
      <p:bldP spid="123912" grpId="0"/>
      <p:bldP spid="123913" grpId="0"/>
      <p:bldP spid="123914" grpId="0"/>
      <p:bldP spid="123915" grpId="0" animBg="1"/>
      <p:bldP spid="123916" grpId="0" animBg="1"/>
      <p:bldP spid="123917" grpId="0"/>
      <p:bldP spid="123917" grpId="1"/>
      <p:bldP spid="123918" grpId="0"/>
      <p:bldP spid="123918" grpId="1"/>
      <p:bldP spid="12392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836613"/>
            <a:ext cx="7596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>
                <a:solidFill>
                  <a:srgbClr val="669900"/>
                </a:solidFill>
                <a:latin typeface="Verdana" panose="020B0604030504040204" pitchFamily="34" charset="0"/>
              </a:rPr>
              <a:t>Tipos de reacciones químicas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63357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35000"/>
              <a:buFontTx/>
              <a:buBlip>
                <a:blip r:embed="rId3"/>
              </a:buBlip>
            </a:pPr>
            <a:r>
              <a:rPr lang="es-ES" altLang="es-AR" sz="1800">
                <a:latin typeface="Verdana" panose="020B0604030504040204" pitchFamily="34" charset="0"/>
              </a:rPr>
              <a:t> </a:t>
            </a:r>
            <a:r>
              <a:rPr lang="es-ES" altLang="es-AR" sz="2400">
                <a:latin typeface="Verdana" panose="020B0604030504040204" pitchFamily="34" charset="0"/>
              </a:rPr>
              <a:t>Reacciones de combinación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 sz="2400">
                <a:latin typeface="Verdana" panose="020B0604030504040204" pitchFamily="34" charset="0"/>
              </a:rPr>
              <a:t> Reacciones de descomposición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 sz="2400">
                <a:latin typeface="Verdana" panose="020B0604030504040204" pitchFamily="34" charset="0"/>
              </a:rPr>
              <a:t> Reacciones de simple desplazamiento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s-ES" altLang="es-AR" sz="2400">
                <a:latin typeface="Verdana" panose="020B0604030504040204" pitchFamily="34" charset="0"/>
              </a:rPr>
              <a:t> Reacciones de doble desplazamiento</a:t>
            </a:r>
          </a:p>
        </p:txBody>
      </p:sp>
      <p:pic>
        <p:nvPicPr>
          <p:cNvPr id="9220" name="Picture 4" descr="j03899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7637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39750" y="5027613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3600">
                <a:latin typeface="Brush Script MT" panose="03060802040406070304" pitchFamily="66" charset="0"/>
              </a:rPr>
              <a:t>* No hay una diferenciación neta entre categorías, algunas reacciones pueden pertenecer a más de una.</a:t>
            </a:r>
          </a:p>
        </p:txBody>
      </p:sp>
      <p:sp>
        <p:nvSpPr>
          <p:cNvPr id="125958" name="AutoShape 6"/>
          <p:cNvSpPr>
            <a:spLocks/>
          </p:cNvSpPr>
          <p:nvPr/>
        </p:nvSpPr>
        <p:spPr bwMode="auto">
          <a:xfrm>
            <a:off x="6516688" y="2492375"/>
            <a:ext cx="73025" cy="1800225"/>
          </a:xfrm>
          <a:prstGeom prst="rightBrace">
            <a:avLst>
              <a:gd name="adj1" fmla="val 205435"/>
              <a:gd name="adj2" fmla="val 50000"/>
            </a:avLst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6516688" y="3022600"/>
            <a:ext cx="256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3600">
                <a:solidFill>
                  <a:srgbClr val="FF6600"/>
                </a:solidFill>
                <a:latin typeface="Brush Script MT" panose="03060802040406070304" pitchFamily="66" charset="0"/>
              </a:rPr>
              <a:t>Óxido-reducción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7" grpId="0"/>
      <p:bldP spid="125958" grpId="0" animBg="1"/>
      <p:bldP spid="1259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549275"/>
            <a:ext cx="74882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combinación</a:t>
            </a:r>
            <a:r>
              <a:rPr lang="en-US" altLang="es-AR" sz="3600">
                <a:solidFill>
                  <a:srgbClr val="0066FF"/>
                </a:solidFill>
                <a:latin typeface="Verdana" panose="020B0604030504040204" pitchFamily="34" charset="0"/>
              </a:rPr>
              <a:t> </a:t>
            </a:r>
            <a:br>
              <a:rPr lang="en-US" altLang="es-AR" sz="3600">
                <a:solidFill>
                  <a:srgbClr val="0066FF"/>
                </a:solidFill>
                <a:latin typeface="Verdana" panose="020B0604030504040204" pitchFamily="34" charset="0"/>
              </a:rPr>
            </a:br>
            <a:r>
              <a:rPr lang="en-US" altLang="es-AR" sz="2400">
                <a:solidFill>
                  <a:srgbClr val="0066FF"/>
                </a:solidFill>
                <a:latin typeface="Verdana" panose="020B0604030504040204" pitchFamily="34" charset="0"/>
              </a:rPr>
              <a:t>(síntesis)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5805488"/>
            <a:ext cx="8820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U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 Dos o más sustancias se combinan para formar otro compuesto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132138" y="1916113"/>
            <a:ext cx="2676525" cy="528637"/>
          </a:xfrm>
          <a:prstGeom prst="rect">
            <a:avLst/>
          </a:prstGeom>
          <a:solidFill>
            <a:srgbClr val="66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latin typeface="Verdana" panose="020B0604030504040204" pitchFamily="34" charset="0"/>
                <a:sym typeface="Wingdings" panose="05000000000000000000" pitchFamily="2" charset="2"/>
              </a:rPr>
              <a:t>A + B    AB</a:t>
            </a:r>
            <a:endParaRPr lang="es-ES" altLang="es-AR" sz="2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684213" y="2708275"/>
            <a:ext cx="171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 u="sng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Ejemplos</a:t>
            </a: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lang="es-ES" altLang="es-AR" sz="2400">
              <a:solidFill>
                <a:srgbClr val="333333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2339975" y="4076700"/>
            <a:ext cx="47466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CaO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(l)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 Ca(OH)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(ac)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2411413" y="3284538"/>
            <a:ext cx="52562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2H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  2H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O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endParaRPr lang="es-ES" altLang="es-AR" sz="1800" baseline="-250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1690687" y="4669971"/>
            <a:ext cx="712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Óxido de calcio          agua                hidróxido de calcio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 animBg="1"/>
      <p:bldP spid="126981" grpId="0"/>
      <p:bldP spid="126982" grpId="0"/>
      <p:bldP spid="12698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0118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555875" y="908050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2K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Cl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  2KCl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endParaRPr lang="es-ES" altLang="es-AR" sz="1800" baseline="-250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16013" y="188913"/>
            <a:ext cx="65532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combinación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16016" y="130392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Cloruro de potasio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0"/>
            <a:ext cx="86042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descomposición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US" altLang="es-AR">
                <a:solidFill>
                  <a:srgbClr val="333333"/>
                </a:solidFill>
                <a:latin typeface="Brush Script MT" panose="03060802040406070304" pitchFamily="66" charset="0"/>
              </a:rPr>
              <a:t> Un compuesto se descompone para producir dos o más elementos o compuestos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348038" y="1196975"/>
            <a:ext cx="2554287" cy="528638"/>
          </a:xfrm>
          <a:prstGeom prst="rect">
            <a:avLst/>
          </a:prstGeom>
          <a:solidFill>
            <a:srgbClr val="66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latin typeface="Verdana" panose="020B0604030504040204" pitchFamily="34" charset="0"/>
                <a:sym typeface="Wingdings" panose="05000000000000000000" pitchFamily="2" charset="2"/>
              </a:rPr>
              <a:t>AB  A + B </a:t>
            </a:r>
            <a:endParaRPr lang="es-ES" altLang="es-AR" sz="2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539750" y="2565400"/>
            <a:ext cx="171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 u="sng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Ejemplos</a:t>
            </a: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lang="es-ES" altLang="es-AR" sz="2400">
              <a:solidFill>
                <a:srgbClr val="333333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2627313" y="4006850"/>
            <a:ext cx="6121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CaCO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1800">
                <a:latin typeface="Verdan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      CaO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CO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endParaRPr lang="es-ES" altLang="es-AR" sz="1800" baseline="-250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4284663" y="3783013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Verdana" panose="020B0604030504040204" pitchFamily="34" charset="0"/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2700338" y="2994025"/>
            <a:ext cx="5832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2NaCl</a:t>
            </a:r>
            <a:r>
              <a:rPr lang="en-US" altLang="es-AR" sz="1800" baseline="-250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(aq)</a:t>
            </a: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        2Na</a:t>
            </a:r>
            <a:r>
              <a:rPr lang="en-US" altLang="es-AR" sz="1800" baseline="-250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+ Cl</a:t>
            </a:r>
            <a:r>
              <a:rPr lang="en-US" altLang="es-AR" sz="2400" baseline="-250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solidFill>
                  <a:srgbClr val="33333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endParaRPr lang="es-ES" altLang="es-AR" sz="1800" baseline="-25000">
              <a:solidFill>
                <a:srgbClr val="333333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4067175" y="2636838"/>
            <a:ext cx="1131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200">
                <a:solidFill>
                  <a:srgbClr val="333333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Electricidad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200">
                <a:solidFill>
                  <a:srgbClr val="333333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(electrólisis)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124075" y="41132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latin typeface="Verdana" panose="020B0604030504040204" pitchFamily="34" charset="0"/>
                <a:sym typeface="Symbol" panose="05050102010706020507" pitchFamily="18" charset="2"/>
              </a:rPr>
              <a:t>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2339752" y="4635083"/>
            <a:ext cx="6408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Carbonato de calcio         óxido de calcio       dióxido de carbono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 animBg="1"/>
      <p:bldP spid="129029" grpId="0"/>
      <p:bldP spid="129030" grpId="0"/>
      <p:bldP spid="129032" grpId="0"/>
      <p:bldP spid="129033" grpId="0"/>
      <p:bldP spid="129034" grpId="0"/>
      <p:bldP spid="12903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31913" y="188913"/>
            <a:ext cx="68405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2800">
                <a:solidFill>
                  <a:srgbClr val="0066FF"/>
                </a:solidFill>
                <a:latin typeface="Verdana" panose="020B0604030504040204" pitchFamily="34" charset="0"/>
              </a:rPr>
              <a:t>Reacciones de descomposición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339975" y="1052513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2HgO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(s)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  2Hg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(l)</a:t>
            </a:r>
            <a:r>
              <a:rPr lang="en-US" altLang="es-AR" sz="2400">
                <a:latin typeface="Verdana" panose="020B0604030504040204" pitchFamily="34" charset="0"/>
                <a:sym typeface="Wingdings" panose="05000000000000000000" pitchFamily="2" charset="2"/>
              </a:rPr>
              <a:t> + O</a:t>
            </a:r>
            <a:r>
              <a:rPr lang="en-US" altLang="es-AR" sz="2400" baseline="-25000">
                <a:latin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s-AR" sz="1800" baseline="-25000">
                <a:latin typeface="Verdana" panose="020B0604030504040204" pitchFamily="34" charset="0"/>
                <a:sym typeface="Wingdings" panose="05000000000000000000" pitchFamily="2" charset="2"/>
              </a:rPr>
              <a:t>(g)</a:t>
            </a:r>
            <a:endParaRPr lang="es-ES" altLang="es-AR" sz="1800" baseline="-250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557588" y="8524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57686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Verdana" panose="020B0604030504040204" pitchFamily="34" charset="0"/>
                <a:sym typeface="Symbol" panose="05050102010706020507" pitchFamily="18" charset="2"/>
              </a:rPr>
              <a:t></a:t>
            </a:r>
          </a:p>
        </p:txBody>
      </p:sp>
      <p:pic>
        <p:nvPicPr>
          <p:cNvPr id="130053" name="Picture 5" descr="mercuryIIoxidedeco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1239</Words>
  <Application>Microsoft Office PowerPoint</Application>
  <PresentationFormat>Presentación en pantalla (4:3)</PresentationFormat>
  <Paragraphs>211</Paragraphs>
  <Slides>28</Slides>
  <Notes>28</Notes>
  <HiddenSlides>0</HiddenSlides>
  <MMClips>2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Arial</vt:lpstr>
      <vt:lpstr>Bernard MT Condensed</vt:lpstr>
      <vt:lpstr>Bodoni MT Black</vt:lpstr>
      <vt:lpstr>Brush Script MT</vt:lpstr>
      <vt:lpstr>Calibri</vt:lpstr>
      <vt:lpstr>Comic Sans MS</vt:lpstr>
      <vt:lpstr>Elephant</vt:lpstr>
      <vt:lpstr>Monotype Corsiva</vt:lpstr>
      <vt:lpstr>Symbol</vt:lpstr>
      <vt:lpstr>Tahoma</vt:lpstr>
      <vt:lpstr>Verdana</vt:lpstr>
      <vt:lpstr>Wingdings</vt:lpstr>
      <vt:lpstr>Diseño predeterminado</vt:lpstr>
      <vt:lpstr> TEMA 1: FUNDAMENTOS DE QUIMICA 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Asignatura:  QUÍMICA GENERAL Carreras: Profesorado en Biología Licenciatura en Cs. Biológicas</dc:title>
  <dc:creator>Admin</dc:creator>
  <cp:lastModifiedBy>Cuenta Microsoft</cp:lastModifiedBy>
  <cp:revision>270</cp:revision>
  <dcterms:created xsi:type="dcterms:W3CDTF">2007-01-16T21:59:21Z</dcterms:created>
  <dcterms:modified xsi:type="dcterms:W3CDTF">2022-03-16T15:01:02Z</dcterms:modified>
</cp:coreProperties>
</file>