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9E121A7-E2B7-41B9-AB1C-67FB0254150D}" type="datetimeFigureOut">
              <a:rPr lang="es-AR" smtClean="0"/>
              <a:t>17/9/2024</a:t>
            </a:fld>
            <a:endParaRPr lang="es-A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B28B7C9-9DA2-4C5D-B57B-30636C53F23E}" type="slidenum">
              <a:rPr lang="es-AR" smtClean="0"/>
              <a:t>‹Nº›</a:t>
            </a:fld>
            <a:endParaRPr lang="es-A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21A7-E2B7-41B9-AB1C-67FB0254150D}" type="datetimeFigureOut">
              <a:rPr lang="es-AR" smtClean="0"/>
              <a:t>17/9/2024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B7C9-9DA2-4C5D-B57B-30636C53F23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21A7-E2B7-41B9-AB1C-67FB0254150D}" type="datetimeFigureOut">
              <a:rPr lang="es-AR" smtClean="0"/>
              <a:t>17/9/2024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B7C9-9DA2-4C5D-B57B-30636C53F23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21A7-E2B7-41B9-AB1C-67FB0254150D}" type="datetimeFigureOut">
              <a:rPr lang="es-AR" smtClean="0"/>
              <a:t>17/9/2024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B7C9-9DA2-4C5D-B57B-30636C53F23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21A7-E2B7-41B9-AB1C-67FB0254150D}" type="datetimeFigureOut">
              <a:rPr lang="es-AR" smtClean="0"/>
              <a:t>17/9/2024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B7C9-9DA2-4C5D-B57B-30636C53F23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21A7-E2B7-41B9-AB1C-67FB0254150D}" type="datetimeFigureOut">
              <a:rPr lang="es-AR" smtClean="0"/>
              <a:t>17/9/2024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B7C9-9DA2-4C5D-B57B-30636C53F23E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21A7-E2B7-41B9-AB1C-67FB0254150D}" type="datetimeFigureOut">
              <a:rPr lang="es-AR" smtClean="0"/>
              <a:t>17/9/2024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B7C9-9DA2-4C5D-B57B-30636C53F23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21A7-E2B7-41B9-AB1C-67FB0254150D}" type="datetimeFigureOut">
              <a:rPr lang="es-AR" smtClean="0"/>
              <a:t>17/9/2024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B7C9-9DA2-4C5D-B57B-30636C53F23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21A7-E2B7-41B9-AB1C-67FB0254150D}" type="datetimeFigureOut">
              <a:rPr lang="es-AR" smtClean="0"/>
              <a:t>17/9/2024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B7C9-9DA2-4C5D-B57B-30636C53F23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21A7-E2B7-41B9-AB1C-67FB0254150D}" type="datetimeFigureOut">
              <a:rPr lang="es-AR" smtClean="0"/>
              <a:t>17/9/2024</a:t>
            </a:fld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B7C9-9DA2-4C5D-B57B-30636C53F23E}" type="slidenum">
              <a:rPr lang="es-AR" smtClean="0"/>
              <a:t>‹Nº›</a:t>
            </a:fld>
            <a:endParaRPr lang="es-A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21A7-E2B7-41B9-AB1C-67FB0254150D}" type="datetimeFigureOut">
              <a:rPr lang="es-AR" smtClean="0"/>
              <a:t>17/9/2024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B7C9-9DA2-4C5D-B57B-30636C53F23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9E121A7-E2B7-41B9-AB1C-67FB0254150D}" type="datetimeFigureOut">
              <a:rPr lang="es-AR" smtClean="0"/>
              <a:t>17/9/2024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B28B7C9-9DA2-4C5D-B57B-30636C53F23E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sicologiaymente.com/social/teoria-comunicacion-humana-paul-watzlawic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AXIOMAS EN LA COMUNICACION </a:t>
            </a:r>
            <a:endParaRPr lang="es-AR" sz="2800" dirty="0"/>
          </a:p>
        </p:txBody>
      </p:sp>
      <p:sp>
        <p:nvSpPr>
          <p:cNvPr id="4" name="3 Rectángulo"/>
          <p:cNvSpPr/>
          <p:nvPr/>
        </p:nvSpPr>
        <p:spPr>
          <a:xfrm>
            <a:off x="5436096" y="4797152"/>
            <a:ext cx="2022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i="0" dirty="0" smtClean="0">
                <a:solidFill>
                  <a:srgbClr val="524D66"/>
                </a:solidFill>
                <a:effectLst/>
                <a:latin typeface="Source Sans 3"/>
              </a:rPr>
              <a:t> Paul </a:t>
            </a:r>
            <a:r>
              <a:rPr lang="es-AR" b="1" i="0" dirty="0" err="1" smtClean="0">
                <a:solidFill>
                  <a:srgbClr val="524D66"/>
                </a:solidFill>
                <a:effectLst/>
                <a:latin typeface="Source Sans 3"/>
              </a:rPr>
              <a:t>Watzlawick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28519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196752"/>
            <a:ext cx="6777317" cy="4968552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524D66"/>
                </a:solidFill>
                <a:latin typeface="Source Sans 3"/>
              </a:rPr>
              <a:t>Comunicación digital y analógica</a:t>
            </a:r>
          </a:p>
          <a:p>
            <a:r>
              <a:rPr lang="es-ES" dirty="0">
                <a:solidFill>
                  <a:srgbClr val="524D66"/>
                </a:solidFill>
                <a:latin typeface="Source Sans 3"/>
              </a:rPr>
              <a:t>El cuarto axioma establece que a la hora de comunicarnos utilizamos y tenemos en cuenta tanto la comunicación digital como la analógica, es decir, tanto lo que se dice (generalmente lo verbal) como la manera en que se dice (no verbal). Así, </a:t>
            </a:r>
            <a:r>
              <a:rPr lang="es-ES" b="1" dirty="0">
                <a:solidFill>
                  <a:srgbClr val="524D66"/>
                </a:solidFill>
                <a:latin typeface="Source Sans 3"/>
              </a:rPr>
              <a:t>hay que valorar tanto las palabras como otros aspectos tales como los gestos, el tono, la distancia y la posición</a:t>
            </a:r>
            <a:r>
              <a:rPr lang="es-ES" dirty="0">
                <a:solidFill>
                  <a:srgbClr val="524D66"/>
                </a:solidFill>
                <a:latin typeface="Source Sans 3"/>
              </a:rPr>
              <a:t>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57024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052736"/>
            <a:ext cx="6777317" cy="4779893"/>
          </a:xfrm>
        </p:spPr>
        <p:txBody>
          <a:bodyPr>
            <a:normAutofit/>
          </a:bodyPr>
          <a:lstStyle/>
          <a:p>
            <a:r>
              <a:rPr lang="es-ES" b="1" dirty="0"/>
              <a:t>5. Simetría y complementariedad en las interacciones</a:t>
            </a:r>
          </a:p>
          <a:p>
            <a:r>
              <a:rPr lang="es-ES" dirty="0"/>
              <a:t>El último de los axiomas propuestos es especialmente relevante en el ámbito organizacional, y </a:t>
            </a:r>
            <a:r>
              <a:rPr lang="es-ES" b="1" dirty="0"/>
              <a:t>establece que hay que tener en cuenta que puede haber relaciones de simetría o complementariedad en las relaciones comunicativas</a:t>
            </a:r>
            <a:r>
              <a:rPr lang="es-ES" dirty="0"/>
              <a:t>, según si todos tienen el mismo rol o posición de poder o bien dicha relación es desigual.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36645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196752"/>
            <a:ext cx="6777317" cy="4635877"/>
          </a:xfrm>
        </p:spPr>
        <p:txBody>
          <a:bodyPr>
            <a:normAutofit lnSpcReduction="10000"/>
          </a:bodyPr>
          <a:lstStyle/>
          <a:p>
            <a:r>
              <a:rPr lang="es-ES" dirty="0"/>
              <a:t>Así, existen actos comunicativos en los que una persona dirige el intercambio desde una posición de superioridad </a:t>
            </a:r>
            <a:r>
              <a:rPr lang="es-ES" dirty="0" smtClean="0"/>
              <a:t> </a:t>
            </a:r>
            <a:r>
              <a:rPr lang="es-ES" dirty="0"/>
              <a:t>mientras que en otros más simétricos la comunicación es mucho más bidireccional y abierto. </a:t>
            </a:r>
            <a:endParaRPr lang="es-ES" dirty="0" smtClean="0"/>
          </a:p>
          <a:p>
            <a:r>
              <a:rPr lang="es-ES" dirty="0" smtClean="0"/>
              <a:t>Por </a:t>
            </a:r>
            <a:r>
              <a:rPr lang="es-ES" dirty="0"/>
              <a:t>ejemplo, en una relación de pareja simétrica ambos miembros podrán expresarse en igualdad de condiciones y pactar cómo y hacia dónde va su relación, mientras que en una relación jefe-empleado será el primero el que decidirá hacia dónde va la empresa.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07324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488832" cy="451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940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84076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301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  <a:latin typeface="Google Sans"/>
              </a:rPr>
              <a:t>Los cinco axiomas de la comunicación, formulados por Paul </a:t>
            </a:r>
            <a:r>
              <a:rPr lang="es-ES" dirty="0" err="1">
                <a:solidFill>
                  <a:schemeClr val="tx1"/>
                </a:solidFill>
                <a:latin typeface="Google Sans"/>
              </a:rPr>
              <a:t>Watzlawick</a:t>
            </a:r>
            <a:r>
              <a:rPr lang="es-ES" dirty="0">
                <a:solidFill>
                  <a:schemeClr val="tx1"/>
                </a:solidFill>
                <a:latin typeface="Google Sans"/>
              </a:rPr>
              <a:t>, permiten entender la comunicación: no se puede no comunicar, toda comunicación tiene un contenido, la comunicación es puntuada, la comunicación implica modalidades digitales y analógicas, la comunicación puede ser simétrica o complementaria.</a:t>
            </a:r>
            <a:endParaRPr lang="es-A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22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90465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494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524D66"/>
                </a:solidFill>
                <a:latin typeface="Source Sans 3"/>
              </a:rPr>
              <a:t>Axiomas </a:t>
            </a:r>
            <a:r>
              <a:rPr lang="es-ES" b="1" dirty="0">
                <a:solidFill>
                  <a:srgbClr val="524D66"/>
                </a:solidFill>
                <a:latin typeface="Source Sans 3"/>
              </a:rPr>
              <a:t>de la comunicación al conjunto de principios o leyes consideradas verdaderas y universales</a:t>
            </a:r>
            <a:r>
              <a:rPr lang="es-ES" dirty="0">
                <a:solidFill>
                  <a:srgbClr val="524D66"/>
                </a:solidFill>
                <a:latin typeface="Source Sans 3"/>
              </a:rPr>
              <a:t> y que rigen la totalidad de intercambios comunicativos, independientemente de entre qué tipo o número de interlocutores se de la comunicación.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43639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412776"/>
            <a:ext cx="6777317" cy="4419853"/>
          </a:xfrm>
        </p:spPr>
        <p:txBody>
          <a:bodyPr/>
          <a:lstStyle/>
          <a:p>
            <a:r>
              <a:rPr lang="es-ES" dirty="0">
                <a:solidFill>
                  <a:srgbClr val="524D66"/>
                </a:solidFill>
                <a:latin typeface="Source Sans 3"/>
              </a:rPr>
              <a:t>Estos fueron propuestos por </a:t>
            </a:r>
            <a:r>
              <a:rPr lang="es-ES" b="1" dirty="0" err="1" smtClean="0">
                <a:solidFill>
                  <a:srgbClr val="4929BC"/>
                </a:solidFill>
                <a:latin typeface="Source Sans 3"/>
                <a:hlinkClick r:id="rId2"/>
              </a:rPr>
              <a:t>Watzlawick</a:t>
            </a:r>
            <a:r>
              <a:rPr lang="es-ES" dirty="0" smtClean="0">
                <a:solidFill>
                  <a:srgbClr val="524D66"/>
                </a:solidFill>
                <a:latin typeface="Source Sans 3"/>
              </a:rPr>
              <a:t>, en </a:t>
            </a:r>
            <a:r>
              <a:rPr lang="es-ES" dirty="0">
                <a:solidFill>
                  <a:srgbClr val="524D66"/>
                </a:solidFill>
                <a:latin typeface="Source Sans 3"/>
              </a:rPr>
              <a:t>su teoría de la comunicación humana, en la que analizaron la parte más pragmática del lenguaje (la manera en que la comunicación puede afectar a la conducta humana) y visualizaron la existencia de cinco grandes principios o axiomas que se toman como verdaderos y se cumplen siempre.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48649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>
                <a:solidFill>
                  <a:srgbClr val="524D66"/>
                </a:solidFill>
                <a:latin typeface="Source Sans 3"/>
              </a:rPr>
              <a:t>1. Es imposible no comunicar / todo comportamiento es comunicativo</a:t>
            </a:r>
          </a:p>
          <a:p>
            <a:r>
              <a:rPr lang="es-ES" b="1" dirty="0">
                <a:solidFill>
                  <a:srgbClr val="524D66"/>
                </a:solidFill>
                <a:latin typeface="Source Sans 3"/>
              </a:rPr>
              <a:t>El primero de los axiomas de la comunicación establece que nos es imposible no comunicar</a:t>
            </a:r>
            <a:r>
              <a:rPr lang="es-ES" dirty="0">
                <a:solidFill>
                  <a:srgbClr val="524D66"/>
                </a:solidFill>
                <a:latin typeface="Source Sans 3"/>
              </a:rPr>
              <a:t>, independientemente de nuestra capacidad o voluntad. </a:t>
            </a:r>
            <a:endParaRPr lang="es-ES" dirty="0" smtClean="0">
              <a:solidFill>
                <a:srgbClr val="524D66"/>
              </a:solidFill>
              <a:latin typeface="Source Sans 3"/>
            </a:endParaRPr>
          </a:p>
          <a:p>
            <a:r>
              <a:rPr lang="es-ES" dirty="0" smtClean="0">
                <a:solidFill>
                  <a:srgbClr val="524D66"/>
                </a:solidFill>
                <a:latin typeface="Source Sans 3"/>
              </a:rPr>
              <a:t>Y </a:t>
            </a:r>
            <a:r>
              <a:rPr lang="es-ES" dirty="0">
                <a:solidFill>
                  <a:srgbClr val="524D66"/>
                </a:solidFill>
                <a:latin typeface="Source Sans 3"/>
              </a:rPr>
              <a:t>es que comunicarse no es sólo hablar o no hablar: todo acto que hacemos, o incluso los que no hacemos, tiene un significado que puede ser percibido o interpretado y alterar el comportamiento de los receptores.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77392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268760"/>
            <a:ext cx="6777317" cy="4752528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rgbClr val="524D66"/>
                </a:solidFill>
                <a:latin typeface="Source Sans 3"/>
              </a:rPr>
              <a:t>La interacción entre contenido y relación</a:t>
            </a:r>
          </a:p>
          <a:p>
            <a:r>
              <a:rPr lang="es-ES" dirty="0">
                <a:solidFill>
                  <a:srgbClr val="524D66"/>
                </a:solidFill>
                <a:latin typeface="Source Sans 3"/>
              </a:rPr>
              <a:t>El segundo de los axiomas establece que </a:t>
            </a:r>
            <a:r>
              <a:rPr lang="es-ES" b="1" dirty="0">
                <a:solidFill>
                  <a:srgbClr val="524D66"/>
                </a:solidFill>
                <a:latin typeface="Source Sans 3"/>
              </a:rPr>
              <a:t>el mensaje transmitido va a ser interpretado por el oyente o el receptor en función a la relación que mantenga con el emisor</a:t>
            </a:r>
            <a:r>
              <a:rPr lang="es-ES" dirty="0">
                <a:solidFill>
                  <a:srgbClr val="524D66"/>
                </a:solidFill>
                <a:latin typeface="Source Sans 3"/>
              </a:rPr>
              <a:t>. Así, la relación entre los actores o agentes del intercambio comunicativo va a marcar cómo debe entenderse el contenido de mensaje, de manera que el contenido va a poder tener significados distintos en función de quién lo diga. </a:t>
            </a:r>
            <a:endParaRPr lang="es-ES" dirty="0" smtClean="0">
              <a:solidFill>
                <a:srgbClr val="524D66"/>
              </a:solidFill>
              <a:latin typeface="Source Sans 3"/>
            </a:endParaRPr>
          </a:p>
          <a:p>
            <a:r>
              <a:rPr lang="es-ES" dirty="0" smtClean="0">
                <a:solidFill>
                  <a:srgbClr val="524D66"/>
                </a:solidFill>
                <a:latin typeface="Source Sans 3"/>
              </a:rPr>
              <a:t>Por </a:t>
            </a:r>
            <a:r>
              <a:rPr lang="es-ES" dirty="0">
                <a:solidFill>
                  <a:srgbClr val="524D66"/>
                </a:solidFill>
                <a:latin typeface="Source Sans 3"/>
              </a:rPr>
              <a:t>poner un ejemplo fácil de entender, no es lo mismo que nos diga “estás en la calle” un amigo (que nos puede estar diciendo literalmente dónde estás) o nuestro jefe (en este caso se está produciendo un despido).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53179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268760"/>
            <a:ext cx="6777317" cy="4563869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524D66"/>
                </a:solidFill>
                <a:latin typeface="Source Sans 3"/>
              </a:rPr>
              <a:t>Puntuación de secuencia en los hechos</a:t>
            </a:r>
          </a:p>
          <a:p>
            <a:r>
              <a:rPr lang="es-ES" b="1" dirty="0">
                <a:solidFill>
                  <a:srgbClr val="524D66"/>
                </a:solidFill>
                <a:latin typeface="Source Sans 3"/>
              </a:rPr>
              <a:t>El tercero de los axiomas establece que todo tipo de interacción comunicativa se da de manera bidireccional</a:t>
            </a:r>
            <a:r>
              <a:rPr lang="es-ES" dirty="0">
                <a:solidFill>
                  <a:srgbClr val="524D66"/>
                </a:solidFill>
                <a:latin typeface="Source Sans 3"/>
              </a:rPr>
              <a:t>: el emisor y el receptor se afectan mutuamente, generando el uno una reacción en el otro y generando una secuencia determinada.</a:t>
            </a:r>
          </a:p>
          <a:p>
            <a:r>
              <a:rPr lang="es-ES" dirty="0" smtClean="0">
                <a:solidFill>
                  <a:srgbClr val="524D66"/>
                </a:solidFill>
                <a:latin typeface="Source Sans 3"/>
              </a:rPr>
              <a:t> </a:t>
            </a:r>
            <a:r>
              <a:rPr lang="es-ES" dirty="0">
                <a:solidFill>
                  <a:srgbClr val="524D66"/>
                </a:solidFill>
                <a:latin typeface="Source Sans 3"/>
              </a:rPr>
              <a:t>un ejemplo muy sencillo de ver es lo que ocurre por ejemplo en las discusiones, en que el conflicto puede ir escalando al reaccionar uno a los mensajes del otro.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12025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</TotalTime>
  <Words>346</Words>
  <Application>Microsoft Office PowerPoint</Application>
  <PresentationFormat>Presentación en pantalla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Austin</vt:lpstr>
      <vt:lpstr>AXIOMAS EN LA COMUNICACION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PERSONAL</dc:creator>
  <cp:lastModifiedBy>PERSONAL</cp:lastModifiedBy>
  <cp:revision>6</cp:revision>
  <dcterms:created xsi:type="dcterms:W3CDTF">2024-09-17T23:21:50Z</dcterms:created>
  <dcterms:modified xsi:type="dcterms:W3CDTF">2024-09-17T23:41:44Z</dcterms:modified>
</cp:coreProperties>
</file>