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21"/>
  </p:handoutMasterIdLst>
  <p:sldIdLst>
    <p:sldId id="256" r:id="rId2"/>
    <p:sldId id="257" r:id="rId3"/>
    <p:sldId id="338" r:id="rId4"/>
    <p:sldId id="339" r:id="rId5"/>
    <p:sldId id="341" r:id="rId6"/>
    <p:sldId id="342" r:id="rId7"/>
    <p:sldId id="343" r:id="rId8"/>
    <p:sldId id="345" r:id="rId9"/>
    <p:sldId id="359" r:id="rId10"/>
    <p:sldId id="360" r:id="rId11"/>
    <p:sldId id="361" r:id="rId12"/>
    <p:sldId id="351" r:id="rId13"/>
    <p:sldId id="362" r:id="rId14"/>
    <p:sldId id="363" r:id="rId15"/>
    <p:sldId id="364" r:id="rId16"/>
    <p:sldId id="365" r:id="rId17"/>
    <p:sldId id="366" r:id="rId18"/>
    <p:sldId id="352" r:id="rId19"/>
    <p:sldId id="293" r:id="rId20"/>
  </p:sldIdLst>
  <p:sldSz cx="9144000" cy="6858000" type="screen4x3"/>
  <p:notesSz cx="6784975" cy="9906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00CC"/>
    <a:srgbClr val="008000"/>
    <a:srgbClr val="00FF00"/>
    <a:srgbClr val="0C98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85" d="100"/>
          <a:sy n="85" d="100"/>
        </p:scale>
        <p:origin x="11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0895" cy="495855"/>
          </a:xfrm>
          <a:prstGeom prst="rect">
            <a:avLst/>
          </a:prstGeom>
        </p:spPr>
        <p:txBody>
          <a:bodyPr vert="horz" lIns="91257" tIns="45629" rIns="91257" bIns="45629" rtlCol="0"/>
          <a:lstStyle>
            <a:lvl1pPr algn="l">
              <a:defRPr sz="1200"/>
            </a:lvl1pPr>
          </a:lstStyle>
          <a:p>
            <a:endParaRPr lang="es-AR"/>
          </a:p>
        </p:txBody>
      </p:sp>
      <p:sp>
        <p:nvSpPr>
          <p:cNvPr id="3" name="2 Marcador de fecha"/>
          <p:cNvSpPr>
            <a:spLocks noGrp="1"/>
          </p:cNvSpPr>
          <p:nvPr>
            <p:ph type="dt" sz="quarter" idx="1"/>
          </p:nvPr>
        </p:nvSpPr>
        <p:spPr>
          <a:xfrm>
            <a:off x="3842496" y="0"/>
            <a:ext cx="2940895" cy="495855"/>
          </a:xfrm>
          <a:prstGeom prst="rect">
            <a:avLst/>
          </a:prstGeom>
        </p:spPr>
        <p:txBody>
          <a:bodyPr vert="horz" lIns="91257" tIns="45629" rIns="91257" bIns="45629" rtlCol="0"/>
          <a:lstStyle>
            <a:lvl1pPr algn="r">
              <a:defRPr sz="1200"/>
            </a:lvl1pPr>
          </a:lstStyle>
          <a:p>
            <a:fld id="{F3F68424-C393-4793-BF03-8CD186767C4B}" type="datetimeFigureOut">
              <a:rPr lang="es-AR" smtClean="0"/>
              <a:pPr/>
              <a:t>12/6/2024</a:t>
            </a:fld>
            <a:endParaRPr lang="es-AR"/>
          </a:p>
        </p:txBody>
      </p:sp>
      <p:sp>
        <p:nvSpPr>
          <p:cNvPr id="4" name="3 Marcador de pie de página"/>
          <p:cNvSpPr>
            <a:spLocks noGrp="1"/>
          </p:cNvSpPr>
          <p:nvPr>
            <p:ph type="ftr" sz="quarter" idx="2"/>
          </p:nvPr>
        </p:nvSpPr>
        <p:spPr>
          <a:xfrm>
            <a:off x="0" y="9408562"/>
            <a:ext cx="2940895" cy="495854"/>
          </a:xfrm>
          <a:prstGeom prst="rect">
            <a:avLst/>
          </a:prstGeom>
        </p:spPr>
        <p:txBody>
          <a:bodyPr vert="horz" lIns="91257" tIns="45629" rIns="91257" bIns="45629" rtlCol="0" anchor="b"/>
          <a:lstStyle>
            <a:lvl1pPr algn="l">
              <a:defRPr sz="1200"/>
            </a:lvl1pPr>
          </a:lstStyle>
          <a:p>
            <a:endParaRPr lang="es-AR"/>
          </a:p>
        </p:txBody>
      </p:sp>
      <p:sp>
        <p:nvSpPr>
          <p:cNvPr id="5" name="4 Marcador de número de diapositiva"/>
          <p:cNvSpPr>
            <a:spLocks noGrp="1"/>
          </p:cNvSpPr>
          <p:nvPr>
            <p:ph type="sldNum" sz="quarter" idx="3"/>
          </p:nvPr>
        </p:nvSpPr>
        <p:spPr>
          <a:xfrm>
            <a:off x="3842496" y="9408562"/>
            <a:ext cx="2940895" cy="495854"/>
          </a:xfrm>
          <a:prstGeom prst="rect">
            <a:avLst/>
          </a:prstGeom>
        </p:spPr>
        <p:txBody>
          <a:bodyPr vert="horz" lIns="91257" tIns="45629" rIns="91257" bIns="45629" rtlCol="0" anchor="b"/>
          <a:lstStyle>
            <a:lvl1pPr algn="r">
              <a:defRPr sz="1200"/>
            </a:lvl1pPr>
          </a:lstStyle>
          <a:p>
            <a:fld id="{DC0EDCE6-B1CF-4AE1-B2C1-CD5503331FC3}" type="slidenum">
              <a:rPr lang="es-AR" smtClean="0"/>
              <a:pPr/>
              <a:t>‹Nº›</a:t>
            </a:fld>
            <a:endParaRPr lang="es-AR"/>
          </a:p>
        </p:txBody>
      </p:sp>
    </p:spTree>
    <p:extLst>
      <p:ext uri="{BB962C8B-B14F-4D97-AF65-F5344CB8AC3E}">
        <p14:creationId xmlns:p14="http://schemas.microsoft.com/office/powerpoint/2010/main" val="170105129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cxnSp>
        <p:nvCxnSpPr>
          <p:cNvPr id="4" name="7 Conector recto"/>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12 Conector recto"/>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13 Elipse"/>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a:t>Haga clic para modificar el estilo de subtítulo del patrón</a:t>
            </a:r>
            <a:endParaRPr lang="en-US"/>
          </a:p>
        </p:txBody>
      </p:sp>
      <p:sp>
        <p:nvSpPr>
          <p:cNvPr id="28" name="27 Título"/>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s-ES"/>
              <a:t>Haga clic para modificar el estilo de título del patrón</a:t>
            </a:r>
            <a:endParaRPr lang="en-US"/>
          </a:p>
        </p:txBody>
      </p:sp>
      <p:sp>
        <p:nvSpPr>
          <p:cNvPr id="7" name="14 Marcador de fecha"/>
          <p:cNvSpPr>
            <a:spLocks noGrp="1"/>
          </p:cNvSpPr>
          <p:nvPr>
            <p:ph type="dt" sz="half" idx="10"/>
          </p:nvPr>
        </p:nvSpPr>
        <p:spPr/>
        <p:txBody>
          <a:bodyPr/>
          <a:lstStyle>
            <a:lvl1pPr>
              <a:defRPr/>
            </a:lvl1pPr>
          </a:lstStyle>
          <a:p>
            <a:pPr>
              <a:defRPr/>
            </a:pPr>
            <a:fld id="{8E4F6C63-0AFC-48B1-8341-FDF556F872F7}" type="datetimeFigureOut">
              <a:rPr lang="es-ES"/>
              <a:pPr>
                <a:defRPr/>
              </a:pPr>
              <a:t>12/06/2024</a:t>
            </a:fld>
            <a:endParaRPr lang="es-ES"/>
          </a:p>
        </p:txBody>
      </p:sp>
      <p:sp>
        <p:nvSpPr>
          <p:cNvPr id="8" name="15 Marcador de número de diapositiva"/>
          <p:cNvSpPr>
            <a:spLocks noGrp="1"/>
          </p:cNvSpPr>
          <p:nvPr>
            <p:ph type="sldNum" sz="quarter" idx="11"/>
          </p:nvPr>
        </p:nvSpPr>
        <p:spPr/>
        <p:txBody>
          <a:bodyPr/>
          <a:lstStyle>
            <a:lvl1pPr>
              <a:defRPr/>
            </a:lvl1pPr>
          </a:lstStyle>
          <a:p>
            <a:pPr>
              <a:defRPr/>
            </a:pPr>
            <a:fld id="{074DBAC8-AECD-496D-BCC5-C1BA4D2B328A}" type="slidenum">
              <a:rPr lang="es-ES"/>
              <a:pPr>
                <a:defRPr/>
              </a:pPr>
              <a:t>‹Nº›</a:t>
            </a:fld>
            <a:endParaRPr lang="es-ES"/>
          </a:p>
        </p:txBody>
      </p:sp>
      <p:sp>
        <p:nvSpPr>
          <p:cNvPr id="10" name="16 Marcador de pie de página"/>
          <p:cNvSpPr>
            <a:spLocks noGrp="1"/>
          </p:cNvSpPr>
          <p:nvPr>
            <p:ph type="ftr" sz="quarter" idx="12"/>
          </p:nvPr>
        </p:nvSpPr>
        <p:spPr/>
        <p:txBody>
          <a:bodyPr/>
          <a:lstStyle>
            <a:lvl1pPr>
              <a:defRPr/>
            </a:lvl1pPr>
          </a:lstStyle>
          <a:p>
            <a:pPr>
              <a:defRPr/>
            </a:pPr>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23 Marcador de fecha"/>
          <p:cNvSpPr>
            <a:spLocks noGrp="1"/>
          </p:cNvSpPr>
          <p:nvPr>
            <p:ph type="dt" sz="half" idx="10"/>
          </p:nvPr>
        </p:nvSpPr>
        <p:spPr/>
        <p:txBody>
          <a:bodyPr/>
          <a:lstStyle>
            <a:lvl1pPr>
              <a:defRPr/>
            </a:lvl1pPr>
          </a:lstStyle>
          <a:p>
            <a:pPr>
              <a:defRPr/>
            </a:pPr>
            <a:fld id="{B87442D7-5A52-468C-A6C8-65B211A7E5E3}" type="datetimeFigureOut">
              <a:rPr lang="es-ES"/>
              <a:pPr>
                <a:defRPr/>
              </a:pPr>
              <a:t>12/06/2024</a:t>
            </a:fld>
            <a:endParaRPr lang="es-ES"/>
          </a:p>
        </p:txBody>
      </p:sp>
      <p:sp>
        <p:nvSpPr>
          <p:cNvPr id="5" name="9 Marcador de pie de página"/>
          <p:cNvSpPr>
            <a:spLocks noGrp="1"/>
          </p:cNvSpPr>
          <p:nvPr>
            <p:ph type="ftr" sz="quarter" idx="11"/>
          </p:nvPr>
        </p:nvSpPr>
        <p:spPr/>
        <p:txBody>
          <a:bodyPr/>
          <a:lstStyle>
            <a:lvl1pPr>
              <a:defRPr/>
            </a:lvl1pPr>
          </a:lstStyle>
          <a:p>
            <a:pPr>
              <a:defRPr/>
            </a:pPr>
            <a:endParaRPr lang="es-ES"/>
          </a:p>
        </p:txBody>
      </p:sp>
      <p:sp>
        <p:nvSpPr>
          <p:cNvPr id="6" name="21 Marcador de número de diapositiva"/>
          <p:cNvSpPr>
            <a:spLocks noGrp="1"/>
          </p:cNvSpPr>
          <p:nvPr>
            <p:ph type="sldNum" sz="quarter" idx="12"/>
          </p:nvPr>
        </p:nvSpPr>
        <p:spPr/>
        <p:txBody>
          <a:bodyPr/>
          <a:lstStyle>
            <a:lvl1pPr>
              <a:defRPr/>
            </a:lvl1pPr>
          </a:lstStyle>
          <a:p>
            <a:pPr>
              <a:defRPr/>
            </a:pPr>
            <a:fld id="{402A5D1A-AD41-4D3E-8A21-170D441F368B}"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23 Marcador de fecha"/>
          <p:cNvSpPr>
            <a:spLocks noGrp="1"/>
          </p:cNvSpPr>
          <p:nvPr>
            <p:ph type="dt" sz="half" idx="10"/>
          </p:nvPr>
        </p:nvSpPr>
        <p:spPr/>
        <p:txBody>
          <a:bodyPr/>
          <a:lstStyle>
            <a:lvl1pPr>
              <a:defRPr/>
            </a:lvl1pPr>
          </a:lstStyle>
          <a:p>
            <a:pPr>
              <a:defRPr/>
            </a:pPr>
            <a:fld id="{9B53C509-991D-495B-AAD9-8C74522D30AE}" type="datetimeFigureOut">
              <a:rPr lang="es-ES"/>
              <a:pPr>
                <a:defRPr/>
              </a:pPr>
              <a:t>12/06/2024</a:t>
            </a:fld>
            <a:endParaRPr lang="es-ES"/>
          </a:p>
        </p:txBody>
      </p:sp>
      <p:sp>
        <p:nvSpPr>
          <p:cNvPr id="5" name="9 Marcador de pie de página"/>
          <p:cNvSpPr>
            <a:spLocks noGrp="1"/>
          </p:cNvSpPr>
          <p:nvPr>
            <p:ph type="ftr" sz="quarter" idx="11"/>
          </p:nvPr>
        </p:nvSpPr>
        <p:spPr/>
        <p:txBody>
          <a:bodyPr/>
          <a:lstStyle>
            <a:lvl1pPr>
              <a:defRPr/>
            </a:lvl1pPr>
          </a:lstStyle>
          <a:p>
            <a:pPr>
              <a:defRPr/>
            </a:pPr>
            <a:endParaRPr lang="es-ES"/>
          </a:p>
        </p:txBody>
      </p:sp>
      <p:sp>
        <p:nvSpPr>
          <p:cNvPr id="6" name="21 Marcador de número de diapositiva"/>
          <p:cNvSpPr>
            <a:spLocks noGrp="1"/>
          </p:cNvSpPr>
          <p:nvPr>
            <p:ph type="sldNum" sz="quarter" idx="12"/>
          </p:nvPr>
        </p:nvSpPr>
        <p:spPr/>
        <p:txBody>
          <a:bodyPr/>
          <a:lstStyle>
            <a:lvl1pPr>
              <a:defRPr/>
            </a:lvl1pPr>
          </a:lstStyle>
          <a:p>
            <a:pPr>
              <a:defRPr/>
            </a:pPr>
            <a:fld id="{A6831696-2EE2-4BE7-B4C1-EEFF532CCEB2}"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7" name="16 Título"/>
          <p:cNvSpPr>
            <a:spLocks noGrp="1"/>
          </p:cNvSpPr>
          <p:nvPr>
            <p:ph type="title"/>
          </p:nvPr>
        </p:nvSpPr>
        <p:spPr/>
        <p:txBody>
          <a:bodyPr rtlCol="0"/>
          <a:lstStyle/>
          <a:p>
            <a:r>
              <a:rPr lang="es-ES"/>
              <a:t>Haga clic para modificar el estilo de título del patrón</a:t>
            </a:r>
            <a:endParaRPr lang="en-US"/>
          </a:p>
        </p:txBody>
      </p:sp>
      <p:sp>
        <p:nvSpPr>
          <p:cNvPr id="4" name="23 Marcador de fecha"/>
          <p:cNvSpPr>
            <a:spLocks noGrp="1"/>
          </p:cNvSpPr>
          <p:nvPr>
            <p:ph type="dt" sz="half" idx="10"/>
          </p:nvPr>
        </p:nvSpPr>
        <p:spPr/>
        <p:txBody>
          <a:bodyPr/>
          <a:lstStyle>
            <a:lvl1pPr>
              <a:defRPr/>
            </a:lvl1pPr>
          </a:lstStyle>
          <a:p>
            <a:pPr>
              <a:defRPr/>
            </a:pPr>
            <a:fld id="{58B5F0C0-45F3-4B73-8A62-22DA53EE96C0}" type="datetimeFigureOut">
              <a:rPr lang="es-ES"/>
              <a:pPr>
                <a:defRPr/>
              </a:pPr>
              <a:t>12/06/2024</a:t>
            </a:fld>
            <a:endParaRPr lang="es-ES"/>
          </a:p>
        </p:txBody>
      </p:sp>
      <p:sp>
        <p:nvSpPr>
          <p:cNvPr id="5" name="9 Marcador de pie de página"/>
          <p:cNvSpPr>
            <a:spLocks noGrp="1"/>
          </p:cNvSpPr>
          <p:nvPr>
            <p:ph type="ftr" sz="quarter" idx="11"/>
          </p:nvPr>
        </p:nvSpPr>
        <p:spPr/>
        <p:txBody>
          <a:bodyPr/>
          <a:lstStyle>
            <a:lvl1pPr>
              <a:defRPr/>
            </a:lvl1pPr>
          </a:lstStyle>
          <a:p>
            <a:pPr>
              <a:defRPr/>
            </a:pPr>
            <a:endParaRPr lang="es-ES"/>
          </a:p>
        </p:txBody>
      </p:sp>
      <p:sp>
        <p:nvSpPr>
          <p:cNvPr id="6" name="21 Marcador de número de diapositiva"/>
          <p:cNvSpPr>
            <a:spLocks noGrp="1"/>
          </p:cNvSpPr>
          <p:nvPr>
            <p:ph type="sldNum" sz="quarter" idx="12"/>
          </p:nvPr>
        </p:nvSpPr>
        <p:spPr/>
        <p:txBody>
          <a:bodyPr/>
          <a:lstStyle>
            <a:lvl1pPr>
              <a:defRPr/>
            </a:lvl1pPr>
          </a:lstStyle>
          <a:p>
            <a:pPr>
              <a:defRPr/>
            </a:pPr>
            <a:fld id="{46AB04FE-83EB-4439-B4D7-534DD58B7D03}"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cxnSp>
        <p:nvCxnSpPr>
          <p:cNvPr id="4" name="6 Conector recto"/>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s-ES"/>
              <a:t>Haga clic para modificar el estilo de título del patrón</a:t>
            </a:r>
            <a:endParaRPr lang="en-US"/>
          </a:p>
        </p:txBody>
      </p:sp>
      <p:sp>
        <p:nvSpPr>
          <p:cNvPr id="3" name="2 Marcador de texto"/>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2904E47E-C165-4982-99D1-A73C8980EAD8}" type="datetimeFigureOut">
              <a:rPr lang="es-ES"/>
              <a:pPr>
                <a:defRPr/>
              </a:pPr>
              <a:t>12/06/2024</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1215D583-F7E4-4590-B343-751B279C9B3D}"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11" name="10 Marcador de contenido"/>
          <p:cNvSpPr>
            <a:spLocks noGrp="1"/>
          </p:cNvSpPr>
          <p:nvPr>
            <p:ph sz="half" idx="1"/>
          </p:nvPr>
        </p:nvSpPr>
        <p:spPr>
          <a:xfrm>
            <a:off x="457200" y="1524000"/>
            <a:ext cx="4059936"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3" name="12 Marcador de contenido"/>
          <p:cNvSpPr>
            <a:spLocks noGrp="1"/>
          </p:cNvSpPr>
          <p:nvPr>
            <p:ph sz="half" idx="2"/>
          </p:nvPr>
        </p:nvSpPr>
        <p:spPr>
          <a:xfrm>
            <a:off x="4648200" y="1524000"/>
            <a:ext cx="4059936" cy="4572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23 Marcador de fecha"/>
          <p:cNvSpPr>
            <a:spLocks noGrp="1"/>
          </p:cNvSpPr>
          <p:nvPr>
            <p:ph type="dt" sz="half" idx="10"/>
          </p:nvPr>
        </p:nvSpPr>
        <p:spPr/>
        <p:txBody>
          <a:bodyPr/>
          <a:lstStyle>
            <a:lvl1pPr>
              <a:defRPr/>
            </a:lvl1pPr>
          </a:lstStyle>
          <a:p>
            <a:pPr>
              <a:defRPr/>
            </a:pPr>
            <a:fld id="{FDE925F2-A02F-40D1-96DC-DF78BDFA1D74}" type="datetimeFigureOut">
              <a:rPr lang="es-ES"/>
              <a:pPr>
                <a:defRPr/>
              </a:pPr>
              <a:t>12/06/2024</a:t>
            </a:fld>
            <a:endParaRPr lang="es-ES"/>
          </a:p>
        </p:txBody>
      </p:sp>
      <p:sp>
        <p:nvSpPr>
          <p:cNvPr id="6" name="9 Marcador de pie de página"/>
          <p:cNvSpPr>
            <a:spLocks noGrp="1"/>
          </p:cNvSpPr>
          <p:nvPr>
            <p:ph type="ftr" sz="quarter" idx="11"/>
          </p:nvPr>
        </p:nvSpPr>
        <p:spPr/>
        <p:txBody>
          <a:bodyPr/>
          <a:lstStyle>
            <a:lvl1pPr>
              <a:defRPr/>
            </a:lvl1pPr>
          </a:lstStyle>
          <a:p>
            <a:pPr>
              <a:defRPr/>
            </a:pPr>
            <a:endParaRPr lang="es-ES"/>
          </a:p>
        </p:txBody>
      </p:sp>
      <p:sp>
        <p:nvSpPr>
          <p:cNvPr id="7" name="21 Marcador de número de diapositiva"/>
          <p:cNvSpPr>
            <a:spLocks noGrp="1"/>
          </p:cNvSpPr>
          <p:nvPr>
            <p:ph type="sldNum" sz="quarter" idx="12"/>
          </p:nvPr>
        </p:nvSpPr>
        <p:spPr/>
        <p:txBody>
          <a:bodyPr/>
          <a:lstStyle>
            <a:lvl1pPr>
              <a:defRPr/>
            </a:lvl1pPr>
          </a:lstStyle>
          <a:p>
            <a:pPr>
              <a:defRPr/>
            </a:pPr>
            <a:fld id="{B4154FE1-68C3-4DD6-914A-582AFDDB8569}"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cxnSp>
        <p:nvCxnSpPr>
          <p:cNvPr id="7" name="9 Conector recto"/>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16 Conector recto"/>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s-ES"/>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34" name="33 Marcador de contenido"/>
          <p:cNvSpPr>
            <a:spLocks noGrp="1"/>
          </p:cNvSpPr>
          <p:nvPr>
            <p:ph sz="quarter" idx="4"/>
          </p:nvPr>
        </p:nvSpPr>
        <p:spPr>
          <a:xfrm>
            <a:off x="4649788" y="2201896"/>
            <a:ext cx="4038600" cy="391363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2" name="1 Título"/>
          <p:cNvSpPr>
            <a:spLocks noGrp="1"/>
          </p:cNvSpPr>
          <p:nvPr>
            <p:ph type="title"/>
          </p:nvPr>
        </p:nvSpPr>
        <p:spPr>
          <a:xfrm>
            <a:off x="457200" y="155448"/>
            <a:ext cx="8229600" cy="1143000"/>
          </a:xfrm>
        </p:spPr>
        <p:txBody>
          <a:bodyPr/>
          <a:lstStyle>
            <a:lvl1pPr>
              <a:defRPr/>
            </a:lvl1pPr>
          </a:lstStyle>
          <a:p>
            <a:r>
              <a:rPr lang="es-ES"/>
              <a:t>Haga clic para modificar el estilo de título del patrón</a:t>
            </a:r>
            <a:endParaRPr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s-ES"/>
              <a:t>Haga clic para modificar el estilo de texto del patrón</a:t>
            </a:r>
          </a:p>
        </p:txBody>
      </p:sp>
      <p:sp>
        <p:nvSpPr>
          <p:cNvPr id="9" name="8 Marcador de número de diapositiva"/>
          <p:cNvSpPr>
            <a:spLocks noGrp="1"/>
          </p:cNvSpPr>
          <p:nvPr>
            <p:ph type="sldNum" sz="quarter" idx="10"/>
          </p:nvPr>
        </p:nvSpPr>
        <p:spPr/>
        <p:txBody>
          <a:bodyPr/>
          <a:lstStyle>
            <a:lvl1pPr>
              <a:defRPr/>
            </a:lvl1pPr>
          </a:lstStyle>
          <a:p>
            <a:pPr>
              <a:defRPr/>
            </a:pPr>
            <a:fld id="{4E3006B3-AED7-40B4-941B-E8CEA08B9A02}" type="slidenum">
              <a:rPr lang="es-ES"/>
              <a:pPr>
                <a:defRPr/>
              </a:pPr>
              <a:t>‹Nº›</a:t>
            </a:fld>
            <a:endParaRPr lang="es-ES"/>
          </a:p>
        </p:txBody>
      </p:sp>
      <p:sp>
        <p:nvSpPr>
          <p:cNvPr id="10" name="7 Marcador de pie de página"/>
          <p:cNvSpPr>
            <a:spLocks noGrp="1"/>
          </p:cNvSpPr>
          <p:nvPr>
            <p:ph type="ftr" sz="quarter" idx="11"/>
          </p:nvPr>
        </p:nvSpPr>
        <p:spPr/>
        <p:txBody>
          <a:bodyPr/>
          <a:lstStyle>
            <a:lvl1pPr>
              <a:defRPr/>
            </a:lvl1pPr>
          </a:lstStyle>
          <a:p>
            <a:pPr>
              <a:defRPr/>
            </a:pPr>
            <a:endParaRPr lang="es-ES"/>
          </a:p>
        </p:txBody>
      </p:sp>
      <p:sp>
        <p:nvSpPr>
          <p:cNvPr id="11" name="6 Marcador de fecha"/>
          <p:cNvSpPr>
            <a:spLocks noGrp="1"/>
          </p:cNvSpPr>
          <p:nvPr>
            <p:ph type="dt" sz="half" idx="12"/>
          </p:nvPr>
        </p:nvSpPr>
        <p:spPr/>
        <p:txBody>
          <a:bodyPr/>
          <a:lstStyle>
            <a:lvl1pPr>
              <a:defRPr/>
            </a:lvl1pPr>
          </a:lstStyle>
          <a:p>
            <a:pPr>
              <a:defRPr/>
            </a:pPr>
            <a:fld id="{C83C94B9-1CEF-486D-B176-8151E3CE2597}" type="datetimeFigureOut">
              <a:rPr lang="es-ES"/>
              <a:pPr>
                <a:defRPr/>
              </a:pPr>
              <a:t>12/06/2024</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3 Marcador de fecha"/>
          <p:cNvSpPr>
            <a:spLocks noGrp="1"/>
          </p:cNvSpPr>
          <p:nvPr>
            <p:ph type="dt" sz="half" idx="10"/>
          </p:nvPr>
        </p:nvSpPr>
        <p:spPr/>
        <p:txBody>
          <a:bodyPr/>
          <a:lstStyle>
            <a:lvl1pPr>
              <a:defRPr/>
            </a:lvl1pPr>
          </a:lstStyle>
          <a:p>
            <a:pPr>
              <a:defRPr/>
            </a:pPr>
            <a:fld id="{4D9F4A00-D36D-438F-9D6C-BB148547CD80}" type="datetimeFigureOut">
              <a:rPr lang="es-ES"/>
              <a:pPr>
                <a:defRPr/>
              </a:pPr>
              <a:t>12/06/2024</a:t>
            </a:fld>
            <a:endParaRPr lang="es-ES"/>
          </a:p>
        </p:txBody>
      </p:sp>
      <p:sp>
        <p:nvSpPr>
          <p:cNvPr id="4" name="9 Marcador de pie de página"/>
          <p:cNvSpPr>
            <a:spLocks noGrp="1"/>
          </p:cNvSpPr>
          <p:nvPr>
            <p:ph type="ftr" sz="quarter" idx="11"/>
          </p:nvPr>
        </p:nvSpPr>
        <p:spPr/>
        <p:txBody>
          <a:bodyPr/>
          <a:lstStyle>
            <a:lvl1pPr>
              <a:defRPr/>
            </a:lvl1pPr>
          </a:lstStyle>
          <a:p>
            <a:pPr>
              <a:defRPr/>
            </a:pPr>
            <a:endParaRPr lang="es-ES"/>
          </a:p>
        </p:txBody>
      </p:sp>
      <p:sp>
        <p:nvSpPr>
          <p:cNvPr id="5" name="21 Marcador de número de diapositiva"/>
          <p:cNvSpPr>
            <a:spLocks noGrp="1"/>
          </p:cNvSpPr>
          <p:nvPr>
            <p:ph type="sldNum" sz="quarter" idx="12"/>
          </p:nvPr>
        </p:nvSpPr>
        <p:spPr/>
        <p:txBody>
          <a:bodyPr/>
          <a:lstStyle>
            <a:lvl1pPr>
              <a:defRPr/>
            </a:lvl1pPr>
          </a:lstStyle>
          <a:p>
            <a:pPr>
              <a:defRPr/>
            </a:pPr>
            <a:fld id="{3E9F4C40-C290-4287-81FA-6C9250404DC2}"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23 Marcador de fecha"/>
          <p:cNvSpPr>
            <a:spLocks noGrp="1"/>
          </p:cNvSpPr>
          <p:nvPr>
            <p:ph type="dt" sz="half" idx="10"/>
          </p:nvPr>
        </p:nvSpPr>
        <p:spPr/>
        <p:txBody>
          <a:bodyPr/>
          <a:lstStyle>
            <a:lvl1pPr>
              <a:defRPr/>
            </a:lvl1pPr>
          </a:lstStyle>
          <a:p>
            <a:pPr>
              <a:defRPr/>
            </a:pPr>
            <a:fld id="{E58D2E0E-7870-4E40-B374-F3DA3F339872}" type="datetimeFigureOut">
              <a:rPr lang="es-ES"/>
              <a:pPr>
                <a:defRPr/>
              </a:pPr>
              <a:t>12/06/2024</a:t>
            </a:fld>
            <a:endParaRPr lang="es-ES"/>
          </a:p>
        </p:txBody>
      </p:sp>
      <p:sp>
        <p:nvSpPr>
          <p:cNvPr id="3" name="9 Marcador de pie de página"/>
          <p:cNvSpPr>
            <a:spLocks noGrp="1"/>
          </p:cNvSpPr>
          <p:nvPr>
            <p:ph type="ftr" sz="quarter" idx="11"/>
          </p:nvPr>
        </p:nvSpPr>
        <p:spPr/>
        <p:txBody>
          <a:bodyPr/>
          <a:lstStyle>
            <a:lvl1pPr>
              <a:defRPr/>
            </a:lvl1pPr>
          </a:lstStyle>
          <a:p>
            <a:pPr>
              <a:defRPr/>
            </a:pPr>
            <a:endParaRPr lang="es-ES"/>
          </a:p>
        </p:txBody>
      </p:sp>
      <p:sp>
        <p:nvSpPr>
          <p:cNvPr id="4" name="21 Marcador de número de diapositiva"/>
          <p:cNvSpPr>
            <a:spLocks noGrp="1"/>
          </p:cNvSpPr>
          <p:nvPr>
            <p:ph type="sldNum" sz="quarter" idx="12"/>
          </p:nvPr>
        </p:nvSpPr>
        <p:spPr/>
        <p:txBody>
          <a:bodyPr/>
          <a:lstStyle>
            <a:lvl1pPr>
              <a:defRPr/>
            </a:lvl1pPr>
          </a:lstStyle>
          <a:p>
            <a:pPr>
              <a:defRPr/>
            </a:pPr>
            <a:fld id="{FF392539-CCB7-442C-AD67-4BA620CA9F4E}"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3" name="2 Marcador de texto"/>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s-ES"/>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s-ES"/>
              <a:t>Haga clic para modificar el estilo de título del patrón</a:t>
            </a:r>
            <a:endParaRPr lang="en-US"/>
          </a:p>
        </p:txBody>
      </p:sp>
      <p:sp>
        <p:nvSpPr>
          <p:cNvPr id="5" name="7 Marcador de fecha"/>
          <p:cNvSpPr>
            <a:spLocks noGrp="1"/>
          </p:cNvSpPr>
          <p:nvPr>
            <p:ph type="dt" sz="half" idx="10"/>
          </p:nvPr>
        </p:nvSpPr>
        <p:spPr/>
        <p:txBody>
          <a:bodyPr/>
          <a:lstStyle>
            <a:lvl1pPr>
              <a:defRPr/>
            </a:lvl1pPr>
          </a:lstStyle>
          <a:p>
            <a:pPr>
              <a:defRPr/>
            </a:pPr>
            <a:fld id="{316BA4A2-2F3D-4E54-995D-7253419C156F}" type="datetimeFigureOut">
              <a:rPr lang="es-ES"/>
              <a:pPr>
                <a:defRPr/>
              </a:pPr>
              <a:t>12/06/2024</a:t>
            </a:fld>
            <a:endParaRPr lang="es-ES"/>
          </a:p>
        </p:txBody>
      </p:sp>
      <p:sp>
        <p:nvSpPr>
          <p:cNvPr id="6" name="8 Marcador de número de diapositiva"/>
          <p:cNvSpPr>
            <a:spLocks noGrp="1"/>
          </p:cNvSpPr>
          <p:nvPr>
            <p:ph type="sldNum" sz="quarter" idx="11"/>
          </p:nvPr>
        </p:nvSpPr>
        <p:spPr/>
        <p:txBody>
          <a:bodyPr/>
          <a:lstStyle>
            <a:lvl1pPr>
              <a:defRPr/>
            </a:lvl1pPr>
          </a:lstStyle>
          <a:p>
            <a:pPr>
              <a:defRPr/>
            </a:pPr>
            <a:fld id="{32361B30-4AC5-4A82-9F2C-D19960F8F8C9}" type="slidenum">
              <a:rPr lang="es-ES"/>
              <a:pPr>
                <a:defRPr/>
              </a:pPr>
              <a:t>‹Nº›</a:t>
            </a:fld>
            <a:endParaRPr lang="es-ES"/>
          </a:p>
        </p:txBody>
      </p:sp>
      <p:sp>
        <p:nvSpPr>
          <p:cNvPr id="7" name="9 Marcador de pie de página"/>
          <p:cNvSpPr>
            <a:spLocks noGrp="1"/>
          </p:cNvSpPr>
          <p:nvPr>
            <p:ph type="ftr" sz="quarter" idx="12"/>
          </p:nvPr>
        </p:nvSpPr>
        <p:spPr/>
        <p:txBody>
          <a:bodyPr/>
          <a:lstStyle>
            <a:lvl1pPr>
              <a:defRPr/>
            </a:lvl1pPr>
          </a:lstStyle>
          <a:p>
            <a:pPr>
              <a:defRPr/>
            </a:pPr>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s-ES"/>
              <a:t>Haga clic para modificar el estilo de título del patrón</a:t>
            </a:r>
            <a:endParaRPr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s-ES" noProof="0"/>
              <a:t>Haga clic en el icono para agregar una imagen</a:t>
            </a:r>
            <a:endParaRPr lang="en-US" noProof="0"/>
          </a:p>
        </p:txBody>
      </p:sp>
      <p:sp>
        <p:nvSpPr>
          <p:cNvPr id="4" name="3 Marcador de texto"/>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s-ES"/>
              <a:t>Haga clic para modificar el estilo de texto del patrón</a:t>
            </a:r>
          </a:p>
        </p:txBody>
      </p:sp>
      <p:sp>
        <p:nvSpPr>
          <p:cNvPr id="5" name="7 Marcador de fecha"/>
          <p:cNvSpPr>
            <a:spLocks noGrp="1"/>
          </p:cNvSpPr>
          <p:nvPr>
            <p:ph type="dt" sz="half" idx="10"/>
          </p:nvPr>
        </p:nvSpPr>
        <p:spPr/>
        <p:txBody>
          <a:bodyPr/>
          <a:lstStyle>
            <a:lvl1pPr>
              <a:defRPr/>
            </a:lvl1pPr>
          </a:lstStyle>
          <a:p>
            <a:pPr>
              <a:defRPr/>
            </a:pPr>
            <a:fld id="{1ED8273B-0D00-4ADD-BFC6-C7EB94B7B87D}" type="datetimeFigureOut">
              <a:rPr lang="es-ES"/>
              <a:pPr>
                <a:defRPr/>
              </a:pPr>
              <a:t>12/06/2024</a:t>
            </a:fld>
            <a:endParaRPr lang="es-ES"/>
          </a:p>
        </p:txBody>
      </p:sp>
      <p:sp>
        <p:nvSpPr>
          <p:cNvPr id="6" name="8 Marcador de número de diapositiva"/>
          <p:cNvSpPr>
            <a:spLocks noGrp="1"/>
          </p:cNvSpPr>
          <p:nvPr>
            <p:ph type="sldNum" sz="quarter" idx="11"/>
          </p:nvPr>
        </p:nvSpPr>
        <p:spPr/>
        <p:txBody>
          <a:bodyPr/>
          <a:lstStyle>
            <a:lvl1pPr>
              <a:defRPr/>
            </a:lvl1pPr>
          </a:lstStyle>
          <a:p>
            <a:pPr>
              <a:defRPr/>
            </a:pPr>
            <a:fld id="{AE01714B-694B-4208-81FB-10DC3117A009}" type="slidenum">
              <a:rPr lang="es-ES"/>
              <a:pPr>
                <a:defRPr/>
              </a:pPr>
              <a:t>‹Nº›</a:t>
            </a:fld>
            <a:endParaRPr lang="es-ES"/>
          </a:p>
        </p:txBody>
      </p:sp>
      <p:sp>
        <p:nvSpPr>
          <p:cNvPr id="7" name="9 Marcador de pie de página"/>
          <p:cNvSpPr>
            <a:spLocks noGrp="1"/>
          </p:cNvSpPr>
          <p:nvPr>
            <p:ph type="ftr" sz="quarter" idx="12"/>
          </p:nvPr>
        </p:nvSpPr>
        <p:spPr/>
        <p:txBody>
          <a:bodyPr/>
          <a:lstStyle>
            <a:lvl1pPr>
              <a:defRPr/>
            </a:lvl1pPr>
          </a:lstStyle>
          <a:p>
            <a:pPr>
              <a:defRPr/>
            </a:pPr>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47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1026" name="8 Marcador de texto"/>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24" name="23 Marcador de fecha"/>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smtClean="0">
                <a:solidFill>
                  <a:schemeClr val="tx2"/>
                </a:solidFill>
                <a:latin typeface="+mn-lt"/>
              </a:defRPr>
            </a:lvl1pPr>
          </a:lstStyle>
          <a:p>
            <a:pPr>
              <a:defRPr/>
            </a:pPr>
            <a:fld id="{11D9067A-669E-45D7-BF16-1B51FC5569CC}" type="datetimeFigureOut">
              <a:rPr lang="es-ES"/>
              <a:pPr>
                <a:defRPr/>
              </a:pPr>
              <a:t>12/06/2024</a:t>
            </a:fld>
            <a:endParaRPr lang="es-ES"/>
          </a:p>
        </p:txBody>
      </p:sp>
      <p:sp>
        <p:nvSpPr>
          <p:cNvPr id="10" name="9 Marcador de pie de página"/>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endParaRPr lang="es-ES"/>
          </a:p>
        </p:txBody>
      </p:sp>
      <p:sp>
        <p:nvSpPr>
          <p:cNvPr id="22" name="21 Marcador de número de diapositiva"/>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eaLnBrk="1" fontAlgn="auto" latinLnBrk="0" hangingPunct="1">
              <a:spcBef>
                <a:spcPts val="0"/>
              </a:spcBef>
              <a:spcAft>
                <a:spcPts val="0"/>
              </a:spcAft>
              <a:defRPr kumimoji="0" sz="1600" baseline="0" smtClean="0">
                <a:solidFill>
                  <a:schemeClr val="tx2"/>
                </a:solidFill>
                <a:latin typeface="+mn-lt"/>
              </a:defRPr>
            </a:lvl1pPr>
          </a:lstStyle>
          <a:p>
            <a:pPr>
              <a:defRPr/>
            </a:pPr>
            <a:fld id="{49F711D7-BB3A-46AA-9389-5CEF6442F2A2}" type="slidenum">
              <a:rPr lang="es-ES"/>
              <a:pPr>
                <a:defRPr/>
              </a:pPr>
              <a:t>‹Nº›</a:t>
            </a:fld>
            <a:endParaRPr lang="es-ES"/>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s-ES"/>
              <a:t>Haga clic para modificar el estilo de título del patrón</a:t>
            </a:r>
            <a:endParaRPr lang="en-US"/>
          </a:p>
        </p:txBody>
      </p:sp>
    </p:spTree>
  </p:cSld>
  <p:clrMap bg1="dk1" tx1="lt1" bg2="dk2" tx2="lt2" accent1="accent1" accent2="accent2" accent3="accent3" accent4="accent4" accent5="accent5" accent6="accent6" hlink="hlink" folHlink="folHlink"/>
  <p:sldLayoutIdLst>
    <p:sldLayoutId id="2147483684" r:id="rId1"/>
    <p:sldLayoutId id="2147483678" r:id="rId2"/>
    <p:sldLayoutId id="2147483685" r:id="rId3"/>
    <p:sldLayoutId id="2147483679" r:id="rId4"/>
    <p:sldLayoutId id="2147483686" r:id="rId5"/>
    <p:sldLayoutId id="2147483680" r:id="rId6"/>
    <p:sldLayoutId id="2147483681" r:id="rId7"/>
    <p:sldLayoutId id="2147483687" r:id="rId8"/>
    <p:sldLayoutId id="2147483688" r:id="rId9"/>
    <p:sldLayoutId id="2147483682" r:id="rId10"/>
    <p:sldLayoutId id="2147483683" r:id="rId11"/>
  </p:sldLayoutIdLst>
  <p:txStyles>
    <p:titleStyle>
      <a:lvl1pPr algn="l" rtl="0" fontAlgn="base">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fontAlgn="base">
        <a:spcBef>
          <a:spcPct val="0"/>
        </a:spcBef>
        <a:spcAft>
          <a:spcPct val="0"/>
        </a:spcAft>
        <a:defRPr sz="4200">
          <a:solidFill>
            <a:srgbClr val="F9F9F9"/>
          </a:solidFill>
          <a:latin typeface="Constantia" pitchFamily="18" charset="0"/>
        </a:defRPr>
      </a:lvl2pPr>
      <a:lvl3pPr algn="l" rtl="0" fontAlgn="base">
        <a:spcBef>
          <a:spcPct val="0"/>
        </a:spcBef>
        <a:spcAft>
          <a:spcPct val="0"/>
        </a:spcAft>
        <a:defRPr sz="4200">
          <a:solidFill>
            <a:srgbClr val="F9F9F9"/>
          </a:solidFill>
          <a:latin typeface="Constantia" pitchFamily="18" charset="0"/>
        </a:defRPr>
      </a:lvl3pPr>
      <a:lvl4pPr algn="l" rtl="0" fontAlgn="base">
        <a:spcBef>
          <a:spcPct val="0"/>
        </a:spcBef>
        <a:spcAft>
          <a:spcPct val="0"/>
        </a:spcAft>
        <a:defRPr sz="4200">
          <a:solidFill>
            <a:srgbClr val="F9F9F9"/>
          </a:solidFill>
          <a:latin typeface="Constantia" pitchFamily="18" charset="0"/>
        </a:defRPr>
      </a:lvl4pPr>
      <a:lvl5pPr algn="l" rtl="0" fontAlgn="base">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fontAlgn="base">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fontAlgn="base">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fontAlgn="base">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fontAlgn="base">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fontAlgn="base">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a:spLocks noChangeArrowheads="1"/>
          </p:cNvSpPr>
          <p:nvPr/>
        </p:nvSpPr>
        <p:spPr bwMode="auto">
          <a:xfrm>
            <a:off x="2428859" y="1571612"/>
            <a:ext cx="5630067" cy="3170099"/>
          </a:xfrm>
          <a:prstGeom prst="rect">
            <a:avLst/>
          </a:prstGeom>
          <a:noFill/>
          <a:ln w="9525">
            <a:noFill/>
            <a:miter lim="800000"/>
            <a:headEnd/>
            <a:tailEnd/>
          </a:ln>
        </p:spPr>
        <p:txBody>
          <a:bodyPr wrap="none">
            <a:spAutoFit/>
          </a:bodyPr>
          <a:lstStyle/>
          <a:p>
            <a:pPr algn="ctr"/>
            <a:r>
              <a:rPr lang="es-ES" sz="2000" dirty="0">
                <a:solidFill>
                  <a:schemeClr val="bg1"/>
                </a:solidFill>
                <a:latin typeface="Algerian" pitchFamily="82" charset="0"/>
              </a:rPr>
              <a:t>PROVINCIA DE CORRIENTES</a:t>
            </a:r>
          </a:p>
          <a:p>
            <a:pPr algn="ctr"/>
            <a:endParaRPr lang="es-ES" sz="2000" dirty="0">
              <a:solidFill>
                <a:schemeClr val="bg1"/>
              </a:solidFill>
              <a:latin typeface="Algerian" pitchFamily="82" charset="0"/>
            </a:endParaRPr>
          </a:p>
          <a:p>
            <a:pPr algn="ctr"/>
            <a:r>
              <a:rPr lang="es-ES" sz="2000" dirty="0">
                <a:solidFill>
                  <a:schemeClr val="bg1"/>
                </a:solidFill>
                <a:latin typeface="Algerian" pitchFamily="82" charset="0"/>
              </a:rPr>
              <a:t>MINISTERIO DE SEGURIDAD</a:t>
            </a:r>
          </a:p>
          <a:p>
            <a:pPr algn="ctr"/>
            <a:endParaRPr lang="es-ES" sz="2000" dirty="0">
              <a:solidFill>
                <a:schemeClr val="bg1"/>
              </a:solidFill>
              <a:latin typeface="Algerian" pitchFamily="82" charset="0"/>
            </a:endParaRPr>
          </a:p>
          <a:p>
            <a:pPr algn="ctr"/>
            <a:r>
              <a:rPr lang="es-ES" sz="2000" dirty="0">
                <a:solidFill>
                  <a:schemeClr val="bg1"/>
                </a:solidFill>
                <a:latin typeface="Algerian" pitchFamily="82" charset="0"/>
              </a:rPr>
              <a:t>JEFATURA DE POLICIA</a:t>
            </a:r>
          </a:p>
          <a:p>
            <a:pPr algn="ctr"/>
            <a:endParaRPr lang="es-ES" sz="2000" dirty="0">
              <a:solidFill>
                <a:schemeClr val="bg1"/>
              </a:solidFill>
              <a:latin typeface="Algerian" pitchFamily="82" charset="0"/>
            </a:endParaRPr>
          </a:p>
          <a:p>
            <a:pPr algn="ctr"/>
            <a:r>
              <a:rPr lang="es-ES" sz="2000" dirty="0">
                <a:solidFill>
                  <a:schemeClr val="bg1"/>
                </a:solidFill>
                <a:latin typeface="Algerian" pitchFamily="82" charset="0"/>
              </a:rPr>
              <a:t>DIRECCIÓN  GENERAL DE PERSONAL </a:t>
            </a:r>
          </a:p>
          <a:p>
            <a:pPr algn="ctr"/>
            <a:r>
              <a:rPr lang="es-ES" sz="2000" dirty="0">
                <a:solidFill>
                  <a:schemeClr val="bg1"/>
                </a:solidFill>
                <a:latin typeface="Algerian" pitchFamily="82" charset="0"/>
              </a:rPr>
              <a:t>Y FORMACIÓN POLICIAL</a:t>
            </a:r>
          </a:p>
          <a:p>
            <a:pPr algn="ctr"/>
            <a:endParaRPr lang="es-ES" sz="2000" dirty="0">
              <a:solidFill>
                <a:schemeClr val="bg1"/>
              </a:solidFill>
              <a:latin typeface="Algerian" pitchFamily="82" charset="0"/>
            </a:endParaRPr>
          </a:p>
          <a:p>
            <a:pPr algn="ctr"/>
            <a:r>
              <a:rPr lang="es-ES" sz="2000" dirty="0">
                <a:solidFill>
                  <a:schemeClr val="bg1"/>
                </a:solidFill>
                <a:latin typeface="Algerian" pitchFamily="82" charset="0"/>
              </a:rPr>
              <a:t>INSTITUTO SUPERIOR DE FORMACIÓN POLICIAL</a:t>
            </a:r>
          </a:p>
        </p:txBody>
      </p:sp>
      <p:sp>
        <p:nvSpPr>
          <p:cNvPr id="9" name="8 Pergamino horizontal"/>
          <p:cNvSpPr/>
          <p:nvPr/>
        </p:nvSpPr>
        <p:spPr>
          <a:xfrm>
            <a:off x="2143108" y="4786322"/>
            <a:ext cx="6094412" cy="1871663"/>
          </a:xfrm>
          <a:prstGeom prst="horizontalScroll">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endParaRPr lang="es-ES"/>
          </a:p>
        </p:txBody>
      </p:sp>
      <p:sp>
        <p:nvSpPr>
          <p:cNvPr id="11" name="10 CuadroTexto"/>
          <p:cNvSpPr txBox="1">
            <a:spLocks noChangeArrowheads="1"/>
          </p:cNvSpPr>
          <p:nvPr/>
        </p:nvSpPr>
        <p:spPr bwMode="auto">
          <a:xfrm>
            <a:off x="2496986" y="5522098"/>
            <a:ext cx="5493812" cy="400110"/>
          </a:xfrm>
          <a:prstGeom prst="rect">
            <a:avLst/>
          </a:prstGeom>
          <a:noFill/>
          <a:ln w="9525">
            <a:noFill/>
            <a:miter lim="800000"/>
            <a:headEnd/>
            <a:tailEnd/>
          </a:ln>
        </p:spPr>
        <p:txBody>
          <a:bodyPr wrap="square">
            <a:spAutoFit/>
          </a:bodyPr>
          <a:lstStyle/>
          <a:p>
            <a:pPr algn="ctr"/>
            <a:r>
              <a:rPr lang="es-ES" sz="2000" dirty="0">
                <a:solidFill>
                  <a:schemeClr val="bg1"/>
                </a:solidFill>
                <a:latin typeface="Algerian" pitchFamily="82" charset="0"/>
              </a:rPr>
              <a:t>DIVISIÓN ESCUELA DE SUBOFICIALES</a:t>
            </a:r>
          </a:p>
        </p:txBody>
      </p:sp>
      <p:pic>
        <p:nvPicPr>
          <p:cNvPr id="10" name="9 Imagen"/>
          <p:cNvPicPr>
            <a:picLocks noChangeAspect="1"/>
          </p:cNvPicPr>
          <p:nvPr/>
        </p:nvPicPr>
        <p:blipFill>
          <a:blip r:embed="rId2" cstate="print"/>
          <a:srcRect/>
          <a:stretch>
            <a:fillRect/>
          </a:stretch>
        </p:blipFill>
        <p:spPr bwMode="auto">
          <a:xfrm>
            <a:off x="-107950" y="9525"/>
            <a:ext cx="2484438" cy="2235200"/>
          </a:xfrm>
          <a:prstGeom prst="rect">
            <a:avLst/>
          </a:prstGeom>
          <a:noFill/>
          <a:ln w="9525">
            <a:noFill/>
            <a:miter lim="800000"/>
            <a:headEnd/>
            <a:tailEnd/>
          </a:ln>
        </p:spPr>
      </p:pic>
      <p:pic>
        <p:nvPicPr>
          <p:cNvPr id="7" name="6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6" presetClass="entr" presetSubtype="16"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par>
                          <p:cTn id="13" fill="hold">
                            <p:stCondLst>
                              <p:cond delay="2500"/>
                            </p:stCondLst>
                            <p:childTnLst>
                              <p:par>
                                <p:cTn id="14" presetID="16" presetClass="entr" presetSubtype="2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arn(inVertical)">
                                      <p:cBhvr>
                                        <p:cTn id="16" dur="500"/>
                                        <p:tgtEl>
                                          <p:spTgt spid="9"/>
                                        </p:tgtEl>
                                      </p:cBhvr>
                                    </p:animEffect>
                                  </p:childTnLst>
                                </p:cTn>
                              </p:par>
                            </p:childTnLst>
                          </p:cTn>
                        </p:par>
                        <p:par>
                          <p:cTn id="17" fill="hold">
                            <p:stCondLst>
                              <p:cond delay="3000"/>
                            </p:stCondLst>
                            <p:childTnLst>
                              <p:par>
                                <p:cTn id="18" presetID="42"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anim calcmode="lin" valueType="num">
                                      <p:cBhvr>
                                        <p:cTn id="21" dur="1000" fill="hold"/>
                                        <p:tgtEl>
                                          <p:spTgt spid="11"/>
                                        </p:tgtEl>
                                        <p:attrNameLst>
                                          <p:attrName>ppt_x</p:attrName>
                                        </p:attrNameLst>
                                      </p:cBhvr>
                                      <p:tavLst>
                                        <p:tav tm="0">
                                          <p:val>
                                            <p:strVal val="#ppt_x"/>
                                          </p:val>
                                        </p:tav>
                                        <p:tav tm="100000">
                                          <p:val>
                                            <p:strVal val="#ppt_x"/>
                                          </p:val>
                                        </p:tav>
                                      </p:tavLst>
                                    </p:anim>
                                    <p:anim calcmode="lin" valueType="num">
                                      <p:cBhvr>
                                        <p:cTn id="22" dur="1000" fill="hold"/>
                                        <p:tgtEl>
                                          <p:spTgt spid="11"/>
                                        </p:tgtEl>
                                        <p:attrNameLst>
                                          <p:attrName>ppt_y</p:attrName>
                                        </p:attrNameLst>
                                      </p:cBhvr>
                                      <p:tavLst>
                                        <p:tav tm="0">
                                          <p:val>
                                            <p:strVal val="#ppt_y+.1"/>
                                          </p:val>
                                        </p:tav>
                                        <p:tav tm="100000">
                                          <p:val>
                                            <p:strVal val="#ppt_y"/>
                                          </p:val>
                                        </p:tav>
                                      </p:tavLst>
                                    </p:anim>
                                  </p:childTnLst>
                                </p:cTn>
                              </p:par>
                            </p:childTnLst>
                          </p:cTn>
                        </p:par>
                        <p:par>
                          <p:cTn id="23" fill="hold">
                            <p:stCondLst>
                              <p:cond delay="4000"/>
                            </p:stCondLst>
                            <p:childTnLst>
                              <p:par>
                                <p:cTn id="24" presetID="16" presetClass="entr" presetSubtype="21" fill="hold"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819275" y="448266"/>
            <a:ext cx="4852317" cy="618759"/>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4000" b="1" i="1" dirty="0">
                <a:solidFill>
                  <a:schemeClr val="bg1"/>
                </a:solidFill>
                <a:latin typeface="Arial"/>
                <a:cs typeface="Arial"/>
              </a:rPr>
              <a:t>“ACCION PENAL”</a:t>
            </a:r>
          </a:p>
        </p:txBody>
      </p:sp>
      <p:sp>
        <p:nvSpPr>
          <p:cNvPr id="2" name="Rectangle 1"/>
          <p:cNvSpPr>
            <a:spLocks noChangeArrowheads="1"/>
          </p:cNvSpPr>
          <p:nvPr/>
        </p:nvSpPr>
        <p:spPr bwMode="auto">
          <a:xfrm>
            <a:off x="84109" y="1988840"/>
            <a:ext cx="8858279" cy="4678204"/>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es-ES" sz="1600" b="1" dirty="0">
                <a:solidFill>
                  <a:schemeClr val="bg1"/>
                </a:solidFill>
              </a:rPr>
              <a:t>ARTÍCULO 69. Referencia. Distribución de Funciones.</a:t>
            </a:r>
            <a:r>
              <a:rPr lang="es-ES" sz="1600" dirty="0">
                <a:solidFill>
                  <a:schemeClr val="bg1"/>
                </a:solidFill>
              </a:rPr>
              <a:t> En los casos en que este Código menciona al fiscal, se refiere al representante del Ministerio Público al que le corresponda actuar conforme a la ley orgánica respectiva. </a:t>
            </a:r>
          </a:p>
          <a:p>
            <a:pPr algn="just"/>
            <a:r>
              <a:rPr lang="es-ES" sz="1600" dirty="0">
                <a:solidFill>
                  <a:schemeClr val="bg1"/>
                </a:solidFill>
              </a:rPr>
              <a:t>La distribución de las funciones de los miembros del Ministerio Público se realizará de conformidad a las normas que regulan su ejercicio. </a:t>
            </a:r>
          </a:p>
          <a:p>
            <a:pPr algn="just"/>
            <a:r>
              <a:rPr lang="es-ES" sz="1600" b="1" dirty="0">
                <a:solidFill>
                  <a:schemeClr val="bg1"/>
                </a:solidFill>
              </a:rPr>
              <a:t>ARTÍCULO 70. Principios de actuación.</a:t>
            </a:r>
            <a:r>
              <a:rPr lang="es-ES" sz="1600" dirty="0">
                <a:solidFill>
                  <a:schemeClr val="bg1"/>
                </a:solidFill>
              </a:rPr>
              <a:t> El fiscal, tiene la obligación de motivar sus requerimientos y resoluciones, y en su actuación se regirá por los principios de objetividad y lealtad procesal. </a:t>
            </a:r>
          </a:p>
          <a:p>
            <a:pPr algn="just"/>
            <a:r>
              <a:rPr lang="es-ES" sz="1600" dirty="0">
                <a:solidFill>
                  <a:schemeClr val="bg1"/>
                </a:solidFill>
              </a:rPr>
              <a:t>Conforme al principio de objetividad, el fiscal deberá investigar las circunstancias del hecho que pudieren resultar favorables al imputado, y efectuar los requerimientos que procedan en su beneficio. </a:t>
            </a:r>
          </a:p>
          <a:p>
            <a:pPr algn="just"/>
            <a:r>
              <a:rPr lang="es-ES" sz="1600" dirty="0">
                <a:solidFill>
                  <a:schemeClr val="bg1"/>
                </a:solidFill>
              </a:rPr>
              <a:t>Conforme al principio de lealtad procesal, el fiscal no ocultará a la defensa ninguna prueba que haya conocido o colectado, salvo cuando se hubiese decretado la reserva. </a:t>
            </a:r>
          </a:p>
          <a:p>
            <a:pPr algn="just"/>
            <a:r>
              <a:rPr lang="es-ES" sz="1600" b="1" dirty="0">
                <a:solidFill>
                  <a:schemeClr val="bg1"/>
                </a:solidFill>
              </a:rPr>
              <a:t>ARTÍCULO 71. Carga de la prueba. Colaboración.</a:t>
            </a:r>
            <a:r>
              <a:rPr lang="es-ES" sz="1600" dirty="0">
                <a:solidFill>
                  <a:schemeClr val="bg1"/>
                </a:solidFill>
              </a:rPr>
              <a:t> Al fiscal le corresponde la carga de la prueba de las imputaciones que realice en la etapa preparatoria, y deberá probar en el juicio oral y público los hechos en que haya fundado su acusación. Las dependencias públicas estatales y las entidades privadas están obligadas a proporcionar colaboración pronta, eficaz y completa a los requerimientos que formule el fiscal en cumplimiento de sus funciones, bajo apercibimiento de incurrir en las responsabilidades previstas en la ley. </a:t>
            </a:r>
            <a:endParaRPr kumimoji="0" lang="es-AR" altLang="es-AR" sz="1600" b="0" i="0" u="none" strike="noStrike" cap="none" normalizeH="0" baseline="0" dirty="0">
              <a:ln>
                <a:noFill/>
              </a:ln>
              <a:solidFill>
                <a:schemeClr val="bg1"/>
              </a:solidFill>
              <a:effectLst/>
            </a:endParaRPr>
          </a:p>
        </p:txBody>
      </p:sp>
      <p:sp>
        <p:nvSpPr>
          <p:cNvPr id="7" name="6 Rectángulo"/>
          <p:cNvSpPr/>
          <p:nvPr/>
        </p:nvSpPr>
        <p:spPr>
          <a:xfrm>
            <a:off x="1372689" y="1215899"/>
            <a:ext cx="6281118" cy="369332"/>
          </a:xfrm>
          <a:prstGeom prst="rect">
            <a:avLst/>
          </a:prstGeom>
        </p:spPr>
        <p:txBody>
          <a:bodyPr wrap="square">
            <a:spAutoFit/>
          </a:bodyPr>
          <a:lstStyle/>
          <a:p>
            <a:pPr marL="69850" algn="ctr">
              <a:lnSpc>
                <a:spcPct val="100000"/>
              </a:lnSpc>
              <a:spcBef>
                <a:spcPts val="25"/>
              </a:spcBef>
            </a:pPr>
            <a:r>
              <a:rPr lang="es-AR" b="1" i="1" dirty="0">
                <a:solidFill>
                  <a:schemeClr val="bg1"/>
                </a:solidFill>
                <a:latin typeface="Arial"/>
                <a:cs typeface="Arial"/>
              </a:rPr>
              <a:t>Código Procesal Penal de la Provincia de Corrientes</a:t>
            </a:r>
          </a:p>
        </p:txBody>
      </p:sp>
      <p:sp>
        <p:nvSpPr>
          <p:cNvPr id="13" name="12 Rectángulo"/>
          <p:cNvSpPr/>
          <p:nvPr/>
        </p:nvSpPr>
        <p:spPr>
          <a:xfrm>
            <a:off x="2240906" y="1592263"/>
            <a:ext cx="4824536" cy="369332"/>
          </a:xfrm>
          <a:prstGeom prst="rect">
            <a:avLst/>
          </a:prstGeom>
        </p:spPr>
        <p:txBody>
          <a:bodyPr wrap="square">
            <a:spAutoFit/>
          </a:bodyPr>
          <a:lstStyle/>
          <a:p>
            <a:pPr marL="69850" algn="ctr">
              <a:lnSpc>
                <a:spcPct val="100000"/>
              </a:lnSpc>
              <a:spcBef>
                <a:spcPts val="25"/>
              </a:spcBef>
            </a:pPr>
            <a:r>
              <a:rPr lang="es-AR" b="1" i="1" dirty="0">
                <a:solidFill>
                  <a:schemeClr val="bg1"/>
                </a:solidFill>
                <a:latin typeface="Arial"/>
                <a:cs typeface="Arial"/>
              </a:rPr>
              <a:t>EL MINISTERIO PUBLICO</a:t>
            </a:r>
          </a:p>
        </p:txBody>
      </p:sp>
    </p:spTree>
    <p:extLst>
      <p:ext uri="{BB962C8B-B14F-4D97-AF65-F5344CB8AC3E}">
        <p14:creationId xmlns:p14="http://schemas.microsoft.com/office/powerpoint/2010/main" val="138108611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819275" y="448266"/>
            <a:ext cx="4852317" cy="618759"/>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4000" b="1" i="1" dirty="0">
                <a:solidFill>
                  <a:schemeClr val="bg1"/>
                </a:solidFill>
                <a:latin typeface="Arial"/>
                <a:cs typeface="Arial"/>
              </a:rPr>
              <a:t>“ACCION PENAL”</a:t>
            </a:r>
          </a:p>
        </p:txBody>
      </p:sp>
      <p:sp>
        <p:nvSpPr>
          <p:cNvPr id="2" name="Rectangle 1"/>
          <p:cNvSpPr>
            <a:spLocks noChangeArrowheads="1"/>
          </p:cNvSpPr>
          <p:nvPr/>
        </p:nvSpPr>
        <p:spPr bwMode="auto">
          <a:xfrm>
            <a:off x="84109" y="2061429"/>
            <a:ext cx="8858279" cy="4739759"/>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es-ES" sz="1400" b="1" dirty="0">
                <a:solidFill>
                  <a:schemeClr val="bg1"/>
                </a:solidFill>
              </a:rPr>
              <a:t>ARTÍCULO 76. Referencia. </a:t>
            </a:r>
            <a:r>
              <a:rPr lang="es-ES" sz="1400" dirty="0">
                <a:solidFill>
                  <a:schemeClr val="bg1"/>
                </a:solidFill>
              </a:rPr>
              <a:t>En los casos en que este Código menciona a la policía se refiere a la Policía de la Provincia. </a:t>
            </a:r>
          </a:p>
          <a:p>
            <a:pPr algn="just"/>
            <a:r>
              <a:rPr lang="es-ES" sz="1400" dirty="0">
                <a:solidFill>
                  <a:schemeClr val="bg1"/>
                </a:solidFill>
              </a:rPr>
              <a:t>Si en un caso de jurisdicción provincial, y de acuerdo a leyes o convenios, les correspondiera actuar a la Policía Federal Argentina, a la Gendarmería Nacional, a la Prefectura Naval Argentina o a la Policía Aeronáutica, éstas estarán abarcadas por la referencia. </a:t>
            </a:r>
          </a:p>
          <a:p>
            <a:pPr algn="just"/>
            <a:endParaRPr lang="es-ES" sz="1400" dirty="0">
              <a:solidFill>
                <a:schemeClr val="bg1"/>
              </a:solidFill>
            </a:endParaRPr>
          </a:p>
          <a:p>
            <a:pPr algn="just"/>
            <a:r>
              <a:rPr lang="es-ES" sz="1400" b="1" dirty="0">
                <a:solidFill>
                  <a:schemeClr val="bg1"/>
                </a:solidFill>
              </a:rPr>
              <a:t>ARTÍCULO 77. Facultades y deberes. </a:t>
            </a:r>
            <a:r>
              <a:rPr lang="es-ES" sz="1400" dirty="0">
                <a:solidFill>
                  <a:schemeClr val="bg1"/>
                </a:solidFill>
              </a:rPr>
              <a:t>La policía deberá: </a:t>
            </a:r>
          </a:p>
          <a:p>
            <a:pPr algn="just"/>
            <a:r>
              <a:rPr lang="es-ES" sz="1400" dirty="0">
                <a:solidFill>
                  <a:schemeClr val="bg1"/>
                </a:solidFill>
              </a:rPr>
              <a:t>a) recibir denuncias; </a:t>
            </a:r>
          </a:p>
          <a:p>
            <a:pPr algn="just"/>
            <a:r>
              <a:rPr lang="es-ES" sz="1400" dirty="0">
                <a:solidFill>
                  <a:schemeClr val="bg1"/>
                </a:solidFill>
              </a:rPr>
              <a:t>b) impedir que el hecho sea llevado a consecuencias delictivas ulteriores; </a:t>
            </a:r>
          </a:p>
          <a:p>
            <a:pPr algn="just"/>
            <a:r>
              <a:rPr lang="es-ES" sz="1400" dirty="0">
                <a:solidFill>
                  <a:schemeClr val="bg1"/>
                </a:solidFill>
              </a:rPr>
              <a:t>c) efectuar el arresto, la aprehensión, la detención y la incomunicación de personas, en los casos autorizados, informándoles sus derechos en forma inmediata y comprensible; </a:t>
            </a:r>
          </a:p>
          <a:p>
            <a:pPr algn="just"/>
            <a:r>
              <a:rPr lang="es-ES" sz="1400" b="1" i="1" dirty="0">
                <a:solidFill>
                  <a:schemeClr val="bg1"/>
                </a:solidFill>
              </a:rPr>
              <a:t>d) recabar los datos que sirvan para la identificación del imputado, con los límites establecidos por este Código; </a:t>
            </a:r>
          </a:p>
          <a:p>
            <a:pPr algn="just"/>
            <a:r>
              <a:rPr lang="es-ES" sz="1400" b="1" i="1" dirty="0">
                <a:solidFill>
                  <a:schemeClr val="bg1"/>
                </a:solidFill>
              </a:rPr>
              <a:t>e) resguardar el lugar del hecho y cuidar que los rastros e instrumentos del delito sean conservados;</a:t>
            </a:r>
          </a:p>
          <a:p>
            <a:pPr algn="just"/>
            <a:r>
              <a:rPr lang="es-ES" sz="1400" b="1" i="1" dirty="0">
                <a:solidFill>
                  <a:schemeClr val="bg1"/>
                </a:solidFill>
              </a:rPr>
              <a:t>f) hacer constar el estado de personas, cosas y lugares mediante inspecciones, planos, fotografías, filmaciones, exámenes técnicos y demás operaciones que resulten necesarias para ello; </a:t>
            </a:r>
          </a:p>
          <a:p>
            <a:pPr algn="just"/>
            <a:r>
              <a:rPr lang="es-ES" sz="1400" b="1" dirty="0">
                <a:solidFill>
                  <a:schemeClr val="bg1"/>
                </a:solidFill>
              </a:rPr>
              <a:t>g) prestar auxilio a las víctimas y proteger a los testigos; </a:t>
            </a:r>
          </a:p>
          <a:p>
            <a:pPr algn="just"/>
            <a:r>
              <a:rPr lang="es-ES" sz="1400" b="1" dirty="0">
                <a:solidFill>
                  <a:schemeClr val="bg1"/>
                </a:solidFill>
              </a:rPr>
              <a:t>h) entrevistar a los testigos; </a:t>
            </a:r>
          </a:p>
          <a:p>
            <a:pPr algn="just"/>
            <a:r>
              <a:rPr lang="es-ES" sz="1400" dirty="0">
                <a:solidFill>
                  <a:schemeClr val="bg1"/>
                </a:solidFill>
              </a:rPr>
              <a:t>i) ejecutar allanamientos y requisas cuando le esté permitido; </a:t>
            </a:r>
          </a:p>
          <a:p>
            <a:pPr algn="just"/>
            <a:r>
              <a:rPr lang="es-ES" sz="1400" dirty="0">
                <a:solidFill>
                  <a:schemeClr val="bg1"/>
                </a:solidFill>
              </a:rPr>
              <a:t>j) secuestrar elementos de prueba por los medios que le estén permitidos, adoptando las medidas necesarias para preservar la cadena de custodia; </a:t>
            </a:r>
          </a:p>
          <a:p>
            <a:pPr algn="just"/>
            <a:r>
              <a:rPr lang="es-ES" sz="1400" dirty="0">
                <a:solidFill>
                  <a:schemeClr val="bg1"/>
                </a:solidFill>
              </a:rPr>
              <a:t>k) reunir la información de urgencia que pueda ser útil al fiscal, y practicar las diligencias que él disponga. </a:t>
            </a:r>
            <a:endParaRPr kumimoji="0" lang="es-AR" altLang="es-AR" sz="1400" b="0" i="0" u="none" strike="noStrike" cap="none" normalizeH="0" baseline="0" dirty="0">
              <a:ln>
                <a:noFill/>
              </a:ln>
              <a:solidFill>
                <a:schemeClr val="bg1"/>
              </a:solidFill>
              <a:effectLst/>
            </a:endParaRPr>
          </a:p>
        </p:txBody>
      </p:sp>
      <p:sp>
        <p:nvSpPr>
          <p:cNvPr id="7" name="6 Rectángulo"/>
          <p:cNvSpPr/>
          <p:nvPr/>
        </p:nvSpPr>
        <p:spPr>
          <a:xfrm>
            <a:off x="1372689" y="1215899"/>
            <a:ext cx="6281118" cy="369332"/>
          </a:xfrm>
          <a:prstGeom prst="rect">
            <a:avLst/>
          </a:prstGeom>
        </p:spPr>
        <p:txBody>
          <a:bodyPr wrap="square">
            <a:spAutoFit/>
          </a:bodyPr>
          <a:lstStyle/>
          <a:p>
            <a:pPr marL="69850" algn="ctr">
              <a:lnSpc>
                <a:spcPct val="100000"/>
              </a:lnSpc>
              <a:spcBef>
                <a:spcPts val="25"/>
              </a:spcBef>
            </a:pPr>
            <a:r>
              <a:rPr lang="es-AR" b="1" i="1" dirty="0">
                <a:solidFill>
                  <a:schemeClr val="bg1"/>
                </a:solidFill>
                <a:latin typeface="Arial"/>
                <a:cs typeface="Arial"/>
              </a:rPr>
              <a:t>Código Procesal Penal de la Provincia de Corrientes</a:t>
            </a:r>
          </a:p>
        </p:txBody>
      </p:sp>
      <p:sp>
        <p:nvSpPr>
          <p:cNvPr id="13" name="12 Rectángulo"/>
          <p:cNvSpPr/>
          <p:nvPr/>
        </p:nvSpPr>
        <p:spPr>
          <a:xfrm>
            <a:off x="2240906" y="1592263"/>
            <a:ext cx="4824536" cy="369332"/>
          </a:xfrm>
          <a:prstGeom prst="rect">
            <a:avLst/>
          </a:prstGeom>
        </p:spPr>
        <p:txBody>
          <a:bodyPr wrap="square">
            <a:spAutoFit/>
          </a:bodyPr>
          <a:lstStyle/>
          <a:p>
            <a:pPr marL="69850" algn="ctr">
              <a:lnSpc>
                <a:spcPct val="100000"/>
              </a:lnSpc>
              <a:spcBef>
                <a:spcPts val="25"/>
              </a:spcBef>
            </a:pPr>
            <a:r>
              <a:rPr lang="es-AR" b="1" i="1" dirty="0">
                <a:solidFill>
                  <a:schemeClr val="bg1"/>
                </a:solidFill>
                <a:latin typeface="Arial"/>
                <a:cs typeface="Arial"/>
              </a:rPr>
              <a:t>FUERZAS DE SEGURIDAD</a:t>
            </a:r>
          </a:p>
        </p:txBody>
      </p:sp>
    </p:spTree>
    <p:extLst>
      <p:ext uri="{BB962C8B-B14F-4D97-AF65-F5344CB8AC3E}">
        <p14:creationId xmlns:p14="http://schemas.microsoft.com/office/powerpoint/2010/main" val="4262601441"/>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2051720" y="448266"/>
            <a:ext cx="4259831" cy="434093"/>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2800" b="1" i="1" dirty="0">
                <a:solidFill>
                  <a:schemeClr val="bg1"/>
                </a:solidFill>
                <a:latin typeface="Arial"/>
                <a:cs typeface="Arial"/>
              </a:rPr>
              <a:t>“ACTOS PROCESALES”</a:t>
            </a:r>
          </a:p>
        </p:txBody>
      </p:sp>
      <p:sp>
        <p:nvSpPr>
          <p:cNvPr id="2" name="Rectangle 1"/>
          <p:cNvSpPr>
            <a:spLocks noChangeArrowheads="1"/>
          </p:cNvSpPr>
          <p:nvPr/>
        </p:nvSpPr>
        <p:spPr bwMode="auto">
          <a:xfrm>
            <a:off x="179388" y="1691519"/>
            <a:ext cx="8858279" cy="4924425"/>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es-ES" sz="1600" b="1" dirty="0">
                <a:solidFill>
                  <a:schemeClr val="bg1"/>
                </a:solidFill>
              </a:rPr>
              <a:t>ARTÍCULO 113. Idioma.</a:t>
            </a:r>
            <a:r>
              <a:rPr lang="es-ES" sz="1600" dirty="0">
                <a:solidFill>
                  <a:schemeClr val="bg1"/>
                </a:solidFill>
              </a:rPr>
              <a:t> En los actos procesales se utilizará el idioma nacional. En caso de corresponder, se utilizarán formato y lenguaje accesibles. </a:t>
            </a:r>
          </a:p>
          <a:p>
            <a:pPr algn="just"/>
            <a:r>
              <a:rPr lang="es-ES" sz="1600" dirty="0">
                <a:solidFill>
                  <a:schemeClr val="bg1"/>
                </a:solidFill>
              </a:rPr>
              <a:t>Si alguno de los intervinientes por imposibilidad física no pudiera oír o entenderlo, deberá designarse un traductor o intérprete de oficio y/o disponer los apoyos necesarios para garantizar su compresión y debida comunicación. Si la persona no se expresa en idioma nacional, en lo posible, se dejará constancia en ambas versiones. </a:t>
            </a:r>
          </a:p>
          <a:p>
            <a:pPr algn="just"/>
            <a:r>
              <a:rPr lang="es-ES" sz="1600" b="1" dirty="0">
                <a:solidFill>
                  <a:schemeClr val="bg1"/>
                </a:solidFill>
              </a:rPr>
              <a:t>ARTÍCULO 114. Día y hora de los actos.</a:t>
            </a:r>
            <a:r>
              <a:rPr lang="es-ES" sz="1600" dirty="0">
                <a:solidFill>
                  <a:schemeClr val="bg1"/>
                </a:solidFill>
              </a:rPr>
              <a:t> Los actos procesales se cumplirán en días y horas hábiles, sin perjuicio de las habilitaciones que se dispongan. Los actos de la investigación, salvo las excepciones expresamente dispuestas, se cumplirán también en días y horas inhábiles.</a:t>
            </a:r>
          </a:p>
          <a:p>
            <a:pPr algn="just"/>
            <a:r>
              <a:rPr lang="es-ES" sz="1600" b="1" dirty="0">
                <a:solidFill>
                  <a:schemeClr val="bg1"/>
                </a:solidFill>
              </a:rPr>
              <a:t>ARTÍCULO 115. Lugar. </a:t>
            </a:r>
            <a:r>
              <a:rPr lang="es-ES" sz="1600" dirty="0">
                <a:solidFill>
                  <a:schemeClr val="bg1"/>
                </a:solidFill>
              </a:rPr>
              <a:t>Los fiscales y los jueces, para la realización de los actos propios de su función, si fuese necesario o conveniente podrán constituirse en cualquier lugar del territorio de la Nación Argentina o en los lugares sometidos a su jurisdicción.</a:t>
            </a:r>
          </a:p>
          <a:p>
            <a:pPr algn="just"/>
            <a:r>
              <a:rPr lang="es-ES" sz="1600" b="1" dirty="0">
                <a:solidFill>
                  <a:schemeClr val="bg1"/>
                </a:solidFill>
              </a:rPr>
              <a:t>ARTÍCULO 116. Registro de actos procesales. </a:t>
            </a:r>
            <a:r>
              <a:rPr lang="es-ES" sz="1600" dirty="0">
                <a:solidFill>
                  <a:schemeClr val="bg1"/>
                </a:solidFill>
              </a:rPr>
              <a:t>Los actos del proceso se podrán registrar por escrito o por medios audiovisuales u otros soportes equivalentes. </a:t>
            </a:r>
          </a:p>
          <a:p>
            <a:pPr algn="just"/>
            <a:r>
              <a:rPr lang="es-ES" sz="1600" dirty="0">
                <a:solidFill>
                  <a:schemeClr val="bg1"/>
                </a:solidFill>
              </a:rPr>
              <a:t>En los casos de estos últimos, queda prohibida su edición, tratamiento o modificación. Se deberá asegurar la autenticidad e inalterabilidad de los registros. Si se utilizaran soportes de audio o audiovisuales, los contenidos esenciales del acto deberán surgir del mismo registro o, de no ser ello posible, de un acta complementaria. Se deberán reservar los soportes originales en condiciones que aseguren su inalterabilidad hasta el debate, sin perjuicio de la obtención de copias que podrán utilizarse para otros fines del proceso.</a:t>
            </a:r>
            <a:endParaRPr kumimoji="0" lang="es-AR" altLang="es-AR" sz="16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2425823866"/>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2051720" y="448266"/>
            <a:ext cx="4259831" cy="434093"/>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2800" b="1" i="1" dirty="0">
                <a:solidFill>
                  <a:schemeClr val="bg1"/>
                </a:solidFill>
                <a:latin typeface="Arial"/>
                <a:cs typeface="Arial"/>
              </a:rPr>
              <a:t>“ACTOS PROCESALES”</a:t>
            </a:r>
          </a:p>
        </p:txBody>
      </p:sp>
      <p:sp>
        <p:nvSpPr>
          <p:cNvPr id="2" name="Rectangle 1"/>
          <p:cNvSpPr>
            <a:spLocks noChangeArrowheads="1"/>
          </p:cNvSpPr>
          <p:nvPr/>
        </p:nvSpPr>
        <p:spPr bwMode="auto">
          <a:xfrm>
            <a:off x="179388" y="2060853"/>
            <a:ext cx="8858279" cy="4185761"/>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es-ES" sz="1600" b="1" dirty="0">
                <a:solidFill>
                  <a:schemeClr val="bg1"/>
                </a:solidFill>
              </a:rPr>
              <a:t>ARTÍCULO 117. Informes y Actas.</a:t>
            </a:r>
            <a:r>
              <a:rPr lang="es-ES" sz="1600" dirty="0">
                <a:solidFill>
                  <a:schemeClr val="bg1"/>
                </a:solidFill>
              </a:rPr>
              <a:t> Los actos que se registren por escrito serán documentados en informes o en actas, que deberán contener: </a:t>
            </a:r>
          </a:p>
          <a:p>
            <a:pPr marL="342900" indent="-342900" algn="just">
              <a:buAutoNum type="alphaLcParenR"/>
            </a:pPr>
            <a:r>
              <a:rPr lang="es-ES" sz="1600" dirty="0">
                <a:solidFill>
                  <a:schemeClr val="bg1"/>
                </a:solidFill>
              </a:rPr>
              <a:t>la mención del lugar, la fecha y la hora del acto y la indicación de la actividad practicada y de los resultados obtenidos, y; </a:t>
            </a:r>
          </a:p>
          <a:p>
            <a:pPr algn="just"/>
            <a:r>
              <a:rPr lang="es-ES" sz="1600" dirty="0">
                <a:solidFill>
                  <a:schemeClr val="bg1"/>
                </a:solidFill>
              </a:rPr>
              <a:t>b) la firma del funcionario que produce el informe o, en el caso de actas, las firmas de los que participaron en el acto, dejándose constancia, en su caso, de las razones de aquel que se niegue a firmar o del que lo hace a ruego. </a:t>
            </a:r>
          </a:p>
          <a:p>
            <a:pPr algn="just"/>
            <a:r>
              <a:rPr lang="es-ES" sz="1600" dirty="0">
                <a:solidFill>
                  <a:schemeClr val="bg1"/>
                </a:solidFill>
              </a:rPr>
              <a:t>La omisión de estas formalidades priva de validez al informe o acta, siempre que no pudieren ser suplidas, con certeza, sobre la base de otros elementos de prueba. </a:t>
            </a:r>
          </a:p>
          <a:p>
            <a:pPr algn="just"/>
            <a:endParaRPr lang="es-ES" sz="1600" b="1" dirty="0">
              <a:solidFill>
                <a:schemeClr val="bg1"/>
              </a:solidFill>
            </a:endParaRPr>
          </a:p>
          <a:p>
            <a:pPr algn="just"/>
            <a:r>
              <a:rPr lang="es-ES" sz="1600" b="1" dirty="0">
                <a:solidFill>
                  <a:schemeClr val="bg1"/>
                </a:solidFill>
              </a:rPr>
              <a:t>ARTÍCULO 118. Actas policiales con testigos.</a:t>
            </a:r>
            <a:r>
              <a:rPr lang="es-ES" sz="1600" dirty="0">
                <a:solidFill>
                  <a:schemeClr val="bg1"/>
                </a:solidFill>
              </a:rPr>
              <a:t> Los funcionarios de la policía que practiquen actos de secuestros, inspecciones oculares, requisas personales, allanamientos o inspecciones de lugares los registrarán en actas con intervención de UN (1) testigo que no pertenezca a la fuerza que interviene en el acto, salvo en casos de suma urgencia o imposibilidad de conseguirlo, circunstancias que deberán ser acreditadas. </a:t>
            </a:r>
          </a:p>
          <a:p>
            <a:pPr algn="just"/>
            <a:r>
              <a:rPr lang="es-ES" sz="1600" dirty="0">
                <a:solidFill>
                  <a:schemeClr val="bg1"/>
                </a:solidFill>
              </a:rPr>
              <a:t>En ningún caso podrán ser testigos de actuación los menores de DIECISEIS (16) años, ni quienes presenten signos evidentes de alteración de sus facultades psíquicas. </a:t>
            </a:r>
            <a:endParaRPr kumimoji="0" lang="es-AR" altLang="es-AR" sz="16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77174724"/>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2051720" y="448266"/>
            <a:ext cx="4259831" cy="434093"/>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2800" b="1" i="1" dirty="0">
                <a:solidFill>
                  <a:schemeClr val="bg1"/>
                </a:solidFill>
                <a:latin typeface="Arial"/>
                <a:cs typeface="Arial"/>
              </a:rPr>
              <a:t>“ACTOS PROCESALES”</a:t>
            </a:r>
          </a:p>
        </p:txBody>
      </p:sp>
      <p:sp>
        <p:nvSpPr>
          <p:cNvPr id="2" name="Rectangle 1"/>
          <p:cNvSpPr>
            <a:spLocks noChangeArrowheads="1"/>
          </p:cNvSpPr>
          <p:nvPr/>
        </p:nvSpPr>
        <p:spPr bwMode="auto">
          <a:xfrm>
            <a:off x="179388" y="1845410"/>
            <a:ext cx="8858279" cy="4616648"/>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es-ES" sz="2000" b="1" dirty="0">
                <a:solidFill>
                  <a:schemeClr val="bg1"/>
                </a:solidFill>
              </a:rPr>
              <a:t>ARTÍCULO 167. Inspección de lugares</a:t>
            </a:r>
            <a:r>
              <a:rPr lang="es-ES" sz="2000" dirty="0">
                <a:solidFill>
                  <a:schemeClr val="bg1"/>
                </a:solidFill>
              </a:rPr>
              <a:t>. Se inspeccionará el lugar del hecho y otros lugares en los que se puedan encontrar elementos de prueba útiles para la investigación. </a:t>
            </a:r>
          </a:p>
          <a:p>
            <a:pPr algn="just"/>
            <a:endParaRPr lang="es-ES" sz="2000" dirty="0">
              <a:solidFill>
                <a:schemeClr val="bg1"/>
              </a:solidFill>
            </a:endParaRPr>
          </a:p>
          <a:p>
            <a:pPr algn="just"/>
            <a:r>
              <a:rPr lang="es-ES" sz="2000" b="1" i="1" dirty="0">
                <a:solidFill>
                  <a:schemeClr val="bg1"/>
                </a:solidFill>
              </a:rPr>
              <a:t>La policía será la encargada de realizar la diligencia, sin perjuicio de que el fiscal, designe a una persona para que participe en ella si lo considerase necesario. </a:t>
            </a:r>
          </a:p>
          <a:p>
            <a:pPr algn="just"/>
            <a:endParaRPr lang="es-ES" sz="2000" dirty="0">
              <a:solidFill>
                <a:schemeClr val="bg1"/>
              </a:solidFill>
            </a:endParaRPr>
          </a:p>
          <a:p>
            <a:pPr algn="just"/>
            <a:r>
              <a:rPr lang="es-ES" sz="2000" dirty="0">
                <a:solidFill>
                  <a:schemeClr val="bg1"/>
                </a:solidFill>
              </a:rPr>
              <a:t>Durante la diligencia podrá ordenarse que no se ausenten quienes se encuentren en el lugar o que cualquier otra persona comparezca inmediatamente. </a:t>
            </a:r>
          </a:p>
          <a:p>
            <a:pPr algn="just"/>
            <a:endParaRPr lang="es-ES" sz="2000" dirty="0">
              <a:solidFill>
                <a:schemeClr val="bg1"/>
              </a:solidFill>
            </a:endParaRPr>
          </a:p>
          <a:p>
            <a:pPr algn="just"/>
            <a:r>
              <a:rPr lang="es-ES" sz="2000" dirty="0">
                <a:solidFill>
                  <a:schemeClr val="bg1"/>
                </a:solidFill>
              </a:rPr>
              <a:t>Los que desobedezcan podrán ser compelidos por la fuerza pública. La restricción de la libertad no durará más de SEIS (6) horas sin que sea recabada la autorización del juez.</a:t>
            </a:r>
            <a:endParaRPr kumimoji="0" lang="es-AR" altLang="es-AR" sz="20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758127157"/>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2051720" y="448266"/>
            <a:ext cx="4259831" cy="434093"/>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2800" b="1" i="1" dirty="0">
                <a:solidFill>
                  <a:schemeClr val="bg1"/>
                </a:solidFill>
                <a:latin typeface="Arial"/>
                <a:cs typeface="Arial"/>
              </a:rPr>
              <a:t>“ACTOS PROCESALES”</a:t>
            </a:r>
          </a:p>
        </p:txBody>
      </p:sp>
      <p:sp>
        <p:nvSpPr>
          <p:cNvPr id="2" name="Rectangle 1"/>
          <p:cNvSpPr>
            <a:spLocks noChangeArrowheads="1"/>
          </p:cNvSpPr>
          <p:nvPr/>
        </p:nvSpPr>
        <p:spPr bwMode="auto">
          <a:xfrm>
            <a:off x="179388" y="1645357"/>
            <a:ext cx="8858279" cy="5016758"/>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ctr"/>
            <a:r>
              <a:rPr lang="es-ES" b="1" i="1" dirty="0">
                <a:solidFill>
                  <a:schemeClr val="bg1"/>
                </a:solidFill>
              </a:rPr>
              <a:t>REGISTRO DE LUGARES </a:t>
            </a:r>
          </a:p>
          <a:p>
            <a:pPr algn="just"/>
            <a:r>
              <a:rPr lang="es-ES" sz="1400" b="1" dirty="0">
                <a:solidFill>
                  <a:schemeClr val="bg1"/>
                </a:solidFill>
              </a:rPr>
              <a:t>ARTÍCULO 171. Finalidad.</a:t>
            </a:r>
            <a:r>
              <a:rPr lang="es-ES" sz="1400" dirty="0">
                <a:solidFill>
                  <a:schemeClr val="bg1"/>
                </a:solidFill>
              </a:rPr>
              <a:t> El juez, a requerimiento del fiscal y en audiencia unilateral, ordenará el registro de una morada u otro lugar cerrado, cuando hubiere motivos para presumir que en él pueden encontrarse cosas vinculadas a la investigación o que allí se puede concretar una detención autorizada. </a:t>
            </a:r>
          </a:p>
          <a:p>
            <a:pPr algn="just"/>
            <a:r>
              <a:rPr lang="es-ES" sz="1400" dirty="0">
                <a:solidFill>
                  <a:schemeClr val="bg1"/>
                </a:solidFill>
              </a:rPr>
              <a:t>A tal fin expedirá, por escrito, la respectiva orden de allanamiento. La policía será la encargada de realizar la diligencia. </a:t>
            </a:r>
          </a:p>
          <a:p>
            <a:pPr algn="just"/>
            <a:r>
              <a:rPr lang="es-ES" sz="1400" dirty="0">
                <a:solidFill>
                  <a:schemeClr val="bg1"/>
                </a:solidFill>
              </a:rPr>
              <a:t>El fiscal podrá proceder personalmente al registro disponiendo de la fuerza pública, o encomendar a personal de la fiscalía la participación en la diligencia. </a:t>
            </a:r>
          </a:p>
          <a:p>
            <a:pPr algn="just"/>
            <a:r>
              <a:rPr lang="es-ES" sz="1400" b="1" dirty="0">
                <a:solidFill>
                  <a:schemeClr val="bg1"/>
                </a:solidFill>
              </a:rPr>
              <a:t>ARTÍCULO 172. Registro de morada. </a:t>
            </a:r>
            <a:r>
              <a:rPr lang="es-ES" sz="1400" dirty="0">
                <a:solidFill>
                  <a:schemeClr val="bg1"/>
                </a:solidFill>
              </a:rPr>
              <a:t>Si el registro debiera efectuarse en un lugar destinado a habitación o residencia particular o sus dependencias cerradas, la diligencia deberá realizarse en horario diurno. Excepcionalmente, en caso de peligro en la demora, podrá procederse en cualquier horario. </a:t>
            </a:r>
          </a:p>
          <a:p>
            <a:pPr algn="just"/>
            <a:r>
              <a:rPr lang="es-ES" sz="1400" dirty="0">
                <a:solidFill>
                  <a:schemeClr val="bg1"/>
                </a:solidFill>
              </a:rPr>
              <a:t>La orden que así lo disponga deberá explicitar tales circunstancias extraordinarias. La orden del juez no podrá ser suplida por el consentimiento de quien habita el lugar. </a:t>
            </a:r>
          </a:p>
          <a:p>
            <a:pPr algn="just"/>
            <a:r>
              <a:rPr lang="es-ES" sz="1400" b="1" dirty="0">
                <a:solidFill>
                  <a:schemeClr val="bg1"/>
                </a:solidFill>
              </a:rPr>
              <a:t>ARTÍCULO 173. Registro de otros lugares. </a:t>
            </a:r>
            <a:r>
              <a:rPr lang="es-ES" sz="1400" dirty="0">
                <a:solidFill>
                  <a:schemeClr val="bg1"/>
                </a:solidFill>
              </a:rPr>
              <a:t>La exigencia horaria establecida en el primer párrafo del artículo anterior no regirá para los edificios públicos y oficinas administrativas, los establecimientos de reunión o de recreo, las oficinas de las asociaciones y cualquier otro lugar cerrado que no esté destinado a habitación o residencia particular. </a:t>
            </a:r>
          </a:p>
          <a:p>
            <a:pPr algn="just"/>
            <a:r>
              <a:rPr lang="es-ES" sz="1400" dirty="0">
                <a:solidFill>
                  <a:schemeClr val="bg1"/>
                </a:solidFill>
              </a:rPr>
              <a:t>En estos casos deberá darse aviso a las personas a cuyo cargo estuvieran los locales, salvo que ello fuera perjudicial para la investigación. </a:t>
            </a:r>
          </a:p>
          <a:p>
            <a:pPr algn="just"/>
            <a:r>
              <a:rPr lang="es-ES" sz="1400" dirty="0">
                <a:solidFill>
                  <a:schemeClr val="bg1"/>
                </a:solidFill>
              </a:rPr>
              <a:t>Para la entrada y registro en la Legislatura, el juez deberá dar aviso al presidente de la cámara respectiva.</a:t>
            </a:r>
          </a:p>
          <a:p>
            <a:pPr algn="just"/>
            <a:r>
              <a:rPr lang="es-ES" sz="1400" dirty="0">
                <a:solidFill>
                  <a:schemeClr val="bg1"/>
                </a:solidFill>
              </a:rPr>
              <a:t>Si la entrada y registro hubiesen de practicarse en un estudio jurídico o notarial, deberá darse aviso al colegio profesional que corresponda, que podrá designar un representante para que presencie el acto, pudiendo formular observaciones para asegurar el respeto del secreto profesional. </a:t>
            </a:r>
            <a:endParaRPr kumimoji="0" lang="es-AR" altLang="es-AR" sz="14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803701494"/>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819275" y="448266"/>
            <a:ext cx="4840957" cy="1295868"/>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2800" b="1" i="1" dirty="0">
                <a:solidFill>
                  <a:schemeClr val="bg1"/>
                </a:solidFill>
                <a:latin typeface="Arial"/>
                <a:cs typeface="Arial"/>
              </a:rPr>
              <a:t>“</a:t>
            </a:r>
            <a:r>
              <a:rPr lang="es-ES" sz="2800" dirty="0">
                <a:solidFill>
                  <a:schemeClr val="bg1"/>
                </a:solidFill>
              </a:rPr>
              <a:t>Formas de inicio de la investigación</a:t>
            </a:r>
          </a:p>
          <a:p>
            <a:pPr marL="69850" algn="ctr">
              <a:lnSpc>
                <a:spcPct val="100000"/>
              </a:lnSpc>
              <a:spcBef>
                <a:spcPts val="25"/>
              </a:spcBef>
            </a:pPr>
            <a:r>
              <a:rPr lang="es-ES" sz="2800" dirty="0">
                <a:solidFill>
                  <a:schemeClr val="bg1"/>
                </a:solidFill>
              </a:rPr>
              <a:t> Actos de inicio </a:t>
            </a:r>
            <a:r>
              <a:rPr lang="es-AR" sz="2800" b="1" i="1" dirty="0">
                <a:solidFill>
                  <a:schemeClr val="bg1"/>
                </a:solidFill>
                <a:latin typeface="Arial"/>
                <a:cs typeface="Arial"/>
              </a:rPr>
              <a:t>”</a:t>
            </a:r>
          </a:p>
        </p:txBody>
      </p:sp>
      <p:sp>
        <p:nvSpPr>
          <p:cNvPr id="2" name="Rectangle 1"/>
          <p:cNvSpPr>
            <a:spLocks noChangeArrowheads="1"/>
          </p:cNvSpPr>
          <p:nvPr/>
        </p:nvSpPr>
        <p:spPr bwMode="auto">
          <a:xfrm>
            <a:off x="179388" y="1916832"/>
            <a:ext cx="8858279" cy="4801314"/>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es-ES" sz="1200" b="1" dirty="0">
                <a:solidFill>
                  <a:schemeClr val="bg1"/>
                </a:solidFill>
              </a:rPr>
              <a:t>ARTÍCULO 265. Actos de inicio. </a:t>
            </a:r>
            <a:r>
              <a:rPr lang="es-ES" sz="1200" dirty="0">
                <a:solidFill>
                  <a:schemeClr val="bg1"/>
                </a:solidFill>
              </a:rPr>
              <a:t>La investigación de un hecho que revista carácter de delito, se iniciará por denuncia, por prevención de alguna fuerza de seguridad o de oficio por el fiscal. </a:t>
            </a:r>
          </a:p>
          <a:p>
            <a:pPr algn="just"/>
            <a:endParaRPr lang="es-ES" sz="1200" dirty="0">
              <a:solidFill>
                <a:schemeClr val="bg1"/>
              </a:solidFill>
            </a:endParaRPr>
          </a:p>
          <a:p>
            <a:pPr algn="just"/>
            <a:r>
              <a:rPr lang="es-ES" sz="1200" b="1" u="sng" dirty="0">
                <a:solidFill>
                  <a:schemeClr val="bg1"/>
                </a:solidFill>
              </a:rPr>
              <a:t>Prevención </a:t>
            </a:r>
          </a:p>
          <a:p>
            <a:pPr algn="just"/>
            <a:r>
              <a:rPr lang="es-ES" sz="1200" b="1" dirty="0">
                <a:solidFill>
                  <a:schemeClr val="bg1"/>
                </a:solidFill>
              </a:rPr>
              <a:t>ARTÍCULO 266. Flagrancia y denuncia.</a:t>
            </a:r>
            <a:r>
              <a:rPr lang="es-ES" sz="1200" dirty="0">
                <a:solidFill>
                  <a:schemeClr val="bg1"/>
                </a:solidFill>
              </a:rPr>
              <a:t> La policía deberá actuar de inmediato ante la flagrante comisión de un delito de acción pública. </a:t>
            </a:r>
          </a:p>
          <a:p>
            <a:pPr algn="just"/>
            <a:r>
              <a:rPr lang="es-ES" sz="1200" dirty="0">
                <a:solidFill>
                  <a:schemeClr val="bg1"/>
                </a:solidFill>
              </a:rPr>
              <a:t>Si el delito fuese de instancia privada, procederá de inmediato sólo para realizar los actos de urgencia previstos en el artículo 27. </a:t>
            </a:r>
          </a:p>
          <a:p>
            <a:pPr algn="just"/>
            <a:r>
              <a:rPr lang="es-ES" sz="1200" dirty="0">
                <a:solidFill>
                  <a:schemeClr val="bg1"/>
                </a:solidFill>
              </a:rPr>
              <a:t>Deberá informar al fiscal inmediatamente después de su primera intervención. </a:t>
            </a:r>
          </a:p>
          <a:p>
            <a:pPr algn="just"/>
            <a:r>
              <a:rPr lang="es-ES" sz="1200" dirty="0">
                <a:solidFill>
                  <a:schemeClr val="bg1"/>
                </a:solidFill>
              </a:rPr>
              <a:t>Al recibir una denuncia, la policía procederá en la forma indicada en los artículos 272 y 275. La policía actuará con las facultades y deberes previstos por el artículo 77, bajo el control y la dirección del fiscal. </a:t>
            </a:r>
          </a:p>
          <a:p>
            <a:pPr algn="just"/>
            <a:r>
              <a:rPr lang="es-ES" sz="1200" b="1" dirty="0">
                <a:solidFill>
                  <a:schemeClr val="bg1"/>
                </a:solidFill>
              </a:rPr>
              <a:t>ARTÍCULO 267. Resguardo del lugar del hecho</a:t>
            </a:r>
            <a:r>
              <a:rPr lang="es-ES" sz="1200" dirty="0">
                <a:solidFill>
                  <a:schemeClr val="bg1"/>
                </a:solidFill>
              </a:rPr>
              <a:t>. Arresto de los presentes. Si en el primer momento posterior a la comisión de un delito de acción pública no fuere posible individualizar al autor, a los partícipes y a los testigos y se deba proceder con urgencia para no perjudicar la averiguación de los hechos, la autoridad que dirija el procedimiento podrá disponer que los presentes no se alejen del lugar, ni se comuniquen entre sí ni se modifique el estado de las cosas ni del lugar, y las demás medidas que la situación requiera; si fuere imprescindible, también el arresto de todos ellos.</a:t>
            </a:r>
          </a:p>
          <a:p>
            <a:pPr algn="just"/>
            <a:r>
              <a:rPr lang="es-ES" sz="1200" dirty="0">
                <a:solidFill>
                  <a:schemeClr val="bg1"/>
                </a:solidFill>
              </a:rPr>
              <a:t>El arresto podrá consistir en la retención en el lugar o la conducción a una dependencia policial o ante el fiscal y no podrá durar más de SEIS (6) horas. </a:t>
            </a:r>
          </a:p>
          <a:p>
            <a:pPr algn="just"/>
            <a:r>
              <a:rPr lang="es-ES" sz="1200" dirty="0">
                <a:solidFill>
                  <a:schemeClr val="bg1"/>
                </a:solidFill>
              </a:rPr>
              <a:t>La medida deberá ser comunicada inmediatamente al fiscal. Después de transcurrido ese plazo, el fiscal ordenará el cese de la restricción o, en su caso, procederá de conformidad con el artículo 226. </a:t>
            </a:r>
          </a:p>
          <a:p>
            <a:pPr algn="just"/>
            <a:r>
              <a:rPr lang="es-ES" sz="1200" dirty="0">
                <a:solidFill>
                  <a:schemeClr val="bg1"/>
                </a:solidFill>
              </a:rPr>
              <a:t>También podrán actuar del modo indicado en el primer párrafo las personas a cargo de un lugar cerrado o factible de ser cerrado y los conductores de medios de transporte, en el primer momento posterior a la realización de un hecho delictivo cometido en alguno de esos lugares; deberán requerir de inmediato la presencia de la autoridad policial, quien se hará cargo del procedimiento.</a:t>
            </a:r>
          </a:p>
          <a:p>
            <a:pPr algn="just"/>
            <a:r>
              <a:rPr lang="es-ES" sz="1200" b="1" dirty="0">
                <a:solidFill>
                  <a:schemeClr val="bg1"/>
                </a:solidFill>
              </a:rPr>
              <a:t>ARTÍCULO 268. Actuaciones de prevención. </a:t>
            </a:r>
            <a:r>
              <a:rPr lang="es-ES" sz="1200" dirty="0">
                <a:solidFill>
                  <a:schemeClr val="bg1"/>
                </a:solidFill>
              </a:rPr>
              <a:t>El Ministerio Público, mediante instrucciones generales, reglamentará la forma de llevar a cabo las actuaciones de prevención. </a:t>
            </a:r>
          </a:p>
          <a:p>
            <a:pPr algn="just"/>
            <a:r>
              <a:rPr lang="es-ES" sz="1200" dirty="0">
                <a:solidFill>
                  <a:schemeClr val="bg1"/>
                </a:solidFill>
              </a:rPr>
              <a:t>Las actuaciones de prevención se remitirán al fiscal cuando éste lo disponga, sin perjuicio de que luego la policía practique, en actuaciones complementarias, las diligencias que quedaren pendientes. </a:t>
            </a:r>
            <a:endParaRPr kumimoji="0" lang="es-AR" altLang="es-AR" sz="12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969346190"/>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819275" y="448266"/>
            <a:ext cx="4840957" cy="1295868"/>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2800" b="1" i="1" dirty="0">
                <a:solidFill>
                  <a:schemeClr val="bg1"/>
                </a:solidFill>
                <a:latin typeface="Arial"/>
                <a:cs typeface="Arial"/>
              </a:rPr>
              <a:t>“</a:t>
            </a:r>
            <a:r>
              <a:rPr lang="es-ES" sz="2800" dirty="0">
                <a:solidFill>
                  <a:schemeClr val="bg1"/>
                </a:solidFill>
              </a:rPr>
              <a:t>Formas de inicio de la investigación</a:t>
            </a:r>
          </a:p>
          <a:p>
            <a:pPr marL="69850" algn="ctr">
              <a:lnSpc>
                <a:spcPct val="100000"/>
              </a:lnSpc>
              <a:spcBef>
                <a:spcPts val="25"/>
              </a:spcBef>
            </a:pPr>
            <a:r>
              <a:rPr lang="es-ES" sz="2800" dirty="0">
                <a:solidFill>
                  <a:schemeClr val="bg1"/>
                </a:solidFill>
              </a:rPr>
              <a:t> Actos de inicio </a:t>
            </a:r>
            <a:r>
              <a:rPr lang="es-AR" sz="2800" b="1" i="1" dirty="0">
                <a:solidFill>
                  <a:schemeClr val="bg1"/>
                </a:solidFill>
                <a:latin typeface="Arial"/>
                <a:cs typeface="Arial"/>
              </a:rPr>
              <a:t>”</a:t>
            </a:r>
          </a:p>
        </p:txBody>
      </p:sp>
      <p:sp>
        <p:nvSpPr>
          <p:cNvPr id="2" name="Rectangle 1"/>
          <p:cNvSpPr>
            <a:spLocks noChangeArrowheads="1"/>
          </p:cNvSpPr>
          <p:nvPr/>
        </p:nvSpPr>
        <p:spPr bwMode="auto">
          <a:xfrm>
            <a:off x="179388" y="2224610"/>
            <a:ext cx="8858279" cy="4185761"/>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ctr"/>
            <a:r>
              <a:rPr lang="es-ES" sz="1600" b="1" i="1" dirty="0">
                <a:solidFill>
                  <a:schemeClr val="bg1"/>
                </a:solidFill>
              </a:rPr>
              <a:t>INICIACIÓN DE OFICIO </a:t>
            </a:r>
          </a:p>
          <a:p>
            <a:pPr algn="ctr"/>
            <a:endParaRPr lang="es-ES" sz="1600" b="1" i="1" dirty="0">
              <a:solidFill>
                <a:schemeClr val="bg1"/>
              </a:solidFill>
            </a:endParaRPr>
          </a:p>
          <a:p>
            <a:pPr algn="just"/>
            <a:r>
              <a:rPr lang="es-ES" sz="1600" b="1" dirty="0">
                <a:solidFill>
                  <a:schemeClr val="bg1"/>
                </a:solidFill>
              </a:rPr>
              <a:t>ARTÍCULO 269. Investigación directa. </a:t>
            </a:r>
            <a:r>
              <a:rPr lang="es-ES" sz="1600" dirty="0">
                <a:solidFill>
                  <a:schemeClr val="bg1"/>
                </a:solidFill>
              </a:rPr>
              <a:t>El fiscal que tomare conocimiento de la comisión de un delito de acción pública que cayere en su ámbito de competencia, deberá promover la correspondiente investigación preparatoria. </a:t>
            </a:r>
          </a:p>
          <a:p>
            <a:pPr algn="just"/>
            <a:endParaRPr lang="es-ES" sz="1600" b="1" dirty="0">
              <a:solidFill>
                <a:schemeClr val="bg1"/>
              </a:solidFill>
            </a:endParaRPr>
          </a:p>
          <a:p>
            <a:pPr algn="just"/>
            <a:r>
              <a:rPr lang="es-ES" sz="1600" b="1" dirty="0">
                <a:solidFill>
                  <a:schemeClr val="bg1"/>
                </a:solidFill>
              </a:rPr>
              <a:t>ARTÍCULO 270. Investigación preliminar. </a:t>
            </a:r>
            <a:r>
              <a:rPr lang="es-ES" sz="1600" dirty="0">
                <a:solidFill>
                  <a:schemeClr val="bg1"/>
                </a:solidFill>
              </a:rPr>
              <a:t>Si el fiscal recibiere información de la posible comisión de un delito de acción pública que cayere en su ámbito de competencia y tal información debiera ser corroborada, podrá promover una investigación preliminar para lograr la corroboración o descartar la información. </a:t>
            </a:r>
          </a:p>
          <a:p>
            <a:pPr algn="just"/>
            <a:r>
              <a:rPr lang="es-ES" sz="1600" dirty="0">
                <a:solidFill>
                  <a:schemeClr val="bg1"/>
                </a:solidFill>
              </a:rPr>
              <a:t>El inicio de la investigación preliminar deberá ser informado al Fiscal General. </a:t>
            </a:r>
          </a:p>
          <a:p>
            <a:pPr algn="just"/>
            <a:r>
              <a:rPr lang="es-ES" sz="1600" dirty="0">
                <a:solidFill>
                  <a:schemeClr val="bg1"/>
                </a:solidFill>
              </a:rPr>
              <a:t>La investigación preliminar no podrá exceder de QUINCE (15) días; el Fiscal General podrá excepcionalmente autorizar una prórroga por un nuevo plazo de hasta QUINCE (15) días. </a:t>
            </a:r>
          </a:p>
          <a:p>
            <a:pPr algn="just"/>
            <a:endParaRPr lang="es-ES" sz="1600" b="1" dirty="0">
              <a:solidFill>
                <a:schemeClr val="bg1"/>
              </a:solidFill>
            </a:endParaRPr>
          </a:p>
          <a:p>
            <a:pPr algn="just"/>
            <a:r>
              <a:rPr lang="es-ES" sz="1600" b="1" dirty="0">
                <a:solidFill>
                  <a:schemeClr val="bg1"/>
                </a:solidFill>
              </a:rPr>
              <a:t>ARTÍCULO 271. Investigación genérica.</a:t>
            </a:r>
            <a:r>
              <a:rPr lang="es-ES" sz="1600" dirty="0">
                <a:solidFill>
                  <a:schemeClr val="bg1"/>
                </a:solidFill>
              </a:rPr>
              <a:t> El fiscal podrá realizar investigaciones genéricas si resultara necesario esclarecer alguna forma especial de criminalidad sin autor individualizado, conforme a lo que establezca la ley orgánica del Ministerio Público.</a:t>
            </a:r>
            <a:endParaRPr kumimoji="0" lang="es-AR" altLang="es-AR" sz="16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4150954914"/>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8409"/>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2411760" y="116632"/>
            <a:ext cx="3899791" cy="680314"/>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4400" b="1" i="1">
                <a:solidFill>
                  <a:schemeClr val="bg1"/>
                </a:solidFill>
                <a:latin typeface="Arial"/>
                <a:cs typeface="Arial"/>
              </a:rPr>
              <a:t>“DENUNCIA”</a:t>
            </a:r>
            <a:endParaRPr lang="es-AR" sz="4400" b="1" i="1" dirty="0">
              <a:solidFill>
                <a:schemeClr val="bg1"/>
              </a:solidFill>
              <a:latin typeface="Arial"/>
              <a:cs typeface="Arial"/>
            </a:endParaRPr>
          </a:p>
        </p:txBody>
      </p:sp>
      <p:sp>
        <p:nvSpPr>
          <p:cNvPr id="2" name="Rectangle 1"/>
          <p:cNvSpPr>
            <a:spLocks noChangeArrowheads="1"/>
          </p:cNvSpPr>
          <p:nvPr/>
        </p:nvSpPr>
        <p:spPr bwMode="auto">
          <a:xfrm>
            <a:off x="178217" y="1656577"/>
            <a:ext cx="8858279" cy="4985980"/>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es-ES" sz="1200" b="1" dirty="0">
                <a:solidFill>
                  <a:schemeClr val="bg1"/>
                </a:solidFill>
              </a:rPr>
              <a:t>ARTÍCULO 272. Denuncia. Forma y contenido. </a:t>
            </a:r>
            <a:r>
              <a:rPr lang="es-ES" sz="1200" dirty="0">
                <a:solidFill>
                  <a:schemeClr val="bg1"/>
                </a:solidFill>
              </a:rPr>
              <a:t>La persona que tenga conocimiento de un delito de acción pública podrá denunciarlo en forma escrita o verbal, personalmente o por representante con poder especial, el cual deberá ser acompañado en ese mismo acto. En caso de denuncia verbal se extenderá un acta, de acuerdo a las formalidades establecidas en este Código. </a:t>
            </a:r>
          </a:p>
          <a:p>
            <a:pPr algn="just"/>
            <a:r>
              <a:rPr lang="es-ES" sz="1200" dirty="0">
                <a:solidFill>
                  <a:schemeClr val="bg1"/>
                </a:solidFill>
              </a:rPr>
              <a:t>En ambos casos el funcionario que la reciba comprobará y hará constar la identidad del denunciante. </a:t>
            </a:r>
          </a:p>
          <a:p>
            <a:pPr algn="just"/>
            <a:r>
              <a:rPr lang="es-ES" sz="1200" dirty="0">
                <a:solidFill>
                  <a:schemeClr val="bg1"/>
                </a:solidFill>
              </a:rPr>
              <a:t>La denuncia deberá contener, en cuanto sea posible, la relación circunstanciada del hecho, con indicación de sus presuntos autores, partícipes, damnificados y testigos y los demás elementos probatorios que puedan conducir a su comprobación y a su calificación legal. </a:t>
            </a:r>
          </a:p>
          <a:p>
            <a:pPr algn="just"/>
            <a:endParaRPr lang="es-ES" sz="1200" dirty="0">
              <a:solidFill>
                <a:schemeClr val="bg1"/>
              </a:solidFill>
            </a:endParaRPr>
          </a:p>
          <a:p>
            <a:pPr algn="just"/>
            <a:r>
              <a:rPr lang="es-ES" sz="1200" b="1" dirty="0">
                <a:solidFill>
                  <a:schemeClr val="bg1"/>
                </a:solidFill>
              </a:rPr>
              <a:t>ARTÍCULO 273. Obligación de denunciar.</a:t>
            </a:r>
            <a:r>
              <a:rPr lang="es-ES" sz="1200" dirty="0">
                <a:solidFill>
                  <a:schemeClr val="bg1"/>
                </a:solidFill>
              </a:rPr>
              <a:t> Tendrán obligación de denunciar los delitos de acción pública: </a:t>
            </a:r>
          </a:p>
          <a:p>
            <a:pPr algn="just"/>
            <a:r>
              <a:rPr lang="es-ES" sz="1200" dirty="0">
                <a:solidFill>
                  <a:schemeClr val="bg1"/>
                </a:solidFill>
              </a:rPr>
              <a:t>a) los magistrados y demás funcionarios públicos que conozcan el hecho en ejercicio de sus funciones, y; </a:t>
            </a:r>
          </a:p>
          <a:p>
            <a:pPr algn="just"/>
            <a:r>
              <a:rPr lang="es-ES" sz="1200" dirty="0">
                <a:solidFill>
                  <a:schemeClr val="bg1"/>
                </a:solidFill>
              </a:rPr>
              <a:t>b) los médicos, farmacéuticos o enfermeros, respecto de delitos contra la vida o la integridad física que conozcan en el ejercicio de su profesión u oficio, salvo que el caso se encuentre bajo el amparo del secreto profesional. </a:t>
            </a:r>
          </a:p>
          <a:p>
            <a:pPr algn="just"/>
            <a:r>
              <a:rPr lang="es-ES" sz="1200" dirty="0">
                <a:solidFill>
                  <a:schemeClr val="bg1"/>
                </a:solidFill>
              </a:rPr>
              <a:t>En estos casos, la denuncia no será obligatoria si razonablemente pudiera acarrear la persecución penal propia, la del cónyuge, conviviente o pariente dentro del cuarto grado de consanguinidad o segundo de afinidad.</a:t>
            </a:r>
          </a:p>
          <a:p>
            <a:pPr algn="just"/>
            <a:endParaRPr lang="es-ES" sz="1200" b="1" dirty="0">
              <a:solidFill>
                <a:schemeClr val="bg1"/>
              </a:solidFill>
            </a:endParaRPr>
          </a:p>
          <a:p>
            <a:pPr algn="just"/>
            <a:r>
              <a:rPr lang="es-ES" sz="1200" b="1" dirty="0">
                <a:solidFill>
                  <a:schemeClr val="bg1"/>
                </a:solidFill>
              </a:rPr>
              <a:t> ARTÍCULO 274. Participación y responsabilidad. </a:t>
            </a:r>
            <a:r>
              <a:rPr lang="es-ES" sz="1200" dirty="0">
                <a:solidFill>
                  <a:schemeClr val="bg1"/>
                </a:solidFill>
              </a:rPr>
              <a:t>El denunciante no será parte en el procedimiento y no incurrirá en responsabilidad alguna, salvo si las imputaciones fueran falsas o la denuncia hubiese sido temeraria. </a:t>
            </a:r>
          </a:p>
          <a:p>
            <a:pPr algn="just"/>
            <a:r>
              <a:rPr lang="es-ES" sz="1200" dirty="0">
                <a:solidFill>
                  <a:schemeClr val="bg1"/>
                </a:solidFill>
              </a:rPr>
              <a:t>Si el juez, a requerimiento de parte, calificara la denuncia como falsa o temeraria, le impondrá al denunciante el pago de las costas, sin perjuicio de la responsabilidad penal. </a:t>
            </a:r>
          </a:p>
          <a:p>
            <a:pPr algn="just"/>
            <a:endParaRPr lang="es-ES" sz="1200" b="1" dirty="0">
              <a:solidFill>
                <a:schemeClr val="bg1"/>
              </a:solidFill>
            </a:endParaRPr>
          </a:p>
          <a:p>
            <a:pPr algn="just"/>
            <a:r>
              <a:rPr lang="es-ES" sz="1200" b="1" dirty="0">
                <a:solidFill>
                  <a:schemeClr val="bg1"/>
                </a:solidFill>
              </a:rPr>
              <a:t>ARTÍCULO 275. Presentación. </a:t>
            </a:r>
            <a:r>
              <a:rPr lang="es-ES" sz="1200" dirty="0">
                <a:solidFill>
                  <a:schemeClr val="bg1"/>
                </a:solidFill>
              </a:rPr>
              <a:t>Las denuncias podrán ser presentadas ante el fiscal o ante la policía. En este último caso, la autoridad receptora informará inmediatamente al fiscal para que asuma la dirección de la investigación e indique las diligencias que deban realizarse. </a:t>
            </a:r>
          </a:p>
          <a:p>
            <a:pPr algn="just"/>
            <a:r>
              <a:rPr lang="es-ES" sz="1200" dirty="0">
                <a:solidFill>
                  <a:schemeClr val="bg1"/>
                </a:solidFill>
              </a:rPr>
              <a:t>El fiscal podrá eximir a la policía, total o parcialmente, de recibir denuncias, en los lugares en los que tenga disponible una oficina que garantice el derecho a denunciar. </a:t>
            </a:r>
          </a:p>
          <a:p>
            <a:pPr algn="just"/>
            <a:r>
              <a:rPr lang="es-ES" sz="1200" dirty="0">
                <a:solidFill>
                  <a:schemeClr val="bg1"/>
                </a:solidFill>
              </a:rPr>
              <a:t>Si la denuncia fuera presentada ante el fiscal, éste iniciará la investigación conforme a las reglas de este Código, con el auxilio de la policía de investigaciones.</a:t>
            </a:r>
            <a:endParaRPr kumimoji="0" lang="es-AR" altLang="es-AR" sz="12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3740734579"/>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619874" y="5157192"/>
            <a:ext cx="5817401" cy="923330"/>
          </a:xfrm>
          <a:prstGeom prst="rect">
            <a:avLst/>
          </a:prstGeom>
          <a:noFill/>
        </p:spPr>
        <p:txBody>
          <a:bodyPr>
            <a:spAutoFit/>
          </a:bodyPr>
          <a:lstStyle/>
          <a:p>
            <a:pPr algn="ctr" fontAlgn="auto">
              <a:spcBef>
                <a:spcPts val="0"/>
              </a:spcBef>
              <a:spcAft>
                <a:spcPts val="0"/>
              </a:spcAft>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rPr>
              <a:t>Muchas Gracias</a:t>
            </a:r>
          </a:p>
        </p:txBody>
      </p:sp>
      <p:pic>
        <p:nvPicPr>
          <p:cNvPr id="9218" name="Picture 2"/>
          <p:cNvPicPr>
            <a:picLocks noChangeAspect="1" noChangeArrowheads="1"/>
          </p:cNvPicPr>
          <p:nvPr/>
        </p:nvPicPr>
        <p:blipFill>
          <a:blip r:embed="rId2" cstate="print"/>
          <a:srcRect/>
          <a:stretch>
            <a:fillRect/>
          </a:stretch>
        </p:blipFill>
        <p:spPr bwMode="auto">
          <a:xfrm>
            <a:off x="2857488" y="785794"/>
            <a:ext cx="3629025" cy="3257550"/>
          </a:xfrm>
          <a:prstGeom prst="rect">
            <a:avLst/>
          </a:prstGeom>
          <a:noFill/>
          <a:ln w="9525">
            <a:noFill/>
            <a:miter lim="800000"/>
            <a:headEnd/>
            <a:tailEnd/>
          </a:ln>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p:stCondLst>
                              <p:cond delay="2000"/>
                            </p:stCondLst>
                            <p:childTnLst>
                              <p:par>
                                <p:cTn id="22" presetID="2" presetClass="entr" presetSubtype="4" fill="hold" nodeType="afterEffect">
                                  <p:stCondLst>
                                    <p:cond delay="0"/>
                                  </p:stCondLst>
                                  <p:childTnLst>
                                    <p:set>
                                      <p:cBhvr>
                                        <p:cTn id="23" dur="1" fill="hold">
                                          <p:stCondLst>
                                            <p:cond delay="0"/>
                                          </p:stCondLst>
                                        </p:cTn>
                                        <p:tgtEl>
                                          <p:spTgt spid="9218"/>
                                        </p:tgtEl>
                                        <p:attrNameLst>
                                          <p:attrName>style.visibility</p:attrName>
                                        </p:attrNameLst>
                                      </p:cBhvr>
                                      <p:to>
                                        <p:strVal val="visible"/>
                                      </p:to>
                                    </p:set>
                                    <p:anim calcmode="lin" valueType="num">
                                      <p:cBhvr additive="base">
                                        <p:cTn id="24" dur="500" fill="hold"/>
                                        <p:tgtEl>
                                          <p:spTgt spid="9218"/>
                                        </p:tgtEl>
                                        <p:attrNameLst>
                                          <p:attrName>ppt_x</p:attrName>
                                        </p:attrNameLst>
                                      </p:cBhvr>
                                      <p:tavLst>
                                        <p:tav tm="0">
                                          <p:val>
                                            <p:strVal val="#ppt_x"/>
                                          </p:val>
                                        </p:tav>
                                        <p:tav tm="100000">
                                          <p:val>
                                            <p:strVal val="#ppt_x"/>
                                          </p:val>
                                        </p:tav>
                                      </p:tavLst>
                                    </p:anim>
                                    <p:anim calcmode="lin" valueType="num">
                                      <p:cBhvr additive="base">
                                        <p:cTn id="25"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6 Rectángulo"/>
          <p:cNvSpPr>
            <a:spLocks noChangeArrowheads="1"/>
          </p:cNvSpPr>
          <p:nvPr/>
        </p:nvSpPr>
        <p:spPr bwMode="auto">
          <a:xfrm>
            <a:off x="179388" y="1592263"/>
            <a:ext cx="8763000" cy="4524315"/>
          </a:xfrm>
          <a:prstGeom prst="rect">
            <a:avLst/>
          </a:prstGeom>
          <a:noFill/>
          <a:ln w="9525">
            <a:noFill/>
            <a:miter lim="800000"/>
            <a:headEnd/>
            <a:tailEnd/>
          </a:ln>
          <a:effectLst>
            <a:outerShdw blurRad="279400" dist="292100" dir="5640000" algn="ctr" rotWithShape="0">
              <a:srgbClr val="000000">
                <a:alpha val="59000"/>
              </a:srgbClr>
            </a:outerShdw>
          </a:effectLst>
        </p:spPr>
        <p:txBody>
          <a:bodyPr wrap="square">
            <a:spAutoFit/>
          </a:bodyPr>
          <a:lstStyle/>
          <a:p>
            <a:pPr algn="ctr"/>
            <a:r>
              <a:rPr lang="es-ES" sz="7200" dirty="0">
                <a:solidFill>
                  <a:schemeClr val="bg1"/>
                </a:solidFill>
                <a:latin typeface="Castellar" pitchFamily="18" charset="0"/>
              </a:rPr>
              <a:t>TECNICAS </a:t>
            </a:r>
          </a:p>
          <a:p>
            <a:pPr algn="ctr"/>
            <a:r>
              <a:rPr lang="es-ES" sz="7200" dirty="0">
                <a:solidFill>
                  <a:schemeClr val="bg1"/>
                </a:solidFill>
                <a:latin typeface="Castellar" pitchFamily="18" charset="0"/>
              </a:rPr>
              <a:t>DE INVESTIGACION CRIMINAL</a:t>
            </a:r>
            <a:endParaRPr lang="es-ES" sz="7200" dirty="0">
              <a:solidFill>
                <a:srgbClr val="002060"/>
              </a:solidFill>
              <a:latin typeface="Castellar" pitchFamily="18" charset="0"/>
            </a:endParaRPr>
          </a:p>
        </p:txBody>
      </p:sp>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Tree>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85720" y="0"/>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2" name="object 2"/>
          <p:cNvSpPr txBox="1"/>
          <p:nvPr/>
        </p:nvSpPr>
        <p:spPr>
          <a:xfrm>
            <a:off x="571472" y="1928802"/>
            <a:ext cx="8286808" cy="296491"/>
          </a:xfrm>
          <a:prstGeom prst="rect">
            <a:avLst/>
          </a:prstGeom>
        </p:spPr>
        <p:txBody>
          <a:bodyPr vert="horz" wrap="square" lIns="0" tIns="15240" rIns="0" bIns="0" rtlCol="0">
            <a:spAutoFit/>
          </a:bodyPr>
          <a:lstStyle/>
          <a:p>
            <a:pPr marL="12700" marR="5080" algn="just">
              <a:lnSpc>
                <a:spcPct val="110300"/>
              </a:lnSpc>
              <a:spcBef>
                <a:spcPts val="120"/>
              </a:spcBef>
            </a:pPr>
            <a:r>
              <a:rPr lang="es-ES" dirty="0">
                <a:solidFill>
                  <a:schemeClr val="bg1"/>
                </a:solidFill>
                <a:latin typeface="Arial"/>
                <a:cs typeface="Arial"/>
              </a:rPr>
              <a:t>	</a:t>
            </a:r>
            <a:endParaRPr>
              <a:solidFill>
                <a:schemeClr val="bg1"/>
              </a:solidFill>
              <a:latin typeface="Arial"/>
              <a:cs typeface="Arial"/>
            </a:endParaRPr>
          </a:p>
        </p:txBody>
      </p:sp>
      <p:sp>
        <p:nvSpPr>
          <p:cNvPr id="2" name="1 Rectángulo"/>
          <p:cNvSpPr/>
          <p:nvPr/>
        </p:nvSpPr>
        <p:spPr>
          <a:xfrm>
            <a:off x="285720" y="1412776"/>
            <a:ext cx="8656668" cy="4985980"/>
          </a:xfrm>
          <a:prstGeom prst="rect">
            <a:avLst/>
          </a:prstGeom>
        </p:spPr>
        <p:txBody>
          <a:bodyPr wrap="square">
            <a:spAutoFit/>
          </a:bodyPr>
          <a:lstStyle/>
          <a:p>
            <a:pPr algn="ctr"/>
            <a:r>
              <a:rPr lang="es-AR" b="1" dirty="0">
                <a:solidFill>
                  <a:schemeClr val="bg1"/>
                </a:solidFill>
              </a:rPr>
              <a:t>MEDIDAS A ADOPTAR ANTE LA EXISTENCIA DE PERSONAS HERIDAS O FALLECIDAS</a:t>
            </a:r>
            <a:endParaRPr lang="es-AR" dirty="0">
              <a:solidFill>
                <a:schemeClr val="bg1"/>
              </a:solidFill>
            </a:endParaRPr>
          </a:p>
          <a:p>
            <a:r>
              <a:rPr lang="es-AR" b="1" dirty="0">
                <a:solidFill>
                  <a:schemeClr val="bg1"/>
                </a:solidFill>
              </a:rPr>
              <a:t> </a:t>
            </a:r>
            <a:endParaRPr lang="es-AR" sz="1200" dirty="0">
              <a:solidFill>
                <a:schemeClr val="bg1"/>
              </a:solidFill>
            </a:endParaRPr>
          </a:p>
          <a:p>
            <a:pPr algn="just"/>
            <a:r>
              <a:rPr lang="es-AR" sz="2400" dirty="0">
                <a:solidFill>
                  <a:schemeClr val="bg1"/>
                </a:solidFill>
              </a:rPr>
              <a:t>	El cadáver debe retirarse del LUGAR DEL HECHO o ESCENA DEL CRIMEN en una bolsa de plástico en condiciones de asepsia a fin de evitar la contaminación del cuerpo durante el transporte del mismo a la morgue.</a:t>
            </a:r>
          </a:p>
          <a:p>
            <a:pPr algn="just"/>
            <a:r>
              <a:rPr lang="es-AR" sz="2400" dirty="0">
                <a:solidFill>
                  <a:schemeClr val="bg1"/>
                </a:solidFill>
              </a:rPr>
              <a:t> </a:t>
            </a:r>
          </a:p>
          <a:p>
            <a:pPr algn="just"/>
            <a:r>
              <a:rPr lang="es-AR" sz="2400" dirty="0">
                <a:solidFill>
                  <a:schemeClr val="bg1"/>
                </a:solidFill>
              </a:rPr>
              <a:t>	Cuando el cadáver deba ser trasladado, sin intervención médica previa, se deben cubrir las manos con bolsas de plástico que se ajustarán a las muñecas ante la posibilidad de que aquéllas contengan algún indicio (cabello, sangre, piel, </a:t>
            </a:r>
            <a:r>
              <a:rPr lang="es-AR" sz="2400" dirty="0" err="1">
                <a:solidFill>
                  <a:schemeClr val="bg1"/>
                </a:solidFill>
              </a:rPr>
              <a:t>etc</a:t>
            </a:r>
            <a:r>
              <a:rPr lang="es-AR" sz="2400" dirty="0">
                <a:solidFill>
                  <a:schemeClr val="bg1"/>
                </a:solidFill>
              </a:rPr>
              <a:t>).</a:t>
            </a:r>
          </a:p>
          <a:p>
            <a:pPr algn="just"/>
            <a:endParaRPr lang="es-AR" sz="2400" b="1" dirty="0">
              <a:solidFill>
                <a:schemeClr val="bg1"/>
              </a:solidFill>
            </a:endParaRPr>
          </a:p>
        </p:txBody>
      </p:sp>
    </p:spTree>
    <p:extLst>
      <p:ext uri="{BB962C8B-B14F-4D97-AF65-F5344CB8AC3E}">
        <p14:creationId xmlns:p14="http://schemas.microsoft.com/office/powerpoint/2010/main" val="2799500165"/>
      </p:ext>
    </p:extLst>
  </p:cSld>
  <p:clrMapOvr>
    <a:masterClrMapping/>
  </p:clrMapOvr>
  <p:transition spd="slow">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85720" y="0"/>
            <a:ext cx="1365250" cy="1225550"/>
          </a:xfrm>
          <a:prstGeom prst="rect">
            <a:avLst/>
          </a:prstGeom>
          <a:noFill/>
          <a:ln w="9525">
            <a:noFill/>
            <a:miter lim="800000"/>
            <a:headEnd/>
            <a:tailEnd/>
          </a:ln>
        </p:spPr>
      </p:pic>
      <p:pic>
        <p:nvPicPr>
          <p:cNvPr id="23557" name="6 Imagen"/>
          <p:cNvPicPr>
            <a:picLocks noChangeAspect="1"/>
          </p:cNvPicPr>
          <p:nvPr/>
        </p:nvPicPr>
        <p:blipFill>
          <a:blip r:embed="rId3" cstate="print"/>
          <a:srcRect/>
          <a:stretch>
            <a:fillRect/>
          </a:stretch>
        </p:blipFill>
        <p:spPr bwMode="auto">
          <a:xfrm>
            <a:off x="7380288" y="190500"/>
            <a:ext cx="1562100" cy="804863"/>
          </a:xfrm>
          <a:prstGeom prst="rect">
            <a:avLst/>
          </a:prstGeom>
          <a:noFill/>
          <a:ln w="9525">
            <a:noFill/>
            <a:miter lim="800000"/>
            <a:headEnd/>
            <a:tailEnd/>
          </a:ln>
        </p:spPr>
      </p:pic>
      <p:sp>
        <p:nvSpPr>
          <p:cNvPr id="12" name="object 2"/>
          <p:cNvSpPr txBox="1"/>
          <p:nvPr/>
        </p:nvSpPr>
        <p:spPr>
          <a:xfrm>
            <a:off x="571472" y="1928802"/>
            <a:ext cx="8286808" cy="296491"/>
          </a:xfrm>
          <a:prstGeom prst="rect">
            <a:avLst/>
          </a:prstGeom>
        </p:spPr>
        <p:txBody>
          <a:bodyPr vert="horz" wrap="square" lIns="0" tIns="15240" rIns="0" bIns="0" rtlCol="0">
            <a:spAutoFit/>
          </a:bodyPr>
          <a:lstStyle/>
          <a:p>
            <a:pPr marL="12700" marR="5080" algn="just">
              <a:lnSpc>
                <a:spcPct val="110300"/>
              </a:lnSpc>
              <a:spcBef>
                <a:spcPts val="120"/>
              </a:spcBef>
            </a:pPr>
            <a:r>
              <a:rPr lang="es-ES" dirty="0">
                <a:solidFill>
                  <a:schemeClr val="bg1"/>
                </a:solidFill>
                <a:latin typeface="Arial"/>
                <a:cs typeface="Arial"/>
              </a:rPr>
              <a:t>	</a:t>
            </a:r>
            <a:endParaRPr>
              <a:solidFill>
                <a:schemeClr val="bg1"/>
              </a:solidFill>
              <a:latin typeface="Arial"/>
              <a:cs typeface="Arial"/>
            </a:endParaRPr>
          </a:p>
        </p:txBody>
      </p:sp>
      <p:sp>
        <p:nvSpPr>
          <p:cNvPr id="1025" name="Rectangle 1"/>
          <p:cNvSpPr>
            <a:spLocks noChangeArrowheads="1"/>
          </p:cNvSpPr>
          <p:nvPr/>
        </p:nvSpPr>
        <p:spPr bwMode="auto">
          <a:xfrm>
            <a:off x="214282" y="1285860"/>
            <a:ext cx="871543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776288" algn="l"/>
              </a:tabLst>
            </a:pPr>
            <a:r>
              <a:rPr kumimoji="0" lang="es-AR" b="1" i="0" u="none" strike="noStrike" cap="none" normalizeH="0" baseline="0" dirty="0">
                <a:ln>
                  <a:noFill/>
                </a:ln>
                <a:solidFill>
                  <a:srgbClr val="231F20"/>
                </a:solidFill>
                <a:effectLst/>
                <a:latin typeface="Arial" pitchFamily="34" charset="0"/>
                <a:ea typeface="Trebuchet MS" pitchFamily="34" charset="0"/>
                <a:cs typeface="Trebuchet MS" pitchFamily="34" charset="0"/>
              </a:rPr>
              <a:t>REGLAS DE PROTECCIÓN Y ASEGURAMIENTO</a:t>
            </a:r>
            <a:endParaRPr kumimoji="0" lang="es-ES" b="0" i="0" u="none" strike="noStrike" cap="none" normalizeH="0" baseline="0" dirty="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776288" algn="l"/>
              </a:tabLst>
            </a:pPr>
            <a:endParaRPr kumimoji="0" lang="es-AR" sz="1400" b="0" i="0" u="none" strike="noStrike" cap="none" normalizeH="0" baseline="0" dirty="0">
              <a:ln>
                <a:noFill/>
              </a:ln>
              <a:solidFill>
                <a:srgbClr val="231F20"/>
              </a:solidFill>
              <a:effectLst/>
              <a:latin typeface="Arial" pitchFamily="34" charset="0"/>
              <a:ea typeface="Trebuchet MS" pitchFamily="34" charset="0"/>
              <a:cs typeface="Trebuchet MS"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776288" algn="l"/>
              </a:tabLst>
            </a:pPr>
            <a:r>
              <a:rPr kumimoji="0" lang="es-AR" sz="1400" b="0" i="0" u="none" strike="noStrike" cap="none" normalizeH="0" baseline="0" dirty="0">
                <a:ln>
                  <a:noFill/>
                </a:ln>
                <a:solidFill>
                  <a:srgbClr val="231F20"/>
                </a:solidFill>
                <a:effectLst/>
                <a:latin typeface="Arial" pitchFamily="34" charset="0"/>
                <a:ea typeface="Trebuchet MS" pitchFamily="34" charset="0"/>
                <a:cs typeface="Trebuchet MS" pitchFamily="34" charset="0"/>
              </a:rPr>
              <a:t>	El personal policial o de fuerzas de seguridad que intervenga en el LUGAR DEL HECHO o ESCENA DEL CRIMEN debe abstenerse de hablar a cerca del  hecho o de las circunstancias del mismo con terceras personas ajenas a la investigación.</a:t>
            </a:r>
            <a:endParaRPr kumimoji="0" lang="es-ES" sz="1400" b="0" i="0" u="none" strike="noStrike" cap="none" normalizeH="0" baseline="0" dirty="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776288" algn="l"/>
              </a:tabLst>
            </a:pPr>
            <a:endParaRPr kumimoji="0" lang="es-AR" sz="1400" b="0" i="0" u="none" strike="noStrike" cap="none" normalizeH="0" baseline="0" dirty="0">
              <a:ln>
                <a:noFill/>
              </a:ln>
              <a:solidFill>
                <a:srgbClr val="231F20"/>
              </a:solidFill>
              <a:effectLst/>
              <a:latin typeface="Arial" pitchFamily="34" charset="0"/>
              <a:ea typeface="Trebuchet MS" pitchFamily="34" charset="0"/>
              <a:cs typeface="Trebuchet MS"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776288" algn="l"/>
              </a:tabLst>
            </a:pPr>
            <a:r>
              <a:rPr lang="es-AR" sz="1400" dirty="0">
                <a:solidFill>
                  <a:srgbClr val="231F20"/>
                </a:solidFill>
                <a:latin typeface="Arial" pitchFamily="34" charset="0"/>
                <a:ea typeface="Trebuchet MS" pitchFamily="34" charset="0"/>
                <a:cs typeface="Trebuchet MS" pitchFamily="34" charset="0"/>
              </a:rPr>
              <a:t>	</a:t>
            </a:r>
            <a:r>
              <a:rPr kumimoji="0" lang="es-AR" sz="1400" b="0" i="0" u="none" strike="noStrike" cap="none" normalizeH="0" baseline="0" dirty="0">
                <a:ln>
                  <a:noFill/>
                </a:ln>
                <a:solidFill>
                  <a:srgbClr val="231F20"/>
                </a:solidFill>
                <a:effectLst/>
                <a:latin typeface="Arial" pitchFamily="34" charset="0"/>
                <a:ea typeface="Trebuchet MS" pitchFamily="34" charset="0"/>
                <a:cs typeface="Trebuchet MS" pitchFamily="34" charset="0"/>
              </a:rPr>
              <a:t>Toda persona vinculada a la investigación debe:</a:t>
            </a:r>
          </a:p>
          <a:p>
            <a:pPr marL="0" marR="0" lvl="0" indent="0" algn="just" defTabSz="914400" rtl="0" eaLnBrk="0" fontAlgn="base" latinLnBrk="0" hangingPunct="0">
              <a:lnSpc>
                <a:spcPct val="100000"/>
              </a:lnSpc>
              <a:spcBef>
                <a:spcPct val="0"/>
              </a:spcBef>
              <a:spcAft>
                <a:spcPct val="0"/>
              </a:spcAft>
              <a:buClrTx/>
              <a:buSzTx/>
              <a:buFontTx/>
              <a:buNone/>
              <a:tabLst>
                <a:tab pos="776288" algn="l"/>
              </a:tabLst>
            </a:pPr>
            <a:endParaRPr kumimoji="0" lang="es-ES" sz="1400" b="0" i="0" u="none" strike="noStrike" cap="none" normalizeH="0" baseline="0" dirty="0">
              <a:ln>
                <a:noFill/>
              </a:ln>
              <a:solidFill>
                <a:schemeClr val="tx1"/>
              </a:solidFill>
              <a:effectLst/>
              <a:latin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r>
              <a:rPr kumimoji="0" lang="es-AR" sz="1400" b="0" i="0" u="none" strike="noStrike" cap="none" normalizeH="0" baseline="0" dirty="0">
                <a:ln>
                  <a:noFill/>
                </a:ln>
                <a:solidFill>
                  <a:srgbClr val="231F20"/>
                </a:solidFill>
                <a:effectLst/>
                <a:latin typeface="Arial" pitchFamily="34" charset="0"/>
                <a:ea typeface="Trebuchet MS" pitchFamily="34" charset="0"/>
                <a:cs typeface="Trebuchet MS" pitchFamily="34" charset="0"/>
              </a:rPr>
              <a:t>Evitar mover y/o tocar los elementos u objetos que se encuentren en  el LUGAR DEL HECHO o ESCENA DEL CRIMEN e impedir que otro lo haga, hasta que el mismo no haya sido examinado y fijado por quien  corresponda.</a:t>
            </a: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endParaRPr kumimoji="0" lang="es-AR" sz="1400" b="0" i="0" u="none" strike="noStrike" cap="none" normalizeH="0" baseline="0" dirty="0">
              <a:ln>
                <a:noFill/>
              </a:ln>
              <a:solidFill>
                <a:srgbClr val="231F20"/>
              </a:solidFill>
              <a:effectLst/>
              <a:latin typeface="Arial" pitchFamily="34" charset="0"/>
              <a:ea typeface="Trebuchet MS" pitchFamily="34" charset="0"/>
              <a:cs typeface="Trebuchet MS" pitchFamily="34" charset="0"/>
            </a:endParaRP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r>
              <a:rPr kumimoji="0" lang="es-AR" sz="1400" b="0" i="0" u="none" strike="noStrike" cap="none" normalizeH="0" baseline="0" dirty="0">
                <a:ln>
                  <a:noFill/>
                </a:ln>
                <a:solidFill>
                  <a:srgbClr val="231F20"/>
                </a:solidFill>
                <a:effectLst/>
                <a:latin typeface="Arial" pitchFamily="34" charset="0"/>
                <a:ea typeface="Trebuchet MS" pitchFamily="34" charset="0"/>
                <a:cs typeface="Trebuchet MS" pitchFamily="34" charset="0"/>
              </a:rPr>
              <a:t>Utilizar, durante todo el procedimiento, coberturas para las manos a fin  de evitar dejar nuevos diseños digitales o contaminar las muestras con la transpiración del operador.</a:t>
            </a: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endParaRPr lang="es-AR" sz="1400" dirty="0">
              <a:solidFill>
                <a:srgbClr val="231F20"/>
              </a:solidFill>
              <a:latin typeface="Arial" pitchFamily="34" charset="0"/>
              <a:ea typeface="Trebuchet MS" pitchFamily="34" charset="0"/>
              <a:cs typeface="Trebuchet MS" pitchFamily="34" charset="0"/>
            </a:endParaRP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r>
              <a:rPr lang="es-AR" sz="1400" dirty="0">
                <a:solidFill>
                  <a:srgbClr val="231F20"/>
                </a:solidFill>
                <a:latin typeface="Arial" pitchFamily="34" charset="0"/>
                <a:ea typeface="Trebuchet MS" pitchFamily="34" charset="0"/>
                <a:cs typeface="Trebuchet MS" pitchFamily="34" charset="0"/>
              </a:rPr>
              <a:t>Proteger los elementos, rastros y/o indicios que se encuentran en peligro  de ser alterados, deteriorados o destruidos (por ejemplo cubriendo áreas  expuestas al humo, lluvia, rayos directos del solo viento y pisadas de los operadores).</a:t>
            </a:r>
            <a:endParaRPr lang="es-ES" sz="1400" dirty="0" err="1">
              <a:solidFill>
                <a:srgbClr val="231F20"/>
              </a:solidFill>
              <a:latin typeface="Arial" pitchFamily="34" charset="0"/>
              <a:ea typeface="Trebuchet MS" pitchFamily="34" charset="0"/>
              <a:cs typeface="Trebuchet MS" pitchFamily="34" charset="0"/>
            </a:endParaRP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endParaRPr lang="es-AR" sz="1400" dirty="0">
              <a:solidFill>
                <a:srgbClr val="231F20"/>
              </a:solidFill>
              <a:latin typeface="Arial" pitchFamily="34" charset="0"/>
              <a:ea typeface="Trebuchet MS" pitchFamily="34" charset="0"/>
              <a:cs typeface="Trebuchet MS" pitchFamily="34" charset="0"/>
            </a:endParaRP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r>
              <a:rPr lang="es-AR" sz="1400" dirty="0">
                <a:solidFill>
                  <a:srgbClr val="231F20"/>
                </a:solidFill>
                <a:latin typeface="Arial" pitchFamily="34" charset="0"/>
                <a:ea typeface="Trebuchet MS" pitchFamily="34" charset="0"/>
                <a:cs typeface="Trebuchet MS" pitchFamily="34" charset="0"/>
              </a:rPr>
              <a:t>Abstenerse de fumar y/o salivar en el LUGAR DEL HECHO o ESCENADEL CRIMEN.</a:t>
            </a:r>
            <a:endParaRPr lang="es-ES" sz="1400" dirty="0" err="1">
              <a:solidFill>
                <a:srgbClr val="231F20"/>
              </a:solidFill>
              <a:latin typeface="Arial" pitchFamily="34" charset="0"/>
              <a:ea typeface="Trebuchet MS" pitchFamily="34" charset="0"/>
              <a:cs typeface="Trebuchet MS" pitchFamily="34" charset="0"/>
            </a:endParaRP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endParaRPr lang="es-AR" sz="1400" dirty="0">
              <a:solidFill>
                <a:srgbClr val="231F20"/>
              </a:solidFill>
              <a:latin typeface="Arial" pitchFamily="34" charset="0"/>
              <a:ea typeface="Trebuchet MS" pitchFamily="34" charset="0"/>
              <a:cs typeface="Trebuchet MS" pitchFamily="34" charset="0"/>
            </a:endParaRP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r>
              <a:rPr lang="es-AR" sz="1400" dirty="0">
                <a:solidFill>
                  <a:srgbClr val="231F20"/>
                </a:solidFill>
                <a:latin typeface="Arial" pitchFamily="34" charset="0"/>
                <a:ea typeface="Trebuchet MS" pitchFamily="34" charset="0"/>
                <a:cs typeface="Trebuchet MS" pitchFamily="34" charset="0"/>
              </a:rPr>
              <a:t>Evitar dejar abandonados efectos personales o material descartable utilizado en el LUGAR DEL HECHO o ESCENADEL CRIMEN.</a:t>
            </a:r>
            <a:endParaRPr lang="es-ES" sz="1400" dirty="0">
              <a:solidFill>
                <a:srgbClr val="231F20"/>
              </a:solidFill>
              <a:latin typeface="Arial" pitchFamily="34" charset="0"/>
              <a:ea typeface="Trebuchet MS" pitchFamily="34" charset="0"/>
              <a:cs typeface="Trebuchet MS" pitchFamily="34" charset="0"/>
            </a:endParaRPr>
          </a:p>
          <a:p>
            <a:pPr marL="342900" marR="0" lvl="0" indent="-342900" algn="just" defTabSz="914400" rtl="0" eaLnBrk="0" fontAlgn="base" latinLnBrk="0" hangingPunct="0">
              <a:lnSpc>
                <a:spcPct val="100000"/>
              </a:lnSpc>
              <a:spcBef>
                <a:spcPct val="0"/>
              </a:spcBef>
              <a:spcAft>
                <a:spcPct val="0"/>
              </a:spcAft>
              <a:buClrTx/>
              <a:buSzTx/>
              <a:buAutoNum type="alphaLcParenR"/>
              <a:tabLst>
                <a:tab pos="776288" algn="l"/>
              </a:tabLst>
            </a:pPr>
            <a:endParaRPr kumimoji="0" lang="es-AR" sz="1400" b="0" i="0" u="none" strike="noStrike" cap="none" normalizeH="0" baseline="0" dirty="0">
              <a:ln>
                <a:noFill/>
              </a:ln>
              <a:solidFill>
                <a:schemeClr val="tx1"/>
              </a:solidFill>
              <a:effectLst/>
              <a:latin typeface="Arial" pitchFamily="34" charset="0"/>
            </a:endParaRPr>
          </a:p>
        </p:txBody>
      </p:sp>
    </p:spTree>
    <p:extLst>
      <p:ext uri="{BB962C8B-B14F-4D97-AF65-F5344CB8AC3E}">
        <p14:creationId xmlns:p14="http://schemas.microsoft.com/office/powerpoint/2010/main" val="2799500165"/>
      </p:ext>
    </p:extLst>
  </p:cSld>
  <p:clrMapOvr>
    <a:masterClrMapping/>
  </p:clrMapOvr>
  <p:transition spd="slow">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42876" y="1714488"/>
            <a:ext cx="8858280" cy="4989186"/>
          </a:xfrm>
          <a:prstGeom prst="rect">
            <a:avLst/>
          </a:prstGeom>
          <a:solidFill>
            <a:srgbClr val="00B0F0"/>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ES" sz="3600" dirty="0"/>
              <a:t>“Reglas de Oro” en la investigación de la escena del delito:</a:t>
            </a:r>
          </a:p>
          <a:p>
            <a:pPr marL="69850" algn="ctr">
              <a:lnSpc>
                <a:spcPct val="100000"/>
              </a:lnSpc>
              <a:spcBef>
                <a:spcPts val="25"/>
              </a:spcBef>
            </a:pPr>
            <a:endParaRPr lang="es-ES" sz="3600" dirty="0"/>
          </a:p>
          <a:p>
            <a:pPr marL="69850" algn="ctr">
              <a:lnSpc>
                <a:spcPct val="100000"/>
              </a:lnSpc>
              <a:spcBef>
                <a:spcPts val="25"/>
              </a:spcBef>
            </a:pPr>
            <a:r>
              <a:rPr lang="es-ES" sz="3600" dirty="0"/>
              <a:t>“Nunca tocar, cambiar o alterar algo, antes de haber sido documentado, registrado, identificado, medido y fotografiado... cuando el cuerpo o los indicios han sido movidos, nunca podrán regresar a su posición original.</a:t>
            </a:r>
            <a:r>
              <a:rPr sz="3600" b="1" i="1" dirty="0">
                <a:latin typeface="Arial"/>
                <a:cs typeface="Arial"/>
              </a:rPr>
              <a:t>”</a:t>
            </a:r>
            <a:endParaRPr sz="3600" dirty="0">
              <a:latin typeface="Arial"/>
              <a:cs typeface="Arial"/>
            </a:endParaRPr>
          </a:p>
        </p:txBody>
      </p:sp>
    </p:spTree>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79388" y="1714488"/>
            <a:ext cx="8858280" cy="4927631"/>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4000" b="1" i="1" dirty="0">
                <a:solidFill>
                  <a:schemeClr val="bg1"/>
                </a:solidFill>
                <a:latin typeface="Arial"/>
                <a:cs typeface="Arial"/>
              </a:rPr>
              <a:t>DERECHO PROCESAL PENAL</a:t>
            </a:r>
          </a:p>
          <a:p>
            <a:pPr marL="69850" algn="ctr">
              <a:lnSpc>
                <a:spcPct val="100000"/>
              </a:lnSpc>
              <a:spcBef>
                <a:spcPts val="25"/>
              </a:spcBef>
            </a:pPr>
            <a:r>
              <a:rPr lang="es-AR" sz="4000" b="1" i="1" dirty="0">
                <a:solidFill>
                  <a:schemeClr val="bg1"/>
                </a:solidFill>
                <a:latin typeface="Arial"/>
                <a:cs typeface="Arial"/>
              </a:rPr>
              <a:t>“ACCION PENAL”</a:t>
            </a:r>
          </a:p>
          <a:p>
            <a:pPr marL="69850" algn="ctr">
              <a:lnSpc>
                <a:spcPct val="100000"/>
              </a:lnSpc>
              <a:spcBef>
                <a:spcPts val="25"/>
              </a:spcBef>
            </a:pPr>
            <a:endParaRPr lang="es-AR" sz="4000" b="1" i="1" dirty="0">
              <a:solidFill>
                <a:schemeClr val="bg1"/>
              </a:solidFill>
              <a:latin typeface="Arial"/>
              <a:cs typeface="Arial"/>
            </a:endParaRPr>
          </a:p>
          <a:p>
            <a:pPr marL="69850" algn="ctr">
              <a:lnSpc>
                <a:spcPct val="100000"/>
              </a:lnSpc>
              <a:spcBef>
                <a:spcPts val="25"/>
              </a:spcBef>
            </a:pPr>
            <a:r>
              <a:rPr lang="es-AR" sz="4000" b="1" i="1" dirty="0">
                <a:solidFill>
                  <a:schemeClr val="bg1"/>
                </a:solidFill>
                <a:latin typeface="Arial"/>
                <a:cs typeface="Arial"/>
              </a:rPr>
              <a:t>BREVE RESEÑA </a:t>
            </a:r>
          </a:p>
          <a:p>
            <a:pPr marL="69850" algn="ctr">
              <a:lnSpc>
                <a:spcPct val="100000"/>
              </a:lnSpc>
              <a:spcBef>
                <a:spcPts val="25"/>
              </a:spcBef>
            </a:pPr>
            <a:endParaRPr lang="es-AR" sz="4000" b="1" i="1" dirty="0">
              <a:solidFill>
                <a:schemeClr val="bg1"/>
              </a:solidFill>
              <a:latin typeface="Arial"/>
              <a:cs typeface="Arial"/>
            </a:endParaRPr>
          </a:p>
          <a:p>
            <a:pPr marL="69850" algn="ctr">
              <a:lnSpc>
                <a:spcPct val="100000"/>
              </a:lnSpc>
              <a:spcBef>
                <a:spcPts val="25"/>
              </a:spcBef>
            </a:pPr>
            <a:r>
              <a:rPr lang="es-AR" sz="4000" b="1" i="1" dirty="0">
                <a:solidFill>
                  <a:schemeClr val="bg1"/>
                </a:solidFill>
                <a:latin typeface="Arial"/>
                <a:cs typeface="Arial"/>
              </a:rPr>
              <a:t>EJERCICIO DE LA ACCIÓN PENAL</a:t>
            </a:r>
          </a:p>
          <a:p>
            <a:pPr marL="69850" algn="ctr">
              <a:lnSpc>
                <a:spcPct val="100000"/>
              </a:lnSpc>
              <a:spcBef>
                <a:spcPts val="25"/>
              </a:spcBef>
            </a:pPr>
            <a:endParaRPr lang="es-AR" sz="4000" b="1" i="1" dirty="0">
              <a:solidFill>
                <a:schemeClr val="bg1"/>
              </a:solidFill>
              <a:latin typeface="Arial"/>
              <a:cs typeface="Arial"/>
            </a:endParaRPr>
          </a:p>
          <a:p>
            <a:pPr marL="69850" algn="ctr">
              <a:lnSpc>
                <a:spcPct val="100000"/>
              </a:lnSpc>
              <a:spcBef>
                <a:spcPts val="25"/>
              </a:spcBef>
            </a:pPr>
            <a:r>
              <a:rPr lang="es-AR" sz="4000" b="1" i="1" dirty="0">
                <a:solidFill>
                  <a:schemeClr val="bg1"/>
                </a:solidFill>
                <a:latin typeface="Arial"/>
                <a:cs typeface="Arial"/>
              </a:rPr>
              <a:t>ACTOS Y ACTAS</a:t>
            </a:r>
            <a:endParaRPr sz="4000" b="1" i="1" dirty="0">
              <a:solidFill>
                <a:schemeClr val="bg1"/>
              </a:solidFill>
              <a:latin typeface="Arial"/>
              <a:cs typeface="Arial"/>
            </a:endParaRPr>
          </a:p>
        </p:txBody>
      </p:sp>
    </p:spTree>
    <p:extLst>
      <p:ext uri="{BB962C8B-B14F-4D97-AF65-F5344CB8AC3E}">
        <p14:creationId xmlns:p14="http://schemas.microsoft.com/office/powerpoint/2010/main" val="296478583"/>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79388" y="1714488"/>
            <a:ext cx="8858280" cy="618759"/>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4000" b="1" i="1" dirty="0">
                <a:solidFill>
                  <a:schemeClr val="bg1"/>
                </a:solidFill>
                <a:latin typeface="Arial"/>
                <a:cs typeface="Arial"/>
              </a:rPr>
              <a:t>“ACCION PENAL”</a:t>
            </a:r>
          </a:p>
        </p:txBody>
      </p:sp>
      <p:sp>
        <p:nvSpPr>
          <p:cNvPr id="2" name="Rectangle 1"/>
          <p:cNvSpPr>
            <a:spLocks noChangeArrowheads="1"/>
          </p:cNvSpPr>
          <p:nvPr/>
        </p:nvSpPr>
        <p:spPr bwMode="auto">
          <a:xfrm>
            <a:off x="178217" y="3068960"/>
            <a:ext cx="8858279" cy="3877985"/>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altLang="es-AR" sz="36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La </a:t>
            </a:r>
            <a:r>
              <a:rPr kumimoji="0" lang="es-AR" altLang="es-AR" sz="36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ACCIÓN</a:t>
            </a:r>
            <a:r>
              <a:rPr kumimoji="0" lang="es-AR" altLang="es-AR" sz="3600" b="1" i="0" u="none" strike="noStrike" cap="none" normalizeH="0" dirty="0">
                <a:ln>
                  <a:noFill/>
                </a:ln>
                <a:solidFill>
                  <a:schemeClr val="bg1"/>
                </a:solidFill>
                <a:effectLst/>
                <a:latin typeface="Times New Roman" panose="02020603050405020304" pitchFamily="18" charset="0"/>
                <a:cs typeface="Times New Roman" panose="02020603050405020304" pitchFamily="18" charset="0"/>
              </a:rPr>
              <a:t> PENAL</a:t>
            </a:r>
            <a:r>
              <a:rPr kumimoji="0" lang="es-AR" altLang="es-AR" sz="36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es aquella que se origina a partir de un delito y que supone la imposición de un castigo al responsable de acuerdo a lo establecido por la ley. De esta manera, la acción penal es el </a:t>
            </a:r>
            <a:r>
              <a:rPr kumimoji="0" lang="es-AR" altLang="es-AR" sz="36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punto de partida del proceso judicial</a:t>
            </a:r>
            <a:r>
              <a:rPr kumimoji="0" lang="es-AR" altLang="es-AR" sz="36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800" b="0" i="0" u="none" strike="noStrike" cap="none" normalizeH="0" baseline="0" dirty="0">
                <a:ln>
                  <a:noFill/>
                </a:ln>
                <a:solidFill>
                  <a:schemeClr val="tx1"/>
                </a:solidFill>
                <a:effectLst/>
                <a:latin typeface="Arial" pitchFamily="34" charset="0"/>
                <a:cs typeface="Arial" pitchFamily="34" charset="0"/>
              </a:rPr>
              <a:t>                                 </a:t>
            </a:r>
            <a:br>
              <a:rPr kumimoji="0" lang="es-AR" altLang="es-AR" sz="1800" b="0" i="0" u="none" strike="noStrike" cap="none" normalizeH="0" baseline="0" dirty="0">
                <a:ln>
                  <a:noFill/>
                </a:ln>
                <a:solidFill>
                  <a:schemeClr val="tx1"/>
                </a:solidFill>
                <a:effectLst/>
                <a:latin typeface="Arial" pitchFamily="34" charset="0"/>
                <a:cs typeface="Arial" pitchFamily="34" charset="0"/>
              </a:rPr>
            </a:br>
            <a:endParaRPr kumimoji="0" lang="es-AR" altLang="es-AR" sz="1800" b="0" i="0" u="none" strike="noStrike" cap="none" normalizeH="0" baseline="0" dirty="0">
              <a:ln>
                <a:noFill/>
              </a:ln>
              <a:solidFill>
                <a:schemeClr val="tx1"/>
              </a:solidFill>
              <a:effectLst/>
              <a:latin typeface="Arial" pitchFamily="34" charset="0"/>
              <a:cs typeface="Arial" pitchFamily="34" charset="0"/>
            </a:endParaRPr>
          </a:p>
        </p:txBody>
      </p:sp>
      <p:pic>
        <p:nvPicPr>
          <p:cNvPr id="1026" name="Picture 2" descr="Acción pena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45366" y="5822965"/>
            <a:ext cx="1123980" cy="1123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2978012"/>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819275" y="448266"/>
            <a:ext cx="4852317" cy="618759"/>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4000" b="1" i="1" dirty="0">
                <a:solidFill>
                  <a:schemeClr val="bg1"/>
                </a:solidFill>
                <a:latin typeface="Arial"/>
                <a:cs typeface="Arial"/>
              </a:rPr>
              <a:t>“ACCION PENAL”</a:t>
            </a:r>
          </a:p>
        </p:txBody>
      </p:sp>
      <p:sp>
        <p:nvSpPr>
          <p:cNvPr id="2" name="Rectangle 1"/>
          <p:cNvSpPr>
            <a:spLocks noChangeArrowheads="1"/>
          </p:cNvSpPr>
          <p:nvPr/>
        </p:nvSpPr>
        <p:spPr bwMode="auto">
          <a:xfrm>
            <a:off x="125794" y="2342783"/>
            <a:ext cx="8858279" cy="3693319"/>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es-AR" sz="4000" b="1" dirty="0">
                <a:solidFill>
                  <a:schemeClr val="bg1"/>
                </a:solidFill>
              </a:rPr>
              <a:t>Acción </a:t>
            </a:r>
            <a:r>
              <a:rPr lang="es-AR" sz="4000" b="1" dirty="0" err="1">
                <a:solidFill>
                  <a:schemeClr val="bg1"/>
                </a:solidFill>
              </a:rPr>
              <a:t>promovible</a:t>
            </a:r>
            <a:r>
              <a:rPr lang="es-AR" sz="4000" b="1" dirty="0">
                <a:solidFill>
                  <a:schemeClr val="bg1"/>
                </a:solidFill>
              </a:rPr>
              <a:t> de oficio </a:t>
            </a:r>
            <a:r>
              <a:rPr lang="es-AR" sz="4000" dirty="0">
                <a:solidFill>
                  <a:schemeClr val="bg1"/>
                </a:solidFill>
              </a:rPr>
              <a:t>–</a:t>
            </a:r>
          </a:p>
          <a:p>
            <a:pPr algn="just"/>
            <a:endParaRPr kumimoji="0" lang="es-AR" altLang="es-AR" sz="4000" b="0" i="0" u="none" strike="noStrike" cap="none" normalizeH="0" baseline="0" dirty="0">
              <a:ln>
                <a:noFill/>
              </a:ln>
              <a:solidFill>
                <a:schemeClr val="bg1"/>
              </a:solidFill>
              <a:effectLst/>
            </a:endParaRPr>
          </a:p>
          <a:p>
            <a:pPr algn="just"/>
            <a:r>
              <a:rPr lang="es-AR" sz="4000" b="1" dirty="0">
                <a:solidFill>
                  <a:schemeClr val="bg1"/>
                </a:solidFill>
              </a:rPr>
              <a:t>Acción dependiente de instancia privada </a:t>
            </a:r>
            <a:r>
              <a:rPr lang="es-AR" sz="4000" dirty="0">
                <a:solidFill>
                  <a:schemeClr val="bg1"/>
                </a:solidFill>
              </a:rPr>
              <a:t>–</a:t>
            </a:r>
          </a:p>
          <a:p>
            <a:pPr algn="just"/>
            <a:endParaRPr lang="es-AR" sz="4000" dirty="0"/>
          </a:p>
          <a:p>
            <a:r>
              <a:rPr lang="es-AR" sz="4000" b="1" dirty="0">
                <a:solidFill>
                  <a:schemeClr val="bg1"/>
                </a:solidFill>
              </a:rPr>
              <a:t>Acción privada </a:t>
            </a:r>
            <a:r>
              <a:rPr lang="es-AR" sz="4000" dirty="0">
                <a:solidFill>
                  <a:schemeClr val="bg1"/>
                </a:solidFill>
              </a:rPr>
              <a:t>- </a:t>
            </a:r>
            <a:endParaRPr kumimoji="0" lang="es-AR" altLang="es-AR" sz="40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1223894913"/>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7 Imagen"/>
          <p:cNvPicPr>
            <a:picLocks noChangeAspect="1"/>
          </p:cNvPicPr>
          <p:nvPr/>
        </p:nvPicPr>
        <p:blipFill>
          <a:blip r:embed="rId2" cstate="print"/>
          <a:srcRect/>
          <a:stretch>
            <a:fillRect/>
          </a:stretch>
        </p:blipFill>
        <p:spPr bwMode="auto">
          <a:xfrm>
            <a:off x="179388" y="115888"/>
            <a:ext cx="1639887" cy="1476375"/>
          </a:xfrm>
          <a:prstGeom prst="rect">
            <a:avLst/>
          </a:prstGeom>
          <a:noFill/>
          <a:ln w="9525">
            <a:noFill/>
            <a:miter lim="800000"/>
            <a:headEnd/>
            <a:tailEnd/>
          </a:ln>
        </p:spPr>
      </p:pic>
      <p:pic>
        <p:nvPicPr>
          <p:cNvPr id="14341" name="9 Imagen"/>
          <p:cNvPicPr>
            <a:picLocks noChangeAspect="1"/>
          </p:cNvPicPr>
          <p:nvPr/>
        </p:nvPicPr>
        <p:blipFill>
          <a:blip r:embed="rId3" cstate="print"/>
          <a:srcRect/>
          <a:stretch>
            <a:fillRect/>
          </a:stretch>
        </p:blipFill>
        <p:spPr bwMode="auto">
          <a:xfrm>
            <a:off x="6848475" y="190500"/>
            <a:ext cx="2093913" cy="1077913"/>
          </a:xfrm>
          <a:prstGeom prst="rect">
            <a:avLst/>
          </a:prstGeom>
          <a:noFill/>
          <a:ln w="9525">
            <a:noFill/>
            <a:miter lim="800000"/>
            <a:headEnd/>
            <a:tailEnd/>
          </a:ln>
        </p:spPr>
      </p:pic>
      <p:sp>
        <p:nvSpPr>
          <p:cNvPr id="6" name="object 20"/>
          <p:cNvSpPr txBox="1"/>
          <p:nvPr/>
        </p:nvSpPr>
        <p:spPr>
          <a:xfrm>
            <a:off x="1819275" y="448266"/>
            <a:ext cx="4852317" cy="618759"/>
          </a:xfrm>
          <a:prstGeom prst="rect">
            <a:avLst/>
          </a:prstGeom>
          <a:solidFill>
            <a:schemeClr val="accent6">
              <a:lumMod val="75000"/>
            </a:schemeClr>
          </a:solidFill>
          <a:ln w="6096">
            <a:solidFill>
              <a:srgbClr val="000000"/>
            </a:solidFill>
          </a:ln>
        </p:spPr>
        <p:txBody>
          <a:bodyPr vert="horz" wrap="square" lIns="0" tIns="3175" rIns="0" bIns="0" rtlCol="0">
            <a:spAutoFit/>
          </a:bodyPr>
          <a:lstStyle/>
          <a:p>
            <a:pPr marL="69850" algn="ctr">
              <a:lnSpc>
                <a:spcPct val="100000"/>
              </a:lnSpc>
              <a:spcBef>
                <a:spcPts val="25"/>
              </a:spcBef>
            </a:pPr>
            <a:r>
              <a:rPr lang="es-AR" sz="4000" b="1" i="1" dirty="0">
                <a:solidFill>
                  <a:schemeClr val="bg1"/>
                </a:solidFill>
                <a:latin typeface="Arial"/>
                <a:cs typeface="Arial"/>
              </a:rPr>
              <a:t>“ACCION PENAL”</a:t>
            </a:r>
          </a:p>
        </p:txBody>
      </p:sp>
      <p:sp>
        <p:nvSpPr>
          <p:cNvPr id="2" name="Rectangle 1"/>
          <p:cNvSpPr>
            <a:spLocks noChangeArrowheads="1"/>
          </p:cNvSpPr>
          <p:nvPr/>
        </p:nvSpPr>
        <p:spPr bwMode="auto">
          <a:xfrm>
            <a:off x="125794" y="2096563"/>
            <a:ext cx="8858279" cy="4185761"/>
          </a:xfrm>
          <a:prstGeom prst="rect">
            <a:avLst/>
          </a:prstGeom>
          <a:solidFill>
            <a:schemeClr val="accent6">
              <a:lumMod val="60000"/>
              <a:lumOff val="40000"/>
            </a:schemeClr>
          </a:solid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es-ES" sz="1600" b="1" dirty="0">
                <a:solidFill>
                  <a:schemeClr val="bg1"/>
                </a:solidFill>
              </a:rPr>
              <a:t>ARTÍCULO 25. Acción pública</a:t>
            </a:r>
            <a:r>
              <a:rPr lang="es-ES" sz="1600" dirty="0">
                <a:solidFill>
                  <a:schemeClr val="bg1"/>
                </a:solidFill>
              </a:rPr>
              <a:t>. La acción pública es ejercida por el Ministerio Público Fiscal, sin perjuicio de las facultades que este Código le confiere a la víctima o a personas físicas o jurídicas a las que, sin serlo, se les reconoce en este Código derecho a querellar. El fiscal debe iniciarla de oficio, siempre que no dependa de instancia privada. Su ejercicio no podrá suspenderse, interrumpirse ni hacerse cesar, excepto en los casos expresamente previstos por la ley. </a:t>
            </a:r>
          </a:p>
          <a:p>
            <a:pPr algn="just"/>
            <a:endParaRPr lang="es-ES" sz="1600" b="1" dirty="0">
              <a:solidFill>
                <a:schemeClr val="bg1"/>
              </a:solidFill>
            </a:endParaRPr>
          </a:p>
          <a:p>
            <a:pPr algn="just"/>
            <a:r>
              <a:rPr lang="es-ES" sz="1600" b="1" dirty="0">
                <a:solidFill>
                  <a:schemeClr val="bg1"/>
                </a:solidFill>
              </a:rPr>
              <a:t>ARTÍCULO 27. Acción dependiente de instancia privada.</a:t>
            </a:r>
            <a:r>
              <a:rPr lang="es-ES" sz="1600" dirty="0">
                <a:solidFill>
                  <a:schemeClr val="bg1"/>
                </a:solidFill>
              </a:rPr>
              <a:t> Si el ejercicio de la acción pública dependiera de instancia privada, el fiscal solo la ejercerá una vez que la instancia haya sido formulada o en los demás supuestos previstos en el Código Penal. Esta circunstancia no obsta a la realización de los actos urgentes que impidan la consumación del hecho o de los imprescindibles para conservar los elementos de prueba, siempre que tales actos no afecten la protección del interés de la víctima. La instancia privada deberá ser realizada de manera expresa por quién tenga derecho a hacerlo; su formalización tácita no puede derivarse de ningún acto procesal. La instancia privada permitirá perseguir a los partícipes sin limitación alguna. </a:t>
            </a:r>
          </a:p>
          <a:p>
            <a:pPr algn="just"/>
            <a:endParaRPr lang="es-ES" sz="1600" b="1" dirty="0">
              <a:solidFill>
                <a:schemeClr val="bg1"/>
              </a:solidFill>
            </a:endParaRPr>
          </a:p>
          <a:p>
            <a:pPr algn="just"/>
            <a:r>
              <a:rPr lang="es-ES" sz="1600" b="1" dirty="0">
                <a:solidFill>
                  <a:schemeClr val="bg1"/>
                </a:solidFill>
              </a:rPr>
              <a:t>ARTÍCULO 28.</a:t>
            </a:r>
            <a:r>
              <a:rPr lang="es-ES" sz="1600" dirty="0">
                <a:solidFill>
                  <a:schemeClr val="bg1"/>
                </a:solidFill>
              </a:rPr>
              <a:t> Acción privada. La acción privada se ejerce por medio de querella, en la forma especial que establece este Código.</a:t>
            </a:r>
            <a:endParaRPr kumimoji="0" lang="es-AR" altLang="es-AR" sz="1600" b="0" i="0" u="none" strike="noStrike" cap="none" normalizeH="0" baseline="0" dirty="0">
              <a:ln>
                <a:noFill/>
              </a:ln>
              <a:solidFill>
                <a:schemeClr val="bg1"/>
              </a:solidFill>
              <a:effectLst/>
            </a:endParaRPr>
          </a:p>
        </p:txBody>
      </p:sp>
      <p:sp>
        <p:nvSpPr>
          <p:cNvPr id="7" name="6 Rectángulo"/>
          <p:cNvSpPr/>
          <p:nvPr/>
        </p:nvSpPr>
        <p:spPr>
          <a:xfrm>
            <a:off x="1819274" y="1270501"/>
            <a:ext cx="4852317" cy="646331"/>
          </a:xfrm>
          <a:prstGeom prst="rect">
            <a:avLst/>
          </a:prstGeom>
        </p:spPr>
        <p:txBody>
          <a:bodyPr wrap="square">
            <a:spAutoFit/>
          </a:bodyPr>
          <a:lstStyle/>
          <a:p>
            <a:pPr marL="69850" algn="ctr">
              <a:lnSpc>
                <a:spcPct val="100000"/>
              </a:lnSpc>
              <a:spcBef>
                <a:spcPts val="25"/>
              </a:spcBef>
            </a:pPr>
            <a:r>
              <a:rPr lang="es-AR" b="1" i="1" dirty="0">
                <a:solidFill>
                  <a:schemeClr val="bg1"/>
                </a:solidFill>
                <a:latin typeface="Arial"/>
                <a:cs typeface="Arial"/>
              </a:rPr>
              <a:t>Código Procesal Penal de la Provincia de Corrientes</a:t>
            </a:r>
          </a:p>
        </p:txBody>
      </p:sp>
    </p:spTree>
    <p:extLst>
      <p:ext uri="{BB962C8B-B14F-4D97-AF65-F5344CB8AC3E}">
        <p14:creationId xmlns:p14="http://schemas.microsoft.com/office/powerpoint/2010/main" val="2407897705"/>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32929</TotalTime>
  <Words>3368</Words>
  <Application>Microsoft Office PowerPoint</Application>
  <PresentationFormat>Presentación en pantalla (4:3)</PresentationFormat>
  <Paragraphs>166</Paragraphs>
  <Slides>19</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19</vt:i4>
      </vt:variant>
    </vt:vector>
  </HeadingPairs>
  <TitlesOfParts>
    <vt:vector size="26" baseType="lpstr">
      <vt:lpstr>Algerian</vt:lpstr>
      <vt:lpstr>Arial</vt:lpstr>
      <vt:lpstr>Castellar</vt:lpstr>
      <vt:lpstr>Constantia</vt:lpstr>
      <vt:lpstr>Times New Roman</vt:lpstr>
      <vt:lpstr>Wingdings 2</vt:lpstr>
      <vt:lpstr>Papel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INGE-COM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Suarez</dc:creator>
  <cp:lastModifiedBy>Usuario</cp:lastModifiedBy>
  <cp:revision>178</cp:revision>
  <cp:lastPrinted>2016-09-14T14:48:51Z</cp:lastPrinted>
  <dcterms:created xsi:type="dcterms:W3CDTF">2013-09-17T14:42:51Z</dcterms:created>
  <dcterms:modified xsi:type="dcterms:W3CDTF">2024-06-12T23:19:35Z</dcterms:modified>
</cp:coreProperties>
</file>