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1" r:id="rId3"/>
    <p:sldId id="257" r:id="rId4"/>
    <p:sldId id="258" r:id="rId5"/>
    <p:sldId id="259" r:id="rId6"/>
    <p:sldId id="260" r:id="rId7"/>
    <p:sldId id="269" r:id="rId8"/>
    <p:sldId id="261" r:id="rId9"/>
    <p:sldId id="262" r:id="rId10"/>
    <p:sldId id="263" r:id="rId11"/>
    <p:sldId id="264" r:id="rId12"/>
    <p:sldId id="265" r:id="rId13"/>
    <p:sldId id="266" r:id="rId14"/>
    <p:sldId id="267" r:id="rId15"/>
    <p:sldId id="268"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BC1EB59-D0F5-40EA-A6E8-7BEB330C987C}" type="datetimeFigureOut">
              <a:rPr lang="es-AR" smtClean="0"/>
              <a:t>26/9/2024</a:t>
            </a:fld>
            <a:endParaRPr lang="es-A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926B91E-C7BC-4928-84CA-3949E421AB7D}" type="slidenum">
              <a:rPr lang="es-AR" smtClean="0"/>
              <a:t>‹Nº›</a:t>
            </a:fld>
            <a:endParaRPr lang="es-A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BC1EB59-D0F5-40EA-A6E8-7BEB330C987C}" type="datetimeFigureOut">
              <a:rPr lang="es-AR" smtClean="0"/>
              <a:t>26/9/2024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926B91E-C7BC-4928-84CA-3949E421AB7D}" type="slidenum">
              <a:rPr lang="es-AR" smtClean="0"/>
              <a:t>‹Nº›</a:t>
            </a:fld>
            <a:endParaRPr lang="es-A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BC1EB59-D0F5-40EA-A6E8-7BEB330C987C}" type="datetimeFigureOut">
              <a:rPr lang="es-AR" smtClean="0"/>
              <a:t>26/9/2024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926B91E-C7BC-4928-84CA-3949E421AB7D}" type="slidenum">
              <a:rPr lang="es-AR" smtClean="0"/>
              <a:t>‹Nº›</a:t>
            </a:fld>
            <a:endParaRPr lang="es-A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BC1EB59-D0F5-40EA-A6E8-7BEB330C987C}" type="datetimeFigureOut">
              <a:rPr lang="es-AR" smtClean="0"/>
              <a:t>26/9/2024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926B91E-C7BC-4928-84CA-3949E421AB7D}" type="slidenum">
              <a:rPr lang="es-AR" smtClean="0"/>
              <a:t>‹Nº›</a:t>
            </a:fld>
            <a:endParaRPr lang="es-A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BC1EB59-D0F5-40EA-A6E8-7BEB330C987C}" type="datetimeFigureOut">
              <a:rPr lang="es-AR" smtClean="0"/>
              <a:t>26/9/2024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926B91E-C7BC-4928-84CA-3949E421AB7D}" type="slidenum">
              <a:rPr lang="es-AR" smtClean="0"/>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BC1EB59-D0F5-40EA-A6E8-7BEB330C987C}" type="datetimeFigureOut">
              <a:rPr lang="es-AR" smtClean="0"/>
              <a:t>26/9/2024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926B91E-C7BC-4928-84CA-3949E421AB7D}" type="slidenum">
              <a:rPr lang="es-AR" smtClean="0"/>
              <a:t>‹Nº›</a:t>
            </a:fld>
            <a:endParaRPr lang="es-AR"/>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BC1EB59-D0F5-40EA-A6E8-7BEB330C987C}" type="datetimeFigureOut">
              <a:rPr lang="es-AR" smtClean="0"/>
              <a:t>26/9/2024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6926B91E-C7BC-4928-84CA-3949E421AB7D}" type="slidenum">
              <a:rPr lang="es-AR" smtClean="0"/>
              <a:t>‹Nº›</a:t>
            </a:fld>
            <a:endParaRPr lang="es-A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BC1EB59-D0F5-40EA-A6E8-7BEB330C987C}" type="datetimeFigureOut">
              <a:rPr lang="es-AR" smtClean="0"/>
              <a:t>26/9/2024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6926B91E-C7BC-4928-84CA-3949E421AB7D}" type="slidenum">
              <a:rPr lang="es-AR" smtClean="0"/>
              <a:t>‹Nº›</a:t>
            </a:fld>
            <a:endParaRPr lang="es-A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1EB59-D0F5-40EA-A6E8-7BEB330C987C}" type="datetimeFigureOut">
              <a:rPr lang="es-AR" smtClean="0"/>
              <a:t>26/9/2024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6926B91E-C7BC-4928-84CA-3949E421AB7D}"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C1EB59-D0F5-40EA-A6E8-7BEB330C987C}" type="datetimeFigureOut">
              <a:rPr lang="es-AR" smtClean="0"/>
              <a:t>26/9/2024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926B91E-C7BC-4928-84CA-3949E421AB7D}" type="slidenum">
              <a:rPr lang="es-AR" smtClean="0"/>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C1EB59-D0F5-40EA-A6E8-7BEB330C987C}" type="datetimeFigureOut">
              <a:rPr lang="es-AR" smtClean="0"/>
              <a:t>26/9/2024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926B91E-C7BC-4928-84CA-3949E421AB7D}" type="slidenum">
              <a:rPr lang="es-AR" smtClean="0"/>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BC1EB59-D0F5-40EA-A6E8-7BEB330C987C}" type="datetimeFigureOut">
              <a:rPr lang="es-AR" smtClean="0"/>
              <a:t>26/9/2024</a:t>
            </a:fld>
            <a:endParaRPr lang="es-A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926B91E-C7BC-4928-84CA-3949E421AB7D}" type="slidenum">
              <a:rPr lang="es-AR" smtClean="0"/>
              <a:t>‹Nº›</a:t>
            </a:fld>
            <a:endParaRPr lang="es-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nonverbalbehavior.blogspot.com/2015/02/la-figura-de-paul-ekman.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agenciacomma.com/formacion-en-comunicacion/escucha-activ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ORATORIA</a:t>
            </a:r>
            <a:endParaRPr lang="es-AR" dirty="0"/>
          </a:p>
        </p:txBody>
      </p:sp>
      <p:sp>
        <p:nvSpPr>
          <p:cNvPr id="3" name="2 Subtítulo"/>
          <p:cNvSpPr>
            <a:spLocks noGrp="1"/>
          </p:cNvSpPr>
          <p:nvPr>
            <p:ph type="subTitle" idx="1"/>
          </p:nvPr>
        </p:nvSpPr>
        <p:spPr/>
        <p:txBody>
          <a:bodyPr/>
          <a:lstStyle/>
          <a:p>
            <a:r>
              <a:rPr lang="es-ES" dirty="0" err="1" smtClean="0"/>
              <a:t>Esp</a:t>
            </a:r>
            <a:r>
              <a:rPr lang="es-ES" dirty="0" smtClean="0"/>
              <a:t> Silvana Sánchez </a:t>
            </a:r>
            <a:endParaRPr lang="es-A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437112"/>
            <a:ext cx="3528392" cy="1841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550" y="3861048"/>
            <a:ext cx="2346897" cy="220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47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t>5. Oratoria artística. Conlleva crear arte con la voz, es usado por cantantes y artistas de cine, teatro y televisivos. </a:t>
            </a:r>
            <a:endParaRPr lang="es-ES" dirty="0" smtClean="0"/>
          </a:p>
          <a:p>
            <a:r>
              <a:rPr lang="es-ES" dirty="0" smtClean="0"/>
              <a:t>6</a:t>
            </a:r>
            <a:r>
              <a:rPr lang="es-ES" dirty="0"/>
              <a:t>. Oratoria empresarial. Usada por la gente dedicada a los negocios, empresarios, vendedores. Su esencia son las relaciones humanas y la persuasión, con miras a lograr sus fines y objetivos</a:t>
            </a:r>
            <a:endParaRPr lang="es-AR" dirty="0"/>
          </a:p>
        </p:txBody>
      </p:sp>
    </p:spTree>
    <p:extLst>
      <p:ext uri="{BB962C8B-B14F-4D97-AF65-F5344CB8AC3E}">
        <p14:creationId xmlns:p14="http://schemas.microsoft.com/office/powerpoint/2010/main" val="823467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a:bodyPr>
          <a:lstStyle/>
          <a:p>
            <a:pPr fontAlgn="base"/>
            <a:r>
              <a:rPr lang="es-ES" b="1" dirty="0"/>
              <a:t>Conocer el material.</a:t>
            </a:r>
            <a:r>
              <a:rPr lang="es-ES" dirty="0"/>
              <a:t> Es importante escoger algún tema que suscite interés e investigar sobre él tanto como se pueda. Estar muy informado ayudará a plantearlo con mayor seguridad. Esto no significa que haya que emplear toda la información recopilada.</a:t>
            </a:r>
          </a:p>
          <a:p>
            <a:pPr fontAlgn="base"/>
            <a:r>
              <a:rPr lang="es-ES" b="1" dirty="0"/>
              <a:t>Discurso ensayado, aplauso asegurado</a:t>
            </a:r>
            <a:r>
              <a:rPr lang="es-ES" dirty="0"/>
              <a:t>. Hay que salir al escenario con el texto bien aprendido. No es necesario memorizarlo, pero si se quiere tener éxito, hay que ensayarlo. Con cuatro veces basta. Los tres primeros golpes son para hacer pruebas y el cuarto se hará unas horas antes de la ponencia. </a:t>
            </a:r>
          </a:p>
          <a:p>
            <a:pPr fontAlgn="base"/>
            <a:endParaRPr lang="es-ES" dirty="0"/>
          </a:p>
          <a:p>
            <a:endParaRPr lang="es-AR" dirty="0"/>
          </a:p>
        </p:txBody>
      </p:sp>
      <p:sp>
        <p:nvSpPr>
          <p:cNvPr id="3" name="2 Título"/>
          <p:cNvSpPr>
            <a:spLocks noGrp="1"/>
          </p:cNvSpPr>
          <p:nvPr>
            <p:ph type="title"/>
          </p:nvPr>
        </p:nvSpPr>
        <p:spPr/>
        <p:txBody>
          <a:bodyPr/>
          <a:lstStyle/>
          <a:p>
            <a:r>
              <a:rPr lang="es-ES" sz="3200" dirty="0" smtClean="0"/>
              <a:t>Reglas útiles para dominar el arte de hablar </a:t>
            </a:r>
            <a:endParaRPr lang="es-AR" sz="3200" dirty="0"/>
          </a:p>
        </p:txBody>
      </p:sp>
    </p:spTree>
    <p:extLst>
      <p:ext uri="{BB962C8B-B14F-4D97-AF65-F5344CB8AC3E}">
        <p14:creationId xmlns:p14="http://schemas.microsoft.com/office/powerpoint/2010/main" val="3877610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fontAlgn="base"/>
            <a:r>
              <a:rPr lang="es-ES" b="1" dirty="0"/>
              <a:t>Controlar el tiempo de la intervención</a:t>
            </a:r>
            <a:r>
              <a:rPr lang="es-ES" dirty="0"/>
              <a:t>. Se ha estimado en 21 minutos el tiempo que una persona atiende sin distraerse a una comunicación, así que conviene respetar el tiempo previsto de intervención.</a:t>
            </a:r>
          </a:p>
          <a:p>
            <a:pPr fontAlgn="base"/>
            <a:r>
              <a:rPr lang="es-ES" b="1" dirty="0"/>
              <a:t>Conocer a las personas</a:t>
            </a:r>
            <a:r>
              <a:rPr lang="es-ES" dirty="0"/>
              <a:t>. Saber a qué tipo de público se va a dirigir el discurso es algo positivo. A medida que van llegando al auditorio, presentarse y preguntarles algo para saber más sobre ellas permitirá establecer una mayor conexión.</a:t>
            </a:r>
          </a:p>
          <a:p>
            <a:endParaRPr lang="es-AR" dirty="0"/>
          </a:p>
        </p:txBody>
      </p:sp>
    </p:spTree>
    <p:extLst>
      <p:ext uri="{BB962C8B-B14F-4D97-AF65-F5344CB8AC3E}">
        <p14:creationId xmlns:p14="http://schemas.microsoft.com/office/powerpoint/2010/main" val="983567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1484785"/>
            <a:ext cx="7745505" cy="4641378"/>
          </a:xfrm>
        </p:spPr>
        <p:txBody>
          <a:bodyPr>
            <a:normAutofit lnSpcReduction="10000"/>
          </a:bodyPr>
          <a:lstStyle/>
          <a:p>
            <a:pPr fontAlgn="base"/>
            <a:r>
              <a:rPr lang="es-ES" b="1" dirty="0"/>
              <a:t>Preparar un inicio y un final de impacto</a:t>
            </a:r>
            <a:r>
              <a:rPr lang="es-ES" dirty="0"/>
              <a:t>. El primer minuto es muy importante. Hay que crear un inicio que atrape y capte la atención del público. Y se debe contar, igualmente, con un final impactante. Está demostrado que el inicio y la despedida son los dos momentos que concitan una mayor atención del público.</a:t>
            </a:r>
          </a:p>
          <a:p>
            <a:pPr fontAlgn="base"/>
            <a:r>
              <a:rPr lang="es-ES" b="1" dirty="0"/>
              <a:t>Cuidar la comunicación no verbal</a:t>
            </a:r>
            <a:r>
              <a:rPr lang="es-ES" dirty="0"/>
              <a:t>. El psicólogo alemán Albert </a:t>
            </a:r>
            <a:r>
              <a:rPr lang="es-ES" dirty="0" err="1"/>
              <a:t>Mehrabian</a:t>
            </a:r>
            <a:r>
              <a:rPr lang="es-ES" dirty="0"/>
              <a:t> concluyó en los años 80 que, cuando comunicamos, el 93% del mensaje recae sobre la comunicación no verbal (55% lenguaje corporal y 38% </a:t>
            </a:r>
            <a:r>
              <a:rPr lang="es-ES" dirty="0" err="1"/>
              <a:t>paraverbal</a:t>
            </a:r>
            <a:r>
              <a:rPr lang="es-ES" dirty="0"/>
              <a:t>) mientras que solo el 7% son nuestras palabras.</a:t>
            </a:r>
          </a:p>
          <a:p>
            <a:endParaRPr lang="es-AR" dirty="0"/>
          </a:p>
        </p:txBody>
      </p:sp>
    </p:spTree>
    <p:extLst>
      <p:ext uri="{BB962C8B-B14F-4D97-AF65-F5344CB8AC3E}">
        <p14:creationId xmlns:p14="http://schemas.microsoft.com/office/powerpoint/2010/main" val="3849929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fontAlgn="base"/>
            <a:r>
              <a:rPr lang="es-ES" b="1" dirty="0"/>
              <a:t>Evitar Bloqueos</a:t>
            </a:r>
            <a:r>
              <a:rPr lang="es-ES" dirty="0"/>
              <a:t>. Uno de los miedos más habituales en la oratoria tiene que ver con quedarse en blanco frente a un auditorio</a:t>
            </a:r>
            <a:r>
              <a:rPr lang="es-ES" dirty="0" smtClean="0"/>
              <a:t>..</a:t>
            </a:r>
            <a:endParaRPr lang="es-ES" dirty="0"/>
          </a:p>
          <a:p>
            <a:pPr fontAlgn="base"/>
            <a:r>
              <a:rPr lang="es-ES" b="1" dirty="0"/>
              <a:t>Manejar el silencio</a:t>
            </a:r>
            <a:r>
              <a:rPr lang="es-ES" dirty="0"/>
              <a:t>. Se trata de un lenguaje, ya que algunos silencios pueden comunicar. Otros son evocadores, es muy útil para crear </a:t>
            </a:r>
            <a:r>
              <a:rPr lang="es-ES" dirty="0" smtClean="0"/>
              <a:t>expectativa </a:t>
            </a:r>
            <a:r>
              <a:rPr lang="es-ES" dirty="0"/>
              <a:t>antes de decir algo importante.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60648"/>
            <a:ext cx="3240360" cy="1550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152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fontAlgn="base"/>
            <a:r>
              <a:rPr lang="es-ES" b="1" dirty="0"/>
              <a:t>Gestionar bien las emociones</a:t>
            </a:r>
            <a:r>
              <a:rPr lang="es-ES" dirty="0"/>
              <a:t>. Un buen orador sabe gestionar sus emociones (alegría, tristeza, miedo, sorpresa, enfado y asco) de manera adecuada para mostrarse siempre sereno, tranquilo, equilibrado y no llegar nunca a la ira, perder los estribos, etc.</a:t>
            </a:r>
          </a:p>
          <a:p>
            <a:pPr fontAlgn="base"/>
            <a:r>
              <a:rPr lang="es-ES" b="1" dirty="0"/>
              <a:t>Utilizar las 3 claves de la oratoria</a:t>
            </a:r>
            <a:r>
              <a:rPr lang="es-ES" dirty="0"/>
              <a:t>. Las claves que hemos comprobado en los grandes oradores de la Historia: naturalidad (ser tú mismo), humildad (no creerte más que nadie, no ser prepotente al hablar en público) y, hablar desde el corazón (con ganas, con pasión, con ilusión…) </a:t>
            </a:r>
          </a:p>
        </p:txBody>
      </p:sp>
    </p:spTree>
    <p:extLst>
      <p:ext uri="{BB962C8B-B14F-4D97-AF65-F5344CB8AC3E}">
        <p14:creationId xmlns:p14="http://schemas.microsoft.com/office/powerpoint/2010/main" val="119285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2248347"/>
            <a:ext cx="7745505" cy="4204989"/>
          </a:xfrm>
        </p:spPr>
        <p:txBody>
          <a:bodyPr>
            <a:normAutofit lnSpcReduction="10000"/>
          </a:bodyPr>
          <a:lstStyle/>
          <a:p>
            <a:r>
              <a:rPr lang="es-ES" dirty="0" smtClean="0">
                <a:solidFill>
                  <a:srgbClr val="333333"/>
                </a:solidFill>
                <a:latin typeface="PT_Serif"/>
              </a:rPr>
              <a:t>La necesidad </a:t>
            </a:r>
            <a:r>
              <a:rPr lang="es-ES" dirty="0">
                <a:solidFill>
                  <a:srgbClr val="333333"/>
                </a:solidFill>
                <a:latin typeface="PT_Serif"/>
              </a:rPr>
              <a:t>primera del ser humano es comunicarse y cada uno lo hace con su estilo y forma característica. </a:t>
            </a:r>
            <a:endParaRPr lang="es-ES" dirty="0" smtClean="0">
              <a:solidFill>
                <a:srgbClr val="333333"/>
              </a:solidFill>
              <a:latin typeface="PT_Serif"/>
            </a:endParaRPr>
          </a:p>
          <a:p>
            <a:r>
              <a:rPr lang="es-ES" dirty="0" smtClean="0">
                <a:solidFill>
                  <a:srgbClr val="333333"/>
                </a:solidFill>
                <a:latin typeface="PT_Serif"/>
              </a:rPr>
              <a:t>Sin </a:t>
            </a:r>
            <a:r>
              <a:rPr lang="es-ES" dirty="0">
                <a:solidFill>
                  <a:srgbClr val="333333"/>
                </a:solidFill>
                <a:latin typeface="PT_Serif"/>
              </a:rPr>
              <a:t>embargo, en determinadas situaciones formales se pierde la naturalidad y no se consigue conectar con quien se tiene enfrente. </a:t>
            </a:r>
            <a:endParaRPr lang="es-ES" dirty="0" smtClean="0">
              <a:solidFill>
                <a:srgbClr val="333333"/>
              </a:solidFill>
              <a:latin typeface="PT_Serif"/>
            </a:endParaRPr>
          </a:p>
          <a:p>
            <a:r>
              <a:rPr lang="es-ES" dirty="0" smtClean="0">
                <a:solidFill>
                  <a:srgbClr val="333333"/>
                </a:solidFill>
                <a:latin typeface="PT_Serif"/>
              </a:rPr>
              <a:t>El </a:t>
            </a:r>
            <a:r>
              <a:rPr lang="es-ES" dirty="0">
                <a:solidFill>
                  <a:srgbClr val="333333"/>
                </a:solidFill>
                <a:latin typeface="PT_Serif"/>
              </a:rPr>
              <a:t>buen comunicador es aquel que sabe cómo transmitir sus mensajes. Comunicar de forma efectiva requiere entrenamiento, ya que la destreza para expresar una idea es tan importante como la idea misma.</a:t>
            </a:r>
            <a:endParaRPr lang="es-AR" dirty="0"/>
          </a:p>
        </p:txBody>
      </p:sp>
      <p:sp>
        <p:nvSpPr>
          <p:cNvPr id="3" name="2 Título"/>
          <p:cNvSpPr>
            <a:spLocks noGrp="1"/>
          </p:cNvSpPr>
          <p:nvPr>
            <p:ph type="title"/>
          </p:nvPr>
        </p:nvSpPr>
        <p:spPr/>
        <p:txBody>
          <a:bodyPr/>
          <a:lstStyle/>
          <a:p>
            <a:r>
              <a:rPr lang="es-ES" dirty="0" smtClean="0"/>
              <a:t>Comunicación forma y fondo </a:t>
            </a:r>
            <a:endParaRPr lang="es-AR" dirty="0"/>
          </a:p>
        </p:txBody>
      </p:sp>
    </p:spTree>
    <p:extLst>
      <p:ext uri="{BB962C8B-B14F-4D97-AF65-F5344CB8AC3E}">
        <p14:creationId xmlns:p14="http://schemas.microsoft.com/office/powerpoint/2010/main" val="2909246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s-ES" dirty="0">
                <a:solidFill>
                  <a:srgbClr val="333333"/>
                </a:solidFill>
                <a:latin typeface="PT_Serif"/>
              </a:rPr>
              <a:t>El</a:t>
            </a:r>
            <a:r>
              <a:rPr lang="es-ES" dirty="0">
                <a:solidFill>
                  <a:schemeClr val="tx1"/>
                </a:solidFill>
                <a:latin typeface="PT_Serif"/>
              </a:rPr>
              <a:t> ser </a:t>
            </a:r>
            <a:r>
              <a:rPr lang="es-ES" dirty="0" smtClean="0">
                <a:solidFill>
                  <a:schemeClr val="tx1"/>
                </a:solidFill>
                <a:latin typeface="PT_Serif"/>
              </a:rPr>
              <a:t>humano</a:t>
            </a:r>
            <a:r>
              <a:rPr lang="es-ES" dirty="0">
                <a:solidFill>
                  <a:srgbClr val="333333"/>
                </a:solidFill>
                <a:latin typeface="PT_Serif"/>
              </a:rPr>
              <a:t> invierte más de un 75 % del día en hablar. La voz es su herramienta de comunicación y no le resulta nada complejo utilizarla. </a:t>
            </a:r>
            <a:endParaRPr lang="es-ES" dirty="0" smtClean="0">
              <a:solidFill>
                <a:srgbClr val="333333"/>
              </a:solidFill>
              <a:latin typeface="PT_Serif"/>
            </a:endParaRPr>
          </a:p>
          <a:p>
            <a:r>
              <a:rPr lang="es-ES" dirty="0" smtClean="0">
                <a:solidFill>
                  <a:srgbClr val="333333"/>
                </a:solidFill>
                <a:latin typeface="PT_Serif"/>
              </a:rPr>
              <a:t>Sin </a:t>
            </a:r>
            <a:r>
              <a:rPr lang="es-ES" dirty="0">
                <a:solidFill>
                  <a:srgbClr val="333333"/>
                </a:solidFill>
                <a:latin typeface="PT_Serif"/>
              </a:rPr>
              <a:t>embargo, a la hora de afrontar una exposición delante de otras personas, no siempre es capaz de comunicar y conectar con el receptor. </a:t>
            </a:r>
            <a:endParaRPr lang="es-ES" dirty="0" smtClean="0">
              <a:solidFill>
                <a:srgbClr val="333333"/>
              </a:solidFill>
              <a:latin typeface="PT_Serif"/>
            </a:endParaRPr>
          </a:p>
          <a:p>
            <a:r>
              <a:rPr lang="es-ES" dirty="0" smtClean="0">
                <a:solidFill>
                  <a:srgbClr val="333333"/>
                </a:solidFill>
                <a:latin typeface="PT_Serif"/>
              </a:rPr>
              <a:t>Se </a:t>
            </a:r>
            <a:r>
              <a:rPr lang="es-ES" dirty="0">
                <a:solidFill>
                  <a:srgbClr val="333333"/>
                </a:solidFill>
                <a:latin typeface="PT_Serif"/>
              </a:rPr>
              <a:t>muestra rígido, incómodo y poco natural. Para lograr una buena conexión hay que desarrollar una voz que sea agradable, natural, dinámica y expresiva.</a:t>
            </a:r>
            <a:endParaRPr lang="es-A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88640"/>
            <a:ext cx="223224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616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solidFill>
                  <a:srgbClr val="333333"/>
                </a:solidFill>
                <a:latin typeface="PT_Serif"/>
              </a:rPr>
              <a:t>Dos elementos claves: </a:t>
            </a:r>
          </a:p>
          <a:p>
            <a:r>
              <a:rPr lang="es-ES" dirty="0">
                <a:solidFill>
                  <a:srgbClr val="333333"/>
                </a:solidFill>
                <a:latin typeface="PT_Serif"/>
              </a:rPr>
              <a:t>E</a:t>
            </a:r>
            <a:r>
              <a:rPr lang="es-ES" dirty="0" smtClean="0">
                <a:solidFill>
                  <a:srgbClr val="333333"/>
                </a:solidFill>
                <a:latin typeface="PT_Serif"/>
              </a:rPr>
              <a:t>n </a:t>
            </a:r>
            <a:r>
              <a:rPr lang="es-ES" dirty="0">
                <a:solidFill>
                  <a:srgbClr val="333333"/>
                </a:solidFill>
                <a:latin typeface="PT_Serif"/>
              </a:rPr>
              <a:t>primer lugar, el objetivo que se tiene al transmitir un mensaje y, en segundo lugar, tener clara la idea que se va a exponer. Además, no todas las personas perciben los mensajes de la misma manera, por lo que es necesario desarrollar </a:t>
            </a:r>
            <a:r>
              <a:rPr lang="es-ES" b="1" i="1" dirty="0">
                <a:solidFill>
                  <a:srgbClr val="333333"/>
                </a:solidFill>
                <a:latin typeface="PT_Serif"/>
              </a:rPr>
              <a:t>la habilidad de adecuarse a la situación a la persona que se tiene delante.</a:t>
            </a:r>
            <a:endParaRPr lang="es-AR" b="1" i="1" dirty="0"/>
          </a:p>
        </p:txBody>
      </p:sp>
    </p:spTree>
    <p:extLst>
      <p:ext uri="{BB962C8B-B14F-4D97-AF65-F5344CB8AC3E}">
        <p14:creationId xmlns:p14="http://schemas.microsoft.com/office/powerpoint/2010/main" val="120703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2780928"/>
            <a:ext cx="7745505" cy="3345234"/>
          </a:xfrm>
        </p:spPr>
        <p:txBody>
          <a:bodyPr/>
          <a:lstStyle/>
          <a:p>
            <a:r>
              <a:rPr lang="es-ES" dirty="0">
                <a:solidFill>
                  <a:srgbClr val="333333"/>
                </a:solidFill>
                <a:latin typeface="PT_Serif"/>
              </a:rPr>
              <a:t>La comunicación es un elemento fundamental en el líder y en las </a:t>
            </a:r>
            <a:r>
              <a:rPr lang="es-ES" dirty="0" smtClean="0">
                <a:solidFill>
                  <a:srgbClr val="333333"/>
                </a:solidFill>
                <a:latin typeface="PT_Serif"/>
              </a:rPr>
              <a:t>organizaciones.</a:t>
            </a:r>
          </a:p>
          <a:p>
            <a:r>
              <a:rPr lang="es-ES" dirty="0">
                <a:solidFill>
                  <a:srgbClr val="333333"/>
                </a:solidFill>
                <a:latin typeface="PT_Serif"/>
              </a:rPr>
              <a:t>La comunicación no verbal es lo primero que captamos, de forma que el 38 % del impacto se produce a través de la voz, el 55 % a través del movimiento del cuerpo y tan solo un 7 % se atribuye a las palabras.</a:t>
            </a:r>
            <a:endParaRPr lang="es-A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87" y="548680"/>
            <a:ext cx="5265229" cy="216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880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68580" lvl="0" indent="0">
              <a:buClr>
                <a:srgbClr val="94C600"/>
              </a:buClr>
              <a:buSzPct val="76000"/>
              <a:buNone/>
            </a:pPr>
            <a:endParaRPr lang="es-ES" dirty="0" smtClean="0">
              <a:solidFill>
                <a:srgbClr val="3E3D2D"/>
              </a:solidFill>
              <a:latin typeface="+mj-lt"/>
            </a:endParaRPr>
          </a:p>
          <a:p>
            <a:pPr marL="411480" indent="-342900">
              <a:buClr>
                <a:srgbClr val="94C600"/>
              </a:buClr>
              <a:buSzPct val="76000"/>
            </a:pPr>
            <a:r>
              <a:rPr lang="es-ES" dirty="0">
                <a:solidFill>
                  <a:srgbClr val="3E3D2D"/>
                </a:solidFill>
                <a:latin typeface="+mj-lt"/>
              </a:rPr>
              <a:t> </a:t>
            </a:r>
            <a:r>
              <a:rPr lang="es-ES" dirty="0" smtClean="0">
                <a:solidFill>
                  <a:srgbClr val="3E3D2D"/>
                </a:solidFill>
                <a:latin typeface="+mj-lt"/>
              </a:rPr>
              <a:t>Una </a:t>
            </a:r>
            <a:r>
              <a:rPr lang="es-ES" dirty="0">
                <a:solidFill>
                  <a:srgbClr val="3E3D2D"/>
                </a:solidFill>
                <a:latin typeface="+mj-lt"/>
              </a:rPr>
              <a:t>de las debilidades institucionales detectadas en las fuerzas de Seguridad es la carencia de una Gestión de la Comunicación, tanto interna como externa. </a:t>
            </a:r>
          </a:p>
          <a:p>
            <a:r>
              <a:rPr lang="es-ES" dirty="0" smtClean="0">
                <a:latin typeface="+mj-lt"/>
              </a:rPr>
              <a:t>Incorporar la administración de los flujos comunicacionales.</a:t>
            </a:r>
          </a:p>
          <a:p>
            <a:r>
              <a:rPr lang="es-ES" dirty="0" smtClean="0">
                <a:latin typeface="+mj-lt"/>
              </a:rPr>
              <a:t>Canales de mando. Vías jerárquicas.  </a:t>
            </a:r>
          </a:p>
          <a:p>
            <a:r>
              <a:rPr lang="es-ES" dirty="0" smtClean="0">
                <a:latin typeface="+mj-lt"/>
              </a:rPr>
              <a:t>Comunicación entre pares y a los superiores. </a:t>
            </a:r>
            <a:endParaRPr lang="es-AR" dirty="0">
              <a:latin typeface="+mj-lt"/>
            </a:endParaRPr>
          </a:p>
        </p:txBody>
      </p:sp>
    </p:spTree>
    <p:extLst>
      <p:ext uri="{BB962C8B-B14F-4D97-AF65-F5344CB8AC3E}">
        <p14:creationId xmlns:p14="http://schemas.microsoft.com/office/powerpoint/2010/main" val="3414744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solidFill>
                  <a:srgbClr val="333333"/>
                </a:solidFill>
                <a:latin typeface="PT_Serif"/>
              </a:rPr>
              <a:t>La comunicación fonética tiene como fin principal la transmisión de un mensaje que cale directamente en el receptor y que no resulte monótono. Para ello, se debe hablar a una velocidad moderada y realizar alrededor de cuatro o cinco pausas por minuto. Los silencios ayudan al emisor a mostrarse de una manera más natural, más real. </a:t>
            </a:r>
            <a:endParaRPr lang="es-AR" dirty="0"/>
          </a:p>
        </p:txBody>
      </p:sp>
    </p:spTree>
    <p:extLst>
      <p:ext uri="{BB962C8B-B14F-4D97-AF65-F5344CB8AC3E}">
        <p14:creationId xmlns:p14="http://schemas.microsoft.com/office/powerpoint/2010/main" val="2985253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332657"/>
            <a:ext cx="7745505" cy="5793506"/>
          </a:xfrm>
        </p:spPr>
        <p:txBody>
          <a:bodyPr>
            <a:normAutofit/>
          </a:bodyPr>
          <a:lstStyle/>
          <a:p>
            <a:r>
              <a:rPr lang="es-ES" dirty="0">
                <a:solidFill>
                  <a:srgbClr val="333333"/>
                </a:solidFill>
                <a:latin typeface="PT_Serif"/>
              </a:rPr>
              <a:t>A la hora de comunicar de forma eficaz, es importante mantener la naturalidad y ser uno mismo. En ese momento entra en juego la comunicación kinestésica o corporal. </a:t>
            </a:r>
            <a:endParaRPr lang="es-ES" dirty="0" smtClean="0">
              <a:solidFill>
                <a:srgbClr val="333333"/>
              </a:solidFill>
              <a:latin typeface="PT_Serif"/>
            </a:endParaRPr>
          </a:p>
          <a:p>
            <a:endParaRPr lang="es-ES" dirty="0" smtClean="0">
              <a:solidFill>
                <a:srgbClr val="333333"/>
              </a:solidFill>
              <a:latin typeface="PT_Serif"/>
            </a:endParaRPr>
          </a:p>
          <a:p>
            <a:r>
              <a:rPr lang="es-ES" dirty="0" smtClean="0">
                <a:solidFill>
                  <a:srgbClr val="333333"/>
                </a:solidFill>
                <a:latin typeface="PT_Serif"/>
              </a:rPr>
              <a:t>El </a:t>
            </a:r>
            <a:r>
              <a:rPr lang="es-ES" dirty="0">
                <a:solidFill>
                  <a:srgbClr val="333333"/>
                </a:solidFill>
                <a:latin typeface="PT_Serif"/>
              </a:rPr>
              <a:t>movimiento de las manos tiene aquí un papel muy importante, que debe ser pausado, tal como discurriría en una conversación familiar o entre amigos, es decir, de una manera tranquila y natural. Los movimientos bruscos, demasiado marcados o repetitivos muestran nerviosismo o falta de confianza en uno mismo. </a:t>
            </a:r>
            <a:endParaRPr lang="es-ES" dirty="0" smtClean="0">
              <a:solidFill>
                <a:srgbClr val="333333"/>
              </a:solidFill>
              <a:latin typeface="PT_Serif"/>
            </a:endParaRPr>
          </a:p>
          <a:p>
            <a:r>
              <a:rPr lang="es-ES" dirty="0" smtClean="0">
                <a:solidFill>
                  <a:srgbClr val="333333"/>
                </a:solidFill>
                <a:latin typeface="PT_Serif"/>
              </a:rPr>
              <a:t>Asimismo</a:t>
            </a:r>
            <a:r>
              <a:rPr lang="es-ES" dirty="0">
                <a:solidFill>
                  <a:srgbClr val="333333"/>
                </a:solidFill>
                <a:latin typeface="PT_Serif"/>
              </a:rPr>
              <a:t>, es interesante poner atención en la mirada y las expresiones faciales</a:t>
            </a:r>
            <a:endParaRPr lang="es-AR" dirty="0"/>
          </a:p>
        </p:txBody>
      </p:sp>
    </p:spTree>
    <p:extLst>
      <p:ext uri="{BB962C8B-B14F-4D97-AF65-F5344CB8AC3E}">
        <p14:creationId xmlns:p14="http://schemas.microsoft.com/office/powerpoint/2010/main" val="2557859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solidFill>
                  <a:srgbClr val="333333"/>
                </a:solidFill>
                <a:latin typeface="PT_Serif"/>
              </a:rPr>
              <a:t>Cuando la interlocución es con varias personas, es importante focalizar la mirada en cada una de ellas durante al menos un par de segundos. Si no se sigue esta premisa fundamental, provocará el desinterés y pasividad de aquellas personas con las que no se mantenga esa comunicación visual, que acabarán de escuchar el discurso de manera impasible. </a:t>
            </a:r>
            <a:endParaRPr lang="es-A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316" y="476672"/>
            <a:ext cx="340017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14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solidFill>
                  <a:srgbClr val="333333"/>
                </a:solidFill>
                <a:latin typeface="PT_Serif"/>
              </a:rPr>
              <a:t>Por otra parte, se encuentra la comunicación verbal, es decir, el contenido del mensaje. Se trata de algo que es necesario focalizar bien, pero que no alcanzará todos sus objetivos si no se acompaña de los dos elementos de comunicación no verbal descritos. </a:t>
            </a:r>
            <a:endParaRPr lang="es-ES" dirty="0" smtClean="0">
              <a:solidFill>
                <a:srgbClr val="333333"/>
              </a:solidFill>
              <a:latin typeface="PT_Serif"/>
            </a:endParaRPr>
          </a:p>
          <a:p>
            <a:r>
              <a:rPr lang="es-ES" dirty="0" smtClean="0">
                <a:solidFill>
                  <a:srgbClr val="333333"/>
                </a:solidFill>
                <a:latin typeface="PT_Serif"/>
              </a:rPr>
              <a:t>La </a:t>
            </a:r>
            <a:r>
              <a:rPr lang="es-ES" dirty="0">
                <a:solidFill>
                  <a:srgbClr val="333333"/>
                </a:solidFill>
                <a:latin typeface="PT_Serif"/>
              </a:rPr>
              <a:t>clave del éxito para conectar de forma efectiva es la combinación de comunicación no verbal y verbal.</a:t>
            </a:r>
            <a:endParaRPr lang="es-AR" dirty="0"/>
          </a:p>
        </p:txBody>
      </p:sp>
    </p:spTree>
    <p:extLst>
      <p:ext uri="{BB962C8B-B14F-4D97-AF65-F5344CB8AC3E}">
        <p14:creationId xmlns:p14="http://schemas.microsoft.com/office/powerpoint/2010/main" val="2072170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solidFill>
                  <a:srgbClr val="333333"/>
                </a:solidFill>
                <a:latin typeface="PT_Serif"/>
              </a:rPr>
              <a:t>Otro aspecto que hay que tener en cuenta es el miedo, posiblemente el factor que más cuesta controlar a la hora de hablar en público y, por ello, en el que hay que hacer más hincapié. </a:t>
            </a:r>
            <a:endParaRPr lang="es-ES" dirty="0" smtClean="0">
              <a:solidFill>
                <a:srgbClr val="333333"/>
              </a:solidFill>
              <a:latin typeface="PT_Serif"/>
            </a:endParaRPr>
          </a:p>
          <a:p>
            <a:r>
              <a:rPr lang="es-ES" dirty="0" smtClean="0">
                <a:solidFill>
                  <a:srgbClr val="333333"/>
                </a:solidFill>
                <a:latin typeface="PT_Serif"/>
              </a:rPr>
              <a:t>Un </a:t>
            </a:r>
            <a:r>
              <a:rPr lang="es-ES" dirty="0">
                <a:solidFill>
                  <a:srgbClr val="333333"/>
                </a:solidFill>
                <a:latin typeface="PT_Serif"/>
              </a:rPr>
              <a:t>buen control de la respiración puede ayudar a calmar los nervios; de esta forma, la respiración diafragmática permite controlar la voz y la parte mental para mostrarse sereno, conectando directamente con el receptor.</a:t>
            </a:r>
            <a:endParaRPr lang="es-AR" dirty="0"/>
          </a:p>
        </p:txBody>
      </p:sp>
    </p:spTree>
    <p:extLst>
      <p:ext uri="{BB962C8B-B14F-4D97-AF65-F5344CB8AC3E}">
        <p14:creationId xmlns:p14="http://schemas.microsoft.com/office/powerpoint/2010/main" val="3577329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solidFill>
                  <a:srgbClr val="333333"/>
                </a:solidFill>
                <a:latin typeface="PT_Serif"/>
              </a:rPr>
              <a:t>No se trata, desde luego, de una habilidad sencilla, ya que para llegar a ser un buen comunicador se requieren entrenamiento y dedicación. El objetivo es adquirir la destreza necesaria para ser capaz de transmitir una idea que llegue de forma correcta y convincente al receptor.</a:t>
            </a:r>
            <a:endParaRPr lang="es-A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221088"/>
            <a:ext cx="288032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581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solidFill>
                  <a:srgbClr val="042940"/>
                </a:solidFill>
                <a:latin typeface="Roboto"/>
              </a:rPr>
              <a:t>La comunicación no verbal, también llamada lenguaje corporal, es el proceso de enviar y recibir mensajes sin utilizar palabras, ya sean habladas o escritas. </a:t>
            </a:r>
            <a:endParaRPr lang="es-ES" dirty="0" smtClean="0">
              <a:solidFill>
                <a:srgbClr val="042940"/>
              </a:solidFill>
              <a:latin typeface="Roboto"/>
            </a:endParaRPr>
          </a:p>
          <a:p>
            <a:r>
              <a:rPr lang="es-ES" dirty="0" smtClean="0">
                <a:solidFill>
                  <a:srgbClr val="042940"/>
                </a:solidFill>
                <a:latin typeface="Roboto"/>
              </a:rPr>
              <a:t>Al </a:t>
            </a:r>
            <a:r>
              <a:rPr lang="es-ES" dirty="0">
                <a:solidFill>
                  <a:srgbClr val="042940"/>
                </a:solidFill>
                <a:latin typeface="Roboto"/>
              </a:rPr>
              <a:t>igual que algunos signos ortográficos son útiles para enfatizar el lenguaje escrito, el comportamiento no verbal puede enfatizar partes de un mensaje verbal.</a:t>
            </a:r>
            <a:endParaRPr lang="es-AR" dirty="0"/>
          </a:p>
        </p:txBody>
      </p:sp>
      <p:sp>
        <p:nvSpPr>
          <p:cNvPr id="3" name="2 Título"/>
          <p:cNvSpPr>
            <a:spLocks noGrp="1"/>
          </p:cNvSpPr>
          <p:nvPr>
            <p:ph type="title"/>
          </p:nvPr>
        </p:nvSpPr>
        <p:spPr/>
        <p:txBody>
          <a:bodyPr/>
          <a:lstStyle/>
          <a:p>
            <a:r>
              <a:rPr lang="es-ES" dirty="0" smtClean="0"/>
              <a:t>Lenguaje no verbal </a:t>
            </a:r>
            <a:endParaRPr lang="es-AR" dirty="0"/>
          </a:p>
        </p:txBody>
      </p:sp>
    </p:spTree>
    <p:extLst>
      <p:ext uri="{BB962C8B-B14F-4D97-AF65-F5344CB8AC3E}">
        <p14:creationId xmlns:p14="http://schemas.microsoft.com/office/powerpoint/2010/main" val="1563561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s-ES" dirty="0" smtClean="0">
                <a:solidFill>
                  <a:srgbClr val="042940"/>
                </a:solidFill>
                <a:latin typeface="Roboto"/>
              </a:rPr>
              <a:t>La </a:t>
            </a:r>
            <a:r>
              <a:rPr lang="es-ES" dirty="0">
                <a:solidFill>
                  <a:srgbClr val="042940"/>
                </a:solidFill>
                <a:latin typeface="Roboto"/>
              </a:rPr>
              <a:t>conducta no verbal ha sido reconocida desde hace siglos como un aspecto fundamental de la comunicación. </a:t>
            </a:r>
            <a:endParaRPr lang="es-ES" dirty="0" smtClean="0">
              <a:solidFill>
                <a:srgbClr val="042940"/>
              </a:solidFill>
              <a:latin typeface="Roboto"/>
            </a:endParaRPr>
          </a:p>
          <a:p>
            <a:r>
              <a:rPr lang="es-ES" dirty="0" smtClean="0">
                <a:solidFill>
                  <a:srgbClr val="042940"/>
                </a:solidFill>
                <a:latin typeface="Roboto"/>
              </a:rPr>
              <a:t>Un </a:t>
            </a:r>
            <a:r>
              <a:rPr lang="es-ES" dirty="0">
                <a:solidFill>
                  <a:srgbClr val="042940"/>
                </a:solidFill>
                <a:latin typeface="Roboto"/>
              </a:rPr>
              <a:t>ejemplo podemos encontrarlo en «</a:t>
            </a:r>
            <a:r>
              <a:rPr lang="es-ES" dirty="0" err="1">
                <a:solidFill>
                  <a:srgbClr val="042940"/>
                </a:solidFill>
                <a:latin typeface="Roboto"/>
              </a:rPr>
              <a:t>The</a:t>
            </a:r>
            <a:r>
              <a:rPr lang="es-ES" dirty="0">
                <a:solidFill>
                  <a:srgbClr val="042940"/>
                </a:solidFill>
                <a:latin typeface="Roboto"/>
              </a:rPr>
              <a:t> </a:t>
            </a:r>
            <a:r>
              <a:rPr lang="es-ES" dirty="0" err="1">
                <a:solidFill>
                  <a:srgbClr val="042940"/>
                </a:solidFill>
                <a:latin typeface="Roboto"/>
              </a:rPr>
              <a:t>Advancement</a:t>
            </a:r>
            <a:r>
              <a:rPr lang="es-ES" dirty="0">
                <a:solidFill>
                  <a:srgbClr val="042940"/>
                </a:solidFill>
                <a:latin typeface="Roboto"/>
              </a:rPr>
              <a:t> of </a:t>
            </a:r>
            <a:r>
              <a:rPr lang="es-ES" dirty="0" err="1">
                <a:solidFill>
                  <a:srgbClr val="042940"/>
                </a:solidFill>
                <a:latin typeface="Roboto"/>
              </a:rPr>
              <a:t>Learning</a:t>
            </a:r>
            <a:r>
              <a:rPr lang="es-ES" dirty="0">
                <a:solidFill>
                  <a:srgbClr val="042940"/>
                </a:solidFill>
                <a:latin typeface="Roboto"/>
              </a:rPr>
              <a:t>» (1605), obra en la que Francis Bacon observó que «los lineamientos del cuerpo revelan la disposición e inclinación de la mente en general, pero los movimientos del semblante y de las partes no sólo lo hacen, sino que revelan además el humor y el estado actual de la mente y la voluntad».</a:t>
            </a:r>
            <a:endParaRPr lang="es-AR" dirty="0"/>
          </a:p>
        </p:txBody>
      </p:sp>
    </p:spTree>
    <p:extLst>
      <p:ext uri="{BB962C8B-B14F-4D97-AF65-F5344CB8AC3E}">
        <p14:creationId xmlns:p14="http://schemas.microsoft.com/office/powerpoint/2010/main" val="3429687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solidFill>
                  <a:srgbClr val="042940"/>
                </a:solidFill>
                <a:latin typeface="Roboto"/>
              </a:rPr>
              <a:t>También es importante recordar la influencia de trabajos publicados por Charles Darwin en 1872, titulados “La expresión de las emociones en el hombre y en los animales” y la figura de </a:t>
            </a:r>
            <a:r>
              <a:rPr lang="es-ES" u="sng" dirty="0">
                <a:latin typeface="Roboto"/>
                <a:hlinkClick r:id="rId2"/>
              </a:rPr>
              <a:t>Paul </a:t>
            </a:r>
            <a:r>
              <a:rPr lang="es-ES" u="sng" dirty="0" err="1">
                <a:latin typeface="Roboto"/>
                <a:hlinkClick r:id="rId2"/>
              </a:rPr>
              <a:t>Ekman</a:t>
            </a:r>
            <a:r>
              <a:rPr lang="es-ES" dirty="0">
                <a:solidFill>
                  <a:srgbClr val="042940"/>
                </a:solidFill>
                <a:latin typeface="Roboto"/>
              </a:rPr>
              <a:t>, el investigador más conocido en el campo del comportamiento no verbal, sobre todo en lo referido a las expresiones faciales de las emociones. </a:t>
            </a:r>
            <a:endParaRPr lang="es-AR" dirty="0"/>
          </a:p>
        </p:txBody>
      </p:sp>
    </p:spTree>
    <p:extLst>
      <p:ext uri="{BB962C8B-B14F-4D97-AF65-F5344CB8AC3E}">
        <p14:creationId xmlns:p14="http://schemas.microsoft.com/office/powerpoint/2010/main" val="4167223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l"/>
            <a:r>
              <a:rPr lang="es-AR" b="1" dirty="0">
                <a:solidFill>
                  <a:srgbClr val="042940"/>
                </a:solidFill>
                <a:latin typeface="Cormorant"/>
              </a:rPr>
              <a:t>Actos no verbales</a:t>
            </a:r>
            <a:br>
              <a:rPr lang="es-AR" b="1" dirty="0">
                <a:solidFill>
                  <a:srgbClr val="042940"/>
                </a:solidFill>
                <a:latin typeface="Cormorant"/>
              </a:rPr>
            </a:br>
            <a:endParaRPr lang="es-A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412776"/>
            <a:ext cx="6696743" cy="492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615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 sz="2800" dirty="0"/>
              <a:t>La oratoria puede definirse como el arte de hablar con elocuencia, o también como el arte de hablar en público. </a:t>
            </a:r>
            <a:endParaRPr lang="es-ES" sz="2800" dirty="0" smtClean="0"/>
          </a:p>
          <a:p>
            <a:r>
              <a:rPr lang="es-ES" sz="2800" dirty="0" smtClean="0"/>
              <a:t>La </a:t>
            </a:r>
            <a:r>
              <a:rPr lang="es-ES" sz="2800" dirty="0"/>
              <a:t>finalidad de la oratoria es apoyar a las personas para que puedan transmitir un mensaje de forma ordenada con el objetivo de informar, de persuadir o de conmover a su auditorio.</a:t>
            </a:r>
            <a:endParaRPr lang="es-AR" sz="2800" dirty="0"/>
          </a:p>
        </p:txBody>
      </p:sp>
    </p:spTree>
    <p:extLst>
      <p:ext uri="{BB962C8B-B14F-4D97-AF65-F5344CB8AC3E}">
        <p14:creationId xmlns:p14="http://schemas.microsoft.com/office/powerpoint/2010/main" val="2199028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b="1" dirty="0">
                <a:solidFill>
                  <a:srgbClr val="000000"/>
                </a:solidFill>
                <a:latin typeface="Cormorant"/>
              </a:rPr>
              <a:t>Expresiones faciales</a:t>
            </a:r>
            <a:endParaRPr lang="es-ES" b="1" dirty="0">
              <a:solidFill>
                <a:srgbClr val="042940"/>
              </a:solidFill>
              <a:latin typeface="Cormorant"/>
            </a:endParaRPr>
          </a:p>
          <a:p>
            <a:r>
              <a:rPr lang="es-ES" dirty="0">
                <a:solidFill>
                  <a:srgbClr val="042940"/>
                </a:solidFill>
                <a:latin typeface="Roboto"/>
              </a:rPr>
              <a:t>El rostro humano es capaz de expresar innumerables emociones sin decir una palabra. </a:t>
            </a:r>
            <a:endParaRPr lang="es-ES" dirty="0" smtClean="0">
              <a:solidFill>
                <a:srgbClr val="042940"/>
              </a:solidFill>
              <a:latin typeface="Roboto"/>
            </a:endParaRPr>
          </a:p>
          <a:p>
            <a:r>
              <a:rPr lang="es-ES" dirty="0" smtClean="0">
                <a:solidFill>
                  <a:srgbClr val="042940"/>
                </a:solidFill>
                <a:latin typeface="Roboto"/>
              </a:rPr>
              <a:t>Y </a:t>
            </a:r>
            <a:r>
              <a:rPr lang="es-ES" dirty="0">
                <a:solidFill>
                  <a:srgbClr val="042940"/>
                </a:solidFill>
                <a:latin typeface="Roboto"/>
              </a:rPr>
              <a:t>a diferencia de algunas formas de comunicación no verbal, las expresiones faciales de las emociones son universales. </a:t>
            </a:r>
            <a:endParaRPr lang="es-ES" dirty="0" smtClean="0">
              <a:solidFill>
                <a:srgbClr val="042940"/>
              </a:solidFill>
              <a:latin typeface="Roboto"/>
            </a:endParaRPr>
          </a:p>
          <a:p>
            <a:r>
              <a:rPr lang="es-ES" dirty="0" smtClean="0">
                <a:solidFill>
                  <a:srgbClr val="042940"/>
                </a:solidFill>
                <a:latin typeface="Roboto"/>
              </a:rPr>
              <a:t>Las </a:t>
            </a:r>
            <a:r>
              <a:rPr lang="es-ES" dirty="0">
                <a:solidFill>
                  <a:srgbClr val="042940"/>
                </a:solidFill>
                <a:latin typeface="Roboto"/>
              </a:rPr>
              <a:t>expresiones faciales de felicidad, tristeza, ira, sorpresa, miedo y asco son las mismas en todas las culturas.</a:t>
            </a:r>
            <a:endParaRPr lang="es-ES" b="0" i="0" dirty="0">
              <a:solidFill>
                <a:srgbClr val="042940"/>
              </a:solidFill>
              <a:effectLst/>
              <a:latin typeface="Roboto"/>
            </a:endParaRPr>
          </a:p>
        </p:txBody>
      </p:sp>
      <p:sp>
        <p:nvSpPr>
          <p:cNvPr id="3" name="2 Título"/>
          <p:cNvSpPr>
            <a:spLocks noGrp="1"/>
          </p:cNvSpPr>
          <p:nvPr>
            <p:ph type="title"/>
          </p:nvPr>
        </p:nvSpPr>
        <p:spPr/>
        <p:txBody>
          <a:bodyPr/>
          <a:lstStyle/>
          <a:p>
            <a:pPr algn="l"/>
            <a:r>
              <a:rPr lang="es-ES" sz="3200" b="1" dirty="0">
                <a:solidFill>
                  <a:srgbClr val="000000"/>
                </a:solidFill>
                <a:latin typeface="Cormorant"/>
              </a:rPr>
              <a:t>¿Cuáles son los elementos de la comunicación no verbal?</a:t>
            </a:r>
            <a:r>
              <a:rPr lang="es-ES" sz="3200" b="1" dirty="0">
                <a:solidFill>
                  <a:srgbClr val="042940"/>
                </a:solidFill>
                <a:latin typeface="Cormorant"/>
              </a:rPr>
              <a:t/>
            </a:r>
            <a:br>
              <a:rPr lang="es-ES" sz="3200" b="1" dirty="0">
                <a:solidFill>
                  <a:srgbClr val="042940"/>
                </a:solidFill>
                <a:latin typeface="Cormorant"/>
              </a:rPr>
            </a:br>
            <a:endParaRPr lang="es-AR" sz="3200" dirty="0"/>
          </a:p>
        </p:txBody>
      </p:sp>
    </p:spTree>
    <p:extLst>
      <p:ext uri="{BB962C8B-B14F-4D97-AF65-F5344CB8AC3E}">
        <p14:creationId xmlns:p14="http://schemas.microsoft.com/office/powerpoint/2010/main" val="1719315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b="1" dirty="0">
                <a:solidFill>
                  <a:srgbClr val="000000"/>
                </a:solidFill>
                <a:latin typeface="Cormorant"/>
              </a:rPr>
              <a:t>Movimientos corporales y postura</a:t>
            </a:r>
            <a:endParaRPr lang="es-ES" b="1" dirty="0">
              <a:solidFill>
                <a:srgbClr val="042940"/>
              </a:solidFill>
              <a:latin typeface="Cormorant"/>
            </a:endParaRPr>
          </a:p>
          <a:p>
            <a:r>
              <a:rPr lang="es-ES" dirty="0">
                <a:solidFill>
                  <a:srgbClr val="042940"/>
                </a:solidFill>
                <a:latin typeface="Roboto"/>
              </a:rPr>
              <a:t>La percepción de las personas sobre nosotros varía en función de la forma en la que nos sentamos, caminamos, nos levantamos o sostenemos la cabeza, ya que el modo en la que nos movemos y comportamos comunica una gran cantidad de información al exterior. </a:t>
            </a:r>
            <a:endParaRPr lang="es-ES" dirty="0" smtClean="0">
              <a:solidFill>
                <a:srgbClr val="042940"/>
              </a:solidFill>
              <a:latin typeface="Roboto"/>
            </a:endParaRPr>
          </a:p>
          <a:p>
            <a:r>
              <a:rPr lang="es-ES" dirty="0" smtClean="0">
                <a:solidFill>
                  <a:srgbClr val="042940"/>
                </a:solidFill>
                <a:latin typeface="Roboto"/>
              </a:rPr>
              <a:t>Este </a:t>
            </a:r>
            <a:r>
              <a:rPr lang="es-ES" dirty="0">
                <a:solidFill>
                  <a:srgbClr val="042940"/>
                </a:solidFill>
                <a:latin typeface="Roboto"/>
              </a:rPr>
              <a:t>tipo de comunicación no verbal incluye la postura, el porte, la posición y los movimientos.</a:t>
            </a:r>
          </a:p>
          <a:p>
            <a:endParaRPr lang="es-AR" dirty="0"/>
          </a:p>
        </p:txBody>
      </p:sp>
    </p:spTree>
    <p:extLst>
      <p:ext uri="{BB962C8B-B14F-4D97-AF65-F5344CB8AC3E}">
        <p14:creationId xmlns:p14="http://schemas.microsoft.com/office/powerpoint/2010/main" val="3958907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692697"/>
            <a:ext cx="7745505" cy="5433466"/>
          </a:xfrm>
        </p:spPr>
        <p:txBody>
          <a:bodyPr>
            <a:normAutofit/>
          </a:bodyPr>
          <a:lstStyle/>
          <a:p>
            <a:r>
              <a:rPr lang="es-ES" b="1" dirty="0">
                <a:solidFill>
                  <a:srgbClr val="000000"/>
                </a:solidFill>
                <a:latin typeface="Cormorant"/>
              </a:rPr>
              <a:t>Gestos</a:t>
            </a:r>
            <a:endParaRPr lang="es-ES" b="1" dirty="0">
              <a:solidFill>
                <a:srgbClr val="042940"/>
              </a:solidFill>
              <a:latin typeface="Cormorant"/>
            </a:endParaRPr>
          </a:p>
          <a:p>
            <a:r>
              <a:rPr lang="es-ES" dirty="0">
                <a:solidFill>
                  <a:srgbClr val="042940"/>
                </a:solidFill>
                <a:latin typeface="Roboto"/>
              </a:rPr>
              <a:t>Los gestos forman parte de nuestra vida cotidiana. Saludamos, señalamos, hacemos señas y utilizamos las manos cuando discutimos o hablamos animadamente, expresándonos con gestos a menudo de forma inconsciente. </a:t>
            </a:r>
            <a:endParaRPr lang="es-ES" dirty="0" smtClean="0">
              <a:solidFill>
                <a:srgbClr val="042940"/>
              </a:solidFill>
              <a:latin typeface="Roboto"/>
            </a:endParaRPr>
          </a:p>
          <a:p>
            <a:r>
              <a:rPr lang="es-ES" dirty="0" smtClean="0">
                <a:solidFill>
                  <a:srgbClr val="042940"/>
                </a:solidFill>
                <a:latin typeface="Roboto"/>
              </a:rPr>
              <a:t>Sin </a:t>
            </a:r>
            <a:r>
              <a:rPr lang="es-ES" dirty="0">
                <a:solidFill>
                  <a:srgbClr val="042940"/>
                </a:solidFill>
                <a:latin typeface="Roboto"/>
              </a:rPr>
              <a:t>embargo, el significado de los gestos puede ser muy diferente según la cultura y la región, por lo que es importante tener cuidado para evitar interpretaciones erróneas. Los gestos, movimientos corporales y posturas son estudiadas por la kinésica también conocida como cinésica o quinésica.</a:t>
            </a:r>
            <a:endParaRPr lang="es-ES" b="0" i="0" dirty="0">
              <a:solidFill>
                <a:srgbClr val="042940"/>
              </a:solidFill>
              <a:effectLst/>
              <a:latin typeface="Roboto"/>
            </a:endParaRPr>
          </a:p>
        </p:txBody>
      </p:sp>
    </p:spTree>
    <p:extLst>
      <p:ext uri="{BB962C8B-B14F-4D97-AF65-F5344CB8AC3E}">
        <p14:creationId xmlns:p14="http://schemas.microsoft.com/office/powerpoint/2010/main" val="3527370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1052737"/>
            <a:ext cx="7745505" cy="5073426"/>
          </a:xfrm>
        </p:spPr>
        <p:txBody>
          <a:bodyPr>
            <a:normAutofit/>
          </a:bodyPr>
          <a:lstStyle/>
          <a:p>
            <a:r>
              <a:rPr lang="es-ES" b="1" dirty="0">
                <a:solidFill>
                  <a:srgbClr val="000000"/>
                </a:solidFill>
                <a:latin typeface="Cormorant"/>
              </a:rPr>
              <a:t>Contacto visual</a:t>
            </a:r>
            <a:endParaRPr lang="es-ES" b="1" dirty="0">
              <a:solidFill>
                <a:srgbClr val="042940"/>
              </a:solidFill>
              <a:latin typeface="Cormorant"/>
            </a:endParaRPr>
          </a:p>
          <a:p>
            <a:r>
              <a:rPr lang="es-ES" dirty="0">
                <a:solidFill>
                  <a:srgbClr val="042940"/>
                </a:solidFill>
                <a:latin typeface="Roboto"/>
              </a:rPr>
              <a:t>Dado que el sentido visual es dominante para la mayoría de las personas, el contacto visual es un tipo de comunicación no verbal especialmente importante. </a:t>
            </a:r>
            <a:endParaRPr lang="es-ES" dirty="0" smtClean="0">
              <a:solidFill>
                <a:srgbClr val="042940"/>
              </a:solidFill>
              <a:latin typeface="Roboto"/>
            </a:endParaRPr>
          </a:p>
          <a:p>
            <a:r>
              <a:rPr lang="es-ES" dirty="0" smtClean="0">
                <a:solidFill>
                  <a:srgbClr val="042940"/>
                </a:solidFill>
                <a:latin typeface="Roboto"/>
              </a:rPr>
              <a:t>La </a:t>
            </a:r>
            <a:r>
              <a:rPr lang="es-ES" dirty="0">
                <a:solidFill>
                  <a:srgbClr val="042940"/>
                </a:solidFill>
                <a:latin typeface="Roboto"/>
              </a:rPr>
              <a:t>forma de mirar a alguien puede comunicar muchas cosas, como interés, afecto, hostilidad o atracción. </a:t>
            </a:r>
            <a:endParaRPr lang="es-ES" dirty="0" smtClean="0">
              <a:solidFill>
                <a:srgbClr val="042940"/>
              </a:solidFill>
              <a:latin typeface="Roboto"/>
            </a:endParaRPr>
          </a:p>
          <a:p>
            <a:r>
              <a:rPr lang="es-ES" dirty="0" smtClean="0">
                <a:solidFill>
                  <a:srgbClr val="042940"/>
                </a:solidFill>
                <a:latin typeface="Roboto"/>
              </a:rPr>
              <a:t>El </a:t>
            </a:r>
            <a:r>
              <a:rPr lang="es-ES" dirty="0">
                <a:solidFill>
                  <a:srgbClr val="042940"/>
                </a:solidFill>
                <a:latin typeface="Roboto"/>
              </a:rPr>
              <a:t>contacto visual también es crucial para mantener el flujo de la conversación y para calibrar la respuesta de la otra persona.</a:t>
            </a:r>
            <a:endParaRPr lang="es-ES" b="0" i="0" dirty="0">
              <a:solidFill>
                <a:srgbClr val="042940"/>
              </a:solidFill>
              <a:effectLst/>
              <a:latin typeface="Roboto"/>
            </a:endParaRPr>
          </a:p>
        </p:txBody>
      </p:sp>
    </p:spTree>
    <p:extLst>
      <p:ext uri="{BB962C8B-B14F-4D97-AF65-F5344CB8AC3E}">
        <p14:creationId xmlns:p14="http://schemas.microsoft.com/office/powerpoint/2010/main" val="2659520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b="1" dirty="0">
                <a:solidFill>
                  <a:srgbClr val="000000"/>
                </a:solidFill>
                <a:latin typeface="Cormorant"/>
              </a:rPr>
              <a:t>El tacto</a:t>
            </a:r>
            <a:endParaRPr lang="es-ES" b="1" dirty="0">
              <a:solidFill>
                <a:srgbClr val="042940"/>
              </a:solidFill>
              <a:latin typeface="Cormorant"/>
            </a:endParaRPr>
          </a:p>
          <a:p>
            <a:r>
              <a:rPr lang="es-ES" dirty="0">
                <a:solidFill>
                  <a:srgbClr val="042940"/>
                </a:solidFill>
                <a:latin typeface="Roboto"/>
              </a:rPr>
              <a:t>Nos comunicamos mucho a través del tacto. </a:t>
            </a:r>
            <a:endParaRPr lang="es-ES" dirty="0" smtClean="0">
              <a:solidFill>
                <a:srgbClr val="042940"/>
              </a:solidFill>
              <a:latin typeface="Roboto"/>
            </a:endParaRPr>
          </a:p>
          <a:p>
            <a:r>
              <a:rPr lang="es-ES" dirty="0" smtClean="0">
                <a:solidFill>
                  <a:srgbClr val="042940"/>
                </a:solidFill>
                <a:latin typeface="Roboto"/>
              </a:rPr>
              <a:t>Piensa </a:t>
            </a:r>
            <a:r>
              <a:rPr lang="es-ES" dirty="0">
                <a:solidFill>
                  <a:srgbClr val="042940"/>
                </a:solidFill>
                <a:latin typeface="Roboto"/>
              </a:rPr>
              <a:t>en los mensajes que transmiten: un firme apretón de manos, una tímida palmada en el hombro, un cálido abrazo </a:t>
            </a:r>
            <a:r>
              <a:rPr lang="es-ES" dirty="0" smtClean="0">
                <a:solidFill>
                  <a:srgbClr val="042940"/>
                </a:solidFill>
                <a:latin typeface="Roboto"/>
              </a:rPr>
              <a:t>, </a:t>
            </a:r>
            <a:r>
              <a:rPr lang="es-ES" dirty="0">
                <a:solidFill>
                  <a:srgbClr val="042940"/>
                </a:solidFill>
                <a:latin typeface="Roboto"/>
              </a:rPr>
              <a:t>una palmadita en la espalda que da seguridad, un gesto condescendiente en la cabeza o un apretón controlador en el brazo.</a:t>
            </a:r>
          </a:p>
          <a:p>
            <a:endParaRPr lang="es-AR" dirty="0"/>
          </a:p>
        </p:txBody>
      </p:sp>
    </p:spTree>
    <p:extLst>
      <p:ext uri="{BB962C8B-B14F-4D97-AF65-F5344CB8AC3E}">
        <p14:creationId xmlns:p14="http://schemas.microsoft.com/office/powerpoint/2010/main" val="1005497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11560" y="332656"/>
            <a:ext cx="7745505" cy="6192688"/>
          </a:xfrm>
        </p:spPr>
        <p:txBody>
          <a:bodyPr>
            <a:normAutofit/>
          </a:bodyPr>
          <a:lstStyle/>
          <a:p>
            <a:r>
              <a:rPr lang="es-ES" b="1" dirty="0">
                <a:solidFill>
                  <a:srgbClr val="000000"/>
                </a:solidFill>
                <a:latin typeface="Cormorant"/>
              </a:rPr>
              <a:t>Espacio</a:t>
            </a:r>
            <a:endParaRPr lang="es-ES" b="1" dirty="0">
              <a:solidFill>
                <a:srgbClr val="042940"/>
              </a:solidFill>
              <a:latin typeface="Cormorant"/>
            </a:endParaRPr>
          </a:p>
          <a:p>
            <a:r>
              <a:rPr lang="es-ES" dirty="0">
                <a:solidFill>
                  <a:srgbClr val="042940"/>
                </a:solidFill>
                <a:latin typeface="Roboto"/>
              </a:rPr>
              <a:t>¿Alguna vez nos hemos sentido incómodos durante una conversación porque la otra persona estaba demasiado cerca e invadía nuestro espacio? Todos tenemos necesidad de espacio físico, aunque esa necesidad difiere según la cultura, la situación y la cercanía de la relación.</a:t>
            </a:r>
          </a:p>
          <a:p>
            <a:r>
              <a:rPr lang="es-ES" dirty="0">
                <a:solidFill>
                  <a:srgbClr val="042940"/>
                </a:solidFill>
                <a:latin typeface="Roboto"/>
              </a:rPr>
              <a:t>Podemos utilizar el espacio físico para comunicar muchos mensajes no verbales diferentes, como señales de intimidad, agresión, dominio o afecto. </a:t>
            </a:r>
            <a:endParaRPr lang="es-ES" dirty="0" smtClean="0">
              <a:solidFill>
                <a:srgbClr val="042940"/>
              </a:solidFill>
              <a:latin typeface="Roboto"/>
            </a:endParaRPr>
          </a:p>
          <a:p>
            <a:r>
              <a:rPr lang="es-ES" dirty="0" smtClean="0">
                <a:solidFill>
                  <a:srgbClr val="042940"/>
                </a:solidFill>
                <a:latin typeface="Roboto"/>
              </a:rPr>
              <a:t>A </a:t>
            </a:r>
            <a:r>
              <a:rPr lang="es-ES" dirty="0">
                <a:solidFill>
                  <a:srgbClr val="042940"/>
                </a:solidFill>
                <a:latin typeface="Roboto"/>
              </a:rPr>
              <a:t>este concepto se le denomina </a:t>
            </a:r>
            <a:r>
              <a:rPr lang="es-ES" dirty="0" err="1">
                <a:solidFill>
                  <a:srgbClr val="042940"/>
                </a:solidFill>
                <a:latin typeface="Roboto"/>
              </a:rPr>
              <a:t>proxémica</a:t>
            </a:r>
            <a:r>
              <a:rPr lang="es-ES" dirty="0">
                <a:solidFill>
                  <a:srgbClr val="042940"/>
                </a:solidFill>
                <a:latin typeface="Roboto"/>
              </a:rPr>
              <a:t>, que no es otra cosa que la disciplina que estudia la relación espacial entre personas como manifestación social y significante.</a:t>
            </a:r>
          </a:p>
          <a:p>
            <a:endParaRPr lang="es-AR" dirty="0"/>
          </a:p>
        </p:txBody>
      </p:sp>
    </p:spTree>
    <p:extLst>
      <p:ext uri="{BB962C8B-B14F-4D97-AF65-F5344CB8AC3E}">
        <p14:creationId xmlns:p14="http://schemas.microsoft.com/office/powerpoint/2010/main" val="39578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2060848"/>
            <a:ext cx="7745505" cy="4464495"/>
          </a:xfrm>
        </p:spPr>
        <p:txBody>
          <a:bodyPr>
            <a:normAutofit/>
          </a:bodyPr>
          <a:lstStyle/>
          <a:p>
            <a:r>
              <a:rPr lang="es-ES" b="1" dirty="0">
                <a:solidFill>
                  <a:srgbClr val="000000"/>
                </a:solidFill>
                <a:latin typeface="Cormorant"/>
              </a:rPr>
              <a:t>Voz</a:t>
            </a:r>
            <a:endParaRPr lang="es-ES" b="1" dirty="0">
              <a:solidFill>
                <a:srgbClr val="042940"/>
              </a:solidFill>
              <a:latin typeface="Cormorant"/>
            </a:endParaRPr>
          </a:p>
          <a:p>
            <a:r>
              <a:rPr lang="es-ES" dirty="0">
                <a:solidFill>
                  <a:srgbClr val="042940"/>
                </a:solidFill>
                <a:latin typeface="Roboto"/>
              </a:rPr>
              <a:t>No es sólo lo que decimos, sino cómo lo decimos. Cuando hablamos, los demás «leen» nuestra voz, además de prestar atención a nuestras palabras en un proceso de </a:t>
            </a:r>
            <a:r>
              <a:rPr lang="es-ES" u="sng" dirty="0">
                <a:solidFill>
                  <a:srgbClr val="042940"/>
                </a:solidFill>
                <a:latin typeface="Roboto"/>
                <a:hlinkClick r:id="rId2"/>
              </a:rPr>
              <a:t>escucha activa</a:t>
            </a:r>
            <a:r>
              <a:rPr lang="es-ES" dirty="0">
                <a:solidFill>
                  <a:srgbClr val="042940"/>
                </a:solidFill>
                <a:latin typeface="Roboto"/>
              </a:rPr>
              <a:t>. </a:t>
            </a:r>
            <a:endParaRPr lang="es-ES" dirty="0" smtClean="0">
              <a:solidFill>
                <a:srgbClr val="042940"/>
              </a:solidFill>
              <a:latin typeface="Roboto"/>
            </a:endParaRPr>
          </a:p>
          <a:p>
            <a:r>
              <a:rPr lang="es-ES" dirty="0" smtClean="0">
                <a:solidFill>
                  <a:srgbClr val="042940"/>
                </a:solidFill>
                <a:latin typeface="Roboto"/>
              </a:rPr>
              <a:t>Se </a:t>
            </a:r>
            <a:r>
              <a:rPr lang="es-ES" dirty="0">
                <a:solidFill>
                  <a:srgbClr val="042940"/>
                </a:solidFill>
                <a:latin typeface="Roboto"/>
              </a:rPr>
              <a:t>fijan en el tiempo y el ritmo, en el volumen de la voz, en el tono y la inflexión, y en los sonidos que transmiten comprensión y asentimiento. </a:t>
            </a:r>
            <a:endParaRPr lang="es-ES" dirty="0" smtClean="0">
              <a:solidFill>
                <a:srgbClr val="042940"/>
              </a:solidFill>
              <a:latin typeface="Roboto"/>
            </a:endParaRPr>
          </a:p>
          <a:p>
            <a:r>
              <a:rPr lang="es-ES" dirty="0" smtClean="0">
                <a:solidFill>
                  <a:srgbClr val="042940"/>
                </a:solidFill>
                <a:latin typeface="Roboto"/>
              </a:rPr>
              <a:t>Pensemos </a:t>
            </a:r>
            <a:r>
              <a:rPr lang="es-ES" dirty="0">
                <a:solidFill>
                  <a:srgbClr val="042940"/>
                </a:solidFill>
                <a:latin typeface="Roboto"/>
              </a:rPr>
              <a:t>que el tono de voz puede mostrar sarcasmo, enfado, afecto o confianza.</a:t>
            </a:r>
            <a:endParaRPr lang="es-ES" b="0" i="0" dirty="0">
              <a:solidFill>
                <a:srgbClr val="042940"/>
              </a:solidFill>
              <a:effectLst/>
              <a:latin typeface="Roboto"/>
            </a:endParaRPr>
          </a:p>
        </p:txBody>
      </p:sp>
    </p:spTree>
    <p:extLst>
      <p:ext uri="{BB962C8B-B14F-4D97-AF65-F5344CB8AC3E}">
        <p14:creationId xmlns:p14="http://schemas.microsoft.com/office/powerpoint/2010/main" val="2771115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484784"/>
            <a:ext cx="6840759" cy="464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236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fontAlgn="base">
              <a:buFont typeface="Arial"/>
              <a:buChar char="•"/>
            </a:pPr>
            <a:r>
              <a:rPr lang="es-ES" dirty="0">
                <a:solidFill>
                  <a:srgbClr val="042940"/>
                </a:solidFill>
                <a:latin typeface="Roboto"/>
              </a:rPr>
              <a:t>Repetición: la comunicación no verbal refuerza el mensaje que emitimos verbalmente</a:t>
            </a:r>
            <a:r>
              <a:rPr lang="es-ES" dirty="0" smtClean="0">
                <a:solidFill>
                  <a:srgbClr val="042940"/>
                </a:solidFill>
                <a:latin typeface="Roboto"/>
              </a:rPr>
              <a:t>.</a:t>
            </a:r>
          </a:p>
          <a:p>
            <a:pPr fontAlgn="base">
              <a:buFont typeface="Arial"/>
              <a:buChar char="•"/>
            </a:pPr>
            <a:endParaRPr lang="es-ES" dirty="0">
              <a:solidFill>
                <a:srgbClr val="042940"/>
              </a:solidFill>
              <a:latin typeface="Roboto"/>
            </a:endParaRPr>
          </a:p>
          <a:p>
            <a:pPr fontAlgn="base">
              <a:buFont typeface="Arial"/>
              <a:buChar char="•"/>
            </a:pPr>
            <a:r>
              <a:rPr lang="es-ES" dirty="0">
                <a:solidFill>
                  <a:srgbClr val="042940"/>
                </a:solidFill>
                <a:latin typeface="Roboto"/>
              </a:rPr>
              <a:t>Contradicción: nuestra conducta no verbal puede contradecir el mensaje que intentamos transmitir, indicando así al oyente que, en ciertos casos, quizá no estemos diciendo la verdad.</a:t>
            </a:r>
          </a:p>
          <a:p>
            <a:endParaRPr lang="es-AR" dirty="0"/>
          </a:p>
        </p:txBody>
      </p:sp>
      <p:sp>
        <p:nvSpPr>
          <p:cNvPr id="3" name="2 Título"/>
          <p:cNvSpPr>
            <a:spLocks noGrp="1"/>
          </p:cNvSpPr>
          <p:nvPr>
            <p:ph type="title"/>
          </p:nvPr>
        </p:nvSpPr>
        <p:spPr/>
        <p:txBody>
          <a:bodyPr/>
          <a:lstStyle/>
          <a:p>
            <a:pPr algn="l"/>
            <a:r>
              <a:rPr lang="es-ES" sz="2800" b="1" dirty="0">
                <a:solidFill>
                  <a:srgbClr val="000000"/>
                </a:solidFill>
                <a:latin typeface="Cormorant"/>
              </a:rPr>
              <a:t>Qué roles y funciones juega el comportamiento no verbal?</a:t>
            </a:r>
            <a:r>
              <a:rPr lang="es-ES" b="1" dirty="0">
                <a:solidFill>
                  <a:srgbClr val="042940"/>
                </a:solidFill>
                <a:latin typeface="Cormorant"/>
              </a:rPr>
              <a:t/>
            </a:r>
            <a:br>
              <a:rPr lang="es-ES" b="1" dirty="0">
                <a:solidFill>
                  <a:srgbClr val="042940"/>
                </a:solidFill>
                <a:latin typeface="Cormorant"/>
              </a:rPr>
            </a:br>
            <a:endParaRPr lang="es-AR" dirty="0"/>
          </a:p>
        </p:txBody>
      </p:sp>
    </p:spTree>
    <p:extLst>
      <p:ext uri="{BB962C8B-B14F-4D97-AF65-F5344CB8AC3E}">
        <p14:creationId xmlns:p14="http://schemas.microsoft.com/office/powerpoint/2010/main" val="3736783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fontAlgn="base">
              <a:buFont typeface="Arial"/>
              <a:buChar char="•"/>
            </a:pPr>
            <a:r>
              <a:rPr lang="es-ES" dirty="0">
                <a:solidFill>
                  <a:srgbClr val="042940"/>
                </a:solidFill>
                <a:latin typeface="Roboto"/>
              </a:rPr>
              <a:t>Sustitución: la comunicación no verbal puede sustituir a un mensaje verbal. Por ejemplo, nuestra expresión facial suele transmitir un mensaje mucho más vívido que las palabras.</a:t>
            </a:r>
          </a:p>
          <a:p>
            <a:pPr fontAlgn="base">
              <a:buFont typeface="Arial"/>
              <a:buChar char="•"/>
            </a:pPr>
            <a:r>
              <a:rPr lang="es-ES" dirty="0">
                <a:solidFill>
                  <a:srgbClr val="042940"/>
                </a:solidFill>
                <a:latin typeface="Roboto"/>
              </a:rPr>
              <a:t>Complemento: puede añadir o complementar su mensaje verbal. Como jefe, si además de elogiar a un empleado le damos una palmadita en la espalda, puede aumentar el impacto de nuestro mensaje.</a:t>
            </a:r>
          </a:p>
          <a:p>
            <a:pPr fontAlgn="base">
              <a:buFont typeface="Arial"/>
              <a:buChar char="•"/>
            </a:pPr>
            <a:r>
              <a:rPr lang="es-ES" dirty="0">
                <a:solidFill>
                  <a:srgbClr val="042940"/>
                </a:solidFill>
                <a:latin typeface="Roboto"/>
              </a:rPr>
              <a:t>Acentuar: puede acentuar o subrayar un mensaje verbal. Golpear la mesa, por ejemplo, puede subrayar la importancia de su mensaje.</a:t>
            </a:r>
          </a:p>
          <a:p>
            <a:endParaRPr lang="es-AR" dirty="0"/>
          </a:p>
        </p:txBody>
      </p:sp>
    </p:spTree>
    <p:extLst>
      <p:ext uri="{BB962C8B-B14F-4D97-AF65-F5344CB8AC3E}">
        <p14:creationId xmlns:p14="http://schemas.microsoft.com/office/powerpoint/2010/main" val="4185026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t>En un sentido general, retórica es cualquier proceso comunicativo ordenado que tenga como fin la persuasión. Es la capacidad de defender por medio del discurso público una opinión propia, intentando influir así en la forma de pensar y de actuar de los demás, provocando una reflexión inducida en quien nos escucha. </a:t>
            </a:r>
            <a:endParaRPr lang="es-AR" dirty="0"/>
          </a:p>
        </p:txBody>
      </p:sp>
      <p:sp>
        <p:nvSpPr>
          <p:cNvPr id="3" name="2 Título"/>
          <p:cNvSpPr>
            <a:spLocks noGrp="1"/>
          </p:cNvSpPr>
          <p:nvPr>
            <p:ph type="title"/>
          </p:nvPr>
        </p:nvSpPr>
        <p:spPr/>
        <p:txBody>
          <a:bodyPr/>
          <a:lstStyle/>
          <a:p>
            <a:r>
              <a:rPr lang="es-AR" dirty="0"/>
              <a:t>Diferencia entre retórica, oratoria y dialéctica</a:t>
            </a:r>
          </a:p>
        </p:txBody>
      </p:sp>
    </p:spTree>
    <p:extLst>
      <p:ext uri="{BB962C8B-B14F-4D97-AF65-F5344CB8AC3E}">
        <p14:creationId xmlns:p14="http://schemas.microsoft.com/office/powerpoint/2010/main" val="2086318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AR"/>
          </a:p>
        </p:txBody>
      </p:sp>
      <p:sp>
        <p:nvSpPr>
          <p:cNvPr id="3" name="2 Título"/>
          <p:cNvSpPr>
            <a:spLocks noGrp="1"/>
          </p:cNvSpPr>
          <p:nvPr>
            <p:ph type="title"/>
          </p:nvPr>
        </p:nvSpPr>
        <p:spPr/>
        <p:txBody>
          <a:bodyPr/>
          <a:lstStyle/>
          <a:p>
            <a:endParaRPr lang="es-AR"/>
          </a:p>
        </p:txBody>
      </p:sp>
    </p:spTree>
    <p:extLst>
      <p:ext uri="{BB962C8B-B14F-4D97-AF65-F5344CB8AC3E}">
        <p14:creationId xmlns:p14="http://schemas.microsoft.com/office/powerpoint/2010/main" val="241786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t>La oratoria es la materialización de la capacidad persuasiva presentada por la retórica y se concreta como un género literario específico, por ejemplo, en discursos, conferencias o sermones, etc. La retórica es la teoría, la oratoria la aplicación de la teoría retórica en un discurso concreto</a:t>
            </a:r>
            <a:endParaRPr lang="es-AR" dirty="0"/>
          </a:p>
        </p:txBody>
      </p:sp>
    </p:spTree>
    <p:extLst>
      <p:ext uri="{BB962C8B-B14F-4D97-AF65-F5344CB8AC3E}">
        <p14:creationId xmlns:p14="http://schemas.microsoft.com/office/powerpoint/2010/main" val="586062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1268760"/>
            <a:ext cx="7745505" cy="4968551"/>
          </a:xfrm>
        </p:spPr>
        <p:txBody>
          <a:bodyPr>
            <a:normAutofit lnSpcReduction="10000"/>
          </a:bodyPr>
          <a:lstStyle/>
          <a:p>
            <a:endParaRPr lang="es-ES" dirty="0" smtClean="0"/>
          </a:p>
          <a:p>
            <a:endParaRPr lang="es-ES" dirty="0"/>
          </a:p>
          <a:p>
            <a:r>
              <a:rPr lang="es-ES" dirty="0" smtClean="0"/>
              <a:t>Al </a:t>
            </a:r>
            <a:r>
              <a:rPr lang="es-ES" dirty="0"/>
              <a:t>ser dialéctica una palabra polisémica (que posee varios significados), nos referimos a ella como método de razonamiento. En el mundo griego la dialéctica era el arte de discutir y se oponía a la retórica o arte que enseñaba a hablar bien ante un auditorio. La filosofía posterior utilizó esta palabra para designar las enseñanzas dirigidas al aprendizaje de la discusión, y en algunos casos se la identificó con la lógica. Posteriormente tomó diferentes sentidos, de acuerdo a los autores que la adoptaron (Marx, Hegel, etc.).</a:t>
            </a:r>
            <a:endParaRPr lang="es-AR" dirty="0"/>
          </a:p>
        </p:txBody>
      </p:sp>
    </p:spTree>
    <p:extLst>
      <p:ext uri="{BB962C8B-B14F-4D97-AF65-F5344CB8AC3E}">
        <p14:creationId xmlns:p14="http://schemas.microsoft.com/office/powerpoint/2010/main" val="85097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76056" y="2636912"/>
            <a:ext cx="3384376" cy="239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9,408 imágenes, fotos de stock, objetos en 3D y vectore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6" descr="9,408 imágenes, fotos de stock, objetos en 3D y vectores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924944"/>
            <a:ext cx="340002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751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t>1. Oratoria social. Es la que se desarrolla en las múltiples ceremonias en las que le toca participar al ser humano en general; sean estas en el hogar, en el seno de la comunidad a la que pertenece o a nivel institucional, académico o laboral. </a:t>
            </a:r>
            <a:endParaRPr lang="es-ES" dirty="0" smtClean="0"/>
          </a:p>
          <a:p>
            <a:r>
              <a:rPr lang="es-ES" dirty="0" smtClean="0"/>
              <a:t>2</a:t>
            </a:r>
            <a:r>
              <a:rPr lang="es-ES" dirty="0"/>
              <a:t>. Oratoria pedagógica. Consiste en el arte de transmitir conocimientos y cultura general a través de la palabra hablada; también se le llama didáctica o académica. Su objetivo es enseñar, informar, transmitir conocimiento</a:t>
            </a:r>
            <a:endParaRPr lang="es-AR" dirty="0"/>
          </a:p>
        </p:txBody>
      </p:sp>
      <p:sp>
        <p:nvSpPr>
          <p:cNvPr id="3" name="2 Título"/>
          <p:cNvSpPr>
            <a:spLocks noGrp="1"/>
          </p:cNvSpPr>
          <p:nvPr>
            <p:ph type="title"/>
          </p:nvPr>
        </p:nvSpPr>
        <p:spPr/>
        <p:txBody>
          <a:bodyPr/>
          <a:lstStyle/>
          <a:p>
            <a:r>
              <a:rPr lang="es-AR" dirty="0"/>
              <a:t>Tipos de oratoria:</a:t>
            </a:r>
          </a:p>
        </p:txBody>
      </p:sp>
    </p:spTree>
    <p:extLst>
      <p:ext uri="{BB962C8B-B14F-4D97-AF65-F5344CB8AC3E}">
        <p14:creationId xmlns:p14="http://schemas.microsoft.com/office/powerpoint/2010/main" val="471083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t>3. Oratoria forense. Se conoce también como oratoria judicial y es utilizada en exclusiva en el ámbito de la jurisprudencia para exponer con claridad y precisión los informes orales de jueces, fiscales y </a:t>
            </a:r>
            <a:r>
              <a:rPr lang="es-ES" dirty="0" smtClean="0"/>
              <a:t>abogados</a:t>
            </a:r>
          </a:p>
          <a:p>
            <a:r>
              <a:rPr lang="es-ES" dirty="0"/>
              <a:t>4. Oratoria política. Básicamente consiste en exponer o debatir todas las cuestiones relacionadas con la actividad pública, pero partiendo de los principios e ideas políticas que ostenta el orador. Es utilizada en épocas electorales para persuadir y convencer al público.</a:t>
            </a:r>
            <a:endParaRPr lang="es-AR" dirty="0"/>
          </a:p>
        </p:txBody>
      </p:sp>
    </p:spTree>
    <p:extLst>
      <p:ext uri="{BB962C8B-B14F-4D97-AF65-F5344CB8AC3E}">
        <p14:creationId xmlns:p14="http://schemas.microsoft.com/office/powerpoint/2010/main" val="10212597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264</TotalTime>
  <Words>2286</Words>
  <Application>Microsoft Office PowerPoint</Application>
  <PresentationFormat>Presentación en pantalla (4:3)</PresentationFormat>
  <Paragraphs>95</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Cartoné</vt:lpstr>
      <vt:lpstr>ORATORIA</vt:lpstr>
      <vt:lpstr>Presentación de PowerPoint</vt:lpstr>
      <vt:lpstr>Presentación de PowerPoint</vt:lpstr>
      <vt:lpstr>Diferencia entre retórica, oratoria y dialéctica</vt:lpstr>
      <vt:lpstr>Presentación de PowerPoint</vt:lpstr>
      <vt:lpstr>Presentación de PowerPoint</vt:lpstr>
      <vt:lpstr>Presentación de PowerPoint</vt:lpstr>
      <vt:lpstr>Tipos de oratoria:</vt:lpstr>
      <vt:lpstr>Presentación de PowerPoint</vt:lpstr>
      <vt:lpstr>Presentación de PowerPoint</vt:lpstr>
      <vt:lpstr>Reglas útiles para dominar el arte de hablar </vt:lpstr>
      <vt:lpstr>Presentación de PowerPoint</vt:lpstr>
      <vt:lpstr>Presentación de PowerPoint</vt:lpstr>
      <vt:lpstr>Presentación de PowerPoint</vt:lpstr>
      <vt:lpstr>Presentación de PowerPoint</vt:lpstr>
      <vt:lpstr>Comunicación forma y fondo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Lenguaje no verbal </vt:lpstr>
      <vt:lpstr>Presentación de PowerPoint</vt:lpstr>
      <vt:lpstr>Presentación de PowerPoint</vt:lpstr>
      <vt:lpstr>Actos no verbales </vt:lpstr>
      <vt:lpstr>¿Cuáles son los elementos de la comunicación no verbal?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roles y funciones juega el comportamiento no verbal?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ORATORIA</dc:title>
  <dc:creator>PERSONAL</dc:creator>
  <cp:lastModifiedBy>PERSONAL</cp:lastModifiedBy>
  <cp:revision>17</cp:revision>
  <dcterms:created xsi:type="dcterms:W3CDTF">2024-09-10T22:30:13Z</dcterms:created>
  <dcterms:modified xsi:type="dcterms:W3CDTF">2024-09-26T14:31:00Z</dcterms:modified>
</cp:coreProperties>
</file>