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6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7" r:id="rId62"/>
    <p:sldId id="318" r:id="rId63"/>
    <p:sldId id="319" r:id="rId64"/>
  </p:sldIdLst>
  <p:sldSz cx="12192000" cy="6858000"/>
  <p:notesSz cx="6858000" cy="9144000"/>
  <p:embeddedFontLst>
    <p:embeddedFont>
      <p:font typeface="Roboto" panose="02000000000000000000" pitchFamily="2" charset="0"/>
      <p:regular r:id="rId66"/>
      <p:bold r:id="rId67"/>
      <p:italic r:id="rId68"/>
      <p:boldItalic r:id="rId69"/>
    </p:embeddedFont>
    <p:embeddedFont>
      <p:font typeface="Trebuchet MS" panose="020B0603020202020204" pitchFamily="34" charset="0"/>
      <p:regular r:id="rId70"/>
      <p:bold r:id="rId71"/>
      <p:italic r:id="rId72"/>
      <p:boldItalic r:id="rId7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5" roundtripDataSignature="AMtx7mgqhVhIXTFaDgkFtjjtzz55saIj/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3.fntdata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1.fntdata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7.fntdata"/><Relationship Id="rId85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5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8.fntdata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font" Target="fonts/font6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1" name="Google Shape;1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7" name="Google Shape;20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d49c39a06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g2d49c39a06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10a04070b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g310a04070b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8" name="Google Shape;2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10a04070b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g310a04070b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10a04070b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" name="Google Shape;243;g310a04070b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0" name="Google Shape;25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0f45378bff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6" name="Google Shape;256;g30f45378bff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10a04070b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g310a04070b8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0" name="Google Shape;270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7" name="Google Shape;14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8" name="Google Shape;27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6" name="Google Shape;28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119c119ad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" name="Google Shape;294;g3119c119ad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119c119ad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g3119c119ad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9" name="Google Shape;309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7" name="Google Shape;31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4" name="Google Shape;324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1" name="Google Shape;331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8" name="Google Shape;33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5" name="Google Shape;345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3" name="Google Shape;15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10a04070b8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2" name="Google Shape;352;g310a04070b8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6" name="Google Shape;36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73" name="Google Shape;373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0" name="Google Shape;380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7" name="Google Shape;387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95" name="Google Shape;395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02" name="Google Shape;40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d52282cbe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g2d52282cbe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119c119ad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g3119c119ad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10a04070b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2" name="Google Shape;422;g310a04070b8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0" name="Google Shape;16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29" name="Google Shape;42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36" name="Google Shape;43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43" name="Google Shape;44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50" name="Google Shape;450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30f45378bff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57" name="Google Shape;457;g30f45378bf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30f45378bf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63" name="Google Shape;463;g30f45378bf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69" name="Google Shape;46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30f45378b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75" name="Google Shape;475;g30f45378b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30f45378bff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4" name="Google Shape;484;g30f45378bff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0f45378bff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4" name="Google Shape;494;g30f45378bff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0" name="Google Shape;17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00" name="Google Shape;50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310a04070b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7" name="Google Shape;507;g310a04070b8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14" name="Google Shape;51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310a04070b8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1" name="Google Shape;521;g310a04070b8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3119c119ad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0" name="Google Shape;530;g3119c119ad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2d525ff41d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8" name="Google Shape;538;g2d525ff41d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2d525ff41d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7" name="Google Shape;547;g2d525ff41d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2d5273eb05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6" name="Google Shape;556;g2d5273eb054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2d5273eb05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4" name="Google Shape;564;g2d5273eb054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310a04070b8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2" name="Google Shape;572;g310a04070b8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6" name="Google Shape;17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10a04070b8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79" name="Google Shape;579;g310a04070b8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2d5273eb054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3" name="Google Shape;593;g2d5273eb054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00" name="Google Shape;60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06" name="Google Shape;60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5" name="Google Shape;18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5" name="Google Shape;19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1" name="Google Shape;2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8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descripción">
  <p:cSld name="Título y descripció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7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7"/>
          <p:cNvSpPr txBox="1"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FEFEFE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2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 con descripción">
  <p:cSld name="Cita con descripció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8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8"/>
          <p:cNvSpPr txBox="1">
            <a:spLocks noGrp="1"/>
          </p:cNvSpPr>
          <p:nvPr>
            <p:ph type="body" idx="1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FEFEFE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99" name="Google Shape;99;p28"/>
          <p:cNvSpPr txBox="1">
            <a:spLocks noGrp="1"/>
          </p:cNvSpPr>
          <p:nvPr>
            <p:ph type="body" idx="2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FEFEFE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2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sp>
        <p:nvSpPr>
          <p:cNvPr id="103" name="Google Shape;103;p28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s-ES" sz="8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8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s-ES" sz="8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jeta de nombre">
  <p:cSld name="Tarjeta de nombr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9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9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FEFEFE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2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r la tarjeta de nombre">
  <p:cSld name="Citar la tarjeta de nombre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0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0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FEFEFE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14" name="Google Shape;114;p30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FEFEFE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30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0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sp>
        <p:nvSpPr>
          <p:cNvPr id="118" name="Google Shape;118;p30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s-ES" sz="8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30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s-ES" sz="8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dadero o falso">
  <p:cSld name="Verdadero o falso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1"/>
          <p:cNvSpPr txBox="1"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1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23" name="Google Shape;123;p31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FEFEFE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3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2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2"/>
          <p:cNvSpPr txBox="1">
            <a:spLocks noGrp="1"/>
          </p:cNvSpPr>
          <p:nvPr>
            <p:ph type="body" idx="1"/>
          </p:nvPr>
        </p:nvSpPr>
        <p:spPr>
          <a:xfrm rot="5400000">
            <a:off x="3035281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0" name="Google Shape;130;p3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3"/>
          <p:cNvSpPr txBox="1">
            <a:spLocks noGrp="1"/>
          </p:cNvSpPr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3"/>
          <p:cNvSpPr txBox="1">
            <a:spLocks noGrp="1"/>
          </p:cNvSpPr>
          <p:nvPr>
            <p:ph type="body" idx="1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6" name="Google Shape;136;p3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a de título" type="title">
  <p:cSld name="TITL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19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0" name="Google Shape;30;p19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1" name="Google Shape;31;p19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2" name="Google Shape;32;p19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8235"/>
              </a:schemeClr>
            </a:solidFill>
            <a:ln>
              <a:noFill/>
            </a:ln>
          </p:spPr>
        </p:sp>
        <p:sp>
          <p:nvSpPr>
            <p:cNvPr id="33" name="Google Shape;33;p19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34" name="Google Shape;34;p19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019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19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8235"/>
              </a:srgbClr>
            </a:solidFill>
            <a:ln>
              <a:noFill/>
            </a:ln>
          </p:spPr>
        </p:sp>
        <p:sp>
          <p:nvSpPr>
            <p:cNvPr id="36" name="Google Shape;36;p19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8235"/>
              </a:srgbClr>
            </a:solidFill>
            <a:ln>
              <a:noFill/>
            </a:ln>
          </p:spPr>
        </p:sp>
        <p:sp>
          <p:nvSpPr>
            <p:cNvPr id="37" name="Google Shape;37;p1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3137"/>
              </a:schemeClr>
            </a:solidFill>
            <a:ln>
              <a:noFill/>
            </a:ln>
          </p:spPr>
        </p:sp>
        <p:sp>
          <p:nvSpPr>
            <p:cNvPr id="38" name="Google Shape;38;p19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19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313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" name="Google Shape;40;p19"/>
          <p:cNvSpPr txBox="1"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FEFEFE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0"/>
          <p:cNvSpPr txBox="1"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sz="40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FEFEFE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1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54" name="Google Shape;54;p21"/>
          <p:cNvSpPr txBox="1">
            <a:spLocks noGrp="1"/>
          </p:cNvSpPr>
          <p:nvPr>
            <p:ph type="body" idx="2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2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body" idx="2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2" name="Google Shape;62;p22"/>
          <p:cNvSpPr txBox="1">
            <a:spLocks noGrp="1"/>
          </p:cNvSpPr>
          <p:nvPr>
            <p:ph type="body" idx="3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22"/>
          <p:cNvSpPr txBox="1">
            <a:spLocks noGrp="1"/>
          </p:cNvSpPr>
          <p:nvPr>
            <p:ph type="body" idx="4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4" name="Google Shape;64;p2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3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5"/>
          <p:cNvSpPr txBox="1"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5"/>
          <p:cNvSpPr txBox="1">
            <a:spLocks noGrp="1"/>
          </p:cNvSpPr>
          <p:nvPr>
            <p:ph type="body" idx="1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9" name="Google Shape;79;p25"/>
          <p:cNvSpPr txBox="1">
            <a:spLocks noGrp="1"/>
          </p:cNvSpPr>
          <p:nvPr>
            <p:ph type="body" idx="2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6"/>
          <p:cNvSpPr txBox="1"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sz="24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6"/>
          <p:cNvSpPr>
            <a:spLocks noGrp="1"/>
          </p:cNvSpPr>
          <p:nvPr>
            <p:ph type="pic" idx="2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26"/>
          <p:cNvSpPr txBox="1">
            <a:spLocks noGrp="1"/>
          </p:cNvSpPr>
          <p:nvPr>
            <p:ph type="body" idx="1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87" name="Google Shape;87;p2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" name="Google Shape;7;p17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" name="Google Shape;8;p17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9" name="Google Shape;9;p17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8235"/>
              </a:schemeClr>
            </a:solidFill>
            <a:ln>
              <a:noFill/>
            </a:ln>
          </p:spPr>
        </p:sp>
        <p:sp>
          <p:nvSpPr>
            <p:cNvPr id="10" name="Google Shape;10;p17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1" name="Google Shape;11;p17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019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1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8235"/>
              </a:srgbClr>
            </a:solidFill>
            <a:ln>
              <a:noFill/>
            </a:ln>
          </p:spPr>
        </p:sp>
        <p:sp>
          <p:nvSpPr>
            <p:cNvPr id="13" name="Google Shape;13;p17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8235"/>
              </a:srgbClr>
            </a:solidFill>
            <a:ln>
              <a:noFill/>
            </a:ln>
          </p:spPr>
        </p:sp>
        <p:sp>
          <p:nvSpPr>
            <p:cNvPr id="14" name="Google Shape;14;p17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3137"/>
              </a:schemeClr>
            </a:solidFill>
            <a:ln>
              <a:noFill/>
            </a:ln>
          </p:spPr>
        </p:sp>
        <p:sp>
          <p:nvSpPr>
            <p:cNvPr id="15" name="Google Shape;15;p1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313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" name="Google Shape;17;p17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5cVqVXZ4fg?si=0OcsUJqvaGgZQkhi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R2X6sqsAiY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bj6PYseN_wY?si=8LlEYkz6TgUY7WH2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dFIUiVnfdEI?si=2Ja8THIcQ8M4LPQF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RwTDSYlaMw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Dlk7-FkKtas?si=Do_TsPEutAiCzboT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mBINFFQFT4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7AOnZb7ZlJI?si=ED4ejx5FJpwHhqfu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mec.gob.ar/course/view.php?id=5751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bSlikW5D0w?si=pvlkEj0Rqc_eiCBA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0JUZS7Fp_Y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mec.gob.ar/course/view.php?id=575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/>
          </a:p>
        </p:txBody>
      </p:sp>
      <p:pic>
        <p:nvPicPr>
          <p:cNvPr id="144" name="Google Shape;144;p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2694" t="20651" r="8095" b="10333"/>
          <a:stretch/>
        </p:blipFill>
        <p:spPr>
          <a:xfrm>
            <a:off x="-40301" y="0"/>
            <a:ext cx="1223230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s-ES" u="sng">
                <a:latin typeface="Arial"/>
                <a:ea typeface="Arial"/>
                <a:cs typeface="Arial"/>
                <a:sym typeface="Arial"/>
              </a:rPr>
              <a:t>CARGA HORARIA </a:t>
            </a:r>
            <a:r>
              <a:rPr lang="es-ES"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s-ES" b="1">
                <a:latin typeface="Arial"/>
                <a:ea typeface="Arial"/>
                <a:cs typeface="Arial"/>
                <a:sym typeface="Arial"/>
              </a:rPr>
              <a:t>61 horas reloj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s-ES" b="1">
                <a:latin typeface="Arial"/>
                <a:ea typeface="Arial"/>
                <a:cs typeface="Arial"/>
                <a:sym typeface="Arial"/>
              </a:rPr>
              <a:t>Resol. Min Nº 5181/24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0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s-ES" sz="2400" b="1">
                <a:latin typeface="Arial"/>
                <a:ea typeface="Arial"/>
                <a:cs typeface="Arial"/>
                <a:sym typeface="Arial"/>
              </a:rPr>
              <a:t>Presencial:</a:t>
            </a:r>
            <a:r>
              <a:rPr lang="es-ES" sz="2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400" b="1">
                <a:latin typeface="Arial"/>
                <a:ea typeface="Arial"/>
                <a:cs typeface="Arial"/>
                <a:sym typeface="Arial"/>
              </a:rPr>
              <a:t>1° encuentro 5/11 y 2° encuentro 26/11</a:t>
            </a:r>
            <a:endParaRPr/>
          </a:p>
          <a:p>
            <a:pPr marL="4572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lang="es-ES" sz="2400" b="1">
                <a:latin typeface="Arial"/>
                <a:ea typeface="Arial"/>
                <a:cs typeface="Arial"/>
                <a:sym typeface="Arial"/>
              </a:rPr>
              <a:t>Actividad en Aula Virtual asincrónica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es-ES" sz="2400">
                <a:latin typeface="Arial"/>
                <a:ea typeface="Arial"/>
                <a:cs typeface="Arial"/>
                <a:sym typeface="Arial"/>
              </a:rPr>
              <a:t>Foro presentación.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es-ES" sz="2400">
                <a:latin typeface="Arial"/>
                <a:ea typeface="Arial"/>
                <a:cs typeface="Arial"/>
                <a:sym typeface="Arial"/>
              </a:rPr>
              <a:t>Foro 1: </a:t>
            </a:r>
            <a:r>
              <a:rPr lang="es-ES" sz="2400" b="1">
                <a:latin typeface="Arial"/>
                <a:ea typeface="Arial"/>
                <a:cs typeface="Arial"/>
                <a:sym typeface="Arial"/>
              </a:rPr>
              <a:t>06 al 12/11.</a:t>
            </a:r>
            <a:endParaRPr b="1"/>
          </a:p>
          <a:p>
            <a:pPr marL="342900" lvl="0" indent="-3429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es-ES" sz="2400">
                <a:latin typeface="Arial"/>
                <a:ea typeface="Arial"/>
                <a:cs typeface="Arial"/>
                <a:sym typeface="Arial"/>
              </a:rPr>
              <a:t>Foro 2: </a:t>
            </a:r>
            <a:r>
              <a:rPr lang="es-ES" sz="2400" b="1">
                <a:latin typeface="Arial"/>
                <a:ea typeface="Arial"/>
                <a:cs typeface="Arial"/>
                <a:sym typeface="Arial"/>
              </a:rPr>
              <a:t>13 al 19/11.</a:t>
            </a:r>
            <a:endParaRPr sz="2400" b="1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es-ES" sz="2400">
                <a:latin typeface="Arial"/>
                <a:ea typeface="Arial"/>
                <a:cs typeface="Arial"/>
                <a:sym typeface="Arial"/>
              </a:rPr>
              <a:t>Enlace para subir el Trabajo Final: </a:t>
            </a:r>
            <a:r>
              <a:rPr lang="es-ES" sz="2400" b="1">
                <a:latin typeface="Arial"/>
                <a:ea typeface="Arial"/>
                <a:cs typeface="Arial"/>
                <a:sym typeface="Arial"/>
              </a:rPr>
              <a:t>30 de noviembre</a:t>
            </a:r>
            <a:r>
              <a:rPr lang="es-ES" sz="2400"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342900" lvl="0" indent="-3429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es-ES" sz="2400">
                <a:latin typeface="Arial"/>
                <a:ea typeface="Arial"/>
                <a:cs typeface="Arial"/>
                <a:sym typeface="Arial"/>
              </a:rPr>
              <a:t>Devoluciones/Retroalimentación de Plan de Clases: </a:t>
            </a:r>
            <a:r>
              <a:rPr lang="es-ES" sz="2400" b="1">
                <a:latin typeface="Arial"/>
                <a:ea typeface="Arial"/>
                <a:cs typeface="Arial"/>
                <a:sym typeface="Arial"/>
              </a:rPr>
              <a:t>hasta el 6 de diciembre</a:t>
            </a:r>
            <a:endParaRPr sz="2400" b="1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d49c39a067_0_0"/>
          <p:cNvSpPr txBox="1">
            <a:spLocks noGrp="1"/>
          </p:cNvSpPr>
          <p:nvPr>
            <p:ph type="title"/>
          </p:nvPr>
        </p:nvSpPr>
        <p:spPr>
          <a:xfrm>
            <a:off x="677324" y="609600"/>
            <a:ext cx="9145101" cy="7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11111"/>
              <a:buFont typeface="Trebuchet MS"/>
              <a:buNone/>
            </a:pPr>
            <a:r>
              <a:rPr lang="es-ES" b="1">
                <a:solidFill>
                  <a:schemeClr val="lt1"/>
                </a:solidFill>
              </a:rPr>
              <a:t>Observamos: ‘’León Gieco - Dios Naturaleza’’</a:t>
            </a:r>
            <a:br>
              <a:rPr lang="es-ES" b="1" i="0">
                <a:solidFill>
                  <a:srgbClr val="0F0F0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s-ES" b="1">
                <a:solidFill>
                  <a:schemeClr val="lt1"/>
                </a:solidFill>
              </a:rPr>
              <a:t>  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16" name="Google Shape;216;g2d49c39a067_0_0"/>
          <p:cNvSpPr txBox="1">
            <a:spLocks noGrp="1"/>
          </p:cNvSpPr>
          <p:nvPr>
            <p:ph type="body" idx="1"/>
          </p:nvPr>
        </p:nvSpPr>
        <p:spPr>
          <a:xfrm>
            <a:off x="677334" y="1553497"/>
            <a:ext cx="8596800" cy="447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s-ES" sz="2100" u="sng">
                <a:solidFill>
                  <a:schemeClr val="hlink"/>
                </a:solidFill>
                <a:hlinkClick r:id="rId3"/>
              </a:rPr>
              <a:t>https://youtu.be/k5cVqVXZ4fg?si=0OcsUJqvaGgZQkhi</a:t>
            </a:r>
            <a:endParaRPr sz="2100" u="sng">
              <a:solidFill>
                <a:schemeClr val="hlink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s-ES" sz="2100"/>
              <a:t> </a:t>
            </a:r>
            <a:endParaRPr sz="2100"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100"/>
          </a:p>
        </p:txBody>
      </p:sp>
      <p:pic>
        <p:nvPicPr>
          <p:cNvPr id="217" name="Google Shape;217;g2d49c39a067_0_0" title="León Gieco - Dios Naturaleza (Lyric Video) ft. Carlos Núñez, Ligia Pir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26890" y="2544446"/>
            <a:ext cx="5840362" cy="329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10a04070b8_0_0"/>
          <p:cNvSpPr txBox="1">
            <a:spLocks noGrp="1"/>
          </p:cNvSpPr>
          <p:nvPr>
            <p:ph type="title"/>
          </p:nvPr>
        </p:nvSpPr>
        <p:spPr>
          <a:xfrm>
            <a:off x="560755" y="1172631"/>
            <a:ext cx="413064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ES" sz="4400" b="1"/>
              <a:t>Socialización…</a:t>
            </a:r>
            <a:endParaRPr sz="4400" b="1"/>
          </a:p>
        </p:txBody>
      </p:sp>
      <p:sp>
        <p:nvSpPr>
          <p:cNvPr id="223" name="Google Shape;223;g310a04070b8_0_0"/>
          <p:cNvSpPr txBox="1">
            <a:spLocks noGrp="1"/>
          </p:cNvSpPr>
          <p:nvPr>
            <p:ph type="body" idx="1"/>
          </p:nvPr>
        </p:nvSpPr>
        <p:spPr>
          <a:xfrm>
            <a:off x="677334" y="2493531"/>
            <a:ext cx="8596800" cy="3547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s-ES" sz="3900" b="1"/>
              <a:t>¿Qué impresiones, ideas, mensajes podemos recuperar del mismo?</a:t>
            </a:r>
            <a:endParaRPr sz="3900" b="1"/>
          </a:p>
        </p:txBody>
      </p:sp>
      <p:pic>
        <p:nvPicPr>
          <p:cNvPr id="224" name="Google Shape;224;g310a04070b8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3125" y="3894850"/>
            <a:ext cx="2868275" cy="244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g310a04070b8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67984" y="3894841"/>
            <a:ext cx="3151393" cy="2446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2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s-ES" b="1">
                <a:solidFill>
                  <a:schemeClr val="lt1"/>
                </a:solidFill>
              </a:rPr>
              <a:t>Observamos: ‘’Contaminación del mundo animado’’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31" name="Google Shape;231;p12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s-ES" sz="2400" u="sng">
                <a:solidFill>
                  <a:schemeClr val="hlink"/>
                </a:solidFill>
                <a:hlinkClick r:id="rId3"/>
              </a:rPr>
              <a:t>https://www.youtube.com/watch?v=bR2X6sqsAiY</a:t>
            </a:r>
            <a:r>
              <a:rPr lang="es-ES" sz="2400"/>
              <a:t> </a:t>
            </a:r>
            <a:endParaRPr/>
          </a:p>
          <a:p>
            <a:pPr marL="342900" lvl="0" indent="-25145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sz="2400"/>
          </a:p>
          <a:p>
            <a:pPr marL="342900" lvl="0" indent="-25145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sz="2400"/>
          </a:p>
        </p:txBody>
      </p:sp>
      <p:pic>
        <p:nvPicPr>
          <p:cNvPr id="232" name="Google Shape;232;p12" title="Contaminación del mundo animad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73293" y="3165987"/>
            <a:ext cx="4876436" cy="2753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10a04070b8_0_10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ES" sz="6000" b="1"/>
              <a:t>Socialización…</a:t>
            </a:r>
            <a:endParaRPr sz="6000" b="1"/>
          </a:p>
        </p:txBody>
      </p:sp>
      <p:sp>
        <p:nvSpPr>
          <p:cNvPr id="238" name="Google Shape;238;g310a04070b8_0_10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800" cy="3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s-ES" sz="3900" b="1"/>
              <a:t>¿Qué impresiones, ideas, mensajes podemos recuperar del mismo?</a:t>
            </a:r>
            <a:endParaRPr sz="3900" b="1"/>
          </a:p>
        </p:txBody>
      </p:sp>
      <p:pic>
        <p:nvPicPr>
          <p:cNvPr id="239" name="Google Shape;239;g310a04070b8_0_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4679" y="4048737"/>
            <a:ext cx="3062289" cy="2293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g310a04070b8_0_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72598" y="3977718"/>
            <a:ext cx="2890138" cy="2293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10a04070b8_0_5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875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ES" b="1"/>
              <a:t>ODS</a:t>
            </a:r>
            <a:endParaRPr b="1"/>
          </a:p>
        </p:txBody>
      </p:sp>
      <p:sp>
        <p:nvSpPr>
          <p:cNvPr id="246" name="Google Shape;246;g310a04070b8_0_5"/>
          <p:cNvSpPr txBox="1">
            <a:spLocks noGrp="1"/>
          </p:cNvSpPr>
          <p:nvPr>
            <p:ph type="body" idx="1"/>
          </p:nvPr>
        </p:nvSpPr>
        <p:spPr>
          <a:xfrm>
            <a:off x="677334" y="1258529"/>
            <a:ext cx="8596800" cy="478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s-ES"/>
              <a:t>Los Objetivos de Desarrollo Sostenible u Objetivos Globales, también conocidos como Agenda 2030, son 17 objetivos globales interconectados diseñados para ser un «plan para lograr un futuro mejor y más sostenible para todos».​ </a:t>
            </a:r>
            <a:endParaRPr/>
          </a:p>
        </p:txBody>
      </p:sp>
      <p:pic>
        <p:nvPicPr>
          <p:cNvPr id="247" name="Google Shape;247;g310a04070b8_0_5"/>
          <p:cNvPicPr preferRelativeResize="0"/>
          <p:nvPr/>
        </p:nvPicPr>
        <p:blipFill rotWithShape="1">
          <a:blip r:embed="rId3">
            <a:alphaModFix/>
          </a:blip>
          <a:srcRect r="1541"/>
          <a:stretch/>
        </p:blipFill>
        <p:spPr>
          <a:xfrm>
            <a:off x="824818" y="2410112"/>
            <a:ext cx="8791131" cy="4280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1"/>
          <p:cNvSpPr txBox="1">
            <a:spLocks noGrp="1"/>
          </p:cNvSpPr>
          <p:nvPr>
            <p:ph type="body" idx="1"/>
          </p:nvPr>
        </p:nvSpPr>
        <p:spPr>
          <a:xfrm>
            <a:off x="677334" y="688259"/>
            <a:ext cx="8596668" cy="5353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s-ES"/>
              <a:t>Llevar a cabo alianzas entre los diferentes actores del planeta; gobiernos, sector privado y sociedad civil, y situar la Agenda 2030 en el centro de las políticas y actuaciones de todos ellos.</a:t>
            </a:r>
            <a:endParaRPr/>
          </a:p>
          <a:p>
            <a:pPr marL="45720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s-ES"/>
              <a:t>Se trata de un conjunto integrado de objetivos globales, voluntarios y de aplicación universal que buscan un equilibrio entre las dimensiones económica, social y ambiental del desarrollo sostenible, con el propósito de alcanzar mayores niveles de bienestar en el mundo, orientados por el lema de “No dejar a nadie atrás” </a:t>
            </a:r>
            <a:endParaRPr/>
          </a:p>
          <a:p>
            <a:pPr marL="45720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s-ES"/>
              <a:t>Los objetivos persiguen la igualdad entre las personas, proteger el planeta y asegurar la prosperidad como parte de una nueva agenda de desarrollo sostenible.</a:t>
            </a:r>
            <a:endParaRPr/>
          </a:p>
          <a:p>
            <a:pPr marL="45720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s-ES"/>
              <a:t> son un llamado a la acción global para acabar con la pobreza, proteger el planeta y garantizar que todas las personas disfruten de paz y prosperidad.</a:t>
            </a:r>
            <a:endParaRPr/>
          </a:p>
        </p:txBody>
      </p:sp>
      <p:pic>
        <p:nvPicPr>
          <p:cNvPr id="253" name="Google Shape;25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8050" y="5047636"/>
            <a:ext cx="2857500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0f45378bff_0_32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</a:pPr>
            <a:r>
              <a:rPr lang="es-ES" sz="4700" b="1">
                <a:solidFill>
                  <a:schemeClr val="lt1"/>
                </a:solidFill>
              </a:rPr>
              <a:t>Observamos </a:t>
            </a:r>
            <a:br>
              <a:rPr lang="es-ES" sz="4700" b="1">
                <a:solidFill>
                  <a:schemeClr val="lt1"/>
                </a:solidFill>
              </a:rPr>
            </a:br>
            <a:r>
              <a:rPr lang="es-ES" sz="4700" b="1">
                <a:solidFill>
                  <a:schemeClr val="lt1"/>
                </a:solidFill>
              </a:rPr>
              <a:t>COTIDIAFONOS CON NIÑOS</a:t>
            </a:r>
            <a:endParaRPr sz="4700" b="1">
              <a:solidFill>
                <a:schemeClr val="lt1"/>
              </a:solidFill>
            </a:endParaRPr>
          </a:p>
        </p:txBody>
      </p:sp>
      <p:sp>
        <p:nvSpPr>
          <p:cNvPr id="259" name="Google Shape;259;g30f45378bff_0_32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2004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s-ES"/>
              <a:t> </a:t>
            </a:r>
            <a:endParaRPr/>
          </a:p>
          <a:p>
            <a:pPr marL="457200" lvl="0" indent="-32004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s-ES" u="sng">
                <a:solidFill>
                  <a:schemeClr val="hlink"/>
                </a:solidFill>
                <a:hlinkClick r:id="rId3"/>
              </a:rPr>
              <a:t>https://youtu.be/bj6PYseN_wY?si=8LlEYkz6TgUY7WH2</a:t>
            </a:r>
            <a:endParaRPr/>
          </a:p>
          <a:p>
            <a:pPr marL="457200" lvl="0" indent="-32004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457200" lvl="0" indent="-32004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260" name="Google Shape;260;g30f45378bff_0_32" title="&quot;Cotidiáfonos, una exposición con ruidos y ruiditos&quot;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23536" y="3336580"/>
            <a:ext cx="5198704" cy="2934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10a04070b8_0_15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521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ES"/>
              <a:t>FUNDAMENTACIÓN  </a:t>
            </a:r>
            <a:endParaRPr/>
          </a:p>
        </p:txBody>
      </p:sp>
      <p:sp>
        <p:nvSpPr>
          <p:cNvPr id="266" name="Google Shape;266;g310a04070b8_0_15"/>
          <p:cNvSpPr txBox="1">
            <a:spLocks noGrp="1"/>
          </p:cNvSpPr>
          <p:nvPr>
            <p:ph type="body" idx="1"/>
          </p:nvPr>
        </p:nvSpPr>
        <p:spPr>
          <a:xfrm>
            <a:off x="677334" y="1278195"/>
            <a:ext cx="8596668" cy="4556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2004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s-ES"/>
              <a:t>Teniendo en cuenta la Ley de Educación Ambiental N°6514 en el artículo N°3 se menciona que ‘’la Educación Ambiental constituye un proceso continuo y permanente que se integrará al sistema educativo desde una concepción de desarrollo sustentable, abordando el ambiente desde su complejidad....’’, y en virtud de ello, el presente proyecto </a:t>
            </a:r>
            <a:r>
              <a:rPr lang="es-ES" u="sng"/>
              <a:t>está pensado para crear conciencia, conocer, fomentar y poner en práctica el proceso de reciclaje de objetos biodegradables y no biodegradables a través de la confección de instrumentos y objetos sonoros musicales.</a:t>
            </a:r>
            <a:endParaRPr u="sng"/>
          </a:p>
          <a:p>
            <a:pPr marL="457200" lvl="0" indent="-32004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s-ES"/>
              <a:t>Hacer musical por medio de la creación de instrumentos musicales con materiales biodegradables y no biodegradables </a:t>
            </a:r>
            <a:r>
              <a:rPr lang="es-ES" u="sng"/>
              <a:t>que estimulen en los estudiantes el pensamiento creativo, innovador y consciente sobre sobre el cuidado del medio ambiente.</a:t>
            </a:r>
            <a:endParaRPr u="sng"/>
          </a:p>
          <a:p>
            <a:pPr marL="457200" lvl="0" indent="-32004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s-ES"/>
              <a:t>Eje vertebrador el cuidado del medio ambiente y los lenguajes artísticos integrales, se propicia </a:t>
            </a:r>
            <a:r>
              <a:rPr lang="es-ES" u="sng"/>
              <a:t>una instancia para ejercitar el trabajo en equipo</a:t>
            </a:r>
            <a:r>
              <a:rPr lang="es-ES"/>
              <a:t>.</a:t>
            </a:r>
            <a:endParaRPr/>
          </a:p>
        </p:txBody>
      </p:sp>
      <p:pic>
        <p:nvPicPr>
          <p:cNvPr id="267" name="Google Shape;267;g310a04070b8_0_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61800" y="5398225"/>
            <a:ext cx="3442775" cy="139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3"/>
          <p:cNvSpPr txBox="1">
            <a:spLocks noGrp="1"/>
          </p:cNvSpPr>
          <p:nvPr>
            <p:ph type="body" idx="1"/>
          </p:nvPr>
        </p:nvSpPr>
        <p:spPr>
          <a:xfrm>
            <a:off x="677334" y="924233"/>
            <a:ext cx="8596668" cy="511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2004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s-ES"/>
              <a:t>Desarrollar la habilidad del trabajo en equipo, promueve el cuidado del medio ambiente y posibilita un interrelacionamiento más allá de lo social.</a:t>
            </a:r>
            <a:endParaRPr/>
          </a:p>
          <a:p>
            <a:pPr marL="457200" lvl="0" indent="-32004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s-ES"/>
              <a:t>Comprender el proceso de reutilización de ciertos elementos que se desechan junto a la basura y que estas situaciones no se reduzcan a un mero hacer, sino que se constituyan en un hacer reflexivo de sus producciones, generando una actitud que incentive el cuidado del medio ambiente.</a:t>
            </a:r>
            <a:endParaRPr/>
          </a:p>
        </p:txBody>
      </p:sp>
      <p:pic>
        <p:nvPicPr>
          <p:cNvPr id="273" name="Google Shape;273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9180" y="3200398"/>
            <a:ext cx="4000155" cy="190776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74" name="Google Shape;274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83380" y="3200398"/>
            <a:ext cx="2857500" cy="1600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75" name="Google Shape;275;p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63844" y="4670559"/>
            <a:ext cx="3745027" cy="1837404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/>
          </a:p>
        </p:txBody>
      </p:sp>
      <p:pic>
        <p:nvPicPr>
          <p:cNvPr id="150" name="Google Shape;150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5151" y="467375"/>
            <a:ext cx="8063174" cy="403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09400" y="4769425"/>
            <a:ext cx="2647950" cy="19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81704" y="4769413"/>
            <a:ext cx="1933574" cy="1933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79250" y="4788725"/>
            <a:ext cx="3144625" cy="193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0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ES" b="1">
                <a:solidFill>
                  <a:schemeClr val="lt1"/>
                </a:solidFill>
              </a:rPr>
              <a:t>¿Qué ventajas e inconvenientes tienen en su uso?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289" name="Google Shape;289;p40"/>
          <p:cNvPicPr preferRelativeResize="0"/>
          <p:nvPr/>
        </p:nvPicPr>
        <p:blipFill rotWithShape="1">
          <a:blip r:embed="rId3">
            <a:alphaModFix/>
          </a:blip>
          <a:srcRect t="8358" r="-16936" b="-23864"/>
          <a:stretch/>
        </p:blipFill>
        <p:spPr>
          <a:xfrm>
            <a:off x="857250" y="2025450"/>
            <a:ext cx="8829700" cy="434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74000" y="4518425"/>
            <a:ext cx="2638425" cy="194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74000" y="2019300"/>
            <a:ext cx="2638425" cy="215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119c119adf_0_5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ES"/>
              <a:t>¿Cuáles son los contenidos a abordar?</a:t>
            </a:r>
            <a:endParaRPr/>
          </a:p>
        </p:txBody>
      </p:sp>
      <p:sp>
        <p:nvSpPr>
          <p:cNvPr id="297" name="Google Shape;297;g3119c119adf_0_5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800" cy="3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6449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40"/>
              <a:buChar char="►"/>
            </a:pPr>
            <a:r>
              <a:rPr lang="es-ES" sz="2500"/>
              <a:t>Los objetos: material, tamaño y forma</a:t>
            </a:r>
            <a:endParaRPr sz="2500"/>
          </a:p>
          <a:p>
            <a:pPr marL="457200" lvl="0" indent="-3644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40"/>
              <a:buChar char="►"/>
            </a:pPr>
            <a:r>
              <a:rPr lang="es-ES" sz="2500"/>
              <a:t>Sonidos: rasgos distintivos</a:t>
            </a:r>
            <a:endParaRPr sz="2500"/>
          </a:p>
          <a:p>
            <a:pPr marL="457200" lvl="0" indent="-3644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40"/>
              <a:buChar char="►"/>
            </a:pPr>
            <a:r>
              <a:rPr lang="es-ES" sz="2500"/>
              <a:t>La combinación sonora: búsqueda, selección y organización</a:t>
            </a:r>
            <a:endParaRPr sz="2500"/>
          </a:p>
          <a:p>
            <a:pPr marL="457200" lvl="0" indent="-3644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40"/>
              <a:buChar char="►"/>
            </a:pPr>
            <a:r>
              <a:rPr lang="es-ES" sz="2500"/>
              <a:t>La confección de instrumentos sonoros sencillos: procedimientos</a:t>
            </a:r>
            <a:endParaRPr sz="2500"/>
          </a:p>
          <a:p>
            <a:pPr marL="457200" lvl="0" indent="-3644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40"/>
              <a:buChar char="►"/>
            </a:pPr>
            <a:r>
              <a:rPr lang="es-ES" sz="2500"/>
              <a:t>La creación e improvisación de pequeñas producciones/concertaciones instrumentales.</a:t>
            </a:r>
            <a:endParaRPr sz="2500"/>
          </a:p>
          <a:p>
            <a:pPr marL="457200" lvl="0" indent="-3644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40"/>
              <a:buChar char="►"/>
            </a:pPr>
            <a:r>
              <a:rPr lang="es-ES" sz="2500"/>
              <a:t>La orquestación del Cancionero Infantil</a:t>
            </a:r>
            <a:endParaRPr sz="2500"/>
          </a:p>
        </p:txBody>
      </p:sp>
      <p:pic>
        <p:nvPicPr>
          <p:cNvPr id="298" name="Google Shape;298;g3119c119adf_0_5"/>
          <p:cNvPicPr preferRelativeResize="0"/>
          <p:nvPr/>
        </p:nvPicPr>
        <p:blipFill rotWithShape="1">
          <a:blip r:embed="rId3">
            <a:alphaModFix/>
          </a:blip>
          <a:srcRect b="3185"/>
          <a:stretch/>
        </p:blipFill>
        <p:spPr>
          <a:xfrm>
            <a:off x="8262875" y="4270125"/>
            <a:ext cx="3555375" cy="215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119c119adf_0_10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ES" sz="4980" b="1"/>
              <a:t>Dimensiones de la enseñanza musical </a:t>
            </a:r>
            <a:endParaRPr sz="4980" b="1"/>
          </a:p>
        </p:txBody>
      </p:sp>
      <p:sp>
        <p:nvSpPr>
          <p:cNvPr id="304" name="Google Shape;304;g3119c119adf_0_10"/>
          <p:cNvSpPr txBox="1">
            <a:spLocks noGrp="1"/>
          </p:cNvSpPr>
          <p:nvPr>
            <p:ph type="body" idx="1"/>
          </p:nvPr>
        </p:nvSpPr>
        <p:spPr>
          <a:xfrm>
            <a:off x="516400" y="2490949"/>
            <a:ext cx="8596800" cy="3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43243"/>
              <a:buNone/>
            </a:pPr>
            <a:endParaRPr sz="3600"/>
          </a:p>
          <a:p>
            <a:pPr marL="457200" lvl="0" indent="-372618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90000"/>
              <a:buChar char="►"/>
            </a:pPr>
            <a:r>
              <a:rPr lang="es-ES" sz="3600"/>
              <a:t>APRECIACIÓN</a:t>
            </a:r>
            <a:endParaRPr sz="3600"/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43243"/>
              <a:buNone/>
            </a:pPr>
            <a:endParaRPr sz="3600"/>
          </a:p>
          <a:p>
            <a:pPr marL="457200" lvl="0" indent="-372618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90000"/>
              <a:buChar char="►"/>
            </a:pPr>
            <a:r>
              <a:rPr lang="es-ES" sz="3600"/>
              <a:t>PRODUCCIÓN</a:t>
            </a:r>
            <a:endParaRPr sz="3600"/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43243"/>
              <a:buNone/>
            </a:pPr>
            <a:endParaRPr sz="3600"/>
          </a:p>
          <a:p>
            <a:pPr marL="457200" lvl="0" indent="-372618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90000"/>
              <a:buChar char="►"/>
            </a:pPr>
            <a:r>
              <a:rPr lang="es-ES" sz="3600"/>
              <a:t>CONTEXTUALIZACIÓN</a:t>
            </a:r>
            <a:endParaRPr sz="3600"/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43243"/>
              <a:buNone/>
            </a:pPr>
            <a:endParaRPr sz="36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43243"/>
              <a:buNone/>
            </a:pPr>
            <a:endParaRPr sz="3600"/>
          </a:p>
        </p:txBody>
      </p:sp>
      <p:pic>
        <p:nvPicPr>
          <p:cNvPr id="305" name="Google Shape;305;g3119c119adf_0_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8026" y="2408275"/>
            <a:ext cx="3078900" cy="20414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</p:pic>
      <p:pic>
        <p:nvPicPr>
          <p:cNvPr id="306" name="Google Shape;306;g3119c119adf_0_10"/>
          <p:cNvPicPr preferRelativeResize="0"/>
          <p:nvPr/>
        </p:nvPicPr>
        <p:blipFill rotWithShape="1">
          <a:blip r:embed="rId4">
            <a:alphaModFix/>
          </a:blip>
          <a:srcRect r="8163" b="8163"/>
          <a:stretch/>
        </p:blipFill>
        <p:spPr>
          <a:xfrm>
            <a:off x="7813434" y="4717050"/>
            <a:ext cx="2613066" cy="173887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1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737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s-ES"/>
              <a:t>Clasificación de los Cotidiáfonos</a:t>
            </a:r>
            <a:endParaRPr/>
          </a:p>
        </p:txBody>
      </p:sp>
      <p:sp>
        <p:nvSpPr>
          <p:cNvPr id="312" name="Google Shape;312;p41"/>
          <p:cNvSpPr txBox="1">
            <a:spLocks noGrp="1"/>
          </p:cNvSpPr>
          <p:nvPr>
            <p:ph type="body" idx="1"/>
          </p:nvPr>
        </p:nvSpPr>
        <p:spPr>
          <a:xfrm>
            <a:off x="677325" y="1347025"/>
            <a:ext cx="8596800" cy="49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s-ES" sz="2100"/>
              <a:t>Se adopta la clasificación efectuada por Víctor Mahillón en 1860 y revisada o planteada en 1914 por Erich M. von Hornbostel y Curt Sachs. En la bibliografía citada, Carlos Vega expone exhaustivamente esta clasificación mencionando además otros autores con diferentes criterios de agrupación y análisis de los instrumentos musicales.</a:t>
            </a:r>
            <a:endParaRPr sz="2100"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100"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s-ES" sz="2100"/>
              <a:t>Los 4 grupos instrumentales son: </a:t>
            </a:r>
            <a:endParaRPr sz="2100"/>
          </a:p>
          <a:p>
            <a:pPr marL="457200" lvl="0" indent="-33909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40"/>
              <a:buChar char="►"/>
            </a:pPr>
            <a:r>
              <a:rPr lang="es-ES" sz="2100" b="1"/>
              <a:t>Idiófonos </a:t>
            </a:r>
            <a:endParaRPr sz="2100"/>
          </a:p>
          <a:p>
            <a:pPr marL="457200" lvl="0" indent="-33909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40"/>
              <a:buChar char="►"/>
            </a:pPr>
            <a:r>
              <a:rPr lang="es-ES" sz="2100" b="1"/>
              <a:t>Membranófonos </a:t>
            </a:r>
            <a:endParaRPr sz="2100"/>
          </a:p>
          <a:p>
            <a:pPr marL="457200" lvl="0" indent="-33909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40"/>
              <a:buChar char="►"/>
            </a:pPr>
            <a:r>
              <a:rPr lang="es-ES" sz="2100" b="1"/>
              <a:t>Aerófonos </a:t>
            </a:r>
            <a:endParaRPr sz="2100"/>
          </a:p>
          <a:p>
            <a:pPr marL="457200" lvl="0" indent="-33909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40"/>
              <a:buChar char="►"/>
            </a:pPr>
            <a:r>
              <a:rPr lang="es-ES" sz="2100" b="1"/>
              <a:t>Cordófonos.</a:t>
            </a:r>
            <a:endParaRPr sz="2100"/>
          </a:p>
        </p:txBody>
      </p:sp>
      <p:pic>
        <p:nvPicPr>
          <p:cNvPr id="313" name="Google Shape;313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74250" y="4318525"/>
            <a:ext cx="2665900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59225" y="2974300"/>
            <a:ext cx="246697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3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7334"/>
              <a:buNone/>
            </a:pPr>
            <a:r>
              <a:rPr lang="es-ES" b="1">
                <a:solidFill>
                  <a:schemeClr val="lt1"/>
                </a:solidFill>
              </a:rPr>
              <a:t>Ob</a:t>
            </a:r>
            <a:r>
              <a:rPr lang="es-ES" sz="4488" b="1">
                <a:solidFill>
                  <a:schemeClr val="lt1"/>
                </a:solidFill>
              </a:rPr>
              <a:t>servamos: “</a:t>
            </a:r>
            <a:r>
              <a:rPr lang="es-ES" sz="4488" b="1" i="0">
                <a:solidFill>
                  <a:schemeClr val="lt1"/>
                </a:solidFill>
              </a:rPr>
              <a:t>Los Cotidiáfonos en la Educación Musical’’</a:t>
            </a:r>
            <a:br>
              <a:rPr lang="es-ES" sz="4488" b="1" i="0">
                <a:solidFill>
                  <a:srgbClr val="0F0F0F"/>
                </a:solidFill>
              </a:rPr>
            </a:br>
            <a:endParaRPr sz="4488" b="1"/>
          </a:p>
        </p:txBody>
      </p:sp>
      <p:sp>
        <p:nvSpPr>
          <p:cNvPr id="320" name="Google Shape;320;p13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s-ES"/>
              <a:t> </a:t>
            </a:r>
            <a:r>
              <a:rPr lang="es-ES" sz="2400" u="sng">
                <a:solidFill>
                  <a:schemeClr val="hlink"/>
                </a:solidFill>
                <a:hlinkClick r:id="rId3"/>
              </a:rPr>
              <a:t>https://youtu.be/dFIUiVnfdEI?si=2Ja8THIcQ8M4LPQF</a:t>
            </a:r>
            <a:r>
              <a:rPr lang="es-ES" sz="2400"/>
              <a:t> </a:t>
            </a:r>
            <a:endParaRPr/>
          </a:p>
          <a:p>
            <a:pPr marL="342900" lvl="0" indent="-25145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sz="2400"/>
          </a:p>
          <a:p>
            <a:pPr marL="342900" lvl="0" indent="-25145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sz="2400"/>
          </a:p>
        </p:txBody>
      </p:sp>
      <p:pic>
        <p:nvPicPr>
          <p:cNvPr id="321" name="Google Shape;321;p13" title="Los Cotidiáfonos en la Educación Musical (1990)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65987" y="2969552"/>
            <a:ext cx="4404852" cy="33036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8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s-ES" sz="4400" b="1"/>
              <a:t>MODOS DE ACCIÓN</a:t>
            </a:r>
            <a:br>
              <a:rPr lang="es-ES"/>
            </a:br>
            <a:endParaRPr/>
          </a:p>
        </p:txBody>
      </p:sp>
      <p:sp>
        <p:nvSpPr>
          <p:cNvPr id="327" name="Google Shape;327;p48"/>
          <p:cNvSpPr txBox="1">
            <a:spLocks noGrp="1"/>
          </p:cNvSpPr>
          <p:nvPr>
            <p:ph type="body" idx="1"/>
          </p:nvPr>
        </p:nvSpPr>
        <p:spPr>
          <a:xfrm>
            <a:off x="677325" y="1455175"/>
            <a:ext cx="8831100" cy="45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s-ES" sz="2100"/>
              <a:t>Hace referencia a los mecanismos de excitación que son activados por el ejecutante (golpear, entrechocar, sacudir, frotar, soplar, etc.) y que actúan sobre la materia vibrante (membranas, cuerdas, cuerpo, etc.).</a:t>
            </a:r>
            <a:endParaRPr sz="2100"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100"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s-ES" sz="2100" b="1" u="sng"/>
              <a:t>RASPAR</a:t>
            </a:r>
            <a:r>
              <a:rPr lang="es-ES" sz="2100" b="1"/>
              <a:t>:</a:t>
            </a:r>
            <a:r>
              <a:rPr lang="es-ES" sz="2100"/>
              <a:t> deslizar un elemento liso sobre una superficie estriada o viceversa</a:t>
            </a:r>
            <a:endParaRPr sz="2100"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100"/>
          </a:p>
        </p:txBody>
      </p:sp>
      <p:pic>
        <p:nvPicPr>
          <p:cNvPr id="328" name="Google Shape;328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0953" y="3610625"/>
            <a:ext cx="2833400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9"/>
          <p:cNvSpPr txBox="1">
            <a:spLocks noGrp="1"/>
          </p:cNvSpPr>
          <p:nvPr>
            <p:ph type="body" idx="1"/>
          </p:nvPr>
        </p:nvSpPr>
        <p:spPr>
          <a:xfrm>
            <a:off x="677334" y="658761"/>
            <a:ext cx="8596668" cy="538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54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40"/>
              <a:buChar char="►"/>
            </a:pPr>
            <a:r>
              <a:rPr lang="es-ES" sz="2200" b="1" u="sng"/>
              <a:t>ENTRECHOCAR</a:t>
            </a:r>
            <a:r>
              <a:rPr lang="es-ES" sz="2200" b="1"/>
              <a:t>:</a:t>
            </a:r>
            <a:r>
              <a:rPr lang="es-ES" sz="2200"/>
              <a:t> accionar una placa o lámina contra otra idéntica.</a:t>
            </a:r>
            <a:endParaRPr sz="2200"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200"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200"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200"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200"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200"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200"/>
          </a:p>
          <a:p>
            <a:pPr marL="457200" lvl="0" indent="-3454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40"/>
              <a:buChar char="►"/>
            </a:pPr>
            <a:r>
              <a:rPr lang="es-ES" sz="2200" b="1" u="sng"/>
              <a:t>PELLIZCAR</a:t>
            </a:r>
            <a:r>
              <a:rPr lang="es-ES" sz="2200"/>
              <a:t>: realizar presión pinza sobre una membrana poco tensa.</a:t>
            </a:r>
            <a:endParaRPr sz="2200"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s-ES"/>
              <a:t> 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334" name="Google Shape;334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6193" y="1533611"/>
            <a:ext cx="2333625" cy="195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1237" y="4732462"/>
            <a:ext cx="3713581" cy="195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0"/>
          <p:cNvSpPr txBox="1">
            <a:spLocks noGrp="1"/>
          </p:cNvSpPr>
          <p:nvPr>
            <p:ph type="body" idx="1"/>
          </p:nvPr>
        </p:nvSpPr>
        <p:spPr>
          <a:xfrm>
            <a:off x="677334" y="904569"/>
            <a:ext cx="8596668" cy="5136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s-ES" sz="2400" u="sng"/>
              <a:t>R</a:t>
            </a:r>
            <a:r>
              <a:rPr lang="es-ES" sz="2200" u="sng"/>
              <a:t>OTAR</a:t>
            </a:r>
            <a:r>
              <a:rPr lang="es-ES" sz="2200"/>
              <a:t>: girar el cuerpo del instrumento en un movimiento de ida y vuelta.</a:t>
            </a:r>
            <a:endParaRPr sz="2200"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200"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200"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200"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200"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200"/>
          </a:p>
          <a:p>
            <a:pPr marL="457200" lvl="0" indent="-3454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40"/>
              <a:buChar char="►"/>
            </a:pPr>
            <a:r>
              <a:rPr lang="es-ES" sz="2200" u="sng"/>
              <a:t>SOPLAR</a:t>
            </a:r>
            <a:r>
              <a:rPr lang="es-ES" sz="2200"/>
              <a:t>: enviar una columna de aire por una boquilla o tubo abierto.</a:t>
            </a:r>
            <a:endParaRPr sz="2200"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341" name="Google Shape;341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82524" y="1763250"/>
            <a:ext cx="3919125" cy="192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82525" y="4785900"/>
            <a:ext cx="3919125" cy="192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1"/>
          <p:cNvSpPr txBox="1">
            <a:spLocks noGrp="1"/>
          </p:cNvSpPr>
          <p:nvPr>
            <p:ph type="body" idx="1"/>
          </p:nvPr>
        </p:nvSpPr>
        <p:spPr>
          <a:xfrm>
            <a:off x="677334" y="865239"/>
            <a:ext cx="8596668" cy="5176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54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40"/>
              <a:buChar char="►"/>
            </a:pPr>
            <a:r>
              <a:rPr lang="es-ES" sz="2200" u="sng"/>
              <a:t>PULSAR</a:t>
            </a:r>
            <a:r>
              <a:rPr lang="es-ES" sz="2200"/>
              <a:t>: accionar sobre una cuerda con yemas, uñas o plectro.</a:t>
            </a:r>
            <a:endParaRPr sz="2200"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200"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200"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200"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200"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200"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200"/>
          </a:p>
          <a:p>
            <a:pPr marL="457200" lvl="0" indent="-3454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40"/>
              <a:buChar char="►"/>
            </a:pPr>
            <a:r>
              <a:rPr lang="es-ES" sz="2200" u="sng"/>
              <a:t>PRESIONAR</a:t>
            </a:r>
            <a:r>
              <a:rPr lang="es-ES" sz="2200"/>
              <a:t>: regular la presión ejercida sobre una lámina flexible.</a:t>
            </a:r>
            <a:endParaRPr sz="2200"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348" name="Google Shape;348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71075" y="1561025"/>
            <a:ext cx="26215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71086" y="4571505"/>
            <a:ext cx="2621507" cy="1743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/>
          </a:p>
        </p:txBody>
      </p:sp>
      <p:pic>
        <p:nvPicPr>
          <p:cNvPr id="156" name="Google Shape;156;p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"/>
          <p:cNvPicPr preferRelativeResize="0"/>
          <p:nvPr/>
        </p:nvPicPr>
        <p:blipFill rotWithShape="1">
          <a:blip r:embed="rId4">
            <a:alphaModFix/>
          </a:blip>
          <a:srcRect l="34396" t="10981" r="32795" b="23297"/>
          <a:stretch/>
        </p:blipFill>
        <p:spPr>
          <a:xfrm>
            <a:off x="8660576" y="2397498"/>
            <a:ext cx="2497827" cy="291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10a04070b8_0_20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ES"/>
              <a:t>MEDIADORES DEL SONIDO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sp>
        <p:nvSpPr>
          <p:cNvPr id="355" name="Google Shape;355;g310a04070b8_0_20"/>
          <p:cNvSpPr txBox="1">
            <a:spLocks noGrp="1"/>
          </p:cNvSpPr>
          <p:nvPr>
            <p:ph type="body" idx="1"/>
          </p:nvPr>
        </p:nvSpPr>
        <p:spPr>
          <a:xfrm>
            <a:off x="677334" y="1474839"/>
            <a:ext cx="8596800" cy="456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s-ES" sz="2400"/>
              <a:t>Son los elementos que utilizamos para accionar sobre el cuerpo vibrante de un instrumento: las manos, labios, palillos, escobillas, arco, púa, varillas, gomitas, etc.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356" name="Google Shape;356;g310a04070b8_0_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3819" y="2628888"/>
            <a:ext cx="2847975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g310a04070b8_0_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94782" y="4858979"/>
            <a:ext cx="2590800" cy="17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g310a04070b8_0_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46368" y="4611313"/>
            <a:ext cx="2409825" cy="189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g310a04070b8_0_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54775" y="3321850"/>
            <a:ext cx="2008150" cy="31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g310a04070b8_0_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87300" y="270275"/>
            <a:ext cx="2143125" cy="273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g310a04070b8_0_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3825" y="4487504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g310a04070b8_0_2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04175" y="2752725"/>
            <a:ext cx="2143125" cy="17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g310a04070b8_0_2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79750" y="2657450"/>
            <a:ext cx="1976451" cy="1771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3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884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s-ES" b="1"/>
              <a:t>Instrumentos sonoros</a:t>
            </a:r>
            <a:endParaRPr b="1"/>
          </a:p>
        </p:txBody>
      </p:sp>
      <p:sp>
        <p:nvSpPr>
          <p:cNvPr id="369" name="Google Shape;369;p43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909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40"/>
              <a:buChar char="►"/>
            </a:pPr>
            <a:r>
              <a:rPr lang="es-ES" sz="2100"/>
              <a:t>El fenómeno del sonido con sus diferentes comportamientos y rasgos distintivos es un fenómeno en la FORMACIÓN musical de los niños pequeños (riqueza del sonido – intereses/necesidades/posibilidades de nuestros niños).</a:t>
            </a:r>
            <a:endParaRPr sz="2100"/>
          </a:p>
          <a:p>
            <a:pPr marL="457200" lvl="0" indent="-33909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40"/>
              <a:buChar char="►"/>
            </a:pPr>
            <a:r>
              <a:rPr lang="es-ES" sz="2100"/>
              <a:t>La gran variedad de materiales, aplicación, empleo y significado los llevó a denominarlos COTIDIÁFONOS.</a:t>
            </a:r>
            <a:endParaRPr sz="2100"/>
          </a:p>
          <a:p>
            <a:pPr marL="457200" lvl="0" indent="-33909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40"/>
              <a:buChar char="►"/>
            </a:pPr>
            <a:r>
              <a:rPr lang="es-ES" sz="2100"/>
              <a:t>Están al alcance de todos por sus materiales constitutivos que provienen de fuentes de fácil acceso, sencillez en su CONFECCIÓN y simples ACCIONES MOTRICES para generar SONIDO.</a:t>
            </a:r>
            <a:endParaRPr sz="2100"/>
          </a:p>
          <a:p>
            <a:pPr marL="457200" lvl="0" indent="-33909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40"/>
              <a:buChar char="►"/>
            </a:pPr>
            <a:r>
              <a:rPr lang="es-ES" sz="2100"/>
              <a:t>La METODOLOGÍA  para el uso de éstos instrumentos en la iniciación a la música y el sonido con niños pequeños es fundamental  para la PROYECCIÓN de los mismos en el aula.</a:t>
            </a:r>
            <a:endParaRPr sz="2100"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1900"/>
          </a:p>
        </p:txBody>
      </p:sp>
      <p:pic>
        <p:nvPicPr>
          <p:cNvPr id="370" name="Google Shape;370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19974" y="253175"/>
            <a:ext cx="2924025" cy="1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5"/>
          <p:cNvSpPr txBox="1">
            <a:spLocks noGrp="1"/>
          </p:cNvSpPr>
          <p:nvPr>
            <p:ph type="body" idx="1"/>
          </p:nvPr>
        </p:nvSpPr>
        <p:spPr>
          <a:xfrm>
            <a:off x="677325" y="2411025"/>
            <a:ext cx="8596800" cy="3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lvl="0" indent="-313182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37946"/>
              <a:buChar char="►"/>
            </a:pPr>
            <a:r>
              <a:rPr lang="es-ES"/>
              <a:t>L</a:t>
            </a:r>
            <a:r>
              <a:rPr lang="es-ES" sz="2308"/>
              <a:t>os sonidos comunican situaciones concretas o permiten evocarlas, ordenan realizar tal o cual acción, transmiten y provocar sentimientos, son portadores de mensajes, o sea, somos receptores o emisores.</a:t>
            </a:r>
            <a:endParaRPr sz="2308"/>
          </a:p>
          <a:p>
            <a:pPr marL="457200" lvl="0" indent="-343123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4401"/>
              <a:buChar char="►"/>
            </a:pPr>
            <a:r>
              <a:rPr lang="es-ES" sz="2308"/>
              <a:t>Este lenguaje sonoro, parte de nuestro patrimonio socio-cultural, es un bagaje cognitivo y emocional del que somos poseedores sin excepción.</a:t>
            </a:r>
            <a:endParaRPr sz="2308"/>
          </a:p>
          <a:p>
            <a:pPr marL="457200" lvl="0" indent="-343123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4401"/>
              <a:buChar char="►"/>
            </a:pPr>
            <a:r>
              <a:rPr lang="es-ES" sz="2308"/>
              <a:t>El Prof. Francisco Krópfl menciona las diferentes áreas de experiencias que cotidianamente tenemos con el sonido.</a:t>
            </a:r>
            <a:endParaRPr sz="2308"/>
          </a:p>
          <a:p>
            <a:pPr marL="457200" lvl="0" indent="-343123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4401"/>
              <a:buChar char="►"/>
            </a:pPr>
            <a:r>
              <a:rPr lang="es-ES" sz="2308"/>
              <a:t>El sonido como estímulo en si mismo: con todo lo que provoca por su cualidad material (su registro, timbre, intensidad, etc.)</a:t>
            </a:r>
            <a:endParaRPr sz="2308"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62387"/>
              <a:buNone/>
            </a:pPr>
            <a:endParaRPr sz="2308"/>
          </a:p>
        </p:txBody>
      </p:sp>
      <p:pic>
        <p:nvPicPr>
          <p:cNvPr id="376" name="Google Shape;376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1877" y="406125"/>
            <a:ext cx="2964275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45"/>
          <p:cNvSpPr txBox="1">
            <a:spLocks noGrp="1"/>
          </p:cNvSpPr>
          <p:nvPr>
            <p:ph type="title"/>
          </p:nvPr>
        </p:nvSpPr>
        <p:spPr>
          <a:xfrm>
            <a:off x="677334" y="560075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s-ES" sz="4300" b="1"/>
              <a:t>FUNCIONES…</a:t>
            </a:r>
            <a:endParaRPr sz="4300" b="1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4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s-ES"/>
              <a:t>El Sonido</a:t>
            </a:r>
            <a:endParaRPr/>
          </a:p>
        </p:txBody>
      </p:sp>
      <p:sp>
        <p:nvSpPr>
          <p:cNvPr id="383" name="Google Shape;383;p44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s-ES"/>
              <a:t>Vivimos rodeados de sonidos y ese complejo sonoro, nuestro entorno sonoro, nos acompaña y nos da información acerca de lo que está ocurriendo.</a:t>
            </a:r>
            <a:endParaRPr/>
          </a:p>
          <a:p>
            <a:pPr marL="45720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s-ES"/>
              <a:t>Será difícil imaginar una fábrica en acción sin sus ruidos característicos, una calle muy transitada sin bocinas o arranques de motores.</a:t>
            </a:r>
            <a:endParaRPr/>
          </a:p>
          <a:p>
            <a:pPr marL="45720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s-ES"/>
              <a:t>Muchas veces evocamos situaciones a partir de la audición de un solo sonido: un grillo, el atardecer en el campo; la sirena de un barco, el ajetreo del puerto antes de su salida. </a:t>
            </a:r>
            <a:endParaRPr/>
          </a:p>
          <a:p>
            <a:pPr marL="45720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s-ES"/>
              <a:t>Hay sonidos usados como señales y a los que reconocemos como: el timbre de la escuela, la sirena de la ambulancia y hay sonidos que asustan, otros que tranquilizan; sonidos dulces y serenos; algunos gratos, otros irritantes, etc.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384" name="Google Shape;384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62548" y="441325"/>
            <a:ext cx="4145600" cy="165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7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s-ES"/>
              <a:t>El sonido en la Educación Musical</a:t>
            </a:r>
            <a:endParaRPr/>
          </a:p>
        </p:txBody>
      </p:sp>
      <p:sp>
        <p:nvSpPr>
          <p:cNvPr id="390" name="Google Shape;390;p47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s-ES"/>
              <a:t>Los estudios acerca del sonido han gravitado en educadores de distintas laittudes, constituyéndose en uno de los temas más frecuentados por la Educación Musical actual. </a:t>
            </a:r>
            <a:endParaRPr/>
          </a:p>
          <a:p>
            <a:pPr marL="45720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s-ES"/>
              <a:t>Las investigaciones en psico-acústica, la tecnología ampliando los marcos de generación de sonido hacia dimensiones insospechadas y abriendo los canales perceptivos, nos invitan a participar en este proceso atendiendo con mayor énfasis su inclusión en nuestras clases. </a:t>
            </a:r>
            <a:endParaRPr/>
          </a:p>
          <a:p>
            <a:pPr marL="45720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s-ES"/>
              <a:t>Por otra parte la producción musical del siglo XXI y sus dlferentes corrientes, en las que el sonido ha jerarquizado con gran diversidad todos sus rasgos distintivos dando lugar a diferentes escuelas estéticas, obligan al educador musical a volver a un área que se ha subordinado con frecuencia al ritmo/melodía y que hoy requiere perfiles de dedicación.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391" name="Google Shape;391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0453" y="398462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65365" y="5087271"/>
            <a:ext cx="2828925" cy="161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6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s-ES"/>
              <a:t>El sonido como soporte…</a:t>
            </a:r>
            <a:br>
              <a:rPr lang="es-ES"/>
            </a:br>
            <a:endParaRPr/>
          </a:p>
        </p:txBody>
      </p:sp>
      <p:sp>
        <p:nvSpPr>
          <p:cNvPr id="398" name="Google Shape;398;p46"/>
          <p:cNvSpPr txBox="1">
            <a:spLocks noGrp="1"/>
          </p:cNvSpPr>
          <p:nvPr>
            <p:ph type="body" idx="1"/>
          </p:nvPr>
        </p:nvSpPr>
        <p:spPr>
          <a:xfrm>
            <a:off x="677334" y="2123439"/>
            <a:ext cx="8596800" cy="3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s-ES" sz="2200"/>
              <a:t>a) De estructuras musicales tradicionales que es como más lo conocemos a través de los tiempos.</a:t>
            </a:r>
            <a:endParaRPr sz="2200"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s-ES" sz="2200"/>
              <a:t>b) De acontecimientos cotidianos u otras evocaciones (pasos, puerta que se cierra, un grito, etc).</a:t>
            </a:r>
            <a:endParaRPr sz="2200"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s-ES" sz="2200"/>
              <a:t>c) De signos lingüísticos (emplean el sonido para una finalidad distinta la de la música y que reconocemos de una manera muy diferente de los fenómenos cotidianos evocados mediante el sonido).</a:t>
            </a:r>
            <a:endParaRPr sz="2200"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s-ES" sz="2200"/>
              <a:t>Cada una de estas experiencias determinan campos de estudio específico que contribuyen a un mejor: conocimiento del sonido.</a:t>
            </a:r>
            <a:endParaRPr sz="2200"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200"/>
          </a:p>
        </p:txBody>
      </p:sp>
      <p:pic>
        <p:nvPicPr>
          <p:cNvPr id="399" name="Google Shape;399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40075" y="273850"/>
            <a:ext cx="2933925" cy="177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4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s-ES" sz="3900" b="1">
                <a:solidFill>
                  <a:schemeClr val="lt1"/>
                </a:solidFill>
              </a:rPr>
              <a:t>Observamos: ‘’Música experimental con Objetófonos’’</a:t>
            </a:r>
            <a:endParaRPr sz="3900" b="1">
              <a:solidFill>
                <a:schemeClr val="lt1"/>
              </a:solidFill>
            </a:endParaRPr>
          </a:p>
        </p:txBody>
      </p:sp>
      <p:sp>
        <p:nvSpPr>
          <p:cNvPr id="405" name="Google Shape;405;p34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3716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s-ES" sz="2400" b="1" i="0" u="sng" strike="noStrike">
                <a:solidFill>
                  <a:srgbClr val="698D1B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https://www.youtube.com/watch?v=MRwTDSYlaMw</a:t>
            </a:r>
            <a:r>
              <a:rPr lang="es-ES" sz="2400" b="1" i="0" u="sng" strike="noStrike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13716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400"/>
          </a:p>
        </p:txBody>
      </p:sp>
      <p:pic>
        <p:nvPicPr>
          <p:cNvPr id="406" name="Google Shape;406;p34" title="Música experimental con objetófonos | Radio Laboratori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44877" y="3239573"/>
            <a:ext cx="5415014" cy="3057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d52282cbec_0_0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ES" sz="4800" b="1"/>
              <a:t>Socialización</a:t>
            </a:r>
            <a:endParaRPr sz="4800" b="1"/>
          </a:p>
        </p:txBody>
      </p:sp>
      <p:pic>
        <p:nvPicPr>
          <p:cNvPr id="412" name="Google Shape;412;g2d52282cbec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55555" y="2505075"/>
            <a:ext cx="4334640" cy="3246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g2d52282cbec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9500" y="2505075"/>
            <a:ext cx="2964550" cy="324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119c119adf_0_0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ES" sz="4000" b="1"/>
              <a:t>El docente y la exploración sonora</a:t>
            </a:r>
            <a:endParaRPr sz="4000" b="1"/>
          </a:p>
        </p:txBody>
      </p:sp>
      <p:sp>
        <p:nvSpPr>
          <p:cNvPr id="419" name="Google Shape;419;g3119c119adf_0_0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800" cy="3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s-ES"/>
              <a:t>¿Qué objetivos se persiguen con la exploración sonora?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s-ES"/>
              <a:t>¿Qué materiales se seleccionarán para concretarla?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s-ES"/>
              <a:t>¿Cuáles son las razones para esta selección?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s-ES"/>
              <a:t>¿Cómo se organizará la tarea grupal?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s-ES"/>
              <a:t>¿Cómo se distribuirán los materiales?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s-ES"/>
              <a:t>¿Cómo se dispondrá al alumnado?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s-ES"/>
              <a:t>¿Cómo intervendrá el docente?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s-ES"/>
              <a:t>¿Cómo organizará la etapa de muestra de los ‘’hallazgos sonoros individuales’’?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s-ES"/>
              <a:t>¿En qué actividad musical podrá utilizarlos y organizarlos musicalmente?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10a04070b8_0_25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ES"/>
              <a:t>LLEGO EL MOMENTO DE CONCERTACIÓN</a:t>
            </a:r>
            <a:endParaRPr/>
          </a:p>
        </p:txBody>
      </p:sp>
      <p:sp>
        <p:nvSpPr>
          <p:cNvPr id="425" name="Google Shape;425;g310a04070b8_0_25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800" cy="3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s-ES" sz="2500"/>
              <a:t>Elementos - indagación</a:t>
            </a:r>
            <a:endParaRPr sz="2500"/>
          </a:p>
          <a:p>
            <a:pPr marL="2857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40"/>
              <a:buChar char="►"/>
            </a:pPr>
            <a:r>
              <a:rPr lang="es-ES" sz="2500"/>
              <a:t>Exploración sonora</a:t>
            </a:r>
            <a:endParaRPr sz="2500"/>
          </a:p>
          <a:p>
            <a:pPr marL="2857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40"/>
              <a:buChar char="►"/>
            </a:pPr>
            <a:r>
              <a:rPr lang="es-ES" sz="2500"/>
              <a:t>Organización en grupos</a:t>
            </a:r>
            <a:endParaRPr sz="2500"/>
          </a:p>
          <a:p>
            <a:pPr marL="2857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40"/>
              <a:buChar char="►"/>
            </a:pPr>
            <a:r>
              <a:rPr lang="es-ES" sz="2500"/>
              <a:t>Tips rítmicos</a:t>
            </a:r>
            <a:endParaRPr sz="2500"/>
          </a:p>
          <a:p>
            <a:pPr marL="2857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40"/>
              <a:buChar char="►"/>
            </a:pPr>
            <a:r>
              <a:rPr lang="es-ES" sz="2500"/>
              <a:t>Ensayo solo </a:t>
            </a:r>
            <a:endParaRPr sz="2500"/>
          </a:p>
          <a:p>
            <a:pPr marL="2857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40"/>
              <a:buChar char="►"/>
            </a:pPr>
            <a:r>
              <a:rPr lang="es-ES" sz="2500"/>
              <a:t>Ensayo con base rítmico melódica</a:t>
            </a:r>
            <a:endParaRPr sz="2500"/>
          </a:p>
          <a:p>
            <a:pPr marL="2857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40"/>
              <a:buChar char="►"/>
            </a:pPr>
            <a:r>
              <a:rPr lang="es-ES" sz="2500"/>
              <a:t>Concertación</a:t>
            </a:r>
            <a:endParaRPr sz="2500"/>
          </a:p>
        </p:txBody>
      </p:sp>
      <p:pic>
        <p:nvPicPr>
          <p:cNvPr id="426" name="Google Shape;426;g310a04070b8_0_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98538" y="518959"/>
            <a:ext cx="2466975" cy="184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"/>
          <p:cNvSpPr txBox="1">
            <a:spLocks noGrp="1"/>
          </p:cNvSpPr>
          <p:nvPr>
            <p:ph type="ctrTitle"/>
          </p:nvPr>
        </p:nvSpPr>
        <p:spPr>
          <a:xfrm>
            <a:off x="682580" y="1594824"/>
            <a:ext cx="9966960" cy="204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rebuchet MS"/>
              <a:buNone/>
            </a:pPr>
            <a:br>
              <a:rPr lang="es-ES" sz="4400"/>
            </a:br>
            <a:br>
              <a:rPr lang="es-ES" sz="4400"/>
            </a:br>
            <a:br>
              <a:rPr lang="es-ES" sz="4400"/>
            </a:br>
            <a:br>
              <a:rPr lang="es-ES" sz="4400"/>
            </a:br>
            <a:br>
              <a:rPr lang="es-ES" sz="4400"/>
            </a:br>
            <a:br>
              <a:rPr lang="es-ES" sz="4400"/>
            </a:br>
            <a:br>
              <a:rPr lang="es-ES" sz="4400"/>
            </a:br>
            <a:br>
              <a:rPr lang="es-ES" sz="4400"/>
            </a:br>
            <a:r>
              <a:rPr lang="es-ES" sz="4000" b="1"/>
              <a:t>COORDINACIÓN DE EDUCACIÓN ARTÍSTICA</a:t>
            </a:r>
            <a:br>
              <a:rPr lang="es-ES" sz="3600" b="1"/>
            </a:br>
            <a:r>
              <a:rPr lang="es-ES" sz="3600" b="1">
                <a:solidFill>
                  <a:srgbClr val="FFFF00"/>
                </a:solidFill>
              </a:rPr>
              <a:t>La música y el cuidado del medio ambiente </a:t>
            </a:r>
            <a:br>
              <a:rPr lang="es-ES" sz="3600" b="1">
                <a:solidFill>
                  <a:srgbClr val="FFFF00"/>
                </a:solidFill>
              </a:rPr>
            </a:br>
            <a:r>
              <a:rPr lang="es-ES" sz="3600" b="1">
                <a:solidFill>
                  <a:srgbClr val="FFFF00"/>
                </a:solidFill>
              </a:rPr>
              <a:t>Recicl-Arte</a:t>
            </a:r>
            <a:endParaRPr sz="3600" b="1">
              <a:solidFill>
                <a:srgbClr val="FFFF00"/>
              </a:solidFill>
            </a:endParaRPr>
          </a:p>
        </p:txBody>
      </p:sp>
      <p:sp>
        <p:nvSpPr>
          <p:cNvPr id="163" name="Google Shape;163;p4"/>
          <p:cNvSpPr txBox="1"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es-ES" sz="2800" b="1"/>
              <a:t>Primer Encuentro – 6 de noviembre de 2024</a:t>
            </a:r>
            <a:endParaRPr sz="2800" b="1"/>
          </a:p>
        </p:txBody>
      </p:sp>
      <p:pic>
        <p:nvPicPr>
          <p:cNvPr id="164" name="Google Shape;164;p4"/>
          <p:cNvPicPr preferRelativeResize="0"/>
          <p:nvPr/>
        </p:nvPicPr>
        <p:blipFill rotWithShape="1">
          <a:blip r:embed="rId3">
            <a:alphaModFix/>
          </a:blip>
          <a:srcRect l="34396" t="10980" r="32796" b="23299"/>
          <a:stretch/>
        </p:blipFill>
        <p:spPr>
          <a:xfrm>
            <a:off x="9601393" y="4093433"/>
            <a:ext cx="2059751" cy="2404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4"/>
          <p:cNvPicPr preferRelativeResize="0"/>
          <p:nvPr/>
        </p:nvPicPr>
        <p:blipFill rotWithShape="1">
          <a:blip r:embed="rId4">
            <a:alphaModFix/>
          </a:blip>
          <a:srcRect l="4939" t="45493" r="4926" b="35055"/>
          <a:stretch/>
        </p:blipFill>
        <p:spPr>
          <a:xfrm>
            <a:off x="3462111" y="225987"/>
            <a:ext cx="5314213" cy="882873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4"/>
          <p:cNvSpPr/>
          <p:nvPr/>
        </p:nvSpPr>
        <p:spPr>
          <a:xfrm>
            <a:off x="682580" y="5022760"/>
            <a:ext cx="3541690" cy="1339403"/>
          </a:xfrm>
          <a:prstGeom prst="rect">
            <a:avLst/>
          </a:prstGeom>
          <a:solidFill>
            <a:schemeClr val="accent1"/>
          </a:solidFill>
          <a:ln w="19050" cap="rnd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Dirección de Planeamiento e Investigación Educativa</a:t>
            </a:r>
            <a:endParaRPr sz="2400" b="1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67" name="Google Shape;167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86801" y="4816698"/>
            <a:ext cx="2794708" cy="1861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5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s-ES" b="1">
                <a:solidFill>
                  <a:schemeClr val="lt1"/>
                </a:solidFill>
              </a:rPr>
              <a:t>Observamos: “La música de una orquesta que nació entre la basura”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432" name="Google Shape;432;p35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3716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s-ES" sz="2000" u="sng">
                <a:solidFill>
                  <a:schemeClr val="hlink"/>
                </a:solidFill>
                <a:hlinkClick r:id="rId3"/>
              </a:rPr>
              <a:t>https://youtu.be/Dlk7-FkKtas?si=Do_TsPEutAiCzboT</a:t>
            </a:r>
            <a:r>
              <a:rPr lang="es-ES" sz="2000"/>
              <a:t> </a:t>
            </a:r>
            <a:endParaRPr/>
          </a:p>
          <a:p>
            <a:pPr marL="13716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000"/>
          </a:p>
        </p:txBody>
      </p:sp>
      <p:pic>
        <p:nvPicPr>
          <p:cNvPr id="433" name="Google Shape;433;p35" title="La música de una orquesta que nació entre la basura y que da una poderosa lección- Los Informant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87561" y="3151035"/>
            <a:ext cx="5277362" cy="2979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7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s-ES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Orquesta de Cateura - Corrientes Capital </a:t>
            </a:r>
            <a:r>
              <a:rPr lang="es-ES" b="1" i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- INSTRUMENTOS DE DESECHOS</a:t>
            </a:r>
            <a:br>
              <a:rPr lang="es-ES" b="1" i="0">
                <a:solidFill>
                  <a:srgbClr val="0F0F0F"/>
                </a:solidFill>
                <a:latin typeface="Roboto"/>
                <a:ea typeface="Roboto"/>
                <a:cs typeface="Roboto"/>
                <a:sym typeface="Roboto"/>
              </a:rPr>
            </a:br>
            <a:endParaRPr/>
          </a:p>
        </p:txBody>
      </p:sp>
      <p:sp>
        <p:nvSpPr>
          <p:cNvPr id="439" name="Google Shape;439;p37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3716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s-ES" sz="2000" b="1" i="0" u="sng" strike="noStrike">
                <a:solidFill>
                  <a:srgbClr val="698D1B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https://www.youtube.com/watch?v=wmBINFFQFT4</a:t>
            </a:r>
            <a:endParaRPr sz="2000" u="sng">
              <a:solidFill>
                <a:srgbClr val="698D1B"/>
              </a:solidFill>
            </a:endParaRPr>
          </a:p>
          <a:p>
            <a:pPr marL="13716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br>
              <a:rPr lang="es-ES" sz="1800" b="1" i="0" u="sng" strike="noStrike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/>
          </a:p>
        </p:txBody>
      </p:sp>
      <p:pic>
        <p:nvPicPr>
          <p:cNvPr id="440" name="Google Shape;440;p37" title="C9 -  CORRIENTES  - INSTRUMENTOS DE DESECHO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66600" y="3121040"/>
            <a:ext cx="5818136" cy="3284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6"/>
          <p:cNvSpPr txBox="1">
            <a:spLocks noGrp="1"/>
          </p:cNvSpPr>
          <p:nvPr>
            <p:ph type="title"/>
          </p:nvPr>
        </p:nvSpPr>
        <p:spPr>
          <a:xfrm>
            <a:off x="677325" y="609600"/>
            <a:ext cx="8859600" cy="1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ES" sz="3240" b="1">
                <a:solidFill>
                  <a:schemeClr val="lt1"/>
                </a:solidFill>
              </a:rPr>
              <a:t>Orquesta de Instrumentos Reciclados de Cateura - Paraguay - "Landfill Harmonic" (teaser)</a:t>
            </a:r>
            <a:endParaRPr sz="3240" b="1">
              <a:solidFill>
                <a:schemeClr val="lt1"/>
              </a:solidFill>
            </a:endParaRPr>
          </a:p>
        </p:txBody>
      </p:sp>
      <p:sp>
        <p:nvSpPr>
          <p:cNvPr id="446" name="Google Shape;446;p36"/>
          <p:cNvSpPr txBox="1">
            <a:spLocks noGrp="1"/>
          </p:cNvSpPr>
          <p:nvPr>
            <p:ph type="body" idx="1"/>
          </p:nvPr>
        </p:nvSpPr>
        <p:spPr>
          <a:xfrm>
            <a:off x="677334" y="2303464"/>
            <a:ext cx="8596800" cy="3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3716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13716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s-ES" sz="2400" u="sng">
                <a:solidFill>
                  <a:schemeClr val="hlink"/>
                </a:solidFill>
                <a:hlinkClick r:id="rId3"/>
              </a:rPr>
              <a:t>https://youtu.be/7AOnZb7ZlJI?si=ED4ejx5FJpwHhqfu</a:t>
            </a:r>
            <a:r>
              <a:rPr lang="es-ES" sz="2400"/>
              <a:t> </a:t>
            </a:r>
            <a:endParaRPr sz="2400"/>
          </a:p>
          <a:p>
            <a:pPr marL="13716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400"/>
          </a:p>
          <a:p>
            <a:pPr marL="13716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400"/>
          </a:p>
          <a:p>
            <a:pPr marL="13716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400"/>
          </a:p>
        </p:txBody>
      </p:sp>
      <p:pic>
        <p:nvPicPr>
          <p:cNvPr id="447" name="Google Shape;447;p36" title="Orquesta de Instrumentos Reciclados de Cateura - Paraguay - &quot;Landfill Harmonic&quot; (teaser)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72700" y="3219076"/>
            <a:ext cx="5365850" cy="329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52"/>
          <p:cNvSpPr txBox="1">
            <a:spLocks noGrp="1"/>
          </p:cNvSpPr>
          <p:nvPr>
            <p:ph type="subTitle" idx="1"/>
          </p:nvPr>
        </p:nvSpPr>
        <p:spPr>
          <a:xfrm>
            <a:off x="1132416" y="5279866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2004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s-ES"/>
              <a:t> </a:t>
            </a:r>
            <a:r>
              <a:rPr lang="es-ES" sz="4400" b="1"/>
              <a:t>INICIAMOS LA 2DA PARTE</a:t>
            </a:r>
            <a:endParaRPr sz="4400" b="1"/>
          </a:p>
        </p:txBody>
      </p:sp>
      <p:pic>
        <p:nvPicPr>
          <p:cNvPr id="453" name="Google Shape;453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7904" y="588122"/>
            <a:ext cx="7291448" cy="4544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06196" y="2203501"/>
            <a:ext cx="261937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g30f45378bff_0_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5649" b="5139"/>
          <a:stretch/>
        </p:blipFill>
        <p:spPr>
          <a:xfrm>
            <a:off x="403707" y="141668"/>
            <a:ext cx="6903600" cy="314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g30f45378bff_0_22"/>
          <p:cNvPicPr preferRelativeResize="0"/>
          <p:nvPr/>
        </p:nvPicPr>
        <p:blipFill rotWithShape="1">
          <a:blip r:embed="rId4">
            <a:alphaModFix/>
          </a:blip>
          <a:srcRect t="16566" b="4996"/>
          <a:stretch/>
        </p:blipFill>
        <p:spPr>
          <a:xfrm>
            <a:off x="4306318" y="3438660"/>
            <a:ext cx="7334727" cy="3234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30f45378bff_0_27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s-ES" u="sng">
                <a:latin typeface="Arial"/>
                <a:ea typeface="Arial"/>
                <a:cs typeface="Arial"/>
                <a:sym typeface="Arial"/>
              </a:rPr>
              <a:t>CARGA HORARIA </a:t>
            </a:r>
            <a:r>
              <a:rPr lang="es-ES"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s-ES" b="1">
                <a:latin typeface="Arial"/>
                <a:ea typeface="Arial"/>
                <a:cs typeface="Arial"/>
                <a:sym typeface="Arial"/>
              </a:rPr>
              <a:t>61 horas reloj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g30f45378bff_0_27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800" cy="3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s-ES" sz="2400" b="1">
                <a:latin typeface="Arial"/>
                <a:ea typeface="Arial"/>
                <a:cs typeface="Arial"/>
                <a:sym typeface="Arial"/>
              </a:rPr>
              <a:t>Presencial:</a:t>
            </a:r>
            <a:r>
              <a:rPr lang="es-ES" sz="2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400" b="1">
                <a:latin typeface="Arial"/>
                <a:ea typeface="Arial"/>
                <a:cs typeface="Arial"/>
                <a:sym typeface="Arial"/>
              </a:rPr>
              <a:t>1° encuentro 5/11 y 2° encuentro 26/11</a:t>
            </a:r>
            <a:endParaRPr/>
          </a:p>
          <a:p>
            <a:pPr marL="4572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lang="es-ES" sz="2400" b="1">
                <a:latin typeface="Arial"/>
                <a:ea typeface="Arial"/>
                <a:cs typeface="Arial"/>
                <a:sym typeface="Arial"/>
              </a:rPr>
              <a:t>Actividad en Aula Virtual asincrónica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es-ES" sz="2400" b="1">
                <a:latin typeface="Arial"/>
                <a:ea typeface="Arial"/>
                <a:cs typeface="Arial"/>
                <a:sym typeface="Arial"/>
              </a:rPr>
              <a:t>Foro presentación.</a:t>
            </a:r>
            <a:endParaRPr sz="2400" b="1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es-ES" sz="2400" b="1">
                <a:latin typeface="Arial"/>
                <a:ea typeface="Arial"/>
                <a:cs typeface="Arial"/>
                <a:sym typeface="Arial"/>
              </a:rPr>
              <a:t>Foro 1: 06 al 12/11.</a:t>
            </a:r>
            <a:endParaRPr b="1"/>
          </a:p>
          <a:p>
            <a:pPr marL="342900" lvl="0" indent="-3429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es-ES" sz="2400" b="1">
                <a:latin typeface="Arial"/>
                <a:ea typeface="Arial"/>
                <a:cs typeface="Arial"/>
                <a:sym typeface="Arial"/>
              </a:rPr>
              <a:t>Foro 2: 13 al 19/11.</a:t>
            </a:r>
            <a:endParaRPr sz="2400" b="1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es-ES" sz="2400">
                <a:latin typeface="Arial"/>
                <a:ea typeface="Arial"/>
                <a:cs typeface="Arial"/>
                <a:sym typeface="Arial"/>
              </a:rPr>
              <a:t>Enlace para subir el Trabajo Final: </a:t>
            </a:r>
            <a:r>
              <a:rPr lang="es-ES" sz="2400" b="1">
                <a:latin typeface="Arial"/>
                <a:ea typeface="Arial"/>
                <a:cs typeface="Arial"/>
                <a:sym typeface="Arial"/>
              </a:rPr>
              <a:t>30 de noviembre</a:t>
            </a:r>
            <a:r>
              <a:rPr lang="es-ES" sz="2400"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342900" lvl="0" indent="-3429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es-ES" sz="2400">
                <a:latin typeface="Arial"/>
                <a:ea typeface="Arial"/>
                <a:cs typeface="Arial"/>
                <a:sym typeface="Arial"/>
              </a:rPr>
              <a:t>Devoluciones/Retroalimentación de Plan de Clases: </a:t>
            </a:r>
            <a:r>
              <a:rPr lang="es-ES" sz="2400" b="1">
                <a:latin typeface="Arial"/>
                <a:ea typeface="Arial"/>
                <a:cs typeface="Arial"/>
                <a:sym typeface="Arial"/>
              </a:rPr>
              <a:t>hasta el 6 de diciembre</a:t>
            </a:r>
            <a:endParaRPr sz="2400" b="1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4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s-ES" b="1">
                <a:latin typeface="Arial"/>
                <a:ea typeface="Arial"/>
                <a:cs typeface="Arial"/>
                <a:sym typeface="Arial"/>
              </a:rPr>
              <a:t>2do Encuentro presencial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14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0000"/>
              <a:buChar char="►"/>
            </a:pPr>
            <a:r>
              <a:rPr lang="es-ES" sz="3200">
                <a:latin typeface="Arial"/>
                <a:ea typeface="Arial"/>
                <a:cs typeface="Arial"/>
                <a:sym typeface="Arial"/>
              </a:rPr>
              <a:t>26 de noviembre: </a:t>
            </a:r>
            <a:r>
              <a:rPr lang="es-ES" sz="3200" b="1">
                <a:latin typeface="Arial"/>
                <a:ea typeface="Arial"/>
                <a:cs typeface="Arial"/>
                <a:sym typeface="Arial"/>
              </a:rPr>
              <a:t>Presentación de producciones audiovisuales realizadas.</a:t>
            </a:r>
            <a:endParaRPr/>
          </a:p>
          <a:p>
            <a:pPr marL="342900" lvl="0" indent="-3429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s-ES" sz="3200">
                <a:latin typeface="Arial"/>
                <a:ea typeface="Arial"/>
                <a:cs typeface="Arial"/>
                <a:sym typeface="Arial"/>
              </a:rPr>
              <a:t>Lugar</a:t>
            </a:r>
            <a:r>
              <a:rPr lang="es-ES" sz="3200" b="1">
                <a:latin typeface="Arial"/>
                <a:ea typeface="Arial"/>
                <a:cs typeface="Arial"/>
                <a:sym typeface="Arial"/>
              </a:rPr>
              <a:t>:  Salón de Usos Múltiples del Colegio Secundario “Manuel Vicente Figuerero”.</a:t>
            </a:r>
            <a:endParaRPr/>
          </a:p>
          <a:p>
            <a:pPr marL="342900" lvl="0" indent="-3429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s-ES" sz="3200">
                <a:latin typeface="Arial"/>
                <a:ea typeface="Arial"/>
                <a:cs typeface="Arial"/>
                <a:sym typeface="Arial"/>
              </a:rPr>
              <a:t>Se enviará a los cursantes los requerimientos técnicos por correo electrónico.</a:t>
            </a:r>
            <a:endParaRPr/>
          </a:p>
          <a:p>
            <a:pPr marL="45720" lvl="0" indent="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endParaRPr b="1">
              <a:latin typeface="Arial"/>
              <a:ea typeface="Arial"/>
              <a:cs typeface="Arial"/>
              <a:sym typeface="Arial"/>
            </a:endParaRPr>
          </a:p>
          <a:p>
            <a:pPr marL="45720" lvl="0" indent="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rPr lang="es-ES" sz="3200" b="1"/>
              <a:t>MANOS A LAS OBRAS!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0f45378bff_0_0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s-ES" b="1"/>
              <a:t>CONSTANCIA DE ASISTENCIA</a:t>
            </a:r>
            <a:endParaRPr b="1"/>
          </a:p>
        </p:txBody>
      </p:sp>
      <p:pic>
        <p:nvPicPr>
          <p:cNvPr id="478" name="Google Shape;478;g30f45378bff_0_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4454" t="15381" r="11811" b="5525"/>
          <a:stretch/>
        </p:blipFill>
        <p:spPr>
          <a:xfrm>
            <a:off x="2279561" y="2253801"/>
            <a:ext cx="6735600" cy="3576900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g30f45378bff_0_0"/>
          <p:cNvSpPr/>
          <p:nvPr/>
        </p:nvSpPr>
        <p:spPr>
          <a:xfrm>
            <a:off x="4003615" y="1599866"/>
            <a:ext cx="319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S" sz="2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https://sima.mec.gob.ar/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g30f45378bff_0_0"/>
          <p:cNvSpPr/>
          <p:nvPr/>
        </p:nvSpPr>
        <p:spPr>
          <a:xfrm>
            <a:off x="7199290" y="4997003"/>
            <a:ext cx="2511300" cy="5022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 w="19050" cap="rnd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81" name="Google Shape;481;g30f45378bff_0_0"/>
          <p:cNvSpPr/>
          <p:nvPr/>
        </p:nvSpPr>
        <p:spPr>
          <a:xfrm>
            <a:off x="553793" y="3309870"/>
            <a:ext cx="1365300" cy="6567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9050" cap="rnd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Paso 1</a:t>
            </a:r>
            <a:endParaRPr sz="1800" b="1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g30f45378bff_0_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168" y="2160588"/>
            <a:ext cx="6903600" cy="38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g30f45378bff_0_8"/>
          <p:cNvPicPr preferRelativeResize="0"/>
          <p:nvPr/>
        </p:nvPicPr>
        <p:blipFill rotWithShape="1">
          <a:blip r:embed="rId4">
            <a:alphaModFix/>
          </a:blip>
          <a:srcRect t="15604" b="6796"/>
          <a:stretch/>
        </p:blipFill>
        <p:spPr>
          <a:xfrm>
            <a:off x="2343955" y="486177"/>
            <a:ext cx="6354099" cy="2772179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g30f45378bff_0_8"/>
          <p:cNvSpPr/>
          <p:nvPr/>
        </p:nvSpPr>
        <p:spPr>
          <a:xfrm>
            <a:off x="7778839" y="1738648"/>
            <a:ext cx="2756100" cy="4380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rnd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89" name="Google Shape;489;g30f45378bff_0_8"/>
          <p:cNvSpPr/>
          <p:nvPr/>
        </p:nvSpPr>
        <p:spPr>
          <a:xfrm>
            <a:off x="7592095" y="4675031"/>
            <a:ext cx="3129600" cy="3798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rnd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90" name="Google Shape;490;g30f45378bff_0_8"/>
          <p:cNvSpPr/>
          <p:nvPr/>
        </p:nvSpPr>
        <p:spPr>
          <a:xfrm>
            <a:off x="605307" y="1506828"/>
            <a:ext cx="1455300" cy="759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9050" cap="rnd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Paso 2</a:t>
            </a:r>
            <a:endParaRPr sz="1800" b="1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91" name="Google Shape;491;g30f45378bff_0_8"/>
          <p:cNvSpPr/>
          <p:nvPr/>
        </p:nvSpPr>
        <p:spPr>
          <a:xfrm>
            <a:off x="605307" y="4327301"/>
            <a:ext cx="1455300" cy="727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9050" cap="rnd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Paso 3</a:t>
            </a:r>
            <a:endParaRPr sz="1800" b="1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30f45378bff_0_17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rebuchet MS"/>
              <a:buNone/>
            </a:pPr>
            <a:r>
              <a:rPr lang="es-ES" b="1"/>
              <a:t>TIPO DE PROPUESTA FORMATIVA: CURSO</a:t>
            </a:r>
            <a:br>
              <a:rPr lang="es-ES"/>
            </a:br>
            <a:endParaRPr/>
          </a:p>
        </p:txBody>
      </p:sp>
      <p:sp>
        <p:nvSpPr>
          <p:cNvPr id="497" name="Google Shape;497;g30f45378bff_0_17"/>
          <p:cNvSpPr txBox="1">
            <a:spLocks noGrp="1"/>
          </p:cNvSpPr>
          <p:nvPr>
            <p:ph type="body" idx="1"/>
          </p:nvPr>
        </p:nvSpPr>
        <p:spPr>
          <a:xfrm>
            <a:off x="677325" y="1352077"/>
            <a:ext cx="8596800" cy="46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s-ES" sz="2731" b="1"/>
              <a:t>DESTINATARIOS</a:t>
            </a:r>
            <a:endParaRPr sz="2731" b="1"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372"/>
              <a:buChar char="►"/>
            </a:pPr>
            <a:r>
              <a:rPr lang="es-ES" sz="2731"/>
              <a:t>Docentes de la Modalidad Educación Artística: Música de Nivel Inicial, Primario y Secundario.</a:t>
            </a:r>
            <a:endParaRPr sz="2731" u="sng"/>
          </a:p>
          <a:p>
            <a:pPr marL="342900" lvl="0" indent="-32308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80"/>
              <a:buChar char="►"/>
            </a:pPr>
            <a:r>
              <a:rPr lang="es-ES" sz="2600" b="1"/>
              <a:t>2 Encuentros presenciales: </a:t>
            </a:r>
            <a:endParaRPr sz="2600" b="1"/>
          </a:p>
          <a:p>
            <a:pPr marL="3429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57"/>
              <a:buNone/>
            </a:pPr>
            <a:r>
              <a:rPr lang="es-ES" sz="2600" b="1"/>
              <a:t>-Martes 5  de noviembre</a:t>
            </a:r>
            <a:endParaRPr sz="2600" b="1"/>
          </a:p>
          <a:p>
            <a:pPr marL="3429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57"/>
              <a:buNone/>
            </a:pPr>
            <a:r>
              <a:rPr lang="es-ES" sz="2600" b="1"/>
              <a:t>-Martes 26 de noviembre con actividades en aula virtual.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98"/>
              <a:buChar char="►"/>
            </a:pPr>
            <a:r>
              <a:rPr lang="es-ES" sz="2657" b="1"/>
              <a:t>Link de acceso al aula virtual: </a:t>
            </a:r>
            <a:r>
              <a:rPr lang="es-ES" sz="2657" b="1" u="sng"/>
              <a:t> </a:t>
            </a:r>
            <a:endParaRPr sz="2657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s-ES" sz="2657" u="sng">
                <a:solidFill>
                  <a:schemeClr val="hlink"/>
                </a:solidFill>
                <a:hlinkClick r:id="rId3"/>
              </a:rPr>
              <a:t>https://campus.mec.gob.ar/course/view.php?id=5751</a:t>
            </a:r>
            <a:r>
              <a:rPr lang="es-ES" sz="2657"/>
              <a:t> </a:t>
            </a:r>
            <a:endParaRPr sz="2657"/>
          </a:p>
          <a:p>
            <a:pPr marL="342900" lvl="0" indent="-32918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s-ES" sz="2657"/>
              <a:t>Usuario: </a:t>
            </a:r>
            <a:r>
              <a:rPr lang="es-ES" sz="2657" b="1"/>
              <a:t>DNI</a:t>
            </a:r>
            <a:r>
              <a:rPr lang="es-ES" sz="2657"/>
              <a:t>             Clave: </a:t>
            </a:r>
            <a:r>
              <a:rPr lang="es-ES" sz="2857" b="1">
                <a:latin typeface="Arial"/>
                <a:ea typeface="Arial"/>
                <a:cs typeface="Arial"/>
                <a:sym typeface="Arial"/>
              </a:rPr>
              <a:t>123456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5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s-ES" b="1">
                <a:latin typeface="Arial"/>
                <a:ea typeface="Arial"/>
                <a:cs typeface="Arial"/>
                <a:sym typeface="Arial"/>
              </a:rPr>
              <a:t>AGENDA  - 1° Encuentro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5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s-ES" b="1">
                <a:latin typeface="Arial"/>
                <a:ea typeface="Arial"/>
                <a:cs typeface="Arial"/>
                <a:sym typeface="Arial"/>
              </a:rPr>
              <a:t>12:30 a 13:00 hs</a:t>
            </a:r>
            <a:r>
              <a:rPr lang="es-ES">
                <a:latin typeface="Arial"/>
                <a:ea typeface="Arial"/>
                <a:cs typeface="Arial"/>
                <a:sym typeface="Arial"/>
              </a:rPr>
              <a:t>:  Acreditación 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s-ES" b="1">
                <a:latin typeface="Arial"/>
                <a:ea typeface="Arial"/>
                <a:cs typeface="Arial"/>
                <a:sym typeface="Arial"/>
              </a:rPr>
              <a:t>13:00 hs</a:t>
            </a:r>
            <a:r>
              <a:rPr lang="es-ES">
                <a:latin typeface="Arial"/>
                <a:ea typeface="Arial"/>
                <a:cs typeface="Arial"/>
                <a:sym typeface="Arial"/>
              </a:rPr>
              <a:t>: Presentación de Equipo Técnico de Coordinación de Educación Artística.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s-ES" b="1">
                <a:latin typeface="Arial"/>
                <a:ea typeface="Arial"/>
                <a:cs typeface="Arial"/>
                <a:sym typeface="Arial"/>
              </a:rPr>
              <a:t>13:10 hs</a:t>
            </a:r>
            <a:r>
              <a:rPr lang="es-ES">
                <a:latin typeface="Arial"/>
                <a:ea typeface="Arial"/>
                <a:cs typeface="Arial"/>
                <a:sym typeface="Arial"/>
              </a:rPr>
              <a:t>:  Presentación de disertantes.  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s-ES" b="1">
                <a:latin typeface="Arial"/>
                <a:ea typeface="Arial"/>
                <a:cs typeface="Arial"/>
                <a:sym typeface="Arial"/>
              </a:rPr>
              <a:t>13:15 hs</a:t>
            </a:r>
            <a:r>
              <a:rPr lang="es-ES">
                <a:latin typeface="Arial"/>
                <a:ea typeface="Arial"/>
                <a:cs typeface="Arial"/>
                <a:sym typeface="Arial"/>
              </a:rPr>
              <a:t>:  Desarrollo de curso (1° parte)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s-ES" b="1">
                <a:latin typeface="Arial"/>
                <a:ea typeface="Arial"/>
                <a:cs typeface="Arial"/>
                <a:sym typeface="Arial"/>
              </a:rPr>
              <a:t>15:00 a 15:15 hs</a:t>
            </a:r>
            <a:r>
              <a:rPr lang="es-ES">
                <a:latin typeface="Arial"/>
                <a:ea typeface="Arial"/>
                <a:cs typeface="Arial"/>
                <a:sym typeface="Arial"/>
              </a:rPr>
              <a:t>:  Pausa - Recreo.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s-ES" b="1">
                <a:latin typeface="Arial"/>
                <a:ea typeface="Arial"/>
                <a:cs typeface="Arial"/>
                <a:sym typeface="Arial"/>
              </a:rPr>
              <a:t>15:15 a 18:00 hs</a:t>
            </a:r>
            <a:r>
              <a:rPr lang="es-ES">
                <a:latin typeface="Arial"/>
                <a:ea typeface="Arial"/>
                <a:cs typeface="Arial"/>
                <a:sym typeface="Arial"/>
              </a:rPr>
              <a:t>:  Desarrollo de curso (2° parte).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s-ES" b="1">
                <a:latin typeface="Arial"/>
                <a:ea typeface="Arial"/>
                <a:cs typeface="Arial"/>
                <a:sym typeface="Arial"/>
              </a:rPr>
              <a:t>18:00 a 18:30 hs: </a:t>
            </a:r>
            <a:r>
              <a:rPr lang="es-ES">
                <a:latin typeface="Arial"/>
                <a:ea typeface="Arial"/>
                <a:cs typeface="Arial"/>
                <a:sym typeface="Arial"/>
              </a:rPr>
              <a:t>Consignas asincrónicas en Aula Virtual. 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s-ES" b="1">
                <a:latin typeface="Arial"/>
                <a:ea typeface="Arial"/>
                <a:cs typeface="Arial"/>
                <a:sym typeface="Arial"/>
              </a:rPr>
              <a:t>18:30 hs</a:t>
            </a:r>
            <a:r>
              <a:rPr lang="es-ES">
                <a:latin typeface="Arial"/>
                <a:ea typeface="Arial"/>
                <a:cs typeface="Arial"/>
                <a:sym typeface="Arial"/>
              </a:rPr>
              <a:t>: Cierre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8"/>
          <p:cNvSpPr txBox="1">
            <a:spLocks noGrp="1"/>
          </p:cNvSpPr>
          <p:nvPr>
            <p:ph type="title"/>
          </p:nvPr>
        </p:nvSpPr>
        <p:spPr>
          <a:xfrm>
            <a:off x="677325" y="609600"/>
            <a:ext cx="87882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2306"/>
              <a:buFont typeface="Trebuchet MS"/>
              <a:buNone/>
            </a:pPr>
            <a:r>
              <a:rPr lang="es-ES" sz="3900" b="1"/>
              <a:t>“Despacito” Tubófono. Escuela Secundaria General N°3 Genaro Estrada</a:t>
            </a:r>
            <a:endParaRPr sz="3900" b="1"/>
          </a:p>
        </p:txBody>
      </p:sp>
      <p:sp>
        <p:nvSpPr>
          <p:cNvPr id="503" name="Google Shape;503;p38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3716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s-ES" sz="2000" u="sng">
                <a:solidFill>
                  <a:schemeClr val="hlink"/>
                </a:solidFill>
                <a:hlinkClick r:id="rId3"/>
              </a:rPr>
              <a:t>https://youtu.be/WbSlikW5D0w?si=pvlkEj0Rqc_eiCBA</a:t>
            </a:r>
            <a:endParaRPr sz="2000"/>
          </a:p>
          <a:p>
            <a:pPr marL="13716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000"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504" name="Google Shape;504;p38" title="Despacito. Tubófono. Esc. Sec. Gral. No.3 Genaro Estrad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46555" y="2946643"/>
            <a:ext cx="5955788" cy="3362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310a04070b8_0_30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ES" sz="4800" b="1"/>
              <a:t>Socialización</a:t>
            </a:r>
            <a:endParaRPr sz="4800" b="1"/>
          </a:p>
        </p:txBody>
      </p:sp>
      <p:pic>
        <p:nvPicPr>
          <p:cNvPr id="510" name="Google Shape;510;g310a04070b8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55555" y="2505075"/>
            <a:ext cx="4334640" cy="3246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g310a04070b8_0_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5224" y="2784376"/>
            <a:ext cx="2495547" cy="2495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42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ES" b="1">
                <a:solidFill>
                  <a:schemeClr val="lt1"/>
                </a:solidFill>
              </a:rPr>
              <a:t>Observamos ‘’Proyecto Cotidiáfonos’’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517" name="Google Shape;517;p42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3716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s-ES" sz="2400" u="sng">
                <a:solidFill>
                  <a:schemeClr val="hlink"/>
                </a:solidFill>
                <a:hlinkClick r:id="rId3"/>
              </a:rPr>
              <a:t>https://www.youtube.com/watch?v=10JUZS7Fp_Y</a:t>
            </a:r>
            <a:endParaRPr sz="2400"/>
          </a:p>
          <a:p>
            <a:pPr marL="13716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400"/>
          </a:p>
          <a:p>
            <a:pPr marL="13716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400"/>
          </a:p>
        </p:txBody>
      </p:sp>
      <p:pic>
        <p:nvPicPr>
          <p:cNvPr id="518" name="Google Shape;518;p42" title="Proyecto COTIDIAFONO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15380" y="3124698"/>
            <a:ext cx="5533001" cy="3123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310a04070b8_0_35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ES" sz="3740" b="1"/>
              <a:t>Construcción y puesta en común de los objetos e instrumentos … </a:t>
            </a:r>
            <a:br>
              <a:rPr lang="es-ES" sz="3740" b="1"/>
            </a:br>
            <a:endParaRPr sz="3740" b="1"/>
          </a:p>
        </p:txBody>
      </p:sp>
      <p:pic>
        <p:nvPicPr>
          <p:cNvPr id="524" name="Google Shape;524;g310a04070b8_0_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9458" y="4755295"/>
            <a:ext cx="2114550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g310a04070b8_0_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57787" y="4359239"/>
            <a:ext cx="2257425" cy="20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g310a04070b8_0_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49962" y="2183667"/>
            <a:ext cx="2638425" cy="17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g310a04070b8_0_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99070" y="2102705"/>
            <a:ext cx="2114550" cy="189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3119c119adf_0_20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ES" b="1"/>
              <a:t>LLEGÓ EL MOMENTO DE CREAR…</a:t>
            </a:r>
            <a:endParaRPr b="1"/>
          </a:p>
        </p:txBody>
      </p:sp>
      <p:sp>
        <p:nvSpPr>
          <p:cNvPr id="533" name="Google Shape;533;g3119c119adf_0_20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800" cy="3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s-ES"/>
              <a:t>EN GRUPOS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s-ES" b="1" u="sng"/>
              <a:t>SUGERENCIA:</a:t>
            </a:r>
            <a:r>
              <a:rPr lang="es-ES"/>
              <a:t> QUE EN CADA GRUPO HAYAN OBJETOS DE LAS DIFERENTES FAMILIAS INSTRUMENTALES</a:t>
            </a:r>
            <a:endParaRPr/>
          </a:p>
          <a:p>
            <a:pPr marL="457200" lvl="0" indent="-32004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40"/>
              <a:buAutoNum type="arabicPeriod"/>
            </a:pPr>
            <a:r>
              <a:rPr lang="es-ES"/>
              <a:t>Construir los objetos/instrumentos cotidiáfonos con los elementos traídos </a:t>
            </a:r>
            <a:endParaRPr/>
          </a:p>
          <a:p>
            <a:pPr marL="457200" lvl="0" indent="-32004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40"/>
              <a:buAutoNum type="arabicPeriod"/>
            </a:pPr>
            <a:r>
              <a:rPr lang="es-ES"/>
              <a:t>Escanear los códigos QR de los materiales de consulta (videos, textos)</a:t>
            </a:r>
            <a:endParaRPr/>
          </a:p>
          <a:p>
            <a:pPr marL="457200" lvl="0" indent="-32004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40"/>
              <a:buAutoNum type="arabicPeriod"/>
            </a:pPr>
            <a:r>
              <a:rPr lang="es-ES"/>
              <a:t>Elegir una canción que contenga introducción, estrofa, estribillo e interludio donde poder aplicar los objetos construidos</a:t>
            </a:r>
            <a:endParaRPr/>
          </a:p>
          <a:p>
            <a:pPr marL="457200" lvl="0" indent="-32004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40"/>
              <a:buAutoNum type="arabicPeriod"/>
            </a:pPr>
            <a:r>
              <a:rPr lang="es-ES"/>
              <a:t>Presentar al resto de los grupos.</a:t>
            </a:r>
            <a:endParaRPr/>
          </a:p>
        </p:txBody>
      </p:sp>
      <p:pic>
        <p:nvPicPr>
          <p:cNvPr id="534" name="Google Shape;534;g3119c119adf_0_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46035" y="4896309"/>
            <a:ext cx="266700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g3119c119adf_0_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46059" y="609599"/>
            <a:ext cx="2466975" cy="184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2d525ff41d5_0_1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ES" sz="4200" b="1"/>
              <a:t>Materiales de Consulta</a:t>
            </a:r>
            <a:endParaRPr sz="4200" b="1"/>
          </a:p>
        </p:txBody>
      </p:sp>
      <p:sp>
        <p:nvSpPr>
          <p:cNvPr id="541" name="Google Shape;541;g2d525ff41d5_0_1"/>
          <p:cNvSpPr txBox="1">
            <a:spLocks noGrp="1"/>
          </p:cNvSpPr>
          <p:nvPr>
            <p:ph type="body" idx="1"/>
          </p:nvPr>
        </p:nvSpPr>
        <p:spPr>
          <a:xfrm>
            <a:off x="418300" y="2160600"/>
            <a:ext cx="8855700" cy="3880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s-ES"/>
              <a:t>Codigos QR 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542" name="Google Shape;542;g2d525ff41d5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9600" y="2743350"/>
            <a:ext cx="2613075" cy="291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g2d525ff41d5_0_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7325" y="2743351"/>
            <a:ext cx="2613075" cy="291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g2d525ff41d5_0_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01875" y="2730550"/>
            <a:ext cx="2613075" cy="2914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2d525ff41d5_0_7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ES" sz="4400" b="1"/>
              <a:t>Materiales de Consulta</a:t>
            </a:r>
            <a:endParaRPr sz="4400" b="1"/>
          </a:p>
        </p:txBody>
      </p:sp>
      <p:sp>
        <p:nvSpPr>
          <p:cNvPr id="550" name="Google Shape;550;g2d525ff41d5_0_7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800" cy="3880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s-ES"/>
              <a:t>Codigos QR colocar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551" name="Google Shape;551;g2d525ff41d5_0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68600" y="2852925"/>
            <a:ext cx="2613075" cy="282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g2d525ff41d5_0_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69200" y="2852925"/>
            <a:ext cx="2613075" cy="282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g2d525ff41d5_0_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1850" y="2852925"/>
            <a:ext cx="2711025" cy="282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2d5273eb054_0_3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ES"/>
              <a:t>Materiales de Consulta</a:t>
            </a:r>
            <a:endParaRPr/>
          </a:p>
        </p:txBody>
      </p:sp>
      <p:sp>
        <p:nvSpPr>
          <p:cNvPr id="559" name="Google Shape;559;g2d5273eb054_0_3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800" cy="3880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s-ES"/>
              <a:t>Codigos QR 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560" name="Google Shape;560;g2d5273eb054_0_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38600" y="2869325"/>
            <a:ext cx="3878175" cy="298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g2d5273eb054_0_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3325" y="2830950"/>
            <a:ext cx="4006624" cy="302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2d5273eb054_0_11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ES" sz="4200" b="1"/>
              <a:t>Materiales de Consulta</a:t>
            </a:r>
            <a:endParaRPr sz="4200" b="1"/>
          </a:p>
        </p:txBody>
      </p:sp>
      <p:sp>
        <p:nvSpPr>
          <p:cNvPr id="567" name="Google Shape;567;g2d5273eb054_0_11"/>
          <p:cNvSpPr txBox="1">
            <a:spLocks noGrp="1"/>
          </p:cNvSpPr>
          <p:nvPr>
            <p:ph type="body" idx="1"/>
          </p:nvPr>
        </p:nvSpPr>
        <p:spPr>
          <a:xfrm>
            <a:off x="677325" y="2160601"/>
            <a:ext cx="8596800" cy="41541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s-ES"/>
              <a:t>Codigos QR 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568" name="Google Shape;568;g2d5273eb054_0_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60500" y="2831000"/>
            <a:ext cx="3809426" cy="328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g2d5273eb054_0_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4600" y="2831000"/>
            <a:ext cx="4141074" cy="328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310a04070b8_0_40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ES" sz="4300" b="1"/>
              <a:t>Materiales de Consulta</a:t>
            </a:r>
            <a:endParaRPr sz="4300" b="1"/>
          </a:p>
        </p:txBody>
      </p:sp>
      <p:sp>
        <p:nvSpPr>
          <p:cNvPr id="575" name="Google Shape;575;g310a04070b8_0_40"/>
          <p:cNvSpPr txBox="1">
            <a:spLocks noGrp="1"/>
          </p:cNvSpPr>
          <p:nvPr>
            <p:ph type="body" idx="1"/>
          </p:nvPr>
        </p:nvSpPr>
        <p:spPr>
          <a:xfrm>
            <a:off x="677325" y="2160601"/>
            <a:ext cx="8596800" cy="41322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s-ES"/>
              <a:t>Codigos QR - Construcción de instrumentos musicales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576" name="Google Shape;576;g310a04070b8_0_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0700" y="2655725"/>
            <a:ext cx="5850101" cy="348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6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s-ES" b="1"/>
              <a:t>CONSTANCIA DE ASISTENCIA</a:t>
            </a:r>
            <a:endParaRPr b="1"/>
          </a:p>
        </p:txBody>
      </p:sp>
      <p:pic>
        <p:nvPicPr>
          <p:cNvPr id="179" name="Google Shape;179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4453" t="15386" r="11817" b="5527"/>
          <a:stretch/>
        </p:blipFill>
        <p:spPr>
          <a:xfrm>
            <a:off x="2279561" y="2253801"/>
            <a:ext cx="6735649" cy="3576961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6"/>
          <p:cNvSpPr/>
          <p:nvPr/>
        </p:nvSpPr>
        <p:spPr>
          <a:xfrm>
            <a:off x="4003615" y="1599866"/>
            <a:ext cx="319567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S" sz="2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https://sima.mec.gob.ar/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6"/>
          <p:cNvSpPr/>
          <p:nvPr/>
        </p:nvSpPr>
        <p:spPr>
          <a:xfrm>
            <a:off x="7199290" y="4997003"/>
            <a:ext cx="2511381" cy="502276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 w="19050" cap="rnd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2" name="Google Shape;182;p6"/>
          <p:cNvSpPr/>
          <p:nvPr/>
        </p:nvSpPr>
        <p:spPr>
          <a:xfrm>
            <a:off x="553793" y="3309870"/>
            <a:ext cx="1365160" cy="65682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9050" cap="rnd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Paso 1</a:t>
            </a:r>
            <a:endParaRPr sz="1800" b="1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310a04070b8_0_50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es-ES" sz="4000" b="1">
                <a:latin typeface="Arial"/>
                <a:ea typeface="Arial"/>
                <a:cs typeface="Arial"/>
                <a:sym typeface="Arial"/>
              </a:rPr>
              <a:t>Explicación de actividad grupal (hasta 4 integrantes) para 2do encuentro</a:t>
            </a:r>
            <a:endParaRPr sz="40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g310a04070b8_0_50"/>
          <p:cNvSpPr txBox="1">
            <a:spLocks noGrp="1"/>
          </p:cNvSpPr>
          <p:nvPr>
            <p:ph type="body" idx="1"/>
          </p:nvPr>
        </p:nvSpPr>
        <p:spPr>
          <a:xfrm>
            <a:off x="677334" y="1930400"/>
            <a:ext cx="8596800" cy="46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583" name="Google Shape;583;g310a04070b8_0_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2625" y="1930500"/>
            <a:ext cx="7829876" cy="478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2d5273eb054_0_21"/>
          <p:cNvSpPr txBox="1">
            <a:spLocks noGrp="1"/>
          </p:cNvSpPr>
          <p:nvPr>
            <p:ph type="title"/>
          </p:nvPr>
        </p:nvSpPr>
        <p:spPr>
          <a:xfrm>
            <a:off x="677334" y="646725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ES" sz="4200" b="1"/>
              <a:t>Materiales de Consulta</a:t>
            </a:r>
            <a:endParaRPr sz="4200" b="1"/>
          </a:p>
        </p:txBody>
      </p:sp>
      <p:sp>
        <p:nvSpPr>
          <p:cNvPr id="596" name="Google Shape;596;g2d5273eb054_0_21"/>
          <p:cNvSpPr txBox="1">
            <a:spLocks noGrp="1"/>
          </p:cNvSpPr>
          <p:nvPr>
            <p:ph type="body" idx="1"/>
          </p:nvPr>
        </p:nvSpPr>
        <p:spPr>
          <a:xfrm>
            <a:off x="677325" y="2160601"/>
            <a:ext cx="8596800" cy="41322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s-ES" sz="2500" b="1"/>
              <a:t>Cancionero para Nivel Inicial</a:t>
            </a:r>
            <a:endParaRPr sz="2500" b="1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597" name="Google Shape;597;g2d5273eb054_0_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18875" y="2677625"/>
            <a:ext cx="4886076" cy="3264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15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</a:pPr>
            <a:r>
              <a:rPr lang="es-ES" sz="4400" b="1"/>
              <a:t>Direcciones de contacto</a:t>
            </a:r>
            <a:endParaRPr sz="4400" b="1"/>
          </a:p>
        </p:txBody>
      </p:sp>
      <p:sp>
        <p:nvSpPr>
          <p:cNvPr id="603" name="Google Shape;603;p15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40"/>
              <a:buChar char="►"/>
            </a:pPr>
            <a:r>
              <a:rPr lang="es-ES" sz="2800" b="1"/>
              <a:t>Teléfono Coordinación de Educación Artística: </a:t>
            </a:r>
            <a:r>
              <a:rPr lang="es-ES" sz="2800"/>
              <a:t>3794859398</a:t>
            </a:r>
            <a:endParaRPr/>
          </a:p>
          <a:p>
            <a:pPr marL="3429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240"/>
              <a:buChar char="►"/>
            </a:pPr>
            <a:r>
              <a:rPr lang="es-ES" sz="2800"/>
              <a:t>Correo electrónico: </a:t>
            </a:r>
            <a:r>
              <a:rPr lang="es-ES" sz="2800" u="sng">
                <a:solidFill>
                  <a:schemeClr val="hlink"/>
                </a:solidFill>
                <a:hlinkClick r:id="rId3"/>
              </a:rPr>
              <a:t>de.artística@mec.gob.ar</a:t>
            </a:r>
            <a:endParaRPr sz="2800"/>
          </a:p>
          <a:p>
            <a:pPr marL="3429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240"/>
              <a:buChar char="►"/>
            </a:pPr>
            <a:r>
              <a:rPr lang="es-ES" sz="2800"/>
              <a:t>FACEBOOK: </a:t>
            </a:r>
            <a:r>
              <a:rPr lang="es-ES" sz="2800" b="1"/>
              <a:t>Coordinación de Educación Artística</a:t>
            </a:r>
            <a:endParaRPr/>
          </a:p>
          <a:p>
            <a:pPr marL="3429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240"/>
              <a:buChar char="►"/>
            </a:pPr>
            <a:r>
              <a:rPr lang="es-ES" sz="2800"/>
              <a:t>Instagram: </a:t>
            </a:r>
            <a:r>
              <a:rPr lang="es-ES" sz="2800" b="1"/>
              <a:t>Coordinación de Educación Artística</a:t>
            </a:r>
            <a:endParaRPr sz="2800" b="1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6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/>
          </a:p>
        </p:txBody>
      </p:sp>
      <p:pic>
        <p:nvPicPr>
          <p:cNvPr id="609" name="Google Shape;609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38492" y="-21652"/>
            <a:ext cx="12230492" cy="6879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73361" y="332656"/>
            <a:ext cx="1774090" cy="2097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17694" y="6028646"/>
            <a:ext cx="5956308" cy="7193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168" y="2160588"/>
            <a:ext cx="6903701" cy="3881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7"/>
          <p:cNvPicPr preferRelativeResize="0"/>
          <p:nvPr/>
        </p:nvPicPr>
        <p:blipFill rotWithShape="1">
          <a:blip r:embed="rId4">
            <a:alphaModFix/>
          </a:blip>
          <a:srcRect t="15602" b="6796"/>
          <a:stretch/>
        </p:blipFill>
        <p:spPr>
          <a:xfrm>
            <a:off x="2343955" y="486177"/>
            <a:ext cx="6354098" cy="2772178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7"/>
          <p:cNvSpPr/>
          <p:nvPr/>
        </p:nvSpPr>
        <p:spPr>
          <a:xfrm>
            <a:off x="7778839" y="1738648"/>
            <a:ext cx="2756079" cy="437882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rnd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0" name="Google Shape;190;p7"/>
          <p:cNvSpPr/>
          <p:nvPr/>
        </p:nvSpPr>
        <p:spPr>
          <a:xfrm>
            <a:off x="7592095" y="4675031"/>
            <a:ext cx="3129566" cy="379926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rnd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1" name="Google Shape;191;p7"/>
          <p:cNvSpPr/>
          <p:nvPr/>
        </p:nvSpPr>
        <p:spPr>
          <a:xfrm>
            <a:off x="605307" y="1506828"/>
            <a:ext cx="1455313" cy="75985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9050" cap="rnd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Paso 2</a:t>
            </a:r>
            <a:endParaRPr sz="1800" b="1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2" name="Google Shape;192;p7"/>
          <p:cNvSpPr/>
          <p:nvPr/>
        </p:nvSpPr>
        <p:spPr>
          <a:xfrm>
            <a:off x="605307" y="4327301"/>
            <a:ext cx="1455313" cy="72765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9050" cap="rnd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Paso 3</a:t>
            </a:r>
            <a:endParaRPr sz="1800" b="1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rebuchet MS"/>
              <a:buNone/>
            </a:pPr>
            <a:r>
              <a:rPr lang="es-ES" b="1"/>
              <a:t>TIPO DE PROPUESTA FORMATIVA: CURSO</a:t>
            </a:r>
            <a:br>
              <a:rPr lang="es-ES"/>
            </a:br>
            <a:endParaRPr/>
          </a:p>
        </p:txBody>
      </p:sp>
      <p:sp>
        <p:nvSpPr>
          <p:cNvPr id="198" name="Google Shape;198;p8"/>
          <p:cNvSpPr txBox="1">
            <a:spLocks noGrp="1"/>
          </p:cNvSpPr>
          <p:nvPr>
            <p:ph type="body" idx="1"/>
          </p:nvPr>
        </p:nvSpPr>
        <p:spPr>
          <a:xfrm>
            <a:off x="677325" y="1352075"/>
            <a:ext cx="8596800" cy="51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8"/>
              <a:buNone/>
            </a:pPr>
            <a:r>
              <a:rPr lang="es-ES" sz="1982" b="1"/>
              <a:t>DESTINATARIOS</a:t>
            </a:r>
            <a:endParaRPr sz="1982" b="1"/>
          </a:p>
          <a:p>
            <a:pPr marL="342900" lvl="0" indent="-3429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731"/>
              <a:buChar char="►"/>
            </a:pPr>
            <a:r>
              <a:rPr lang="es-ES" sz="1982" b="1"/>
              <a:t>Docentes de la Modalidad Educación Artística: Música  de Nivel Inicial, Primario y Secundario.</a:t>
            </a:r>
            <a:endParaRPr sz="1982" b="1"/>
          </a:p>
          <a:p>
            <a:pPr marL="45720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1982" b="1"/>
          </a:p>
          <a:p>
            <a:pPr marL="342900" lvl="0" indent="-318769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856"/>
              <a:buChar char="►"/>
            </a:pPr>
            <a:r>
              <a:rPr lang="es-ES" sz="2220" b="1"/>
              <a:t>2 Encuentros presenciales: </a:t>
            </a:r>
            <a:endParaRPr sz="2220" b="1"/>
          </a:p>
          <a:p>
            <a:pPr marL="34290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090"/>
              <a:buNone/>
            </a:pPr>
            <a:r>
              <a:rPr lang="es-ES" sz="2220" b="1"/>
              <a:t>-Martes 5 de noviembre</a:t>
            </a:r>
            <a:endParaRPr sz="2220" b="1"/>
          </a:p>
          <a:p>
            <a:pPr marL="34290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090"/>
              <a:buNone/>
            </a:pPr>
            <a:r>
              <a:rPr lang="es-ES" sz="2220" b="1"/>
              <a:t>-Martes 26 de noviembre</a:t>
            </a:r>
            <a:endParaRPr sz="2220" b="1"/>
          </a:p>
          <a:p>
            <a:pPr marL="34290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090"/>
              <a:buNone/>
            </a:pPr>
            <a:endParaRPr sz="2220" b="1"/>
          </a:p>
          <a:p>
            <a:pPr marL="34290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090"/>
              <a:buNone/>
            </a:pPr>
            <a:r>
              <a:rPr lang="es-ES" sz="2220" b="1"/>
              <a:t>-Actividad en Aula Virtual entre los encuentros presenciales)  </a:t>
            </a:r>
            <a:endParaRPr sz="1660"/>
          </a:p>
          <a:p>
            <a:pPr marL="342900" lvl="0" indent="-3429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769"/>
              <a:buChar char="►"/>
            </a:pPr>
            <a:r>
              <a:rPr lang="es-ES" sz="2020" b="1"/>
              <a:t>Link de acceso al aula virtual: </a:t>
            </a:r>
            <a:r>
              <a:rPr lang="es-ES" sz="2020" b="1" u="sng"/>
              <a:t> </a:t>
            </a:r>
            <a:endParaRPr sz="2020"/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008"/>
              <a:buNone/>
            </a:pPr>
            <a:r>
              <a:rPr lang="es-ES" sz="2020" u="sng">
                <a:solidFill>
                  <a:schemeClr val="hlink"/>
                </a:solidFill>
                <a:hlinkClick r:id="rId3"/>
              </a:rPr>
              <a:t>https://campus.mec.gob.ar/course/view.php?id=5751</a:t>
            </a:r>
            <a:endParaRPr sz="2020"/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008"/>
              <a:buNone/>
            </a:pPr>
            <a:r>
              <a:rPr lang="es-ES" sz="2020"/>
              <a:t> </a:t>
            </a:r>
            <a:endParaRPr sz="2020"/>
          </a:p>
          <a:p>
            <a:pPr marL="342900" lvl="0" indent="-30861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008"/>
              <a:buChar char="►"/>
            </a:pPr>
            <a:r>
              <a:rPr lang="es-ES" sz="2020"/>
              <a:t>Usuario: </a:t>
            </a:r>
            <a:r>
              <a:rPr lang="es-ES" sz="2020" b="1"/>
              <a:t>DNI</a:t>
            </a:r>
            <a:r>
              <a:rPr lang="es-ES" sz="2020"/>
              <a:t>             Clave: </a:t>
            </a:r>
            <a:r>
              <a:rPr lang="es-ES" sz="2161" b="1">
                <a:latin typeface="Arial"/>
                <a:ea typeface="Arial"/>
                <a:cs typeface="Arial"/>
                <a:sym typeface="Arial"/>
              </a:rPr>
              <a:t>123456</a:t>
            </a:r>
            <a:br>
              <a:rPr lang="es-ES" sz="2020"/>
            </a:br>
            <a:endParaRPr sz="126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5648" b="5140"/>
          <a:stretch/>
        </p:blipFill>
        <p:spPr>
          <a:xfrm>
            <a:off x="403707" y="141668"/>
            <a:ext cx="6903701" cy="3144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9"/>
          <p:cNvPicPr preferRelativeResize="0"/>
          <p:nvPr/>
        </p:nvPicPr>
        <p:blipFill rotWithShape="1">
          <a:blip r:embed="rId4">
            <a:alphaModFix/>
          </a:blip>
          <a:srcRect t="16568" b="4995"/>
          <a:stretch/>
        </p:blipFill>
        <p:spPr>
          <a:xfrm>
            <a:off x="4306318" y="3438660"/>
            <a:ext cx="7334726" cy="3234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2343</Words>
  <Application>Microsoft Office PowerPoint</Application>
  <PresentationFormat>Panorámica</PresentationFormat>
  <Paragraphs>236</Paragraphs>
  <Slides>63</Slides>
  <Notes>63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63</vt:i4>
      </vt:variant>
    </vt:vector>
  </HeadingPairs>
  <TitlesOfParts>
    <vt:vector size="68" baseType="lpstr">
      <vt:lpstr>Noto Sans Symbols</vt:lpstr>
      <vt:lpstr>Trebuchet MS</vt:lpstr>
      <vt:lpstr>Arial</vt:lpstr>
      <vt:lpstr>Roboto</vt:lpstr>
      <vt:lpstr>Faceta</vt:lpstr>
      <vt:lpstr>Presentación de PowerPoint</vt:lpstr>
      <vt:lpstr>Presentación de PowerPoint</vt:lpstr>
      <vt:lpstr>Presentación de PowerPoint</vt:lpstr>
      <vt:lpstr>        COORDINACIÓN DE EDUCACIÓN ARTÍSTICA La música y el cuidado del medio ambiente  Recicl-Arte</vt:lpstr>
      <vt:lpstr>AGENDA  - 1° Encuentro</vt:lpstr>
      <vt:lpstr>CONSTANCIA DE ASISTENCIA</vt:lpstr>
      <vt:lpstr>Presentación de PowerPoint</vt:lpstr>
      <vt:lpstr>TIPO DE PROPUESTA FORMATIVA: CURSO </vt:lpstr>
      <vt:lpstr>Presentación de PowerPoint</vt:lpstr>
      <vt:lpstr>CARGA HORARIA : 61 horas reloj Resol. Min Nº 5181/24</vt:lpstr>
      <vt:lpstr>Observamos: ‘’León Gieco - Dios Naturaleza’’   </vt:lpstr>
      <vt:lpstr>Socialización…</vt:lpstr>
      <vt:lpstr>Observamos: ‘’Contaminación del mundo animado’’</vt:lpstr>
      <vt:lpstr>Socialización…</vt:lpstr>
      <vt:lpstr>ODS</vt:lpstr>
      <vt:lpstr>Presentación de PowerPoint</vt:lpstr>
      <vt:lpstr>Observamos  COTIDIAFONOS CON NIÑOS</vt:lpstr>
      <vt:lpstr>FUNDAMENTACIÓN  </vt:lpstr>
      <vt:lpstr>Presentación de PowerPoint</vt:lpstr>
      <vt:lpstr>Presentación de PowerPoint</vt:lpstr>
      <vt:lpstr>¿Qué ventajas e inconvenientes tienen en su uso?</vt:lpstr>
      <vt:lpstr>¿Cuáles son los contenidos a abordar?</vt:lpstr>
      <vt:lpstr>Dimensiones de la enseñanza musical </vt:lpstr>
      <vt:lpstr>Clasificación de los Cotidiáfonos</vt:lpstr>
      <vt:lpstr>Observamos: “Los Cotidiáfonos en la Educación Musical’’ </vt:lpstr>
      <vt:lpstr>MODOS DE ACCIÓN </vt:lpstr>
      <vt:lpstr>Presentación de PowerPoint</vt:lpstr>
      <vt:lpstr>Presentación de PowerPoint</vt:lpstr>
      <vt:lpstr>Presentación de PowerPoint</vt:lpstr>
      <vt:lpstr>MEDIADORES DEL SONIDO </vt:lpstr>
      <vt:lpstr>Instrumentos sonoros</vt:lpstr>
      <vt:lpstr>FUNCIONES…</vt:lpstr>
      <vt:lpstr>El Sonido</vt:lpstr>
      <vt:lpstr>El sonido en la Educación Musical</vt:lpstr>
      <vt:lpstr>El sonido como soporte… </vt:lpstr>
      <vt:lpstr>Observamos: ‘’Música experimental con Objetófonos’’</vt:lpstr>
      <vt:lpstr>Socialización</vt:lpstr>
      <vt:lpstr>El docente y la exploración sonora</vt:lpstr>
      <vt:lpstr>LLEGO EL MOMENTO DE CONCERTACIÓN</vt:lpstr>
      <vt:lpstr>Observamos: “La música de una orquesta que nació entre la basura”</vt:lpstr>
      <vt:lpstr>Orquesta de Cateura - Corrientes Capital - INSTRUMENTOS DE DESECHOS </vt:lpstr>
      <vt:lpstr>Orquesta de Instrumentos Reciclados de Cateura - Paraguay - "Landfill Harmonic" (teaser)</vt:lpstr>
      <vt:lpstr>Presentación de PowerPoint</vt:lpstr>
      <vt:lpstr>Presentación de PowerPoint</vt:lpstr>
      <vt:lpstr>CARGA HORARIA : 61 horas reloj</vt:lpstr>
      <vt:lpstr>2do Encuentro presencial</vt:lpstr>
      <vt:lpstr>CONSTANCIA DE ASISTENCIA</vt:lpstr>
      <vt:lpstr>Presentación de PowerPoint</vt:lpstr>
      <vt:lpstr>TIPO DE PROPUESTA FORMATIVA: CURSO </vt:lpstr>
      <vt:lpstr>“Despacito” Tubófono. Escuela Secundaria General N°3 Genaro Estrada</vt:lpstr>
      <vt:lpstr>Socialización</vt:lpstr>
      <vt:lpstr>Observamos ‘’Proyecto Cotidiáfonos’’</vt:lpstr>
      <vt:lpstr>Construcción y puesta en común de los objetos e instrumentos …  </vt:lpstr>
      <vt:lpstr>LLEGÓ EL MOMENTO DE CREAR…</vt:lpstr>
      <vt:lpstr>Materiales de Consulta</vt:lpstr>
      <vt:lpstr>Materiales de Consulta</vt:lpstr>
      <vt:lpstr>Materiales de Consulta</vt:lpstr>
      <vt:lpstr>Materiales de Consulta</vt:lpstr>
      <vt:lpstr>Materiales de Consulta</vt:lpstr>
      <vt:lpstr>Explicación de actividad grupal (hasta 4 integrantes) para 2do encuentro</vt:lpstr>
      <vt:lpstr>Materiales de Consulta</vt:lpstr>
      <vt:lpstr>Direcciones de contacto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2</cp:revision>
  <dcterms:created xsi:type="dcterms:W3CDTF">2024-08-12T14:25:25Z</dcterms:created>
  <dcterms:modified xsi:type="dcterms:W3CDTF">2024-11-06T14:27:54Z</dcterms:modified>
</cp:coreProperties>
</file>