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7" r:id="rId4"/>
    <p:sldId id="272" r:id="rId5"/>
    <p:sldId id="273" r:id="rId6"/>
    <p:sldId id="258" r:id="rId7"/>
    <p:sldId id="259" r:id="rId8"/>
    <p:sldId id="288" r:id="rId9"/>
    <p:sldId id="276" r:id="rId10"/>
    <p:sldId id="277" r:id="rId11"/>
    <p:sldId id="260" r:id="rId12"/>
    <p:sldId id="275" r:id="rId13"/>
    <p:sldId id="265" r:id="rId14"/>
    <p:sldId id="266" r:id="rId15"/>
  </p:sldIdLst>
  <p:sldSz cx="18288000" cy="10287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charset="0"/>
      <p:regular r:id="rId21"/>
    </p:embeddedFont>
    <p:embeddedFont>
      <p:font typeface="Montserrat Semi-Bold" panose="020B0604020202020204" charset="0"/>
      <p:regular r:id="rId22"/>
    </p:embeddedFont>
    <p:embeddedFont>
      <p:font typeface="Montserrat Semi-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DB82-3225-4841-8CD5-7FBF1291622D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6ADFF-118F-40B8-992A-32694A14A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718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6ADFF-118F-40B8-992A-32694A14A091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26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pl.nasa.gov/edu/teach/activity/transpiration-demo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l.nasa.gov/edu/teach/activity/transpiration-dem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688" y="1876905"/>
            <a:ext cx="17968312" cy="2407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8"/>
              </a:lnSpc>
            </a:pPr>
            <a:r>
              <a:rPr lang="en-US" sz="7973" dirty="0">
                <a:solidFill>
                  <a:srgbClr val="3E3E3E"/>
                </a:solidFill>
                <a:latin typeface="Montserrat Bold"/>
              </a:rPr>
              <a:t>De la </a:t>
            </a:r>
            <a:r>
              <a:rPr lang="en-US" sz="7973" dirty="0" err="1">
                <a:solidFill>
                  <a:srgbClr val="3E3E3E"/>
                </a:solidFill>
                <a:latin typeface="Montserrat Bold"/>
              </a:rPr>
              <a:t>Naturaleza</a:t>
            </a:r>
            <a:r>
              <a:rPr lang="en-US" sz="7973" dirty="0">
                <a:solidFill>
                  <a:srgbClr val="3E3E3E"/>
                </a:solidFill>
                <a:latin typeface="Montserrat Bold"/>
              </a:rPr>
              <a:t> al Código</a:t>
            </a:r>
          </a:p>
          <a:p>
            <a:pPr algn="ctr">
              <a:lnSpc>
                <a:spcPts val="9568"/>
              </a:lnSpc>
            </a:pPr>
            <a:r>
              <a:rPr lang="en-US" sz="7973" dirty="0" err="1">
                <a:solidFill>
                  <a:srgbClr val="3E3E3E"/>
                </a:solidFill>
                <a:latin typeface="Montserrat Bold"/>
              </a:rPr>
              <a:t>Programación</a:t>
            </a:r>
            <a:endParaRPr lang="en-US" sz="7973" dirty="0">
              <a:solidFill>
                <a:srgbClr val="3E3E3E"/>
              </a:solidFill>
              <a:latin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47306" y="4951842"/>
            <a:ext cx="8875713" cy="131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6"/>
              </a:lnSpc>
            </a:pPr>
            <a:r>
              <a:rPr lang="en-US" sz="4939" dirty="0" err="1">
                <a:solidFill>
                  <a:srgbClr val="3E3E3E"/>
                </a:solidFill>
                <a:latin typeface="Montserrat Semi-Bold"/>
              </a:rPr>
              <a:t>Subsecretaria</a:t>
            </a:r>
            <a:r>
              <a:rPr lang="en-US" sz="4939" dirty="0">
                <a:solidFill>
                  <a:srgbClr val="3E3E3E"/>
                </a:solidFill>
                <a:latin typeface="Montserrat Semi-Bold"/>
              </a:rPr>
              <a:t> de </a:t>
            </a:r>
            <a:r>
              <a:rPr lang="en-US" sz="4939" dirty="0" err="1">
                <a:solidFill>
                  <a:srgbClr val="3E3E3E"/>
                </a:solidFill>
                <a:latin typeface="Montserrat Semi-Bold"/>
              </a:rPr>
              <a:t>Contenidos</a:t>
            </a:r>
            <a:r>
              <a:rPr lang="en-US" sz="4939" dirty="0">
                <a:solidFill>
                  <a:srgbClr val="3E3E3E"/>
                </a:solidFill>
                <a:latin typeface="Montserrat Semi-Bold"/>
              </a:rPr>
              <a:t> </a:t>
            </a:r>
            <a:r>
              <a:rPr lang="en-US" sz="4939" dirty="0" err="1">
                <a:solidFill>
                  <a:srgbClr val="3E3E3E"/>
                </a:solidFill>
                <a:latin typeface="Montserrat Semi-Bold"/>
              </a:rPr>
              <a:t>Audiovisuales</a:t>
            </a:r>
            <a:r>
              <a:rPr lang="en-US" sz="4939" dirty="0">
                <a:solidFill>
                  <a:srgbClr val="3E3E3E"/>
                </a:solidFill>
                <a:latin typeface="Montserrat Semi-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50612" y="6552833"/>
            <a:ext cx="1734534" cy="79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939" dirty="0">
                <a:solidFill>
                  <a:srgbClr val="3E3E3E"/>
                </a:solidFill>
                <a:latin typeface="Montserrat"/>
              </a:rPr>
              <a:t>2024</a:t>
            </a:r>
          </a:p>
        </p:txBody>
      </p:sp>
      <p:sp>
        <p:nvSpPr>
          <p:cNvPr id="5" name="AutoShape 5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609600" y="8516167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85067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44055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10" name="Imagen 9" descr="Imagen que contiene pequeño, sostener, tabla, parado&#10;&#10;Descripción generada automáticamente">
            <a:extLst>
              <a:ext uri="{FF2B5EF4-FFF2-40B4-BE49-F238E27FC236}">
                <a16:creationId xmlns:a16="http://schemas.microsoft.com/office/drawing/2014/main" id="{AD62DD96-ACE5-95C6-F95F-469A5B84A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332" y="2781300"/>
            <a:ext cx="7263416" cy="7263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2364602" y="2695906"/>
            <a:ext cx="14475598" cy="4240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¡Vamos a jugar con Pilas Bloques! Primero, ingresemos a la opción principiante para familiarizarnos con el entorno de programación.</a:t>
            </a:r>
          </a:p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A continuación, seleccionemos el mundo emocionante llamado "¡MARCHE UNA DE LECHUGA Y TOMATE!" ¡Prepárate para la diversión!</a:t>
            </a:r>
          </a:p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Ahora, con la ayuda de la pizarra digital, resolvamos el desafío que se nos presenta. ¡Demostremos nuestras habilidades de programación!</a:t>
            </a:r>
          </a:p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Después de completar el desafío, vamos a conversar en grupo total acerca de lo que es una huerta, para que sirve,  qué se hace en la misma, quienes trabajan...</a:t>
            </a:r>
            <a:r>
              <a:rPr lang="es-MX" sz="2800" u="none" strike="noStrike" dirty="0" err="1">
                <a:solidFill>
                  <a:srgbClr val="FFFFFF"/>
                </a:solidFill>
                <a:latin typeface="Montserrat Bold"/>
              </a:rPr>
              <a:t>etc</a:t>
            </a: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 ¡Disfrutemos juntos de esta aventura en Pilas Bloques!</a:t>
            </a:r>
            <a:endParaRPr lang="en-US" sz="2800" u="none" strike="noStrike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590800" y="770835"/>
            <a:ext cx="3660444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Actividad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005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2514600" y="770835"/>
            <a:ext cx="6629400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Programación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2050" name="Picture 2" descr="Alumnos de infantil programando videojuegos? ¡Scratch Jr! – Programamos">
            <a:extLst>
              <a:ext uri="{FF2B5EF4-FFF2-40B4-BE49-F238E27FC236}">
                <a16:creationId xmlns:a16="http://schemas.microsoft.com/office/drawing/2014/main" id="{35370D2F-9055-6F62-B9C9-1834E5A5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74" y="2549981"/>
            <a:ext cx="73818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CEC1E5E-24AD-CFB8-D9BF-97FBC3BCE7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91" y="2632509"/>
            <a:ext cx="5149337" cy="5570035"/>
          </a:xfrm>
          <a:prstGeom prst="rect">
            <a:avLst/>
          </a:prstGeom>
        </p:spPr>
      </p:pic>
      <p:pic>
        <p:nvPicPr>
          <p:cNvPr id="2052" name="Picture 4" descr="Scratch Junior | Science Education Partnership Award">
            <a:extLst>
              <a:ext uri="{FF2B5EF4-FFF2-40B4-BE49-F238E27FC236}">
                <a16:creationId xmlns:a16="http://schemas.microsoft.com/office/drawing/2014/main" id="{7FB67357-75C5-37F5-FBF9-1556AE1E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771" r="97292">
                        <a14:foregroundMark x1="9688" y1="31852" x2="3542" y2="38704"/>
                        <a14:foregroundMark x1="3542" y1="38704" x2="625" y2="54444"/>
                        <a14:foregroundMark x1="625" y1="54444" x2="1042" y2="67222"/>
                        <a14:foregroundMark x1="1042" y1="67222" x2="8021" y2="70370"/>
                        <a14:foregroundMark x1="8021" y1="70370" x2="11250" y2="67963"/>
                        <a14:foregroundMark x1="88229" y1="30185" x2="92083" y2="36667"/>
                        <a14:foregroundMark x1="92083" y1="36667" x2="95938" y2="51667"/>
                        <a14:foregroundMark x1="95938" y1="51667" x2="95417" y2="68333"/>
                        <a14:foregroundMark x1="95417" y1="68333" x2="91042" y2="73333"/>
                        <a14:foregroundMark x1="91042" y1="73333" x2="89063" y2="73333"/>
                        <a14:foregroundMark x1="96354" y1="36667" x2="97188" y2="59074"/>
                        <a14:foregroundMark x1="97188" y1="59074" x2="93646" y2="67963"/>
                        <a14:foregroundMark x1="93646" y1="67963" x2="93646" y2="67963"/>
                        <a14:foregroundMark x1="97292" y1="47963" x2="74896" y2="45926"/>
                        <a14:foregroundMark x1="90313" y1="43148" x2="76979" y2="39444"/>
                        <a14:foregroundMark x1="93021" y1="56111" x2="71250" y2="61481"/>
                        <a14:foregroundMark x1="76979" y1="65370" x2="8438" y2="58519"/>
                        <a14:foregroundMark x1="8438" y1="58519" x2="1979" y2="43333"/>
                        <a14:foregroundMark x1="1979" y1="43333" x2="6042" y2="34815"/>
                        <a14:foregroundMark x1="6042" y1="34815" x2="9688" y2="40000"/>
                        <a14:foregroundMark x1="4271" y1="42037" x2="1771" y2="64815"/>
                        <a14:foregroundMark x1="1771" y1="64815" x2="3646" y2="69074"/>
                        <a14:foregroundMark x1="10313" y1="40000" x2="20521" y2="47222"/>
                        <a14:foregroundMark x1="20521" y1="47222" x2="86250" y2="46296"/>
                        <a14:foregroundMark x1="86250" y1="46296" x2="88229" y2="47593"/>
                        <a14:foregroundMark x1="77604" y1="36111" x2="54792" y2="44815"/>
                        <a14:foregroundMark x1="54792" y1="44815" x2="30521" y2="35926"/>
                        <a14:foregroundMark x1="30521" y1="35926" x2="23021" y2="40000"/>
                        <a14:foregroundMark x1="36354" y1="34630" x2="59479" y2="41852"/>
                        <a14:foregroundMark x1="59479" y1="41852" x2="72917" y2="38889"/>
                        <a14:foregroundMark x1="72917" y1="38889" x2="75729" y2="34630"/>
                        <a14:foregroundMark x1="74271" y1="34074" x2="62396" y2="37778"/>
                        <a14:foregroundMark x1="73333" y1="57778" x2="23333" y2="57222"/>
                        <a14:foregroundMark x1="8438" y1="45926" x2="13021" y2="49074"/>
                        <a14:foregroundMark x1="39375" y1="60370" x2="31354" y2="65000"/>
                        <a14:foregroundMark x1="31354" y1="65000" x2="7083" y2="65741"/>
                        <a14:foregroundMark x1="7083" y1="65741" x2="6979" y2="6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55" y="5740915"/>
            <a:ext cx="7801995" cy="43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2348037" y="2591473"/>
            <a:ext cx="14935200" cy="5663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latin typeface="Montserrat Bold"/>
              </a:rPr>
              <a:t>¡Es hora de ser creativos en Scratch </a:t>
            </a:r>
            <a:r>
              <a:rPr lang="es-MX" sz="2800" u="none" strike="noStrike" dirty="0" err="1">
                <a:latin typeface="Montserrat Bold"/>
              </a:rPr>
              <a:t>Jr</a:t>
            </a:r>
            <a:r>
              <a:rPr lang="es-MX" sz="2800" u="none" strike="noStrike" dirty="0">
                <a:latin typeface="Montserrat Bold"/>
              </a:rPr>
              <a:t>! Vamos a crear un fondo del patio de nuestro jardín utilizando la herramienta de cámara.</a:t>
            </a:r>
          </a:p>
          <a:p>
            <a:pPr marL="514350" lvl="0" indent="-51435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latin typeface="Montserrat Bold"/>
              </a:rPr>
              <a:t>Ahora, agreguemos un nuevo personaje a nuestra escena: el dibujo de una planta que utilizamos en el experimento anterior. ¡Qué emocionante!</a:t>
            </a:r>
          </a:p>
          <a:p>
            <a:pPr marL="514350" lvl="0" indent="-51435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latin typeface="Montserrat Bold"/>
              </a:rPr>
              <a:t>Hagamos que nuestro gatito se mueva hacia la planta. Podemos programar su movimiento para que se traslade de un lugar a otro. ¡Observa cómo se acerca!</a:t>
            </a:r>
          </a:p>
          <a:p>
            <a:pPr marL="514350" lvl="0" indent="-51435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latin typeface="Montserrat Bold"/>
              </a:rPr>
              <a:t>Una vez que el gatito llegue a la planta, hagamos que deje un mensaje especial. Podemos grabar nuestra propia voz y agregar un mensaje sobre la importancia de cuidar las plantas o los efectos maravillosos del sol en ellas. ¡Será genial escucharlo!</a:t>
            </a:r>
          </a:p>
          <a:p>
            <a:pPr marL="514350" lvl="0" indent="-51435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latin typeface="Montserrat Bold"/>
              </a:rPr>
              <a:t>¡Diviértete creando y explorando en Scratch </a:t>
            </a:r>
            <a:r>
              <a:rPr lang="es-MX" sz="2800" u="none" strike="noStrike" dirty="0" err="1">
                <a:latin typeface="Montserrat Bold"/>
              </a:rPr>
              <a:t>Jr</a:t>
            </a:r>
            <a:r>
              <a:rPr lang="es-MX" sz="2800" u="none" strike="noStrike" dirty="0">
                <a:latin typeface="Montserrat Bold"/>
              </a:rPr>
              <a:t>!</a:t>
            </a:r>
            <a:endParaRPr lang="es-AR" sz="2800" u="none" strike="noStrike" dirty="0">
              <a:latin typeface="Montserra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667000" y="974789"/>
            <a:ext cx="3660444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Actividad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040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876475" y="2402145"/>
            <a:ext cx="4551086" cy="5161288"/>
          </a:xfrm>
          <a:custGeom>
            <a:avLst/>
            <a:gdLst/>
            <a:ahLst/>
            <a:cxnLst/>
            <a:rect l="l" t="t" r="r" b="b"/>
            <a:pathLst>
              <a:path w="4551086" h="5161288">
                <a:moveTo>
                  <a:pt x="0" y="0"/>
                </a:moveTo>
                <a:lnTo>
                  <a:pt x="4551087" y="0"/>
                </a:lnTo>
                <a:lnTo>
                  <a:pt x="4551087" y="5161288"/>
                </a:lnTo>
                <a:lnTo>
                  <a:pt x="0" y="5161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10492068" y="2347032"/>
            <a:ext cx="4348159" cy="5216401"/>
          </a:xfrm>
          <a:custGeom>
            <a:avLst/>
            <a:gdLst/>
            <a:ahLst/>
            <a:cxnLst/>
            <a:rect l="l" t="t" r="r" b="b"/>
            <a:pathLst>
              <a:path w="4348159" h="5216401">
                <a:moveTo>
                  <a:pt x="0" y="0"/>
                </a:moveTo>
                <a:lnTo>
                  <a:pt x="4348158" y="0"/>
                </a:lnTo>
                <a:lnTo>
                  <a:pt x="4348158" y="5216401"/>
                </a:lnTo>
                <a:lnTo>
                  <a:pt x="0" y="5216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809076" y="2626897"/>
            <a:ext cx="1392960" cy="3937696"/>
          </a:xfrm>
          <a:custGeom>
            <a:avLst/>
            <a:gdLst/>
            <a:ahLst/>
            <a:cxnLst/>
            <a:rect l="l" t="t" r="r" b="b"/>
            <a:pathLst>
              <a:path w="1392960" h="3937696">
                <a:moveTo>
                  <a:pt x="0" y="0"/>
                </a:moveTo>
                <a:lnTo>
                  <a:pt x="1392960" y="0"/>
                </a:lnTo>
                <a:lnTo>
                  <a:pt x="1392960" y="3937696"/>
                </a:lnTo>
                <a:lnTo>
                  <a:pt x="0" y="3937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9694" y="3326327"/>
            <a:ext cx="12172414" cy="98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91"/>
              </a:lnSpc>
              <a:spcBef>
                <a:spcPct val="0"/>
              </a:spcBef>
            </a:pPr>
            <a:r>
              <a:rPr lang="en-US" sz="7273">
                <a:solidFill>
                  <a:srgbClr val="3E3E3E"/>
                </a:solidFill>
                <a:latin typeface="Montserrat Bold"/>
              </a:rPr>
              <a:t>¡Gracias por participar!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7063" y="4522455"/>
            <a:ext cx="8003375" cy="117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1"/>
              </a:lnSpc>
            </a:pPr>
            <a:r>
              <a:rPr lang="en-US" sz="4453">
                <a:solidFill>
                  <a:srgbClr val="FFFFFF"/>
                </a:solidFill>
                <a:latin typeface="Montserrat Semi-Bold"/>
              </a:rPr>
              <a:t>Subsecretaria de Contenidos Audiovisuales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3872" y="5820198"/>
            <a:ext cx="1564058" cy="698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</a:pPr>
            <a:r>
              <a:rPr lang="en-US" sz="4453">
                <a:solidFill>
                  <a:srgbClr val="FFFFFF"/>
                </a:solidFill>
                <a:latin typeface="Montserrat"/>
              </a:rPr>
              <a:t>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F007B63-4D2A-C8DD-5094-A2A5C3D37FC0}"/>
              </a:ext>
            </a:extLst>
          </p:cNvPr>
          <p:cNvGrpSpPr/>
          <p:nvPr/>
        </p:nvGrpSpPr>
        <p:grpSpPr>
          <a:xfrm>
            <a:off x="453224" y="1734140"/>
            <a:ext cx="5261776" cy="5844227"/>
            <a:chOff x="5638800" y="1585244"/>
            <a:chExt cx="6743038" cy="7059333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93ED9CF-1C24-E4BB-F0F5-43979DE6ADB3}"/>
                </a:ext>
              </a:extLst>
            </p:cNvPr>
            <p:cNvGrpSpPr/>
            <p:nvPr/>
          </p:nvGrpSpPr>
          <p:grpSpPr>
            <a:xfrm>
              <a:off x="5638800" y="1585244"/>
              <a:ext cx="6743038" cy="7059333"/>
              <a:chOff x="5638800" y="1585244"/>
              <a:chExt cx="6743038" cy="7059333"/>
            </a:xfrm>
          </p:grpSpPr>
          <p:pic>
            <p:nvPicPr>
              <p:cNvPr id="5" name="Imagen 4" descr="Imagen que contiene Código QR&#10;&#10;Descripción generada automáticamente">
                <a:extLst>
                  <a:ext uri="{FF2B5EF4-FFF2-40B4-BE49-F238E27FC236}">
                    <a16:creationId xmlns:a16="http://schemas.microsoft.com/office/drawing/2014/main" id="{1601D3D6-9ED1-0169-77E9-56AF80674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6161" y="1642422"/>
                <a:ext cx="6475677" cy="7002155"/>
              </a:xfrm>
              <a:prstGeom prst="rect">
                <a:avLst/>
              </a:prstGeom>
            </p:spPr>
          </p:pic>
          <p:pic>
            <p:nvPicPr>
              <p:cNvPr id="6" name="Imagen 5" descr="Imagen que contiene café, taza, tabla, sostener&#10;&#10;Descripción generada automáticamente">
                <a:extLst>
                  <a:ext uri="{FF2B5EF4-FFF2-40B4-BE49-F238E27FC236}">
                    <a16:creationId xmlns:a16="http://schemas.microsoft.com/office/drawing/2014/main" id="{5ADE9067-CF82-7FF3-B9B5-81A71FE77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585244"/>
                <a:ext cx="2209800" cy="2288349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67BBC29-2667-63E4-E190-DE485100E073}"/>
                </a:ext>
              </a:extLst>
            </p:cNvPr>
            <p:cNvSpPr/>
            <p:nvPr/>
          </p:nvSpPr>
          <p:spPr>
            <a:xfrm>
              <a:off x="5736102" y="30099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23230CD-6595-EB7F-C795-C41CD4193A01}"/>
                </a:ext>
              </a:extLst>
            </p:cNvPr>
            <p:cNvSpPr/>
            <p:nvPr/>
          </p:nvSpPr>
          <p:spPr>
            <a:xfrm>
              <a:off x="5996613" y="3162300"/>
              <a:ext cx="73336" cy="381000"/>
            </a:xfrm>
            <a:prstGeom prst="rect">
              <a:avLst/>
            </a:prstGeom>
            <a:solidFill>
              <a:srgbClr val="1F1A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499874-2ADB-81E7-DC1E-E8373A4B2472}"/>
              </a:ext>
            </a:extLst>
          </p:cNvPr>
          <p:cNvSpPr txBox="1"/>
          <p:nvPr/>
        </p:nvSpPr>
        <p:spPr>
          <a:xfrm>
            <a:off x="6324600" y="2493246"/>
            <a:ext cx="11049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dirty="0"/>
              <a:t>"¡Bienvenidos al Jardín del Carpincho Jardinero </a:t>
            </a:r>
            <a:r>
              <a:rPr lang="es-MX" sz="4000" dirty="0" err="1"/>
              <a:t>Tincho</a:t>
            </a:r>
            <a:r>
              <a:rPr lang="es-MX" sz="4000" dirty="0"/>
              <a:t>! En este emocionante laberinto, tendrás la oportunidad de ayudar a nuestro amiguito a regar su plantita sedienta. Pero ten cuidado, el laberinto está lleno de caminos ocultos y obstáculos. Tu misión es programar el recorrido para que encuentre el camino ruta (hay cuatro) hacia la plantita y pueda regarla.</a:t>
            </a:r>
            <a:endParaRPr lang="es-A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53000" y="1990994"/>
            <a:ext cx="12331339" cy="572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s-MX" sz="3600" b="1" u="none" strike="noStrike" dirty="0">
                <a:solidFill>
                  <a:srgbClr val="3E3E3E"/>
                </a:solidFill>
                <a:latin typeface="Montserrat"/>
              </a:rPr>
              <a:t>"La intersección entre el </a:t>
            </a:r>
            <a:r>
              <a:rPr lang="es-MX" sz="3600" b="1" u="none" strike="noStrike" dirty="0">
                <a:solidFill>
                  <a:schemeClr val="accent2"/>
                </a:solidFill>
                <a:latin typeface="Montserrat"/>
              </a:rPr>
              <a:t>conocimiento del ambiente natura</a:t>
            </a:r>
            <a:r>
              <a:rPr lang="es-MX" sz="3600" b="1" dirty="0">
                <a:solidFill>
                  <a:schemeClr val="accent2"/>
                </a:solidFill>
                <a:latin typeface="Montserrat"/>
              </a:rPr>
              <a:t>l, social </a:t>
            </a:r>
            <a:r>
              <a:rPr lang="es-MX" sz="3600" b="1" u="none" strike="noStrike" dirty="0">
                <a:solidFill>
                  <a:schemeClr val="accent2"/>
                </a:solidFill>
                <a:latin typeface="Montserrat"/>
              </a:rPr>
              <a:t>y la programación </a:t>
            </a:r>
            <a:r>
              <a:rPr lang="es-MX" sz="3600" b="1" u="none" strike="noStrike" dirty="0">
                <a:solidFill>
                  <a:srgbClr val="3E3E3E"/>
                </a:solidFill>
                <a:latin typeface="Montserrat"/>
              </a:rPr>
              <a:t>brinda a los docentes una poderosa herramienta para fomentar el pensamiento crítico y la resolución de problemas, permitiendo a los estudiantes explorar y comprender el mundo natural a través de la lente de la tecnología."</a:t>
            </a:r>
            <a:endParaRPr lang="en-US" sz="3600" b="1" u="none" strike="noStrike" dirty="0">
              <a:solidFill>
                <a:srgbClr val="3E3E3E"/>
              </a:solidFill>
              <a:latin typeface="Montserrat"/>
            </a:endParaRPr>
          </a:p>
        </p:txBody>
      </p:sp>
      <p:pic>
        <p:nvPicPr>
          <p:cNvPr id="5" name="Imagen 4" descr="Imagen que contiene tabla, vistiendo, pequeño, sombrero&#10;&#10;Descripción generada automáticamente">
            <a:extLst>
              <a:ext uri="{FF2B5EF4-FFF2-40B4-BE49-F238E27FC236}">
                <a16:creationId xmlns:a16="http://schemas.microsoft.com/office/drawing/2014/main" id="{B52291CD-77F3-324C-8160-B3EEEED54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5400269" cy="54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233A45-7B8D-30BB-F036-BA1894FCA7BD}"/>
              </a:ext>
            </a:extLst>
          </p:cNvPr>
          <p:cNvSpPr txBox="1"/>
          <p:nvPr/>
        </p:nvSpPr>
        <p:spPr>
          <a:xfrm>
            <a:off x="685800" y="1585244"/>
            <a:ext cx="1661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Ambiente Natural y Social:</a:t>
            </a:r>
          </a:p>
          <a:p>
            <a:endParaRPr lang="es-MX" sz="4000" dirty="0"/>
          </a:p>
          <a:p>
            <a:r>
              <a:rPr lang="es-MX" sz="4000" dirty="0"/>
              <a:t>Enseñar y aprender a conocer el ambiente socio cultural, natural, tecnológico y matemático en el Jardín de Infantes implica promover el desarrollo del pensamiento, cuestionando, ensayando ideas, observando, explorando, contrastando, arribando a conclusiones y comunicando lo aprendido en interacción constante con el lenguaje oral y escrito.</a:t>
            </a:r>
          </a:p>
          <a:p>
            <a:endParaRPr lang="es-MX" sz="4000" dirty="0"/>
          </a:p>
          <a:p>
            <a:pPr algn="r"/>
            <a:r>
              <a:rPr lang="es-MX" sz="4000" dirty="0"/>
              <a:t>Diseño Curricular 2020 – Pág. 281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30212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233A45-7B8D-30BB-F036-BA1894FCA7BD}"/>
              </a:ext>
            </a:extLst>
          </p:cNvPr>
          <p:cNvSpPr txBox="1"/>
          <p:nvPr/>
        </p:nvSpPr>
        <p:spPr>
          <a:xfrm>
            <a:off x="838200" y="2019300"/>
            <a:ext cx="1661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Pensamiento Computacional: </a:t>
            </a:r>
          </a:p>
          <a:p>
            <a:endParaRPr lang="es-MX" sz="4800" dirty="0"/>
          </a:p>
          <a:p>
            <a:r>
              <a:rPr lang="es-MX" sz="4800" dirty="0"/>
              <a:t>“Es un proceso lógico que permite formular o resolver problemas del mundo que nos rodea, haciendo uso de secuencias e instrucciones ordenadas (algoritmos), para llegar a una solución.”</a:t>
            </a:r>
          </a:p>
          <a:p>
            <a:endParaRPr lang="es-MX" sz="4800" dirty="0"/>
          </a:p>
          <a:p>
            <a:pPr algn="r"/>
            <a:r>
              <a:rPr lang="es-MX" sz="4800" dirty="0"/>
              <a:t>Diseño Curricular 2020 – Pág. 313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220023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4089313" y="419100"/>
            <a:ext cx="9934723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Ejemplo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de Proyecto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399FAB8-3A4E-0D42-3CEB-BF2A339A8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602" y="2073715"/>
            <a:ext cx="8167275" cy="5032808"/>
          </a:xfrm>
          <a:prstGeom prst="rect">
            <a:avLst/>
          </a:prstGeom>
        </p:spPr>
      </p:pic>
      <p:pic>
        <p:nvPicPr>
          <p:cNvPr id="1026" name="Picture 2" descr="▷ GRABAR vídeo con PANTALLA APAGADA o bloqueada - Solvetic">
            <a:extLst>
              <a:ext uri="{FF2B5EF4-FFF2-40B4-BE49-F238E27FC236}">
                <a16:creationId xmlns:a16="http://schemas.microsoft.com/office/drawing/2014/main" id="{E0C2ABA8-AF49-2C67-B85C-B83791C7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047" y="2486759"/>
            <a:ext cx="39052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hlinkClick r:id="rId8"/>
            <a:extLst>
              <a:ext uri="{FF2B5EF4-FFF2-40B4-BE49-F238E27FC236}">
                <a16:creationId xmlns:a16="http://schemas.microsoft.com/office/drawing/2014/main" id="{4BE6E37A-0203-B351-2580-16A1AFD57118}"/>
              </a:ext>
            </a:extLst>
          </p:cNvPr>
          <p:cNvSpPr txBox="1"/>
          <p:nvPr/>
        </p:nvSpPr>
        <p:spPr>
          <a:xfrm>
            <a:off x="2364602" y="7325558"/>
            <a:ext cx="8167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800" b="1" dirty="0"/>
              <a:t>https://www.jpl.nasa.gov/edu/teach/activity/transpiration-demo/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355F727-6D3A-B93A-F6CF-E960109E658F}"/>
              </a:ext>
            </a:extLst>
          </p:cNvPr>
          <p:cNvSpPr/>
          <p:nvPr/>
        </p:nvSpPr>
        <p:spPr>
          <a:xfrm>
            <a:off x="12533047" y="1798601"/>
            <a:ext cx="3931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Grabadora de Vídeo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13F3438-C648-E80F-78EA-558FBAAB7CB7}"/>
              </a:ext>
            </a:extLst>
          </p:cNvPr>
          <p:cNvSpPr txBox="1"/>
          <p:nvPr/>
        </p:nvSpPr>
        <p:spPr>
          <a:xfrm>
            <a:off x="12039600" y="6629825"/>
            <a:ext cx="53372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/>
              <a:t>• Registro de situaciones y procesos a través de herramientas y dispositivos móviles: la fotografía, el video, la grabación de sonidos. </a:t>
            </a:r>
            <a:endParaRPr lang="es-A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1981200" y="2483510"/>
            <a:ext cx="15314777" cy="5468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s-MX" sz="3000" b="1" u="none" strike="noStrike" dirty="0">
                <a:solidFill>
                  <a:schemeClr val="bg1"/>
                </a:solidFill>
              </a:rPr>
              <a:t>¡Vamos a explorar el portal de la NASA juntos! Haz clic en este enlace mágico: </a:t>
            </a:r>
            <a:r>
              <a:rPr lang="es-MX" sz="3000" b="1" u="none" strike="noStrike" dirty="0">
                <a:solidFill>
                  <a:schemeClr val="bg1"/>
                </a:solidFill>
                <a:hlinkClick r:id="rId3"/>
              </a:rPr>
              <a:t>https://www.jpl.nasa.gov/edu/teach/activity/transpiration-demo/</a:t>
            </a:r>
            <a:endParaRPr lang="es-MX" sz="3000" b="1" u="none" strike="noStrike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s-MX" sz="3000" b="1" u="none" strike="noStrike" dirty="0">
                <a:solidFill>
                  <a:schemeClr val="bg1"/>
                </a:solidFill>
              </a:rPr>
              <a:t>Ahora, sigamos los pasos del instructivo en el orden que nos indican. ¡Presta mucha atención!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s-MX" sz="3000" b="1" u="none" strike="noStrike" dirty="0">
                <a:solidFill>
                  <a:schemeClr val="bg1"/>
                </a:solidFill>
              </a:rPr>
              <a:t>¡Oh! No olvides utilizar la cámara de video de tu </a:t>
            </a:r>
            <a:r>
              <a:rPr lang="es-MX" sz="3000" b="1" u="none" strike="noStrike" dirty="0" err="1">
                <a:solidFill>
                  <a:schemeClr val="bg1"/>
                </a:solidFill>
              </a:rPr>
              <a:t>tablet</a:t>
            </a:r>
            <a:r>
              <a:rPr lang="es-MX" sz="3000" b="1" u="none" strike="noStrike" dirty="0">
                <a:solidFill>
                  <a:schemeClr val="bg1"/>
                </a:solidFill>
              </a:rPr>
              <a:t> para grabar todo el experimento. Será emocionante verlo después.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s-MX" sz="3000" b="1" u="none" strike="noStrike" dirty="0">
                <a:solidFill>
                  <a:schemeClr val="bg1"/>
                </a:solidFill>
              </a:rPr>
              <a:t>¡Y ahora viene la parte más divertida! Piensa en las cosas maravillosas que podrían suceder si colocamos nuestro experimento bajo el brillante sol. ¿Qué crees que pasará? Imagina y comparte tus ideas con nosotros. </a:t>
            </a:r>
            <a:endParaRPr lang="en-US" sz="3000" b="1" u="none" strike="noStrike" dirty="0">
              <a:solidFill>
                <a:schemeClr val="bg1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667000" y="770835"/>
            <a:ext cx="3660444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Actividad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233A45-7B8D-30BB-F036-BA1894FCA7BD}"/>
              </a:ext>
            </a:extLst>
          </p:cNvPr>
          <p:cNvSpPr txBox="1"/>
          <p:nvPr/>
        </p:nvSpPr>
        <p:spPr>
          <a:xfrm>
            <a:off x="838200" y="2019300"/>
            <a:ext cx="1661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Programación: </a:t>
            </a:r>
          </a:p>
          <a:p>
            <a:endParaRPr lang="es-MX" sz="4800" dirty="0"/>
          </a:p>
          <a:p>
            <a:r>
              <a:rPr lang="es-MX" sz="4800" dirty="0"/>
              <a:t>“Es el proceso de diseñar y escribir una secuencia de instrucciones en un lenguaje que pueda ser entendido por una computadora”</a:t>
            </a:r>
          </a:p>
          <a:p>
            <a:endParaRPr lang="es-MX" sz="4800" dirty="0"/>
          </a:p>
          <a:p>
            <a:pPr algn="r"/>
            <a:r>
              <a:rPr lang="es-MX" sz="4800" dirty="0"/>
              <a:t>Diseño Curricular 2020 – Pág. 313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55376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1728359" y="401579"/>
            <a:ext cx="5589509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Programación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2C09F2-279F-FF1A-53AD-58E0D4773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602" y="2153436"/>
            <a:ext cx="14862699" cy="5980128"/>
          </a:xfrm>
          <a:prstGeom prst="rect">
            <a:avLst/>
          </a:prstGeom>
        </p:spPr>
      </p:pic>
      <p:pic>
        <p:nvPicPr>
          <p:cNvPr id="12" name="Imagen 1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61F0B2-7DFC-178C-E5F1-EE659F096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676900"/>
            <a:ext cx="7058025" cy="402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0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776</Words>
  <Application>Microsoft Office PowerPoint</Application>
  <PresentationFormat>Personalizado</PresentationFormat>
  <Paragraphs>61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Montserrat Semi-Bold Italics</vt:lpstr>
      <vt:lpstr>Arial</vt:lpstr>
      <vt:lpstr>Calibri</vt:lpstr>
      <vt:lpstr>Montserrat</vt:lpstr>
      <vt:lpstr>Aptos</vt:lpstr>
      <vt:lpstr>Montserrat Bold</vt:lpstr>
      <vt:lpstr>Montserrat Semi-Bold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</dc:title>
  <dc:creator>Liliana</dc:creator>
  <cp:lastModifiedBy>Liliana Ocampo</cp:lastModifiedBy>
  <cp:revision>9</cp:revision>
  <dcterms:created xsi:type="dcterms:W3CDTF">2006-08-16T00:00:00Z</dcterms:created>
  <dcterms:modified xsi:type="dcterms:W3CDTF">2024-05-22T22:56:06Z</dcterms:modified>
  <dc:identifier>DAF-AsCksoI</dc:identifier>
</cp:coreProperties>
</file>