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s-ES"/>
              <a:t>Haga clic para modificar el estilo de título del patrón</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7A847CFC-816F-41D0-AAC0-9BF4FEBC753E}" type="datetimeFigureOut">
              <a:rPr lang="es-ES" smtClean="0"/>
              <a:pPr/>
              <a:t>19/03/2024</a:t>
            </a:fld>
            <a:endParaRPr lang="es-ES"/>
          </a:p>
        </p:txBody>
      </p:sp>
      <p:sp>
        <p:nvSpPr>
          <p:cNvPr id="5" name="Footer Placeholder 4"/>
          <p:cNvSpPr>
            <a:spLocks noGrp="1"/>
          </p:cNvSpPr>
          <p:nvPr>
            <p:ph type="ftr" sz="quarter" idx="11"/>
          </p:nvPr>
        </p:nvSpPr>
        <p:spPr>
          <a:xfrm>
            <a:off x="1174044" y="5357592"/>
            <a:ext cx="5034845" cy="365125"/>
          </a:xfrm>
        </p:spPr>
        <p:txBody>
          <a:bodyPr/>
          <a:lstStyle/>
          <a:p>
            <a:endParaRPr lang="es-E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132FADFE-3B8F-471C-ABF0-DBC7717ECBBC}"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nchor="ct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7A847CFC-816F-41D0-AAC0-9BF4FEBC753E}" type="datetimeFigureOut">
              <a:rPr lang="es-ES" smtClean="0"/>
              <a:pPr/>
              <a:t>19/03/2024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7A847CFC-816F-41D0-AAC0-9BF4FEBC753E}" type="datetimeFigureOut">
              <a:rPr lang="es-ES" smtClean="0"/>
              <a:pPr/>
              <a:t>19/03/2024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7A847CFC-816F-41D0-AAC0-9BF4FEBC753E}" type="datetimeFigureOut">
              <a:rPr lang="es-ES" smtClean="0"/>
              <a:pPr/>
              <a:t>19/03/2024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7A847CFC-816F-41D0-AAC0-9BF4FEBC753E}" type="datetimeFigureOut">
              <a:rPr lang="es-ES" smtClean="0"/>
              <a:pPr/>
              <a:t>19/03/2024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5" name="Date Placeholder 4"/>
          <p:cNvSpPr>
            <a:spLocks noGrp="1"/>
          </p:cNvSpPr>
          <p:nvPr>
            <p:ph type="dt" sz="half" idx="10"/>
          </p:nvPr>
        </p:nvSpPr>
        <p:spPr/>
        <p:txBody>
          <a:bodyPr/>
          <a:lstStyle/>
          <a:p>
            <a:fld id="{7A847CFC-816F-41D0-AAC0-9BF4FEBC753E}" type="datetimeFigureOut">
              <a:rPr lang="es-ES" smtClean="0"/>
              <a:pPr/>
              <a:t>19/03/2024</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32FADFE-3B8F-471C-ABF0-DBC7717ECBBC}" type="slidenum">
              <a:rPr lang="es-ES" smtClean="0"/>
              <a:pPr/>
              <a:t>‹Nº›</a:t>
            </a:fld>
            <a:endParaRPr lang="es-ES"/>
          </a:p>
        </p:txBody>
      </p:sp>
      <p:sp>
        <p:nvSpPr>
          <p:cNvPr id="9" name="Content Placeholder 8"/>
          <p:cNvSpPr>
            <a:spLocks noGrp="1"/>
          </p:cNvSpPr>
          <p:nvPr>
            <p:ph sz="quarter" idx="13"/>
          </p:nvPr>
        </p:nvSpPr>
        <p:spPr>
          <a:xfrm>
            <a:off x="1298448" y="2121407"/>
            <a:ext cx="3200400" cy="3602736"/>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7" name="Date Placeholder 6"/>
          <p:cNvSpPr>
            <a:spLocks noGrp="1"/>
          </p:cNvSpPr>
          <p:nvPr>
            <p:ph type="dt" sz="half" idx="10"/>
          </p:nvPr>
        </p:nvSpPr>
        <p:spPr/>
        <p:txBody>
          <a:bodyPr/>
          <a:lstStyle/>
          <a:p>
            <a:fld id="{7A847CFC-816F-41D0-AAC0-9BF4FEBC753E}" type="datetimeFigureOut">
              <a:rPr lang="es-ES" smtClean="0"/>
              <a:pPr/>
              <a:t>19/03/2024</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132FADFE-3B8F-471C-ABF0-DBC7717ECBBC}" type="slidenum">
              <a:rPr lang="es-ES" smtClean="0"/>
              <a:pPr/>
              <a:t>‹Nº›</a:t>
            </a:fld>
            <a:endParaRPr lang="es-ES"/>
          </a:p>
        </p:txBody>
      </p:sp>
      <p:sp>
        <p:nvSpPr>
          <p:cNvPr id="11" name="Content Placeholder 10"/>
          <p:cNvSpPr>
            <a:spLocks noGrp="1"/>
          </p:cNvSpPr>
          <p:nvPr>
            <p:ph sz="quarter" idx="13"/>
          </p:nvPr>
        </p:nvSpPr>
        <p:spPr>
          <a:xfrm>
            <a:off x="1298448" y="2944368"/>
            <a:ext cx="3227832" cy="2779776"/>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Date Placeholder 2"/>
          <p:cNvSpPr>
            <a:spLocks noGrp="1"/>
          </p:cNvSpPr>
          <p:nvPr>
            <p:ph type="dt" sz="half" idx="10"/>
          </p:nvPr>
        </p:nvSpPr>
        <p:spPr/>
        <p:txBody>
          <a:bodyPr/>
          <a:lstStyle/>
          <a:p>
            <a:fld id="{7A847CFC-816F-41D0-AAC0-9BF4FEBC753E}" type="datetimeFigureOut">
              <a:rPr lang="es-ES" smtClean="0"/>
              <a:pPr/>
              <a:t>19/03/2024</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847CFC-816F-41D0-AAC0-9BF4FEBC753E}" type="datetimeFigureOut">
              <a:rPr lang="es-ES" smtClean="0"/>
              <a:pPr/>
              <a:t>19/03/2024</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s-ES"/>
              <a:t>Haga clic para modificar el estilo de título del patrón</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a:xfrm rot="60000">
            <a:off x="6341698" y="5885672"/>
            <a:ext cx="1213821" cy="365125"/>
          </a:xfrm>
        </p:spPr>
        <p:txBody>
          <a:bodyPr/>
          <a:lstStyle/>
          <a:p>
            <a:fld id="{7A847CFC-816F-41D0-AAC0-9BF4FEBC753E}" type="datetimeFigureOut">
              <a:rPr lang="es-ES" smtClean="0"/>
              <a:pPr/>
              <a:t>19/03/2024</a:t>
            </a:fld>
            <a:endParaRPr lang="es-ES"/>
          </a:p>
        </p:txBody>
      </p:sp>
      <p:sp>
        <p:nvSpPr>
          <p:cNvPr id="6" name="Footer Placeholder 5"/>
          <p:cNvSpPr>
            <a:spLocks noGrp="1"/>
          </p:cNvSpPr>
          <p:nvPr>
            <p:ph type="ftr" sz="quarter" idx="11"/>
          </p:nvPr>
        </p:nvSpPr>
        <p:spPr>
          <a:xfrm rot="-60000">
            <a:off x="914554" y="5829261"/>
            <a:ext cx="3522607" cy="365125"/>
          </a:xfrm>
        </p:spPr>
        <p:txBody>
          <a:bodyPr/>
          <a:lstStyle/>
          <a:p>
            <a:endParaRPr lang="es-ES"/>
          </a:p>
        </p:txBody>
      </p:sp>
      <p:sp>
        <p:nvSpPr>
          <p:cNvPr id="7" name="Slide Number Placeholder 6"/>
          <p:cNvSpPr>
            <a:spLocks noGrp="1"/>
          </p:cNvSpPr>
          <p:nvPr>
            <p:ph type="sldNum" sz="quarter" idx="12"/>
          </p:nvPr>
        </p:nvSpPr>
        <p:spPr>
          <a:xfrm rot="60000">
            <a:off x="7557313" y="5896961"/>
            <a:ext cx="554023" cy="365125"/>
          </a:xfrm>
        </p:spPr>
        <p:txBody>
          <a:bodyPr/>
          <a:lstStyle/>
          <a:p>
            <a:fld id="{132FADFE-3B8F-471C-ABF0-DBC7717ECBBC}"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s-ES"/>
              <a:t>Haga clic para modificar el estilo de título del patrón</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a:xfrm rot="60000">
            <a:off x="6345936" y="5888737"/>
            <a:ext cx="1213821" cy="365125"/>
          </a:xfrm>
        </p:spPr>
        <p:txBody>
          <a:bodyPr/>
          <a:lstStyle/>
          <a:p>
            <a:fld id="{7A847CFC-816F-41D0-AAC0-9BF4FEBC753E}" type="datetimeFigureOut">
              <a:rPr lang="es-ES" smtClean="0"/>
              <a:pPr/>
              <a:t>19/03/2024</a:t>
            </a:fld>
            <a:endParaRPr lang="es-ES"/>
          </a:p>
        </p:txBody>
      </p:sp>
      <p:sp>
        <p:nvSpPr>
          <p:cNvPr id="6" name="Footer Placeholder 5"/>
          <p:cNvSpPr>
            <a:spLocks noGrp="1"/>
          </p:cNvSpPr>
          <p:nvPr>
            <p:ph type="ftr" sz="quarter" idx="11"/>
          </p:nvPr>
        </p:nvSpPr>
        <p:spPr>
          <a:xfrm rot="-60000">
            <a:off x="914569" y="5831037"/>
            <a:ext cx="3319043" cy="365125"/>
          </a:xfrm>
        </p:spPr>
        <p:txBody>
          <a:bodyPr/>
          <a:lstStyle/>
          <a:p>
            <a:endParaRPr lang="es-ES"/>
          </a:p>
        </p:txBody>
      </p:sp>
      <p:sp>
        <p:nvSpPr>
          <p:cNvPr id="7" name="Slide Number Placeholder 6"/>
          <p:cNvSpPr>
            <a:spLocks noGrp="1"/>
          </p:cNvSpPr>
          <p:nvPr>
            <p:ph type="sldNum" sz="quarter" idx="12"/>
          </p:nvPr>
        </p:nvSpPr>
        <p:spPr>
          <a:xfrm rot="60000">
            <a:off x="7562089" y="5900026"/>
            <a:ext cx="554023" cy="365125"/>
          </a:xfrm>
        </p:spPr>
        <p:txBody>
          <a:bodyPr/>
          <a:lstStyle/>
          <a:p>
            <a:fld id="{132FADFE-3B8F-471C-ABF0-DBC7717ECBBC}"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7A847CFC-816F-41D0-AAC0-9BF4FEBC753E}" type="datetimeFigureOut">
              <a:rPr lang="es-ES" smtClean="0"/>
              <a:pPr/>
              <a:t>19/03/2024</a:t>
            </a:fld>
            <a:endParaRPr lang="es-E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s-E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132FADFE-3B8F-471C-ABF0-DBC7717ECBBC}"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727201" y="1196753"/>
            <a:ext cx="5723468" cy="1800200"/>
          </a:xfrm>
        </p:spPr>
        <p:txBody>
          <a:bodyPr>
            <a:normAutofit/>
          </a:bodyPr>
          <a:lstStyle/>
          <a:p>
            <a:r>
              <a:rPr lang="es-ES" sz="3200" dirty="0"/>
              <a:t>TECNICAS DE INVESTIGACION E INTERVENCION POLICIAL II</a:t>
            </a:r>
            <a:endParaRPr lang="es-AR" sz="3200" dirty="0"/>
          </a:p>
        </p:txBody>
      </p:sp>
      <p:pic>
        <p:nvPicPr>
          <p:cNvPr id="4" name="3 Imagen" descr="Escudo Policial con banderas"/>
          <p:cNvPicPr/>
          <p:nvPr/>
        </p:nvPicPr>
        <p:blipFill>
          <a:blip r:embed="rId2" cstate="print"/>
          <a:srcRect/>
          <a:stretch>
            <a:fillRect/>
          </a:stretch>
        </p:blipFill>
        <p:spPr bwMode="auto">
          <a:xfrm>
            <a:off x="3162300" y="3068960"/>
            <a:ext cx="2819400" cy="2232248"/>
          </a:xfrm>
          <a:prstGeom prst="rect">
            <a:avLst/>
          </a:prstGeom>
          <a:noFill/>
          <a:ln w="9525">
            <a:noFill/>
            <a:miter lim="800000"/>
            <a:headEnd/>
            <a:tailEnd/>
          </a:ln>
        </p:spPr>
      </p:pic>
    </p:spTree>
    <p:extLst>
      <p:ext uri="{BB962C8B-B14F-4D97-AF65-F5344CB8AC3E}">
        <p14:creationId xmlns:p14="http://schemas.microsoft.com/office/powerpoint/2010/main" val="2538824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200" b="1" u="sng" dirty="0"/>
              <a:t>TIPOS DE INTELIGENCIA:</a:t>
            </a:r>
            <a:endParaRPr lang="es-AR" sz="3200" b="1" u="sng" dirty="0"/>
          </a:p>
        </p:txBody>
      </p:sp>
      <p:sp>
        <p:nvSpPr>
          <p:cNvPr id="3" name="2 Marcador de contenido"/>
          <p:cNvSpPr>
            <a:spLocks noGrp="1"/>
          </p:cNvSpPr>
          <p:nvPr>
            <p:ph idx="1"/>
          </p:nvPr>
        </p:nvSpPr>
        <p:spPr>
          <a:xfrm>
            <a:off x="1463040" y="1916832"/>
            <a:ext cx="6196405" cy="4176464"/>
          </a:xfrm>
        </p:spPr>
        <p:txBody>
          <a:bodyPr>
            <a:normAutofit fontScale="92500"/>
          </a:bodyPr>
          <a:lstStyle/>
          <a:p>
            <a:pPr>
              <a:buFont typeface="Wingdings" pitchFamily="2" charset="2"/>
              <a:buChar char="q"/>
            </a:pPr>
            <a:r>
              <a:rPr lang="es-ES" b="1" dirty="0"/>
              <a:t>INTELIGENCIA NACIONAL EXTERIOR</a:t>
            </a:r>
          </a:p>
          <a:p>
            <a:pPr>
              <a:buFont typeface="Wingdings" pitchFamily="2" charset="2"/>
              <a:buChar char="q"/>
            </a:pPr>
            <a:r>
              <a:rPr lang="es-ES" b="1" dirty="0"/>
              <a:t>INTELIGENCIA PARA LA SEGURIDAD INTERIOR</a:t>
            </a:r>
          </a:p>
          <a:p>
            <a:pPr>
              <a:buFont typeface="Wingdings" pitchFamily="2" charset="2"/>
              <a:buChar char="q"/>
            </a:pPr>
            <a:r>
              <a:rPr lang="es-ES" b="1" dirty="0"/>
              <a:t>INTELIGENCIA POLICIAL</a:t>
            </a:r>
          </a:p>
          <a:p>
            <a:pPr>
              <a:buFont typeface="Wingdings" pitchFamily="2" charset="2"/>
              <a:buChar char="q"/>
            </a:pPr>
            <a:r>
              <a:rPr lang="es-ES" b="1" dirty="0"/>
              <a:t>INTELIGENCIA MILITAR </a:t>
            </a:r>
          </a:p>
          <a:p>
            <a:pPr>
              <a:buFont typeface="Wingdings" pitchFamily="2" charset="2"/>
              <a:buChar char="q"/>
            </a:pPr>
            <a:r>
              <a:rPr lang="es-ES" b="1" dirty="0"/>
              <a:t>NTELIGENCIA FISCAL</a:t>
            </a:r>
          </a:p>
          <a:p>
            <a:pPr>
              <a:buFont typeface="Wingdings" pitchFamily="2" charset="2"/>
              <a:buChar char="q"/>
            </a:pPr>
            <a:r>
              <a:rPr lang="es-ES" b="1" dirty="0"/>
              <a:t>INTELIGENCIA ADUANERA</a:t>
            </a:r>
          </a:p>
          <a:p>
            <a:pPr>
              <a:buFont typeface="Wingdings" pitchFamily="2" charset="2"/>
              <a:buChar char="q"/>
            </a:pPr>
            <a:r>
              <a:rPr lang="es-ES" b="1" dirty="0"/>
              <a:t>INTELIGENCIA DE SERVICIO PENITENCIARIO</a:t>
            </a:r>
          </a:p>
          <a:p>
            <a:pPr>
              <a:buFont typeface="Wingdings" pitchFamily="2" charset="2"/>
              <a:buChar char="q"/>
            </a:pPr>
            <a:r>
              <a:rPr lang="es-ES" b="1" dirty="0"/>
              <a:t>INTELIGENCIA CIENTÍFICA Y TECNOLÓGICA</a:t>
            </a:r>
          </a:p>
          <a:p>
            <a:pPr>
              <a:buFont typeface="Wingdings" pitchFamily="2" charset="2"/>
              <a:buChar char="q"/>
            </a:pPr>
            <a:r>
              <a:rPr lang="es-ES" b="1" dirty="0"/>
              <a:t>INTELIGENCIA ECONÓMICA</a:t>
            </a:r>
          </a:p>
          <a:p>
            <a:pPr>
              <a:buFont typeface="Wingdings" pitchFamily="2" charset="2"/>
              <a:buChar char="q"/>
            </a:pPr>
            <a:r>
              <a:rPr lang="es-ES" b="1" dirty="0"/>
              <a:t>INTELIGENCIA ECOLÓGICA Y AMBIENTAL</a:t>
            </a:r>
            <a:endParaRPr lang="es-AR" b="1" dirty="0"/>
          </a:p>
        </p:txBody>
      </p:sp>
    </p:spTree>
    <p:extLst>
      <p:ext uri="{BB962C8B-B14F-4D97-AF65-F5344CB8AC3E}">
        <p14:creationId xmlns:p14="http://schemas.microsoft.com/office/powerpoint/2010/main" val="33358993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u="sng" dirty="0"/>
              <a:t>CICLO DE INTELIGENCIA CRIMINAL</a:t>
            </a:r>
            <a:endParaRPr lang="es-AR" b="1" u="sng" dirty="0"/>
          </a:p>
        </p:txBody>
      </p:sp>
      <p:sp>
        <p:nvSpPr>
          <p:cNvPr id="3" name="2 Marcador de contenido"/>
          <p:cNvSpPr>
            <a:spLocks noGrp="1"/>
          </p:cNvSpPr>
          <p:nvPr>
            <p:ph idx="1"/>
          </p:nvPr>
        </p:nvSpPr>
        <p:spPr>
          <a:xfrm>
            <a:off x="1463040" y="2348879"/>
            <a:ext cx="6196405" cy="3374189"/>
          </a:xfrm>
        </p:spPr>
        <p:txBody>
          <a:bodyPr/>
          <a:lstStyle/>
          <a:p>
            <a:r>
              <a:rPr lang="es-ES" dirty="0"/>
              <a:t> </a:t>
            </a:r>
            <a:r>
              <a:rPr lang="es-ES" sz="2800" b="1" dirty="0"/>
              <a:t>ES UN CONJUNTO SISTEMÁTICO DE FASES QUE SE DIVIDE EN </a:t>
            </a:r>
            <a:r>
              <a:rPr lang="es-ES" sz="2800" b="1" u="sng" dirty="0"/>
              <a:t>SEIS </a:t>
            </a:r>
            <a:r>
              <a:rPr lang="es-ES" sz="2800" b="1" dirty="0"/>
              <a:t>PASOS, QUE SE MENCIONARÁN A CONTINUACIÓN:</a:t>
            </a:r>
            <a:endParaRPr lang="es-AR" sz="2800" b="1" dirty="0"/>
          </a:p>
        </p:txBody>
      </p:sp>
    </p:spTree>
    <p:extLst>
      <p:ext uri="{BB962C8B-B14F-4D97-AF65-F5344CB8AC3E}">
        <p14:creationId xmlns:p14="http://schemas.microsoft.com/office/powerpoint/2010/main" val="25816476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a:t>1) </a:t>
            </a:r>
            <a:r>
              <a:rPr lang="es-ES" sz="3600" b="1" u="sng" dirty="0"/>
              <a:t>EL PLANEAMIENTO Y LA DIRECCIÓN:</a:t>
            </a:r>
            <a:endParaRPr lang="es-AR" sz="3600" b="1" u="sng" dirty="0"/>
          </a:p>
        </p:txBody>
      </p:sp>
      <p:sp>
        <p:nvSpPr>
          <p:cNvPr id="3" name="2 Marcador de contenido"/>
          <p:cNvSpPr>
            <a:spLocks noGrp="1"/>
          </p:cNvSpPr>
          <p:nvPr>
            <p:ph idx="1"/>
          </p:nvPr>
        </p:nvSpPr>
        <p:spPr/>
        <p:txBody>
          <a:bodyPr>
            <a:normAutofit/>
          </a:bodyPr>
          <a:lstStyle/>
          <a:p>
            <a:pPr>
              <a:buFont typeface="Wingdings" pitchFamily="2" charset="2"/>
              <a:buChar char="q"/>
            </a:pPr>
            <a:r>
              <a:rPr lang="es-ES" b="1" dirty="0"/>
              <a:t>SE DENOMINA DIRECCIÓN DE LA ACTIVIDAD DE REUNIÓN (D.A.R) EN LA CUAL SE DIRIGE, PLANIFICA, COORDINA Y FISCALIZA TODO EL PROCESO.</a:t>
            </a:r>
            <a:endParaRPr lang="es-AR" b="1" dirty="0"/>
          </a:p>
        </p:txBody>
      </p:sp>
    </p:spTree>
    <p:extLst>
      <p:ext uri="{BB962C8B-B14F-4D97-AF65-F5344CB8AC3E}">
        <p14:creationId xmlns:p14="http://schemas.microsoft.com/office/powerpoint/2010/main" val="29999454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a:t>2</a:t>
            </a:r>
            <a:r>
              <a:rPr lang="es-ES" sz="3600" b="1" u="sng" dirty="0"/>
              <a:t>) REUNIÓN DE INFORMACIÓN</a:t>
            </a:r>
            <a:endParaRPr lang="es-AR" sz="3600" b="1" u="sng" dirty="0"/>
          </a:p>
        </p:txBody>
      </p:sp>
      <p:sp>
        <p:nvSpPr>
          <p:cNvPr id="3" name="2 Marcador de contenido"/>
          <p:cNvSpPr>
            <a:spLocks noGrp="1"/>
          </p:cNvSpPr>
          <p:nvPr>
            <p:ph idx="1"/>
          </p:nvPr>
        </p:nvSpPr>
        <p:spPr/>
        <p:txBody>
          <a:bodyPr/>
          <a:lstStyle/>
          <a:p>
            <a:pPr>
              <a:buFont typeface="Wingdings" pitchFamily="2" charset="2"/>
              <a:buChar char="q"/>
            </a:pPr>
            <a:r>
              <a:rPr lang="es-ES" b="1" dirty="0"/>
              <a:t>RESULTA DE LA RECOLECCIÓN CONTINUA DE LA INFORMACIÓN CRIMINAL  ADECUADA Y RELEVANTE.</a:t>
            </a:r>
            <a:endParaRPr lang="es-AR" b="1" dirty="0"/>
          </a:p>
        </p:txBody>
      </p:sp>
    </p:spTree>
    <p:extLst>
      <p:ext uri="{BB962C8B-B14F-4D97-AF65-F5344CB8AC3E}">
        <p14:creationId xmlns:p14="http://schemas.microsoft.com/office/powerpoint/2010/main" val="31396263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200" b="1" dirty="0"/>
              <a:t>3)</a:t>
            </a:r>
            <a:r>
              <a:rPr lang="es-ES" sz="3200" b="1" u="sng" dirty="0"/>
              <a:t>EVALUACIÓN DE LA INFORMACIÓN</a:t>
            </a:r>
            <a:endParaRPr lang="es-AR" sz="3200" b="1" u="sng" dirty="0"/>
          </a:p>
        </p:txBody>
      </p:sp>
      <p:sp>
        <p:nvSpPr>
          <p:cNvPr id="3" name="2 Marcador de contenido"/>
          <p:cNvSpPr>
            <a:spLocks noGrp="1"/>
          </p:cNvSpPr>
          <p:nvPr>
            <p:ph idx="1"/>
          </p:nvPr>
        </p:nvSpPr>
        <p:spPr/>
        <p:txBody>
          <a:bodyPr/>
          <a:lstStyle/>
          <a:p>
            <a:pPr>
              <a:buFont typeface="Wingdings" pitchFamily="2" charset="2"/>
              <a:buChar char="q"/>
            </a:pPr>
            <a:r>
              <a:rPr lang="es-ES" b="1" dirty="0"/>
              <a:t>A TRAVÉS DE LA CLASIFICACIÓN DE LA MISMA Y DE LA CONSIDERACIÓN DE SU VALOR EN FUNCIÓN DE LA MISMA Y FUNCIONES POLICIALES.</a:t>
            </a:r>
            <a:endParaRPr lang="es-AR" b="1" dirty="0"/>
          </a:p>
        </p:txBody>
      </p:sp>
    </p:spTree>
    <p:extLst>
      <p:ext uri="{BB962C8B-B14F-4D97-AF65-F5344CB8AC3E}">
        <p14:creationId xmlns:p14="http://schemas.microsoft.com/office/powerpoint/2010/main" val="23456119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200" dirty="0"/>
              <a:t>4) </a:t>
            </a:r>
            <a:r>
              <a:rPr lang="es-ES" sz="3200" b="1" u="sng" dirty="0"/>
              <a:t>ANÁLISIS DE LA INFORMACIÓN</a:t>
            </a:r>
            <a:endParaRPr lang="es-AR" sz="3200" b="1" u="sng" dirty="0"/>
          </a:p>
        </p:txBody>
      </p:sp>
      <p:sp>
        <p:nvSpPr>
          <p:cNvPr id="3" name="2 Marcador de contenido"/>
          <p:cNvSpPr>
            <a:spLocks noGrp="1"/>
          </p:cNvSpPr>
          <p:nvPr>
            <p:ph idx="1"/>
          </p:nvPr>
        </p:nvSpPr>
        <p:spPr/>
        <p:txBody>
          <a:bodyPr/>
          <a:lstStyle/>
          <a:p>
            <a:pPr>
              <a:buFont typeface="Wingdings" pitchFamily="2" charset="2"/>
              <a:buChar char="q"/>
            </a:pPr>
            <a:r>
              <a:rPr lang="es-ES" b="1" dirty="0"/>
              <a:t>SIEMPRE PARA PREVENIR EL DELITO, SOBRE LA BASE DE LA INFORMACIÓN REUNIDA, ORIENTADO A ELABORAR CUADROS DE SITUACIÓN, A LA IDENTIFICACIÓN DE TENDENCIAS Y MODALIDADES CRIMINALES ASI COMO LA ELABORACIÓN DE ESTUDIOS ESTRATÉGICOS.</a:t>
            </a:r>
            <a:endParaRPr lang="es-AR" b="1" dirty="0"/>
          </a:p>
        </p:txBody>
      </p:sp>
    </p:spTree>
    <p:extLst>
      <p:ext uri="{BB962C8B-B14F-4D97-AF65-F5344CB8AC3E}">
        <p14:creationId xmlns:p14="http://schemas.microsoft.com/office/powerpoint/2010/main" val="1903432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200" b="1" dirty="0"/>
              <a:t>5) </a:t>
            </a:r>
            <a:r>
              <a:rPr lang="es-ES" sz="3200" b="1" u="sng" dirty="0"/>
              <a:t>LA DIFUSIÓN</a:t>
            </a:r>
            <a:endParaRPr lang="es-AR" sz="3200" b="1" u="sng" dirty="0"/>
          </a:p>
        </p:txBody>
      </p:sp>
      <p:sp>
        <p:nvSpPr>
          <p:cNvPr id="3" name="2 Marcador de contenido"/>
          <p:cNvSpPr>
            <a:spLocks noGrp="1"/>
          </p:cNvSpPr>
          <p:nvPr>
            <p:ph idx="1"/>
          </p:nvPr>
        </p:nvSpPr>
        <p:spPr/>
        <p:txBody>
          <a:bodyPr/>
          <a:lstStyle/>
          <a:p>
            <a:pPr>
              <a:buFont typeface="Wingdings" pitchFamily="2" charset="2"/>
              <a:buChar char="q"/>
            </a:pPr>
            <a:r>
              <a:rPr lang="es-ES" b="1" dirty="0"/>
              <a:t>ES LA DISTRIBUCIÓN Y USO DE LA INTELIGENCIA CRIMINAL PRODUCIDA, QUE ABASTECE A LA CONDUCCIÓN Y CONTRIBUYE A LA TOMA DE DECISIONES.</a:t>
            </a:r>
            <a:endParaRPr lang="es-AR" b="1" dirty="0"/>
          </a:p>
        </p:txBody>
      </p:sp>
    </p:spTree>
    <p:extLst>
      <p:ext uri="{BB962C8B-B14F-4D97-AF65-F5344CB8AC3E}">
        <p14:creationId xmlns:p14="http://schemas.microsoft.com/office/powerpoint/2010/main" val="22800041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200" b="1" dirty="0"/>
              <a:t>6)</a:t>
            </a:r>
            <a:r>
              <a:rPr lang="es-ES" sz="3200" b="1" u="sng" dirty="0"/>
              <a:t>LA REEVALUACIÓN INTEGRAL DEL PROCESO</a:t>
            </a:r>
            <a:endParaRPr lang="es-AR" sz="3200" b="1" u="sng" dirty="0"/>
          </a:p>
        </p:txBody>
      </p:sp>
      <p:sp>
        <p:nvSpPr>
          <p:cNvPr id="3" name="2 Marcador de contenido"/>
          <p:cNvSpPr>
            <a:spLocks noGrp="1"/>
          </p:cNvSpPr>
          <p:nvPr>
            <p:ph idx="1"/>
          </p:nvPr>
        </p:nvSpPr>
        <p:spPr/>
        <p:txBody>
          <a:bodyPr/>
          <a:lstStyle/>
          <a:p>
            <a:pPr>
              <a:buFont typeface="Wingdings" pitchFamily="2" charset="2"/>
              <a:buChar char="q"/>
            </a:pPr>
            <a:r>
              <a:rPr lang="es-ES" b="1" dirty="0"/>
              <a:t>EN CUANTO A SU EFECTIVIDAD INSTRUMENTAL PARA PLANIFICAR Y EJECUTAR ACCIONES DE SEGURIDAD PREVENTIVA Y CONTRIBUIR PARA EL DESENVOLVIMIENTO DE LA INVESTIGACIÓN CRIMINAL.</a:t>
            </a:r>
            <a:endParaRPr lang="es-AR" b="1" dirty="0"/>
          </a:p>
        </p:txBody>
      </p:sp>
    </p:spTree>
    <p:extLst>
      <p:ext uri="{BB962C8B-B14F-4D97-AF65-F5344CB8AC3E}">
        <p14:creationId xmlns:p14="http://schemas.microsoft.com/office/powerpoint/2010/main" val="1879897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u="sng" dirty="0"/>
              <a:t>IMPORTANTE:</a:t>
            </a:r>
            <a:endParaRPr lang="es-AR" b="1" u="sng" dirty="0"/>
          </a:p>
        </p:txBody>
      </p:sp>
      <p:sp>
        <p:nvSpPr>
          <p:cNvPr id="3" name="2 Marcador de contenido"/>
          <p:cNvSpPr>
            <a:spLocks noGrp="1"/>
          </p:cNvSpPr>
          <p:nvPr>
            <p:ph idx="1"/>
          </p:nvPr>
        </p:nvSpPr>
        <p:spPr/>
        <p:txBody>
          <a:bodyPr/>
          <a:lstStyle/>
          <a:p>
            <a:pPr>
              <a:buFont typeface="Wingdings" pitchFamily="2" charset="2"/>
              <a:buChar char="v"/>
            </a:pPr>
            <a:r>
              <a:rPr lang="es-ES" b="1" dirty="0"/>
              <a:t>EL CICLO DE INTELIGENCIA CRIMINAL SERÁ </a:t>
            </a:r>
            <a:r>
              <a:rPr lang="es-ES" b="1" u="sng" dirty="0"/>
              <a:t>CONTINUO </a:t>
            </a:r>
            <a:r>
              <a:rPr lang="es-ES" b="1" dirty="0"/>
              <a:t>Y </a:t>
            </a:r>
            <a:r>
              <a:rPr lang="es-ES" b="1" u="sng" dirty="0"/>
              <a:t>PERMANENTE</a:t>
            </a:r>
            <a:r>
              <a:rPr lang="es-ES" b="1" dirty="0"/>
              <a:t>, FACILITANDO LA ACTUALIZACIÓN DE LAS APRECIACIONES EN DESARROLLO Y EL PLANEAMIENTO Y CONDUCCIÓN DE LAS OPERACIONES Y DEMÁS  ACTIVIDADES EMERGENTES DEL CUMPLIMIENTO DE LA MISIÓN Y FUNCIONES ASIGNADAS A LA POLICÍA.</a:t>
            </a:r>
            <a:endParaRPr lang="es-AR" b="1" dirty="0"/>
          </a:p>
        </p:txBody>
      </p:sp>
    </p:spTree>
    <p:extLst>
      <p:ext uri="{BB962C8B-B14F-4D97-AF65-F5344CB8AC3E}">
        <p14:creationId xmlns:p14="http://schemas.microsoft.com/office/powerpoint/2010/main" val="13629655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200" b="1" u="sng" dirty="0"/>
              <a:t>CONTRAINTELIGENCIA:</a:t>
            </a:r>
            <a:endParaRPr lang="es-AR" sz="3200" b="1" u="sng" dirty="0"/>
          </a:p>
        </p:txBody>
      </p:sp>
      <p:sp>
        <p:nvSpPr>
          <p:cNvPr id="3" name="2 Marcador de contenido"/>
          <p:cNvSpPr>
            <a:spLocks noGrp="1"/>
          </p:cNvSpPr>
          <p:nvPr>
            <p:ph idx="1"/>
          </p:nvPr>
        </p:nvSpPr>
        <p:spPr/>
        <p:txBody>
          <a:bodyPr>
            <a:normAutofit/>
          </a:bodyPr>
          <a:lstStyle/>
          <a:p>
            <a:pPr>
              <a:buFont typeface="Wingdings" pitchFamily="2" charset="2"/>
              <a:buChar char="q"/>
            </a:pPr>
            <a:r>
              <a:rPr lang="es-ES" sz="2800" b="1" u="sng" dirty="0"/>
              <a:t>DEFINICIÓN: </a:t>
            </a:r>
            <a:r>
              <a:rPr lang="es-ES" b="1" dirty="0"/>
              <a:t>ES LA ACTIVIDAD PROPIA DEL CAMPO DE LA INTELIGENCIA QUE SE REALIZA CON EL PROPÓSITO DE EVITAR ACTIVIDADES DE INTELIGENCIA DE ACTORES QUE REPRESENTEN AMENAZAS O RIESGOS PARA LA SEGURIDAD DEL ESTADO NACIONAL.</a:t>
            </a:r>
            <a:endParaRPr lang="es-AR" b="1" dirty="0"/>
          </a:p>
        </p:txBody>
      </p:sp>
    </p:spTree>
    <p:extLst>
      <p:ext uri="{BB962C8B-B14F-4D97-AF65-F5344CB8AC3E}">
        <p14:creationId xmlns:p14="http://schemas.microsoft.com/office/powerpoint/2010/main" val="586862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u="sng" dirty="0"/>
              <a:t>INTELIGENCIA CRIMINAL</a:t>
            </a:r>
            <a:endParaRPr lang="es-AR" u="sng" dirty="0"/>
          </a:p>
        </p:txBody>
      </p:sp>
      <p:sp>
        <p:nvSpPr>
          <p:cNvPr id="3" name="2 Marcador de contenido"/>
          <p:cNvSpPr>
            <a:spLocks noGrp="1"/>
          </p:cNvSpPr>
          <p:nvPr>
            <p:ph idx="1"/>
          </p:nvPr>
        </p:nvSpPr>
        <p:spPr/>
        <p:txBody>
          <a:bodyPr>
            <a:normAutofit fontScale="92500"/>
          </a:bodyPr>
          <a:lstStyle/>
          <a:p>
            <a:r>
              <a:rPr lang="es-ES" sz="3000" b="1" u="sng" dirty="0"/>
              <a:t>DEFINICIÓN: </a:t>
            </a:r>
            <a:r>
              <a:rPr lang="es-ES" b="1" dirty="0"/>
              <a:t>ES EL CONJUNTO DE ACCIONES, TÉCNICAS Y DE PROCEDIMIENTOS TENDIENTES A PREVENIR LA ACCIÓN DELICTIVA, LA QUE POR SU CARÁCTER, MAGNITUD, CONSECUENCIAS PREVISIBLES, PELIGROSIDAD, O MODALIDAD AFECTAN A LA LIBERTAD INDIVIDUAL, LA SALUD Y LA VIDA DE LAS PERSONAS, LA PROPIEDAD, GARANTÍAS Y DERECHOS DE LAS PERSONAS QUE ESTABLEZCAN LAS CONSTITUCIONES.</a:t>
            </a:r>
            <a:endParaRPr lang="es-AR" b="1" dirty="0"/>
          </a:p>
        </p:txBody>
      </p:sp>
    </p:spTree>
    <p:extLst>
      <p:ext uri="{BB962C8B-B14F-4D97-AF65-F5344CB8AC3E}">
        <p14:creationId xmlns:p14="http://schemas.microsoft.com/office/powerpoint/2010/main" val="15197097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200" b="1" u="sng" dirty="0"/>
              <a:t>LA CONTRAINTELIGENCIA ESTA DIRIGIDA</a:t>
            </a:r>
            <a:endParaRPr lang="es-AR" sz="3200" b="1" u="sng" dirty="0"/>
          </a:p>
        </p:txBody>
      </p:sp>
      <p:sp>
        <p:nvSpPr>
          <p:cNvPr id="3" name="2 Marcador de contenido"/>
          <p:cNvSpPr>
            <a:spLocks noGrp="1"/>
          </p:cNvSpPr>
          <p:nvPr>
            <p:ph idx="1"/>
          </p:nvPr>
        </p:nvSpPr>
        <p:spPr>
          <a:xfrm>
            <a:off x="1463040" y="1844824"/>
            <a:ext cx="6196405" cy="3878245"/>
          </a:xfrm>
        </p:spPr>
        <p:txBody>
          <a:bodyPr>
            <a:normAutofit fontScale="92500" lnSpcReduction="10000"/>
          </a:bodyPr>
          <a:lstStyle/>
          <a:p>
            <a:pPr>
              <a:buFont typeface="Wingdings" pitchFamily="2" charset="2"/>
              <a:buChar char="q"/>
            </a:pPr>
            <a:r>
              <a:rPr lang="es-ES" b="1" u="sng" dirty="0"/>
              <a:t>A CONTRARESTAR UNA AMENAZA</a:t>
            </a:r>
            <a:r>
              <a:rPr lang="es-ES" b="1" dirty="0"/>
              <a:t>:</a:t>
            </a:r>
          </a:p>
          <a:p>
            <a:pPr>
              <a:buFont typeface="Wingdings" pitchFamily="2" charset="2"/>
              <a:buChar char="§"/>
            </a:pPr>
            <a:r>
              <a:rPr lang="es-ES" b="1" dirty="0"/>
              <a:t>INMEDIATA</a:t>
            </a:r>
          </a:p>
          <a:p>
            <a:pPr>
              <a:buFont typeface="Wingdings" pitchFamily="2" charset="2"/>
              <a:buChar char="§"/>
            </a:pPr>
            <a:r>
              <a:rPr lang="es-ES" b="1" dirty="0"/>
              <a:t>LATENTE</a:t>
            </a:r>
          </a:p>
          <a:p>
            <a:pPr>
              <a:buFont typeface="Wingdings" pitchFamily="2" charset="2"/>
              <a:buChar char="§"/>
            </a:pPr>
            <a:r>
              <a:rPr lang="es-ES" b="1" dirty="0"/>
              <a:t>POTENCIAL</a:t>
            </a:r>
          </a:p>
          <a:p>
            <a:pPr>
              <a:buFont typeface="Wingdings" pitchFamily="2" charset="2"/>
              <a:buChar char="q"/>
            </a:pPr>
            <a:endParaRPr lang="es-ES" b="1" dirty="0"/>
          </a:p>
          <a:p>
            <a:pPr>
              <a:buFont typeface="Wingdings" pitchFamily="2" charset="2"/>
              <a:buChar char="q"/>
            </a:pPr>
            <a:r>
              <a:rPr lang="es-ES" b="1" u="sng" dirty="0"/>
              <a:t>ORIGINA:</a:t>
            </a:r>
          </a:p>
          <a:p>
            <a:pPr>
              <a:buFont typeface="Wingdings" pitchFamily="2" charset="2"/>
              <a:buChar char="§"/>
            </a:pPr>
            <a:r>
              <a:rPr lang="es-ES" b="1" dirty="0"/>
              <a:t>FUENTE DEL PROPIO ORGANISMO O FUERA DEL MISMO</a:t>
            </a:r>
          </a:p>
          <a:p>
            <a:pPr>
              <a:buFont typeface="Wingdings" pitchFamily="2" charset="2"/>
              <a:buChar char="§"/>
            </a:pPr>
            <a:r>
              <a:rPr lang="es-ES" b="1" dirty="0"/>
              <a:t>INDIVIDUOS</a:t>
            </a:r>
          </a:p>
          <a:p>
            <a:pPr>
              <a:buFont typeface="Wingdings" pitchFamily="2" charset="2"/>
              <a:buChar char="§"/>
            </a:pPr>
            <a:r>
              <a:rPr lang="es-ES" b="1" dirty="0"/>
              <a:t>ORGANIZACIÓN( PUEDE O NO SER ADVERSARIA)</a:t>
            </a:r>
            <a:endParaRPr lang="es-AR" b="1" dirty="0"/>
          </a:p>
        </p:txBody>
      </p:sp>
    </p:spTree>
    <p:extLst>
      <p:ext uri="{BB962C8B-B14F-4D97-AF65-F5344CB8AC3E}">
        <p14:creationId xmlns:p14="http://schemas.microsoft.com/office/powerpoint/2010/main" val="7930113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200" b="1" u="sng" dirty="0"/>
              <a:t>CONTRAINTELIGENCIA</a:t>
            </a:r>
            <a:endParaRPr lang="es-AR" sz="3200" b="1" u="sng" dirty="0"/>
          </a:p>
        </p:txBody>
      </p:sp>
      <p:sp>
        <p:nvSpPr>
          <p:cNvPr id="3" name="2 Marcador de contenido"/>
          <p:cNvSpPr>
            <a:spLocks noGrp="1"/>
          </p:cNvSpPr>
          <p:nvPr>
            <p:ph idx="1"/>
          </p:nvPr>
        </p:nvSpPr>
        <p:spPr/>
        <p:txBody>
          <a:bodyPr>
            <a:normAutofit fontScale="85000" lnSpcReduction="20000"/>
          </a:bodyPr>
          <a:lstStyle/>
          <a:p>
            <a:pPr>
              <a:buFont typeface="Wingdings" pitchFamily="2" charset="2"/>
              <a:buChar char="q"/>
            </a:pPr>
            <a:r>
              <a:rPr lang="es-ES" u="sng" dirty="0"/>
              <a:t>CONCEPTOS:</a:t>
            </a:r>
            <a:endParaRPr lang="es-ES" dirty="0"/>
          </a:p>
          <a:p>
            <a:pPr>
              <a:buFont typeface="Arial" pitchFamily="34" charset="0"/>
              <a:buChar char="•"/>
            </a:pPr>
            <a:r>
              <a:rPr lang="es-ES" dirty="0"/>
              <a:t>NEGAR INFORMACIÓN AL OPONENTE</a:t>
            </a:r>
          </a:p>
          <a:p>
            <a:pPr>
              <a:buFont typeface="Arial" pitchFamily="34" charset="0"/>
              <a:buChar char="•"/>
            </a:pPr>
            <a:r>
              <a:rPr lang="es-ES" dirty="0"/>
              <a:t>PROTEGEN INFORMACIÓN, DOCUMENTADA NO, MATERIALES, INSTALACIONES, ACATIVIDADES, COMUNICACIONES, Y DE PERSONAL, DE LAS ACTIVIDADES DEL OPONENTE DE INTELIGENCIA, SABOTAJE Y ALTERACION DIRIGIDAS A NUESTRA ORGANIZACIÓN</a:t>
            </a:r>
          </a:p>
          <a:p>
            <a:pPr>
              <a:buFont typeface="Arial" pitchFamily="34" charset="0"/>
              <a:buChar char="•"/>
            </a:pPr>
            <a:r>
              <a:rPr lang="es-ES" dirty="0"/>
              <a:t>PROPORCIONAR LIBERTADA DE ACCION A LA PROPIA CONDUCCION</a:t>
            </a:r>
          </a:p>
          <a:p>
            <a:pPr>
              <a:buFont typeface="Arial" pitchFamily="34" charset="0"/>
              <a:buChar char="•"/>
            </a:pPr>
            <a:r>
              <a:rPr lang="es-ES" dirty="0"/>
              <a:t>IMPEDIR, NEUTRALIZAR O RESTRINGIR LAS ACCIONES DEL OPONENTE QUE PUDIERAN AFECTAR AL POTENCIAL PROPIO DE LA FUERZA</a:t>
            </a:r>
          </a:p>
        </p:txBody>
      </p:sp>
    </p:spTree>
    <p:extLst>
      <p:ext uri="{BB962C8B-B14F-4D97-AF65-F5344CB8AC3E}">
        <p14:creationId xmlns:p14="http://schemas.microsoft.com/office/powerpoint/2010/main" val="25432478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u="sng" dirty="0"/>
              <a:t>VIGILANCIA</a:t>
            </a:r>
            <a:endParaRPr lang="es-AR" u="sng" dirty="0"/>
          </a:p>
        </p:txBody>
      </p:sp>
      <p:sp>
        <p:nvSpPr>
          <p:cNvPr id="3" name="2 Marcador de contenido"/>
          <p:cNvSpPr>
            <a:spLocks noGrp="1"/>
          </p:cNvSpPr>
          <p:nvPr>
            <p:ph idx="1"/>
          </p:nvPr>
        </p:nvSpPr>
        <p:spPr/>
        <p:txBody>
          <a:bodyPr>
            <a:normAutofit lnSpcReduction="10000"/>
          </a:bodyPr>
          <a:lstStyle/>
          <a:p>
            <a:r>
              <a:rPr lang="es-ES" b="1" dirty="0"/>
              <a:t>UN CONOCIMIENTO DE LOS PRINCIPIOS FUNDAMENTALES Y DE LAS TECNICAS DE LA VIGILANCIA ES TANTO UNA MEDIDA DEFENSIVA COMO OFENSIVA. ACTIVIDAD DE OBSERVACION CERCANA DE LOS INDIVIDUOS QUE SON SOSPECHADOS POR LA JUSTICIA NACIONAL, DE ESTAR INVOLUCRADOS EN ACTIVIDADES ILICITAS QUE PUEDEN CONSTITUIR UN PELIGRO PARA LA SOCIEDAD</a:t>
            </a:r>
            <a:endParaRPr lang="es-AR" b="1" dirty="0"/>
          </a:p>
        </p:txBody>
      </p:sp>
    </p:spTree>
    <p:extLst>
      <p:ext uri="{BB962C8B-B14F-4D97-AF65-F5344CB8AC3E}">
        <p14:creationId xmlns:p14="http://schemas.microsoft.com/office/powerpoint/2010/main" val="21420100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u="sng" dirty="0"/>
              <a:t>TIPOS DE VIGILANCIA</a:t>
            </a:r>
            <a:endParaRPr lang="es-AR" u="sng" dirty="0"/>
          </a:p>
        </p:txBody>
      </p:sp>
      <p:sp>
        <p:nvSpPr>
          <p:cNvPr id="3" name="2 Marcador de contenido"/>
          <p:cNvSpPr>
            <a:spLocks noGrp="1"/>
          </p:cNvSpPr>
          <p:nvPr>
            <p:ph idx="1"/>
          </p:nvPr>
        </p:nvSpPr>
        <p:spPr>
          <a:xfrm>
            <a:off x="1463040" y="1988840"/>
            <a:ext cx="6196405" cy="4104456"/>
          </a:xfrm>
        </p:spPr>
        <p:txBody>
          <a:bodyPr>
            <a:noAutofit/>
          </a:bodyPr>
          <a:lstStyle/>
          <a:p>
            <a:pPr>
              <a:buFont typeface="Wingdings" pitchFamily="2" charset="2"/>
              <a:buChar char="q"/>
            </a:pPr>
            <a:r>
              <a:rPr lang="es-ES" sz="1600" b="1" u="sng" dirty="0"/>
              <a:t>VIGILANCIA DISCRETA:</a:t>
            </a:r>
          </a:p>
          <a:p>
            <a:pPr>
              <a:buFont typeface="Arial" pitchFamily="34" charset="0"/>
              <a:buChar char="•"/>
            </a:pPr>
            <a:r>
              <a:rPr lang="es-ES" sz="1600" b="1" dirty="0"/>
              <a:t>EL SUJETO NO SE HA PERCATADO DE QUE ESTA VIGILADO «SEGUIMIENTO NO MUY DE SERCA». </a:t>
            </a:r>
          </a:p>
          <a:p>
            <a:pPr>
              <a:buFont typeface="Arial" pitchFamily="34" charset="0"/>
              <a:buChar char="•"/>
            </a:pPr>
            <a:r>
              <a:rPr lang="es-ES" sz="1600" b="1" dirty="0"/>
              <a:t>SE HACE TODO EL ESFUERZO PARA ASEGURAR QUE EL INDIVIDUO NO SE PERCATE DE LA VIGILANCIA A LA CUAL ESTA SOMETIDO.</a:t>
            </a:r>
          </a:p>
          <a:p>
            <a:pPr>
              <a:buFont typeface="Wingdings" pitchFamily="2" charset="2"/>
              <a:buChar char="q"/>
            </a:pPr>
            <a:r>
              <a:rPr lang="es-ES" sz="1600" b="1" u="sng" dirty="0"/>
              <a:t>VIGILANCIA DE CERCA</a:t>
            </a:r>
            <a:r>
              <a:rPr lang="es-ES" sz="1600" b="1" dirty="0"/>
              <a:t>:</a:t>
            </a:r>
          </a:p>
          <a:p>
            <a:pPr>
              <a:buFont typeface="Arial" pitchFamily="34" charset="0"/>
              <a:buChar char="•"/>
            </a:pPr>
            <a:r>
              <a:rPr lang="es-ES" sz="1600" b="1" dirty="0"/>
              <a:t>TAMBIEN CONOCIDA COMO VIGILANCIA DE RESTRICCION O DE CONTROL.</a:t>
            </a:r>
          </a:p>
          <a:p>
            <a:pPr>
              <a:buFont typeface="Arial" pitchFamily="34" charset="0"/>
              <a:buChar char="•"/>
            </a:pPr>
            <a:r>
              <a:rPr lang="es-ES" sz="1600" b="1" dirty="0"/>
              <a:t>ES UNA VIGILANCIA CONDUCIDA CON EL CONOCIMIENTO DEL SUJETO A FIN DE IMPEDIRLE O ESTORBAR SU PARTICIPACION EN CIERTAS ACTIVIDADES, DEBIDO A LA PRESENCIA DEL VIGILANTE.</a:t>
            </a:r>
          </a:p>
          <a:p>
            <a:pPr>
              <a:buFont typeface="Arial" pitchFamily="34" charset="0"/>
              <a:buChar char="•"/>
            </a:pPr>
            <a:r>
              <a:rPr lang="es-ES" sz="1600" b="1" dirty="0"/>
              <a:t>ESTA TAMBIEN PUEDE SER DE NATURALEZA PROTECTORA, ACTUANDO MAS BIEN COMO GUARDIAS PERSONALES  QUE COMO OBSERVADORES, POR EJEMPLO VIGILANCIA PROTECTORA PARA LAS PERSONAS IMPORTANTES.</a:t>
            </a:r>
          </a:p>
        </p:txBody>
      </p:sp>
    </p:spTree>
    <p:extLst>
      <p:ext uri="{BB962C8B-B14F-4D97-AF65-F5344CB8AC3E}">
        <p14:creationId xmlns:p14="http://schemas.microsoft.com/office/powerpoint/2010/main" val="20503260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u="sng" dirty="0"/>
              <a:t>FINALIDAD DE LA VIGILANCIA</a:t>
            </a:r>
            <a:endParaRPr lang="es-AR" u="sng" dirty="0"/>
          </a:p>
        </p:txBody>
      </p:sp>
      <p:sp>
        <p:nvSpPr>
          <p:cNvPr id="3" name="2 Marcador de contenido"/>
          <p:cNvSpPr>
            <a:spLocks noGrp="1"/>
          </p:cNvSpPr>
          <p:nvPr>
            <p:ph idx="1"/>
          </p:nvPr>
        </p:nvSpPr>
        <p:spPr/>
        <p:txBody>
          <a:bodyPr>
            <a:normAutofit fontScale="70000" lnSpcReduction="20000"/>
          </a:bodyPr>
          <a:lstStyle/>
          <a:p>
            <a:pPr marL="457200" indent="-457200">
              <a:buFont typeface="+mj-lt"/>
              <a:buAutoNum type="alphaLcParenR"/>
            </a:pPr>
            <a:r>
              <a:rPr lang="es-ES" u="sng" dirty="0"/>
              <a:t>EL AVERIGUAR LA IDENTIDAD DE LAS PERSONAS COMPLICADAS EN UNA ACTIVIDAD DADA</a:t>
            </a:r>
            <a:r>
              <a:rPr lang="es-ES" dirty="0"/>
              <a:t>: AL MANTENER A UNA PERSONA VIGILADA, ES POSIBLE AVERIGUAR LAS IDENTIDADES DE LAS OTRAS PERSONAS COMPROMETIDAS, LA NATURALEZA DE LA ORGANIZACIÓN, LA UBICACIÓN DE SUS LUGARES DE REUNION</a:t>
            </a:r>
          </a:p>
          <a:p>
            <a:pPr marL="457200" indent="-457200">
              <a:buFont typeface="+mj-lt"/>
              <a:buAutoNum type="alphaLcParenR"/>
            </a:pPr>
            <a:r>
              <a:rPr lang="es-ES" u="sng" dirty="0"/>
              <a:t>LA OBTENCION DE INFORMACION PARA EL USO DE LA INTERROGACION SUBSIGUIENTE DE UN SUJETO</a:t>
            </a:r>
            <a:r>
              <a:rPr lang="es-ES" dirty="0"/>
              <a:t>: CUANDO EL INTERROGADOR TIENE LOS DATOS EXACTOS SOBRE EL TIEMPO, LUGAR Y CIRCUNSTANCIA DEL SUJETO; EL INVESTIGADOR PUEDE HACER QUE EL SUJETO CREA QUE EL TIENE MAS INFOMRACION QUE LA QUE REALMENTE TIENE. FRECUENTEMENTE EL SUJETO CUENTA LA HISTORIA COMPLETA.</a:t>
            </a:r>
            <a:endParaRPr lang="es-AR" dirty="0"/>
          </a:p>
        </p:txBody>
      </p:sp>
    </p:spTree>
    <p:extLst>
      <p:ext uri="{BB962C8B-B14F-4D97-AF65-F5344CB8AC3E}">
        <p14:creationId xmlns:p14="http://schemas.microsoft.com/office/powerpoint/2010/main" val="39008343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463040" y="1124744"/>
            <a:ext cx="6196405" cy="4598325"/>
          </a:xfrm>
        </p:spPr>
        <p:txBody>
          <a:bodyPr>
            <a:normAutofit fontScale="62500" lnSpcReduction="20000"/>
          </a:bodyPr>
          <a:lstStyle/>
          <a:p>
            <a:pPr marL="457200" indent="-457200">
              <a:buFont typeface="+mj-lt"/>
              <a:buAutoNum type="alphaLcParenR" startAt="3"/>
            </a:pPr>
            <a:r>
              <a:rPr lang="es-ES" u="sng" dirty="0"/>
              <a:t>OTRA FINALIDAD DE LA VIGILANCIA ES DESARROLLAR LAS PISTAS O LA INFORMACION OBTENIDA DE OTRAS FUENTES</a:t>
            </a:r>
            <a:r>
              <a:rPr lang="es-ES" dirty="0"/>
              <a:t>: </a:t>
            </a:r>
          </a:p>
          <a:p>
            <a:pPr>
              <a:buFont typeface="Arial" pitchFamily="34" charset="0"/>
              <a:buChar char="•"/>
            </a:pPr>
            <a:r>
              <a:rPr lang="es-ES" dirty="0"/>
              <a:t>LA INFORMACION FRAGMENTARIA</a:t>
            </a:r>
          </a:p>
          <a:p>
            <a:pPr>
              <a:buFont typeface="Arial" pitchFamily="34" charset="0"/>
              <a:buChar char="•"/>
            </a:pPr>
            <a:r>
              <a:rPr lang="es-ES" dirty="0"/>
              <a:t>INFORMANTES CONFIDENCIALES</a:t>
            </a:r>
          </a:p>
          <a:p>
            <a:pPr>
              <a:buFont typeface="Arial" pitchFamily="34" charset="0"/>
              <a:buChar char="•"/>
            </a:pPr>
            <a:r>
              <a:rPr lang="es-ES" dirty="0"/>
              <a:t>AGENTES SECRETOS</a:t>
            </a:r>
          </a:p>
          <a:p>
            <a:pPr>
              <a:buFont typeface="Arial" pitchFamily="34" charset="0"/>
              <a:buChar char="•"/>
            </a:pPr>
            <a:r>
              <a:rPr lang="es-ES" dirty="0"/>
              <a:t>INFORMES DE INVESTIGACION</a:t>
            </a:r>
          </a:p>
          <a:p>
            <a:pPr>
              <a:buFont typeface="Arial" pitchFamily="34" charset="0"/>
              <a:buChar char="•"/>
            </a:pPr>
            <a:r>
              <a:rPr lang="es-ES" dirty="0"/>
              <a:t>INFORMES ANONIMOS</a:t>
            </a:r>
          </a:p>
          <a:p>
            <a:pPr>
              <a:buFont typeface="Arial" pitchFamily="34" charset="0"/>
              <a:buChar char="•"/>
            </a:pPr>
            <a:r>
              <a:rPr lang="es-ES" dirty="0"/>
              <a:t>FUENTES QUE NO PUEDEN SER REVELADOS</a:t>
            </a:r>
          </a:p>
          <a:p>
            <a:pPr marL="457200" indent="-457200">
              <a:buFont typeface="+mj-lt"/>
              <a:buAutoNum type="alphaLcParenR" startAt="4"/>
            </a:pPr>
            <a:r>
              <a:rPr lang="es-ES" u="sng" dirty="0"/>
              <a:t>LA VIGILANCIA PROPIRCIONARA LA INFORMACION DEL HISTORIAL PERSONAL PARA LAS MISIONES SECRETAS:</a:t>
            </a:r>
            <a:r>
              <a:rPr lang="es-AR" u="sng" dirty="0"/>
              <a:t> </a:t>
            </a:r>
            <a:r>
              <a:rPr lang="es-AR" dirty="0"/>
              <a:t>PARA IDEAR ELPRETEXTO MAS EFICAZ O UNA HISTORIA FICTICIA PARA UN INVESTIGADOR SECRETO, DEBE OBTENERSE UN CONOCIMIENTO DETALLADO E INTIMO DEL SUJETO.</a:t>
            </a:r>
          </a:p>
          <a:p>
            <a:pPr marL="457200" indent="-457200">
              <a:buFont typeface="+mj-lt"/>
              <a:buAutoNum type="alphaLcParenR" startAt="4"/>
            </a:pPr>
            <a:r>
              <a:rPr lang="es-ES" u="sng" dirty="0"/>
              <a:t>LA VIGILANCIA TAMBIEN PUEDE USARSE PARA IMPEDIR LA COMSION DE UN ACTO O PARA CAPTURAR A UN SUJETO DURANTE LA COMSION DE UN ACTO ILEGAL:</a:t>
            </a:r>
            <a:r>
              <a:rPr lang="es-ES" dirty="0"/>
              <a:t> UN INVESTIGADOR TIENE CONOCIMIENTO O SOSPECHAS DE ACTIVIDADES ILEGALES, QUE HAN DE SER CONDUCIDAS POR UN INDIVIDUO O UNA ORGANIZACIÓN; LOS VIGILANTES PUEDEN CAPTURAR A LOS SUJETOS CUANDO SE HYANA COMETIDO UN ACTO DE VIOLACION A LA LEY.</a:t>
            </a:r>
            <a:endParaRPr lang="es-ES" u="sng" dirty="0"/>
          </a:p>
        </p:txBody>
      </p:sp>
    </p:spTree>
    <p:extLst>
      <p:ext uri="{BB962C8B-B14F-4D97-AF65-F5344CB8AC3E}">
        <p14:creationId xmlns:p14="http://schemas.microsoft.com/office/powerpoint/2010/main" val="29383051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u="sng" dirty="0"/>
              <a:t>EL AMBIENTE Y EL SUJETO DE LA VIGILANCIA</a:t>
            </a:r>
            <a:endParaRPr lang="es-AR" u="sng" dirty="0"/>
          </a:p>
        </p:txBody>
      </p:sp>
      <p:sp>
        <p:nvSpPr>
          <p:cNvPr id="3" name="2 Marcador de contenido"/>
          <p:cNvSpPr>
            <a:spLocks noGrp="1"/>
          </p:cNvSpPr>
          <p:nvPr>
            <p:ph idx="1"/>
          </p:nvPr>
        </p:nvSpPr>
        <p:spPr>
          <a:xfrm>
            <a:off x="1463040" y="2119256"/>
            <a:ext cx="6196405" cy="3974039"/>
          </a:xfrm>
        </p:spPr>
        <p:txBody>
          <a:bodyPr>
            <a:noAutofit/>
          </a:bodyPr>
          <a:lstStyle/>
          <a:p>
            <a:pPr>
              <a:buFont typeface="Wingdings" pitchFamily="2" charset="2"/>
              <a:buChar char="q"/>
            </a:pPr>
            <a:r>
              <a:rPr lang="es-ES" sz="1600" b="1" u="sng" dirty="0"/>
              <a:t>EL AMBIENTE</a:t>
            </a:r>
            <a:r>
              <a:rPr lang="es-ES" sz="1600" b="1" dirty="0"/>
              <a:t>: </a:t>
            </a:r>
          </a:p>
          <a:p>
            <a:pPr marL="457200" indent="-457200">
              <a:buFont typeface="+mj-lt"/>
              <a:buAutoNum type="arabicPeriod"/>
            </a:pPr>
            <a:r>
              <a:rPr lang="es-ES" sz="1600" b="1" dirty="0"/>
              <a:t>EL TIPO DE VECINDARIO</a:t>
            </a:r>
          </a:p>
          <a:p>
            <a:pPr marL="457200" indent="-457200">
              <a:buFont typeface="+mj-lt"/>
              <a:buAutoNum type="arabicPeriod"/>
            </a:pPr>
            <a:r>
              <a:rPr lang="es-ES" sz="1600" b="1" dirty="0"/>
              <a:t>EL IDIOMA Y LOS DIALECTOS, VESTUARIO, COSTUMBRE, GESTOS Y CARACTERISTICAS GENERALES DE LA GENTE</a:t>
            </a:r>
          </a:p>
          <a:p>
            <a:pPr marL="457200" indent="-457200">
              <a:buFont typeface="+mj-lt"/>
              <a:buAutoNum type="arabicPeriod"/>
            </a:pPr>
            <a:r>
              <a:rPr lang="es-ES" sz="1600" b="1" dirty="0"/>
              <a:t>LA GEOGRAFIA, TOPOGRAFIA, REDES DE CAMINOS CON ATENCION PARTICULAR A LAS CALLES SIN SALIDA</a:t>
            </a:r>
          </a:p>
          <a:p>
            <a:pPr>
              <a:buFont typeface="Wingdings" pitchFamily="2" charset="2"/>
              <a:buChar char="q"/>
            </a:pPr>
            <a:r>
              <a:rPr lang="es-ES" sz="1600" b="1" u="sng" dirty="0"/>
              <a:t>EL SUJETO</a:t>
            </a:r>
            <a:r>
              <a:rPr lang="es-ES" sz="1600" b="1" dirty="0"/>
              <a:t>:</a:t>
            </a:r>
          </a:p>
          <a:p>
            <a:pPr marL="457200" indent="-457200">
              <a:buFont typeface="+mj-lt"/>
              <a:buAutoNum type="arabicPeriod"/>
            </a:pPr>
            <a:r>
              <a:rPr lang="es-ES" sz="1600" b="1" dirty="0"/>
              <a:t>LA DESCRIPCION DEL SUJETO (ALTURA, ESTRUCTURA, PESO, PORTE, CARACTERISTICAS FISICAS SOBRESALIENTES Y PASOS)</a:t>
            </a:r>
          </a:p>
          <a:p>
            <a:pPr marL="457200" indent="-457200">
              <a:buFont typeface="+mj-lt"/>
              <a:buAutoNum type="arabicPeriod"/>
            </a:pPr>
            <a:r>
              <a:rPr lang="es-ES" sz="1600" b="1" dirty="0"/>
              <a:t>LOS HABITOS Y GESTOS</a:t>
            </a:r>
          </a:p>
          <a:p>
            <a:pPr marL="457200" indent="-457200">
              <a:buFont typeface="+mj-lt"/>
              <a:buAutoNum type="arabicPeriod"/>
            </a:pPr>
            <a:r>
              <a:rPr lang="es-ES" sz="1600" b="1" dirty="0"/>
              <a:t>LOS ASOCIADOS Y LUGARES FRECUENTADOS</a:t>
            </a:r>
          </a:p>
          <a:p>
            <a:pPr marL="457200" indent="-457200">
              <a:buFont typeface="+mj-lt"/>
              <a:buAutoNum type="arabicPeriod"/>
            </a:pPr>
            <a:r>
              <a:rPr lang="es-ES" sz="1600" b="1" dirty="0"/>
              <a:t>LOS DATOS DEL AUTOMOVIL Y SU CARACTERISTICA</a:t>
            </a:r>
          </a:p>
          <a:p>
            <a:pPr marL="457200" indent="-457200">
              <a:buFont typeface="+mj-lt"/>
              <a:buAutoNum type="arabicPeriod"/>
            </a:pPr>
            <a:r>
              <a:rPr lang="es-ES" sz="1600" b="1" dirty="0"/>
              <a:t>CUALQUIER PRENDA DE ROPA LLAMATIVA O PECULIAR USADA POR EL SUJETO</a:t>
            </a:r>
            <a:endParaRPr lang="es-AR" sz="1600" b="1" dirty="0"/>
          </a:p>
        </p:txBody>
      </p:sp>
    </p:spTree>
    <p:extLst>
      <p:ext uri="{BB962C8B-B14F-4D97-AF65-F5344CB8AC3E}">
        <p14:creationId xmlns:p14="http://schemas.microsoft.com/office/powerpoint/2010/main" val="27669280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u="sng" dirty="0"/>
              <a:t>PREPARACION FISICA DEL VIGILANTE</a:t>
            </a:r>
            <a:endParaRPr lang="es-AR" u="sng" dirty="0"/>
          </a:p>
        </p:txBody>
      </p:sp>
      <p:sp>
        <p:nvSpPr>
          <p:cNvPr id="3" name="2 Marcador de contenido"/>
          <p:cNvSpPr>
            <a:spLocks noGrp="1"/>
          </p:cNvSpPr>
          <p:nvPr>
            <p:ph idx="1"/>
          </p:nvPr>
        </p:nvSpPr>
        <p:spPr>
          <a:xfrm>
            <a:off x="1463040" y="1988840"/>
            <a:ext cx="6196405" cy="4032448"/>
          </a:xfrm>
        </p:spPr>
        <p:txBody>
          <a:bodyPr>
            <a:normAutofit fontScale="85000" lnSpcReduction="20000"/>
          </a:bodyPr>
          <a:lstStyle/>
          <a:p>
            <a:pPr marL="0" indent="0">
              <a:buNone/>
            </a:pPr>
            <a:r>
              <a:rPr lang="es-ES" b="1" dirty="0"/>
              <a:t>SE DEBEN SEGUIR LAS SIGUIENTES PAUTAS:</a:t>
            </a:r>
          </a:p>
          <a:p>
            <a:pPr marL="457200" indent="-457200">
              <a:buFont typeface="+mj-lt"/>
              <a:buAutoNum type="arabicPeriod"/>
            </a:pPr>
            <a:r>
              <a:rPr lang="es-ES" b="1" dirty="0"/>
              <a:t>LOS VIGILANTES NO DEBEN TENER CARACTIRISTICAS FISICAS LLAMATIVAS AL OBSERVADOR GENERAL</a:t>
            </a:r>
            <a:r>
              <a:rPr lang="es-AR" b="1" dirty="0"/>
              <a:t>. EJEMPLO: OREJAS GRANDES</a:t>
            </a:r>
          </a:p>
          <a:p>
            <a:pPr marL="457200" indent="-457200">
              <a:buFont typeface="+mj-lt"/>
              <a:buAutoNum type="arabicPeriod"/>
            </a:pPr>
            <a:r>
              <a:rPr lang="es-ES" b="1" dirty="0"/>
              <a:t>LA ESCENCIA DE LA VIGILANCIA DISCRETA ES LA OBSERVACION DE UN SUJETO SIN QUE ESTE SE DE CUENTA DE QUE ESTA SIENDO OBSERVADO. NO DEBE TENER UNA APARIENCIA SOBRESALIENTE Y LLAMATIVA EN EL AMBIENTE DE LA MISION</a:t>
            </a:r>
          </a:p>
          <a:p>
            <a:pPr marL="457200" indent="-457200">
              <a:buFont typeface="+mj-lt"/>
              <a:buAutoNum type="arabicPeriod"/>
            </a:pPr>
            <a:r>
              <a:rPr lang="es-ES" b="1" dirty="0"/>
              <a:t>NO HAN DE USARSE ARTICULOS DISTINTIVOS DE ROPAS Y DISFRASES. LA ROPA DEL VIGILANTE DEBE SER PARECIDA  A LA DE LA GENTE EN EL AMBIENTE DE LA VIGILANCIA</a:t>
            </a:r>
          </a:p>
        </p:txBody>
      </p:sp>
    </p:spTree>
    <p:extLst>
      <p:ext uri="{BB962C8B-B14F-4D97-AF65-F5344CB8AC3E}">
        <p14:creationId xmlns:p14="http://schemas.microsoft.com/office/powerpoint/2010/main" val="8602051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u="sng" dirty="0"/>
              <a:t>EQUIPO Y CIRCUNSTANCIAS IMPREVISTAS</a:t>
            </a:r>
            <a:endParaRPr lang="es-AR" u="sng" dirty="0"/>
          </a:p>
        </p:txBody>
      </p:sp>
      <p:sp>
        <p:nvSpPr>
          <p:cNvPr id="3" name="2 Marcador de contenido"/>
          <p:cNvSpPr>
            <a:spLocks noGrp="1"/>
          </p:cNvSpPr>
          <p:nvPr>
            <p:ph idx="1"/>
          </p:nvPr>
        </p:nvSpPr>
        <p:spPr/>
        <p:txBody>
          <a:bodyPr>
            <a:normAutofit fontScale="92500" lnSpcReduction="20000"/>
          </a:bodyPr>
          <a:lstStyle/>
          <a:p>
            <a:pPr marL="0" indent="0">
              <a:buNone/>
            </a:pPr>
            <a:r>
              <a:rPr lang="es-ES" b="1" dirty="0"/>
              <a:t>SE DEBEN TOMAR PRECAUCIONES PARA TODAS LAS CONTINGENCIAS QUE PUEDAN SURGIR:</a:t>
            </a:r>
          </a:p>
          <a:p>
            <a:pPr marL="457200" indent="-457200">
              <a:buFont typeface="+mj-lt"/>
              <a:buAutoNum type="alphaLcPeriod"/>
            </a:pPr>
            <a:r>
              <a:rPr lang="es-ES" b="1" u="sng" dirty="0"/>
              <a:t>SUFICIENTES FONDOS: </a:t>
            </a:r>
            <a:r>
              <a:rPr lang="es-ES" b="1" dirty="0"/>
              <a:t>AL SEGUIR AL SUJETO EL VIGILANTE TENDRA OCASION DE ENTRAR EN MUCHOS LUGARES EN DONDE SERA NECESARIO GASTAR DINERO SI NO HA DE PARECER LLAMATIVO.</a:t>
            </a:r>
          </a:p>
          <a:p>
            <a:pPr marL="457200" indent="-457200">
              <a:buFont typeface="+mj-lt"/>
              <a:buAutoNum type="alphaLcPeriod"/>
            </a:pPr>
            <a:r>
              <a:rPr lang="es-ES" b="1" u="sng" dirty="0"/>
              <a:t>SISTEMAS FOTOGRAFICOS</a:t>
            </a:r>
            <a:r>
              <a:rPr lang="es-ES" b="1" dirty="0"/>
              <a:t>: DEBE LLEVAR UNA CAMARA FOTOGRAFICA EN MIÑATURA O UNA CAMARA CON TELEOBJETIVO U AMBAS. EN CASO DE SER NECESARIO O DESEABLE LA TOMA DE LAS MISMAS.</a:t>
            </a:r>
            <a:endParaRPr lang="es-AR" b="1" dirty="0"/>
          </a:p>
        </p:txBody>
      </p:sp>
    </p:spTree>
    <p:extLst>
      <p:ext uri="{BB962C8B-B14F-4D97-AF65-F5344CB8AC3E}">
        <p14:creationId xmlns:p14="http://schemas.microsoft.com/office/powerpoint/2010/main" val="42353300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95023" y="764705"/>
            <a:ext cx="6965245" cy="1080120"/>
          </a:xfrm>
        </p:spPr>
        <p:txBody>
          <a:bodyPr>
            <a:normAutofit/>
          </a:bodyPr>
          <a:lstStyle/>
          <a:p>
            <a:r>
              <a:rPr lang="es-ES" sz="3200" b="1" u="sng" dirty="0"/>
              <a:t>COMUNICACIONES Y SEÑALES</a:t>
            </a:r>
            <a:endParaRPr lang="es-AR" sz="3200" b="1" u="sng" dirty="0"/>
          </a:p>
        </p:txBody>
      </p:sp>
      <p:sp>
        <p:nvSpPr>
          <p:cNvPr id="3" name="2 Marcador de contenido"/>
          <p:cNvSpPr>
            <a:spLocks noGrp="1"/>
          </p:cNvSpPr>
          <p:nvPr>
            <p:ph idx="1"/>
          </p:nvPr>
        </p:nvSpPr>
        <p:spPr>
          <a:xfrm>
            <a:off x="1547664" y="1556792"/>
            <a:ext cx="6196405" cy="4680520"/>
          </a:xfrm>
        </p:spPr>
        <p:txBody>
          <a:bodyPr>
            <a:noAutofit/>
          </a:bodyPr>
          <a:lstStyle/>
          <a:p>
            <a:pPr marL="0" indent="0">
              <a:buNone/>
            </a:pPr>
            <a:r>
              <a:rPr lang="es-ES" sz="1800" b="1" u="sng" dirty="0"/>
              <a:t>COMUNICACIONES</a:t>
            </a:r>
            <a:r>
              <a:rPr lang="es-ES" sz="1800" b="1" dirty="0"/>
              <a:t>:</a:t>
            </a:r>
          </a:p>
          <a:p>
            <a:pPr>
              <a:buFont typeface="Arial" pitchFamily="34" charset="0"/>
              <a:buChar char="•"/>
            </a:pPr>
            <a:r>
              <a:rPr lang="es-ES" sz="1800" b="1" dirty="0"/>
              <a:t>LA VIGILANCIA DEBE SER CONTROLADA POR UN SUPERINTENDENTE DESDE UNA UBIACION CENTRAL</a:t>
            </a:r>
          </a:p>
          <a:p>
            <a:pPr>
              <a:buFont typeface="Arial" pitchFamily="34" charset="0"/>
              <a:buChar char="•"/>
            </a:pPr>
            <a:r>
              <a:rPr lang="es-ES" sz="1800" b="1" dirty="0"/>
              <a:t>PARA ASEGURAR LA COORDINACION DE VARIAS FASES DE UN CASO</a:t>
            </a:r>
          </a:p>
          <a:p>
            <a:pPr>
              <a:buFont typeface="Arial" pitchFamily="34" charset="0"/>
              <a:buChar char="•"/>
            </a:pPr>
            <a:r>
              <a:rPr lang="es-ES" sz="1800" b="1" dirty="0"/>
              <a:t>PARA PERMITIR QUE EL GRUPO DE VIGILANCIA INFORME LOS DESARROLLOS IMPORTANTES</a:t>
            </a:r>
          </a:p>
          <a:p>
            <a:pPr>
              <a:buFont typeface="Arial" pitchFamily="34" charset="0"/>
              <a:buChar char="•"/>
            </a:pPr>
            <a:r>
              <a:rPr lang="es-ES" sz="1800" b="1" dirty="0"/>
              <a:t>PARA PERMITIR QUE LOS MIEMBROS DEL GRUPO ESTABLESCAN NUEVAMENTE LOS CONTACTOS INTERRUMPIDOS</a:t>
            </a:r>
          </a:p>
          <a:p>
            <a:pPr marL="0" indent="0">
              <a:buNone/>
            </a:pPr>
            <a:r>
              <a:rPr lang="es-ES" sz="1800" b="1" u="sng" dirty="0"/>
              <a:t>SEÑALES</a:t>
            </a:r>
            <a:r>
              <a:rPr lang="es-ES" sz="1800" b="1" dirty="0"/>
              <a:t>:</a:t>
            </a:r>
          </a:p>
          <a:p>
            <a:pPr marL="0" indent="0">
              <a:buNone/>
            </a:pPr>
            <a:r>
              <a:rPr lang="es-ES" sz="1800" b="1" dirty="0"/>
              <a:t> EN DONDE LA VIGILANCIA ESTA SIENDO CONDUCIDA POR UN GRUPO, SE DEBE DISPONER UN SISTEMA DE SEÑALES DENTRO DEL MISMO. DEBEN SER POCAS Y SENCILLAS. EJEMPLO: ENCENDER UN CIGARRILLO.</a:t>
            </a:r>
            <a:endParaRPr lang="es-AR" sz="1800" b="1" dirty="0"/>
          </a:p>
        </p:txBody>
      </p:sp>
    </p:spTree>
    <p:extLst>
      <p:ext uri="{BB962C8B-B14F-4D97-AF65-F5344CB8AC3E}">
        <p14:creationId xmlns:p14="http://schemas.microsoft.com/office/powerpoint/2010/main" val="1452887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95023" y="620689"/>
            <a:ext cx="6965245" cy="1296144"/>
          </a:xfrm>
        </p:spPr>
        <p:txBody>
          <a:bodyPr>
            <a:normAutofit fontScale="90000"/>
          </a:bodyPr>
          <a:lstStyle/>
          <a:p>
            <a:r>
              <a:rPr lang="es-ES" b="1" u="sng" dirty="0"/>
              <a:t>LA INTELIGENCIA EN LA ANTIGUEDAD</a:t>
            </a:r>
            <a:endParaRPr lang="es-AR" b="1" u="sng" dirty="0"/>
          </a:p>
        </p:txBody>
      </p:sp>
      <p:sp>
        <p:nvSpPr>
          <p:cNvPr id="3" name="2 Marcador de contenido"/>
          <p:cNvSpPr>
            <a:spLocks noGrp="1"/>
          </p:cNvSpPr>
          <p:nvPr>
            <p:ph idx="1"/>
          </p:nvPr>
        </p:nvSpPr>
        <p:spPr>
          <a:xfrm>
            <a:off x="1463040" y="1844824"/>
            <a:ext cx="6196405" cy="4248472"/>
          </a:xfrm>
        </p:spPr>
        <p:txBody>
          <a:bodyPr>
            <a:noAutofit/>
          </a:bodyPr>
          <a:lstStyle/>
          <a:p>
            <a:pPr>
              <a:buFont typeface="Wingdings" pitchFamily="2" charset="2"/>
              <a:buChar char="q"/>
            </a:pPr>
            <a:r>
              <a:rPr lang="es-ES" sz="1800" b="1" dirty="0"/>
              <a:t>EL GRAL. CHUNO TSUN TZU, EN SU TRATADO»EL ARTE DE LA GUERRA»(AÑO 453 A.C) DEDICÓ SU ÚLTIMO CAPÍTULO AL ANÁLISIS DEL «EMPLEO DE AGENTE SECRETOS», AFIRMANDO QUE NO HABIA MEJOR DINERO QUE EL GASTADO EN ESPÍAS.</a:t>
            </a:r>
          </a:p>
          <a:p>
            <a:pPr>
              <a:buFont typeface="Wingdings" pitchFamily="2" charset="2"/>
              <a:buChar char="q"/>
            </a:pPr>
            <a:r>
              <a:rPr lang="es-ES" sz="1800" b="1" dirty="0"/>
              <a:t>CHIA  LIN- UN COMENTARISTA DEL ARTE DE LA GUERRA CONTEMPORÁNEA DE SUN TZU- AGREGA: «UN EJÉRCITO SIN AGENTE SECRETOS ES EXACTAMENTE COMO UN HOMBRE SIN OJOS Y SIN OÍDOS».</a:t>
            </a:r>
          </a:p>
          <a:p>
            <a:pPr>
              <a:buFont typeface="Wingdings" pitchFamily="2" charset="2"/>
              <a:buChar char="q"/>
            </a:pPr>
            <a:r>
              <a:rPr lang="es-ES" sz="1800" b="1" dirty="0"/>
              <a:t>EN EL ANTIGUO TESTAMENTO CITA LA SENTENCIA BÍBLICA « Y JEHOVÁ HABLÓ A MOISÉS DICIENDO: ENVÍA A TUS HOMBRES QUE CONOZCAN LAS TIERRAS DE CANAÁN, LA CUAL YO DOY  A LOS HIJOS DE ISRAEL; DE CADA TRIBU DE SUS PADRES ENVIAREIS UN VARÓN. CADA UNO ELEGIDO ENTRE ELLOS»</a:t>
            </a:r>
            <a:endParaRPr lang="es-AR" sz="1800" b="1" dirty="0"/>
          </a:p>
        </p:txBody>
      </p:sp>
    </p:spTree>
    <p:extLst>
      <p:ext uri="{BB962C8B-B14F-4D97-AF65-F5344CB8AC3E}">
        <p14:creationId xmlns:p14="http://schemas.microsoft.com/office/powerpoint/2010/main" val="41207961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95023" y="692697"/>
            <a:ext cx="6965245" cy="936104"/>
          </a:xfrm>
        </p:spPr>
        <p:txBody>
          <a:bodyPr>
            <a:normAutofit/>
          </a:bodyPr>
          <a:lstStyle/>
          <a:p>
            <a:r>
              <a:rPr lang="es-ES" sz="2800" b="1" u="sng" dirty="0"/>
              <a:t>NUMERO DE VIGLANTES Y SU USO</a:t>
            </a:r>
            <a:endParaRPr lang="es-AR" sz="2800" b="1" u="sng" dirty="0"/>
          </a:p>
        </p:txBody>
      </p:sp>
      <p:sp>
        <p:nvSpPr>
          <p:cNvPr id="3" name="2 Marcador de contenido"/>
          <p:cNvSpPr>
            <a:spLocks noGrp="1"/>
          </p:cNvSpPr>
          <p:nvPr>
            <p:ph idx="1"/>
          </p:nvPr>
        </p:nvSpPr>
        <p:spPr>
          <a:xfrm>
            <a:off x="1463040" y="1340768"/>
            <a:ext cx="6196405" cy="4896544"/>
          </a:xfrm>
        </p:spPr>
        <p:txBody>
          <a:bodyPr>
            <a:noAutofit/>
          </a:bodyPr>
          <a:lstStyle/>
          <a:p>
            <a:pPr marL="0" indent="0" algn="just">
              <a:buNone/>
            </a:pPr>
            <a:r>
              <a:rPr lang="es-ES" sz="1800" b="1" dirty="0"/>
              <a:t>EL TRABAJO ES MANTENER CONSTANTEMENTE A LA VISTA, TOMAR NOTAS, IDENTIFICAR LOS CONTACTOS, Y MANTENERSE EN GUARDIA PARA LOS CON CONVOYES REQUIERE UN GRUPO  MINIMO DE DOS PERSONAS</a:t>
            </a:r>
          </a:p>
          <a:p>
            <a:pPr algn="just">
              <a:buFont typeface="Arial" pitchFamily="34" charset="0"/>
              <a:buChar char="•"/>
            </a:pPr>
            <a:r>
              <a:rPr lang="es-ES" sz="1800" b="1" u="sng" dirty="0"/>
              <a:t>USANDO UN VIGILANTE</a:t>
            </a:r>
            <a:r>
              <a:rPr lang="es-ES" sz="1800" b="1" dirty="0"/>
              <a:t>: LA POSICION DEL VIGILANTE ESTA DETRÁS DEL SUJETO</a:t>
            </a:r>
          </a:p>
          <a:p>
            <a:pPr algn="just">
              <a:buFont typeface="Arial" pitchFamily="34" charset="0"/>
              <a:buChar char="•"/>
            </a:pPr>
            <a:r>
              <a:rPr lang="es-ES" sz="1800" b="1" u="sng" dirty="0"/>
              <a:t>USANDO DOS VIGILANTES</a:t>
            </a:r>
            <a:r>
              <a:rPr lang="es-ES" sz="1800" b="1" dirty="0"/>
              <a:t>: CUANDO DOS VIGILANTES SON USADOS, UNO PUEDE ALTERNARSE AL TOMAR LA POSICION DE A O B, IGUAL COMO CAMBIA CON LA POSICION A. LA POSICION A ES SIEMPRE LA MAS CERCANA AL SUJETO.</a:t>
            </a:r>
          </a:p>
          <a:p>
            <a:pPr algn="just">
              <a:buFont typeface="Arial" pitchFamily="34" charset="0"/>
              <a:buChar char="•"/>
            </a:pPr>
            <a:r>
              <a:rPr lang="es-ES" sz="1800" b="1" u="sng" dirty="0"/>
              <a:t>USANDO TRES VIGILANTES</a:t>
            </a:r>
            <a:r>
              <a:rPr lang="es-ES" sz="1800" b="1" dirty="0"/>
              <a:t>: EL METODO ABC, ES EL MAS EFICAZ DE LA VIGILANCIA A PIE, EMPLEA TRES VIGILANTES, CONSISTE EN MANTENER POR LO MENOS DOS LADOS DEL SUJETO CUBIERTOS. «A» SIGUE AL SUJETO, «B» SIGUE A «A»,  Y «C» CAMINA LEJOS DEL SUJETO Y DE «A» Y DE «B»</a:t>
            </a:r>
            <a:endParaRPr lang="es-AR" sz="1800" b="1" dirty="0"/>
          </a:p>
        </p:txBody>
      </p:sp>
    </p:spTree>
    <p:extLst>
      <p:ext uri="{BB962C8B-B14F-4D97-AF65-F5344CB8AC3E}">
        <p14:creationId xmlns:p14="http://schemas.microsoft.com/office/powerpoint/2010/main" val="5020774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u="sng" dirty="0"/>
              <a:t>VIGILANCIA PROGRESIVA</a:t>
            </a:r>
            <a:endParaRPr lang="es-AR" b="1" u="sng" dirty="0"/>
          </a:p>
        </p:txBody>
      </p:sp>
      <p:sp>
        <p:nvSpPr>
          <p:cNvPr id="3" name="2 Marcador de contenido"/>
          <p:cNvSpPr>
            <a:spLocks noGrp="1"/>
          </p:cNvSpPr>
          <p:nvPr>
            <p:ph idx="1"/>
          </p:nvPr>
        </p:nvSpPr>
        <p:spPr>
          <a:xfrm>
            <a:off x="1463040" y="1916832"/>
            <a:ext cx="6196405" cy="3806237"/>
          </a:xfrm>
        </p:spPr>
        <p:txBody>
          <a:bodyPr>
            <a:noAutofit/>
          </a:bodyPr>
          <a:lstStyle/>
          <a:p>
            <a:pPr marL="0" indent="0">
              <a:buNone/>
            </a:pPr>
            <a:r>
              <a:rPr lang="es-ES" sz="1800" b="1" dirty="0"/>
              <a:t>UN METODO MUY LENTO Y CARO, ES EMPLEADO EN LOS CASOS EN DONDE LA EXPERIENCIA Y LA CAUTELA DE UN SUJETO IMPORTANTE HACEN OBLIGATORIO  EL CUIDADO EXTREMO. EL USO DE ESTE PRESUPONE UN SUJETO QUE, AUNQUE  EL OBSERVE O NO CUALQUIER PRUEBA DE QUE ESTA  SIENDO SEGUIDO DEBIDO A LA IMPORTANCIA DE SU MISION, TRATARA DE ELUDIR LA VIGILANCIA.</a:t>
            </a:r>
          </a:p>
          <a:p>
            <a:pPr marL="0" indent="0">
              <a:buNone/>
            </a:pPr>
            <a:r>
              <a:rPr lang="es-ES" sz="1800" b="1" dirty="0"/>
              <a:t>AL SEGUIR AL SUJETO A UNA CORTA DISTANCIA CADA DIA DISMINUYE LA POSIBILIDAD DE SER DESCUBIERTO.</a:t>
            </a:r>
          </a:p>
          <a:p>
            <a:pPr marL="0" indent="0">
              <a:buNone/>
            </a:pPr>
            <a:r>
              <a:rPr lang="es-ES" sz="1800" b="1" dirty="0"/>
              <a:t>SI EL SUJETO VARIA SU RUTINA DIARIA DE VEZ EN CUANDO ESTE METODO SERA DEMORADO, PERO EVENTUALMENTE CONDUCIRA  A  LOS  VIGILANTES  A  AQUELLOS  CONTACTOS QUE  EL SUJETO ESTA TRATANDO DE MANTENER EN SECRETO.</a:t>
            </a:r>
            <a:endParaRPr lang="es-AR" sz="1800" b="1" dirty="0"/>
          </a:p>
        </p:txBody>
      </p:sp>
    </p:spTree>
    <p:extLst>
      <p:ext uri="{BB962C8B-B14F-4D97-AF65-F5344CB8AC3E}">
        <p14:creationId xmlns:p14="http://schemas.microsoft.com/office/powerpoint/2010/main" val="41041019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95023" y="620689"/>
            <a:ext cx="6965245" cy="936104"/>
          </a:xfrm>
        </p:spPr>
        <p:txBody>
          <a:bodyPr/>
          <a:lstStyle/>
          <a:p>
            <a:r>
              <a:rPr lang="es-ES" b="1" u="sng" dirty="0"/>
              <a:t>MODO DE OPERAR</a:t>
            </a:r>
            <a:endParaRPr lang="es-AR" b="1" u="sng" dirty="0"/>
          </a:p>
        </p:txBody>
      </p:sp>
      <p:sp>
        <p:nvSpPr>
          <p:cNvPr id="3" name="2 Marcador de contenido"/>
          <p:cNvSpPr>
            <a:spLocks noGrp="1"/>
          </p:cNvSpPr>
          <p:nvPr>
            <p:ph idx="1"/>
          </p:nvPr>
        </p:nvSpPr>
        <p:spPr>
          <a:xfrm>
            <a:off x="1463040" y="1412776"/>
            <a:ext cx="6196405" cy="4824536"/>
          </a:xfrm>
        </p:spPr>
        <p:txBody>
          <a:bodyPr>
            <a:noAutofit/>
          </a:bodyPr>
          <a:lstStyle/>
          <a:p>
            <a:pPr marL="457200" indent="-457200">
              <a:buFont typeface="+mj-lt"/>
              <a:buAutoNum type="alphaLcPeriod"/>
            </a:pPr>
            <a:r>
              <a:rPr lang="es-ES" sz="1600" b="1" u="sng" dirty="0"/>
              <a:t>OBTENER UN INFORMACION EXACTA Y DETALLADA DELSUJETO</a:t>
            </a:r>
            <a:r>
              <a:rPr lang="es-ES" sz="1600" b="1" dirty="0"/>
              <a:t>: AL COMIENZO EL VIGILANTE DEBE OBSERVAR AL SUJETO Y FORMAR UNA IDEA DE EL EN SU MENTE, A FIN DE NO CONFUNDIRLO O PERDERLO. EJEMPLO: CARACTERISTICAS ANTROPOMETRICAS EVIDENTES.</a:t>
            </a:r>
          </a:p>
          <a:p>
            <a:pPr marL="457200" indent="-457200">
              <a:buFont typeface="+mj-lt"/>
              <a:buAutoNum type="alphaLcPeriod"/>
            </a:pPr>
            <a:r>
              <a:rPr lang="es-ES" sz="1600" b="1" u="sng" dirty="0"/>
              <a:t>NUNCA MIRAR CON FIJEZA AL SUJETO:</a:t>
            </a:r>
            <a:r>
              <a:rPr lang="es-ES" sz="1600" b="1" dirty="0"/>
              <a:t> ELVIGILANTE NUNCA DEBE MIRARI CON FIJEZA NI ENCONTRARSE CARA A CARA CON EL SUJETO.</a:t>
            </a:r>
          </a:p>
          <a:p>
            <a:pPr marL="457200" indent="-457200">
              <a:buFont typeface="+mj-lt"/>
              <a:buAutoNum type="alphaLcPeriod"/>
            </a:pPr>
            <a:r>
              <a:rPr lang="es-ES" sz="1600" b="1" u="sng" dirty="0"/>
              <a:t>EVITE LA MANERA ESCURRIDIZA QUE UTILIZAN LOS DETECTIVES AL SEGUIR LA PISTA</a:t>
            </a:r>
            <a:r>
              <a:rPr lang="es-ES" sz="1600" b="1" dirty="0"/>
              <a:t>: EL VIGLANTE DEBE EVITAR LA MANERA ESCURRIDIZA AL SEGUIR UNA PISTA DE DESLIZAMIENTO Y DE ANGUILA ESCONDIENDOSE DETRÁS DE LOS ARBOLES O AUTOMOVILES ESTACIONADOS. DEBE APROVECHAR LOS FACTORES FISICOS PARA CUBRIRSE DEL SUJETO.</a:t>
            </a:r>
          </a:p>
          <a:p>
            <a:pPr marL="457200" indent="-457200">
              <a:buFont typeface="+mj-lt"/>
              <a:buAutoNum type="alphaLcPeriod"/>
            </a:pPr>
            <a:r>
              <a:rPr lang="es-ES" sz="1600" b="1" u="sng" dirty="0"/>
              <a:t>NO LLAME O SALUDE A LOS MIEMBROS DE SU ORGANIZACIÓN</a:t>
            </a:r>
            <a:r>
              <a:rPr lang="es-ES" sz="1600" b="1" dirty="0"/>
              <a:t>: ESTA PROHIBIDO SALUDAR A LOS CONOCIDOS QUE PERTENECEN A LAS  AGENCIAS DE INVESTIGACION O DE EJECUCION DE LA LEY, CORREN EL RIESGO DE REVELAR SU ESTADO AL SUJETO. </a:t>
            </a:r>
          </a:p>
        </p:txBody>
      </p:sp>
    </p:spTree>
    <p:extLst>
      <p:ext uri="{BB962C8B-B14F-4D97-AF65-F5344CB8AC3E}">
        <p14:creationId xmlns:p14="http://schemas.microsoft.com/office/powerpoint/2010/main" val="30249910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463040" y="980728"/>
            <a:ext cx="6196405" cy="4742341"/>
          </a:xfrm>
        </p:spPr>
        <p:txBody>
          <a:bodyPr>
            <a:normAutofit fontScale="77500" lnSpcReduction="20000"/>
          </a:bodyPr>
          <a:lstStyle/>
          <a:p>
            <a:pPr marL="457200" indent="-457200">
              <a:buFont typeface="+mj-lt"/>
              <a:buAutoNum type="alphaLcPeriod" startAt="5"/>
            </a:pPr>
            <a:r>
              <a:rPr lang="es-ES" sz="2300" b="1" u="sng" dirty="0"/>
              <a:t>EL DESCUBRIMIENTO DEL VIGILANTE POR PARTE DEL SUJETO</a:t>
            </a:r>
            <a:r>
              <a:rPr lang="es-ES" sz="2300" b="1" dirty="0"/>
              <a:t>: A MENOS QUE EL SUPERINTENDENTE HAYA ORDENADO LO CONTRARIO, UNA VIGILANCIA DISCRETA DEBE SER DETENIDA EN EL MOMENTO EN QUE EL SUJETO INDICA CLARAMENTE QUE EL SE HA DADO CUENTA DE QUE ESTA SIENDO SEGUIDO. ELVIGLANTE DEBE ADOPTAR UNA MEDIDA DE CONTRAVIGILANCIA.</a:t>
            </a:r>
          </a:p>
          <a:p>
            <a:pPr marL="457200" indent="-457200">
              <a:buFont typeface="+mj-lt"/>
              <a:buAutoNum type="alphaLcPeriod" startAt="5"/>
            </a:pPr>
            <a:r>
              <a:rPr lang="es-ES" sz="2300" b="1" u="sng" dirty="0"/>
              <a:t>PERDIENDO DE VISTA AL SUJETO</a:t>
            </a:r>
            <a:r>
              <a:rPr lang="es-ES" sz="2300" b="1" dirty="0"/>
              <a:t>: CUANDO EL VIGILANTE PIERDE DE VISTA  AL SUJETO, DEBE INFORMAR AL OFICIAL SUPERINTENDENTE, ASI SE LO TRATARA DE SEGUIR NUEVAMENTE DESDE SUS SITIOS MAS FRECUENTES.</a:t>
            </a:r>
          </a:p>
          <a:p>
            <a:pPr marL="457200" indent="-457200">
              <a:buFont typeface="+mj-lt"/>
              <a:buAutoNum type="alphaLcPeriod" startAt="5"/>
            </a:pPr>
            <a:r>
              <a:rPr lang="es-ES" sz="2300" b="1" u="sng" dirty="0"/>
              <a:t>CONVOYES</a:t>
            </a:r>
            <a:r>
              <a:rPr lang="es-ES" sz="2300" b="1" dirty="0"/>
              <a:t>: LOS SUJETOS DIGNOS DE VIGILANCIA TOMAN PRECAUCIONES CONTRA CUALQUIER CONTEINGENTE QUE PUEDA SURGIR AL EMPLEAR UN CONVOY. EL SUJETO TIENE UN CONVOY QUE SE MANTIENE EN POSICION DETRÁS DE EL Y ESTA EN GUARDIA PARA DESCUBRIR A LOS VIGILANTES</a:t>
            </a:r>
            <a:endParaRPr lang="es-AR" sz="2300" b="1" u="sng" dirty="0"/>
          </a:p>
          <a:p>
            <a:endParaRPr lang="es-AR" b="1" dirty="0"/>
          </a:p>
        </p:txBody>
      </p:sp>
    </p:spTree>
    <p:extLst>
      <p:ext uri="{BB962C8B-B14F-4D97-AF65-F5344CB8AC3E}">
        <p14:creationId xmlns:p14="http://schemas.microsoft.com/office/powerpoint/2010/main" val="14717708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463040" y="908720"/>
            <a:ext cx="6196405" cy="4814349"/>
          </a:xfrm>
        </p:spPr>
        <p:txBody>
          <a:bodyPr>
            <a:normAutofit/>
          </a:bodyPr>
          <a:lstStyle/>
          <a:p>
            <a:pPr marL="457200" indent="-457200">
              <a:buFont typeface="+mj-lt"/>
              <a:buAutoNum type="alphaLcPeriod" startAt="8"/>
            </a:pPr>
            <a:r>
              <a:rPr lang="es-ES" sz="1800" b="1" u="sng" dirty="0"/>
              <a:t>SEÑUELOS</a:t>
            </a:r>
            <a:r>
              <a:rPr lang="es-ES" sz="1800" b="1" dirty="0"/>
              <a:t>: EL SUJETO PUEDE ELUDIR A UN VIGILANTE MEDIANTE EL USO DE UN SEÑUELO. UN SEÑUELO SERA UNA PERSONA QUE SE PARECERA MUCHO AL SUJETO EN SU FORMA DE VESTIR Y EN LA APARIENCIA FISICA.</a:t>
            </a:r>
          </a:p>
          <a:p>
            <a:pPr marL="457200" indent="-457200">
              <a:buFont typeface="+mj-lt"/>
              <a:buAutoNum type="alphaLcPeriod" startAt="8"/>
            </a:pPr>
            <a:r>
              <a:rPr lang="es-ES" sz="1800" b="1" u="sng" dirty="0"/>
              <a:t>ARDIDES</a:t>
            </a:r>
            <a:r>
              <a:rPr lang="es-ES" sz="1800" b="1" dirty="0"/>
              <a:t>: UN SUJETO LISTO QUE SE DA CUENTA DE LA VIGILANCIA, PUEDE TRATAR DE ATRAPAR AL VIGILANTE O VIGILANTES A FIN DE DISPONER DE ELLOS.</a:t>
            </a:r>
            <a:endParaRPr lang="es-AR" sz="1800" b="1" u="sng" dirty="0"/>
          </a:p>
        </p:txBody>
      </p:sp>
    </p:spTree>
    <p:extLst>
      <p:ext uri="{BB962C8B-B14F-4D97-AF65-F5344CB8AC3E}">
        <p14:creationId xmlns:p14="http://schemas.microsoft.com/office/powerpoint/2010/main" val="717527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95023" y="620689"/>
            <a:ext cx="6965245" cy="936104"/>
          </a:xfrm>
        </p:spPr>
        <p:txBody>
          <a:bodyPr/>
          <a:lstStyle/>
          <a:p>
            <a:r>
              <a:rPr lang="es-ES" b="1" u="sng" dirty="0"/>
              <a:t>VIGILANCIA  DE A PIE</a:t>
            </a:r>
            <a:endParaRPr lang="es-AR" b="1" u="sng" dirty="0"/>
          </a:p>
        </p:txBody>
      </p:sp>
      <p:sp>
        <p:nvSpPr>
          <p:cNvPr id="3" name="2 Marcador de contenido"/>
          <p:cNvSpPr>
            <a:spLocks noGrp="1"/>
          </p:cNvSpPr>
          <p:nvPr>
            <p:ph idx="1"/>
          </p:nvPr>
        </p:nvSpPr>
        <p:spPr>
          <a:xfrm>
            <a:off x="1463040" y="1340768"/>
            <a:ext cx="6196405" cy="4608512"/>
          </a:xfrm>
        </p:spPr>
        <p:txBody>
          <a:bodyPr>
            <a:noAutofit/>
          </a:bodyPr>
          <a:lstStyle/>
          <a:p>
            <a:pPr marL="457200" indent="-457200">
              <a:buFont typeface="+mj-lt"/>
              <a:buAutoNum type="alphaLcPeriod"/>
            </a:pPr>
            <a:r>
              <a:rPr lang="es-ES" sz="1800" b="1" u="sng" dirty="0"/>
              <a:t>DISTANCIA ENTRE EL VIGILANTE Y EL SUJETO</a:t>
            </a:r>
            <a:r>
              <a:rPr lang="es-ES" sz="1800" b="1" dirty="0"/>
              <a:t>: DEPENDE DE LA CRICUNSTANCIAS Y CRITERIOS DEL VIGILANTE.</a:t>
            </a:r>
          </a:p>
          <a:p>
            <a:pPr marL="457200" indent="-457200">
              <a:buFont typeface="+mj-lt"/>
              <a:buAutoNum type="alphaLcPeriod"/>
            </a:pPr>
            <a:r>
              <a:rPr lang="es-ES" sz="1800" b="1" u="sng" dirty="0"/>
              <a:t>DOBLANDO LA ESQUINA</a:t>
            </a:r>
            <a:r>
              <a:rPr lang="es-ES" sz="1800" b="1" dirty="0"/>
              <a:t>: CUANDO EL SUJETO DOBLA UNA ESQUINA EL VIGILANTE DEBE EFECTUAR UN CALCULO APROXIMADA DE SU DISTANCIA HASTA EL SUJETO, DE MANERA QUE SI DESAPARECE DE SU VISTA PUEDA CALCULAR DONDE HA PENETRADO.</a:t>
            </a:r>
          </a:p>
          <a:p>
            <a:pPr marL="457200" indent="-457200">
              <a:buFont typeface="+mj-lt"/>
              <a:buAutoNum type="alphaLcPeriod"/>
            </a:pPr>
            <a:r>
              <a:rPr lang="es-ES" sz="1800" b="1" u="sng" dirty="0"/>
              <a:t>SUBIENDO A UN COLECTIVO</a:t>
            </a:r>
            <a:r>
              <a:rPr lang="es-ES" sz="1800" b="1" dirty="0"/>
              <a:t>: SE DEBE UTILIZAR EL METODO ABC. DEBE SUBIR AL COLECTIVO ,SENTARSE DETRÁS DEL SUJETO O EN SU COSTADO Y MIRAR POR REFLEXION DE LA VENTANILLA.</a:t>
            </a:r>
          </a:p>
          <a:p>
            <a:pPr marL="457200" indent="-457200">
              <a:buFont typeface="+mj-lt"/>
              <a:buAutoNum type="alphaLcPeriod"/>
            </a:pPr>
            <a:r>
              <a:rPr lang="es-ES" sz="1800" b="1" u="sng" dirty="0"/>
              <a:t>VIGILANCIA EN AUTOMOVIL EN APOYO DE LA VIGILANCIA A PIE</a:t>
            </a:r>
            <a:r>
              <a:rPr lang="es-ES" sz="1800" b="1" dirty="0"/>
              <a:t>: EL AUTOMOVIL DEBE PERMANECER CERCA DEL SUJETO, PARA CUBRIR LA POSIBILIDAD DE QUE EL VIGILANTE NECESITE LA UTILIZACION DEL MISMO.</a:t>
            </a:r>
          </a:p>
        </p:txBody>
      </p:sp>
    </p:spTree>
    <p:extLst>
      <p:ext uri="{BB962C8B-B14F-4D97-AF65-F5344CB8AC3E}">
        <p14:creationId xmlns:p14="http://schemas.microsoft.com/office/powerpoint/2010/main" val="170967242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463040" y="908720"/>
            <a:ext cx="6196405" cy="4814349"/>
          </a:xfrm>
        </p:spPr>
        <p:txBody>
          <a:bodyPr>
            <a:normAutofit/>
          </a:bodyPr>
          <a:lstStyle/>
          <a:p>
            <a:pPr marL="457200" indent="-457200">
              <a:buFont typeface="+mj-lt"/>
              <a:buAutoNum type="alphaLcPeriod" startAt="5"/>
            </a:pPr>
            <a:r>
              <a:rPr lang="es-ES" sz="1800" b="1" u="sng" dirty="0"/>
              <a:t>SUBIENDO A UN TAXI</a:t>
            </a:r>
            <a:r>
              <a:rPr lang="es-ES" sz="1800" b="1" dirty="0"/>
              <a:t>: SI EL SUJETO TOMA UN TAXI SE DEBE OBSERVAR EL NUMERO DE LA CHAPA, MODELO, HORA Y LUGAR EN QUE SUBIO AL TAXI.</a:t>
            </a:r>
          </a:p>
          <a:p>
            <a:pPr marL="457200" indent="-457200">
              <a:buFont typeface="+mj-lt"/>
              <a:buAutoNum type="alphaLcPeriod" startAt="5"/>
            </a:pPr>
            <a:r>
              <a:rPr lang="es-ES" sz="1800" b="1" u="sng" dirty="0"/>
              <a:t>CASILLAS DE TELEFONOS</a:t>
            </a:r>
            <a:r>
              <a:rPr lang="es-ES" sz="1800" b="1" dirty="0"/>
              <a:t>: EN CASO DE QUE EL SUJETO EFECTUE UNA LLAMADA DE TELEFONO PUBLICO, EL VIGILANTE DEBE REALIZAR UNA LLAMADA LEGITIMA CERCA DEL MISMO PARA OIR LA CONVERSACION SI ES POSIBLE.</a:t>
            </a:r>
          </a:p>
          <a:p>
            <a:pPr marL="457200" indent="-457200">
              <a:buFont typeface="+mj-lt"/>
              <a:buAutoNum type="alphaLcPeriod" startAt="5"/>
            </a:pPr>
            <a:r>
              <a:rPr lang="es-ES" sz="1800" b="1" u="sng" dirty="0"/>
              <a:t>CUANDO  EL SUJETO  ENTRA  A UN EDIFICIO O UN COMERCIO</a:t>
            </a:r>
            <a:r>
              <a:rPr lang="es-ES" sz="1800" b="1" dirty="0"/>
              <a:t>:  DEBE TOMAR LOS RECAUDOS SEGÚN SEA CHICO O GRANDE, TENGA SALIDAS O NO, ETC.</a:t>
            </a:r>
            <a:endParaRPr lang="es-AR" sz="1800" b="1" u="sng" dirty="0"/>
          </a:p>
        </p:txBody>
      </p:sp>
    </p:spTree>
    <p:extLst>
      <p:ext uri="{BB962C8B-B14F-4D97-AF65-F5344CB8AC3E}">
        <p14:creationId xmlns:p14="http://schemas.microsoft.com/office/powerpoint/2010/main" val="23229111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463040" y="908720"/>
            <a:ext cx="6196405" cy="4814349"/>
          </a:xfrm>
        </p:spPr>
        <p:txBody>
          <a:bodyPr>
            <a:normAutofit/>
          </a:bodyPr>
          <a:lstStyle/>
          <a:p>
            <a:pPr marL="457200" indent="-457200">
              <a:buFont typeface="+mj-lt"/>
              <a:buAutoNum type="alphaLcPeriod" startAt="8"/>
            </a:pPr>
            <a:r>
              <a:rPr lang="es-ES" sz="1800" b="1" u="sng" dirty="0"/>
              <a:t>EL SUJETO EN LOS RESTAURANTES</a:t>
            </a:r>
            <a:r>
              <a:rPr lang="es-ES" sz="1800" b="1" dirty="0"/>
              <a:t>: EL VIGILANTE DEBE SENTARSE CERCA DEL SUJETO PARA ESCUCHAR LA CONVERSACION.</a:t>
            </a:r>
          </a:p>
          <a:p>
            <a:pPr marL="457200" indent="-457200">
              <a:buFont typeface="+mj-lt"/>
              <a:buAutoNum type="alphaLcPeriod" startAt="8"/>
            </a:pPr>
            <a:r>
              <a:rPr lang="es-ES" sz="1800" b="1" u="sng" dirty="0"/>
              <a:t>HOTELES</a:t>
            </a:r>
            <a:r>
              <a:rPr lang="es-ES" sz="1800" b="1" dirty="0"/>
              <a:t>: ES PREFERIBLE BUSCAR UN CUARTO CERCA O A LADO DEL SUJETO.</a:t>
            </a:r>
          </a:p>
          <a:p>
            <a:pPr marL="457200" indent="-457200">
              <a:buFont typeface="+mj-lt"/>
              <a:buAutoNum type="alphaLcPeriod" startAt="8"/>
            </a:pPr>
            <a:r>
              <a:rPr lang="es-ES" sz="1800" b="1" u="sng" dirty="0"/>
              <a:t>ESTACIONES DE FERROCARRILES O AUTOBUSES</a:t>
            </a:r>
            <a:r>
              <a:rPr lang="es-ES" sz="1800" b="1" dirty="0"/>
              <a:t>: EL VIGILANTE DEBE TRATAR DE DESCUBRIR EL DESTINO DEL SUJETO. ESCUCHANDO LA CONVERSACION CON EL TAQUILLERO.</a:t>
            </a:r>
            <a:endParaRPr lang="es-AR" sz="1800" b="1" u="sng" dirty="0"/>
          </a:p>
        </p:txBody>
      </p:sp>
    </p:spTree>
    <p:extLst>
      <p:ext uri="{BB962C8B-B14F-4D97-AF65-F5344CB8AC3E}">
        <p14:creationId xmlns:p14="http://schemas.microsoft.com/office/powerpoint/2010/main" val="16033630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200" b="1" u="sng" dirty="0"/>
              <a:t>VIGILANCIA EN AUTOMOVIL</a:t>
            </a:r>
            <a:endParaRPr lang="es-AR" sz="3200" b="1" u="sng" dirty="0"/>
          </a:p>
        </p:txBody>
      </p:sp>
      <p:sp>
        <p:nvSpPr>
          <p:cNvPr id="3" name="2 Marcador de contenido"/>
          <p:cNvSpPr>
            <a:spLocks noGrp="1"/>
          </p:cNvSpPr>
          <p:nvPr>
            <p:ph idx="1"/>
          </p:nvPr>
        </p:nvSpPr>
        <p:spPr/>
        <p:txBody>
          <a:bodyPr>
            <a:normAutofit/>
          </a:bodyPr>
          <a:lstStyle/>
          <a:p>
            <a:pPr marL="457200" indent="-457200">
              <a:buFont typeface="+mj-lt"/>
              <a:buAutoNum type="alphaLcPeriod"/>
            </a:pPr>
            <a:r>
              <a:rPr lang="es-ES" sz="1800" b="1" u="sng" dirty="0"/>
              <a:t>EL SUJETO Y SU AUTOMOVIL</a:t>
            </a:r>
            <a:r>
              <a:rPr lang="es-ES" sz="1800" b="1" dirty="0"/>
              <a:t>: SE DEBE DESCUBRIR SUS HABITOS EN LA CONDUCCION</a:t>
            </a:r>
            <a:endParaRPr lang="es-ES" sz="1800" b="1" u="sng" dirty="0"/>
          </a:p>
          <a:p>
            <a:pPr marL="457200" indent="-457200">
              <a:buFont typeface="+mj-lt"/>
              <a:buAutoNum type="alphaLcPeriod"/>
            </a:pPr>
            <a:r>
              <a:rPr lang="es-ES" sz="1800" b="1" u="sng" dirty="0"/>
              <a:t>EL AMBIENTE</a:t>
            </a:r>
            <a:r>
              <a:rPr lang="es-ES" sz="1800" b="1" dirty="0"/>
              <a:t>: SE DEBE ESTUDIAR LA RED DE CARRETERAS, DIFICULTADES DEL TRANSITO, ETC.</a:t>
            </a:r>
            <a:endParaRPr lang="es-ES" sz="1800" b="1" u="sng" dirty="0"/>
          </a:p>
          <a:p>
            <a:pPr marL="457200" indent="-457200">
              <a:buFont typeface="+mj-lt"/>
              <a:buAutoNum type="alphaLcPeriod"/>
            </a:pPr>
            <a:r>
              <a:rPr lang="es-ES" sz="1800" b="1" u="sng" dirty="0"/>
              <a:t>PREPARACION DEL AUTOMOVIL</a:t>
            </a:r>
            <a:r>
              <a:rPr lang="es-ES" sz="1800" b="1" dirty="0"/>
              <a:t>: SE DEBE PINTAR CADA DOS O TRES MESES ,DESPUES DE TERMINAR UN CASO IMPORTANTE., TAMBIEN CAMBIOS EN EL EQUIPO</a:t>
            </a:r>
            <a:endParaRPr lang="es-ES" sz="1800" b="1" u="sng" dirty="0"/>
          </a:p>
          <a:p>
            <a:pPr marL="457200" indent="-457200">
              <a:buFont typeface="+mj-lt"/>
              <a:buAutoNum type="alphaLcPeriod"/>
            </a:pPr>
            <a:r>
              <a:rPr lang="es-ES" sz="1800" b="1" u="sng" dirty="0"/>
              <a:t>PERSONAL</a:t>
            </a:r>
            <a:r>
              <a:rPr lang="es-ES" sz="1800" b="1" dirty="0"/>
              <a:t>: EL VEHICULO DEBE ESTAR OPERADO POR DOS VIGILANTES QUE SEAN BUENOS CONDUCTORES.</a:t>
            </a:r>
            <a:endParaRPr lang="es-ES" sz="1800" b="1" u="sng" dirty="0"/>
          </a:p>
          <a:p>
            <a:pPr marL="457200" indent="-457200">
              <a:buFont typeface="+mj-lt"/>
              <a:buAutoNum type="alphaLcPeriod"/>
            </a:pPr>
            <a:r>
              <a:rPr lang="es-ES" sz="1800" b="1" u="sng" dirty="0"/>
              <a:t>NUMERO DE VEHICULOS</a:t>
            </a:r>
            <a:r>
              <a:rPr lang="es-ES" sz="1800" b="1" dirty="0"/>
              <a:t>: SU POSICION DEBE SER DETRÁS DEL SUJETO. SEGÚN EL CASO SE HARA VIGILANCIA  EN DOS O TRES  AUTOMOVILES.</a:t>
            </a:r>
            <a:endParaRPr lang="es-ES" sz="1800" b="1" u="sng" dirty="0"/>
          </a:p>
        </p:txBody>
      </p:sp>
    </p:spTree>
    <p:extLst>
      <p:ext uri="{BB962C8B-B14F-4D97-AF65-F5344CB8AC3E}">
        <p14:creationId xmlns:p14="http://schemas.microsoft.com/office/powerpoint/2010/main" val="16513712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463040" y="908720"/>
            <a:ext cx="6196405" cy="4814349"/>
          </a:xfrm>
        </p:spPr>
        <p:txBody>
          <a:bodyPr>
            <a:normAutofit/>
          </a:bodyPr>
          <a:lstStyle/>
          <a:p>
            <a:pPr marL="457200" indent="-457200">
              <a:buFont typeface="+mj-lt"/>
              <a:buAutoNum type="alphaLcPeriod" startAt="6"/>
            </a:pPr>
            <a:r>
              <a:rPr lang="es-ES" sz="1800" b="1" u="sng" dirty="0"/>
              <a:t>COMUNICACIONES</a:t>
            </a:r>
            <a:r>
              <a:rPr lang="es-ES" sz="1800" b="1" dirty="0"/>
              <a:t>: UN BUEN SISTEMA DE COMUNICACIONES ENTRE LOS VEHICULOS PROPORCIONARA UN MEDIO RAPIDO DE NOTIFICACIONES DE LAS NOVEDADES Y CONTINGENCIAS QUE OCURRAN.</a:t>
            </a:r>
            <a:endParaRPr lang="es-ES" sz="1800" b="1" u="sng" dirty="0"/>
          </a:p>
          <a:p>
            <a:pPr marL="457200" indent="-457200">
              <a:buFont typeface="+mj-lt"/>
              <a:buAutoNum type="alphaLcPeriod" startAt="6"/>
            </a:pPr>
            <a:r>
              <a:rPr lang="es-ES" sz="1800" b="1" u="sng" dirty="0"/>
              <a:t>PROCEDIMENTOS TECNICOS</a:t>
            </a:r>
            <a:r>
              <a:rPr lang="es-ES" sz="1800" b="1" dirty="0"/>
              <a:t>: LOS VIGILANTES DEBEN MANTENERSE EN LA TRASERA DERECHA DEL VEHICULO Y MANTENER UNO  O DOS VEHICULOS ENTRE ELLOS Y EL SUJETO.</a:t>
            </a:r>
            <a:endParaRPr lang="es-AR" sz="1800" b="1" u="sng" dirty="0"/>
          </a:p>
          <a:p>
            <a:endParaRPr lang="es-AR" sz="1800" b="1" dirty="0"/>
          </a:p>
        </p:txBody>
      </p:sp>
    </p:spTree>
    <p:extLst>
      <p:ext uri="{BB962C8B-B14F-4D97-AF65-F5344CB8AC3E}">
        <p14:creationId xmlns:p14="http://schemas.microsoft.com/office/powerpoint/2010/main" val="3549882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463040" y="1268760"/>
            <a:ext cx="6196405" cy="4454309"/>
          </a:xfrm>
        </p:spPr>
        <p:txBody>
          <a:bodyPr/>
          <a:lstStyle/>
          <a:p>
            <a:pPr algn="ctr"/>
            <a:r>
              <a:rPr lang="es-ES" sz="4000" b="1" dirty="0">
                <a:solidFill>
                  <a:prstClr val="black"/>
                </a:solidFill>
                <a:latin typeface="Constantia"/>
                <a:ea typeface="+mj-ea"/>
                <a:cs typeface="+mj-cs"/>
              </a:rPr>
              <a:t>LA INTELIGENCIA EN LA ACTUALIDAD, COMO ACTIVIDAD, ORGANIZACIÓN Y PRODUCTO</a:t>
            </a:r>
            <a:endParaRPr lang="es-AR" b="1" dirty="0"/>
          </a:p>
        </p:txBody>
      </p:sp>
    </p:spTree>
    <p:extLst>
      <p:ext uri="{BB962C8B-B14F-4D97-AF65-F5344CB8AC3E}">
        <p14:creationId xmlns:p14="http://schemas.microsoft.com/office/powerpoint/2010/main" val="37070931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4000" b="1" u="sng" dirty="0"/>
              <a:t>VIGILANCIA FIJA</a:t>
            </a:r>
            <a:endParaRPr lang="es-AR" sz="4000" b="1" u="sng" dirty="0"/>
          </a:p>
        </p:txBody>
      </p:sp>
      <p:sp>
        <p:nvSpPr>
          <p:cNvPr id="3" name="2 Marcador de contenido"/>
          <p:cNvSpPr>
            <a:spLocks noGrp="1"/>
          </p:cNvSpPr>
          <p:nvPr>
            <p:ph idx="1"/>
          </p:nvPr>
        </p:nvSpPr>
        <p:spPr/>
        <p:txBody>
          <a:bodyPr>
            <a:normAutofit fontScale="85000" lnSpcReduction="20000"/>
          </a:bodyPr>
          <a:lstStyle/>
          <a:p>
            <a:pPr marL="0" indent="0">
              <a:buNone/>
            </a:pPr>
            <a:r>
              <a:rPr lang="es-ES" sz="2600" b="1" dirty="0"/>
              <a:t>EL METODO MAS USADO FRECUENTEMENTE, LAS FINALIDADES SON: </a:t>
            </a:r>
          </a:p>
          <a:p>
            <a:pPr>
              <a:buFont typeface="Arial" pitchFamily="34" charset="0"/>
              <a:buChar char="•"/>
            </a:pPr>
            <a:r>
              <a:rPr lang="es-ES" sz="2600" b="1" dirty="0"/>
              <a:t>LA IDENTIFICACION DE LAS PERSONAS QUE INGRESAN EN LA CASA DEL SUJETO, SU CONTORNO Y LOS OCUPANTES.</a:t>
            </a:r>
          </a:p>
          <a:p>
            <a:pPr>
              <a:buFont typeface="Arial" pitchFamily="34" charset="0"/>
              <a:buChar char="•"/>
            </a:pPr>
            <a:r>
              <a:rPr lang="es-ES" sz="2600" b="1" dirty="0"/>
              <a:t>LA OBSERVACION DE LAS ACTIVIDADES QUE TIENEN LUGAR DENTRO DE LA CASA DEL SUJETO Y SUS ALREDEDORES.</a:t>
            </a:r>
          </a:p>
          <a:p>
            <a:pPr>
              <a:buFont typeface="Arial" pitchFamily="34" charset="0"/>
              <a:buChar char="•"/>
            </a:pPr>
            <a:r>
              <a:rPr lang="es-ES" sz="2600" b="1" dirty="0"/>
              <a:t>LA PUESTA EN CUADRO Y EN PROGRAMA DE LOS MOVIMEINTOS DEL SUJETO Y SUS CONTORNOS COMO BASE PARA LA INVESTIGACION TRADICIONAL.</a:t>
            </a:r>
          </a:p>
          <a:p>
            <a:pPr>
              <a:buFont typeface="Arial" pitchFamily="34" charset="0"/>
              <a:buChar char="•"/>
            </a:pPr>
            <a:endParaRPr lang="es-ES" dirty="0"/>
          </a:p>
          <a:p>
            <a:pPr marL="0" indent="0">
              <a:buNone/>
            </a:pPr>
            <a:endParaRPr lang="es-AR" dirty="0"/>
          </a:p>
        </p:txBody>
      </p:sp>
    </p:spTree>
    <p:extLst>
      <p:ext uri="{BB962C8B-B14F-4D97-AF65-F5344CB8AC3E}">
        <p14:creationId xmlns:p14="http://schemas.microsoft.com/office/powerpoint/2010/main" val="25503769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463040" y="908720"/>
            <a:ext cx="6196405" cy="4814349"/>
          </a:xfrm>
        </p:spPr>
        <p:txBody>
          <a:bodyPr/>
          <a:lstStyle/>
          <a:p>
            <a:pPr marL="0" indent="0" algn="just">
              <a:buNone/>
            </a:pPr>
            <a:endParaRPr lang="es-ES" dirty="0"/>
          </a:p>
          <a:p>
            <a:pPr marL="0" indent="0" algn="just">
              <a:buNone/>
            </a:pPr>
            <a:endParaRPr lang="es-ES" dirty="0"/>
          </a:p>
          <a:p>
            <a:pPr marL="0" indent="0" algn="just">
              <a:buNone/>
            </a:pPr>
            <a:r>
              <a:rPr lang="es-ES" b="1" dirty="0"/>
              <a:t>UNA VIGILANCIA EN LA RESIDENCIA DEL SUJETO Y SUS CONTORNOS ES GENERALMENTE CONDUCIDA DESDE UN PUNTO DE OBSERVACION FIJO UBICADO EN UN EDIFICIO DE ENFRENTE. EN EL ULTIMO CASO, LA VIGILANCIA PUEDE CONSTITUIR SOLAMENTE EN ESCUCHAR LAS CONVERSACIONES REGISTRADAS</a:t>
            </a:r>
            <a:endParaRPr lang="es-AR" b="1" dirty="0"/>
          </a:p>
        </p:txBody>
      </p:sp>
    </p:spTree>
    <p:extLst>
      <p:ext uri="{BB962C8B-B14F-4D97-AF65-F5344CB8AC3E}">
        <p14:creationId xmlns:p14="http://schemas.microsoft.com/office/powerpoint/2010/main" val="115023822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200" b="1" u="sng" dirty="0"/>
              <a:t>CONTROL E INTERRUPCION DE SEGUIMIENTOS</a:t>
            </a:r>
            <a:endParaRPr lang="es-AR" sz="3200" b="1" u="sng" dirty="0"/>
          </a:p>
        </p:txBody>
      </p:sp>
      <p:sp>
        <p:nvSpPr>
          <p:cNvPr id="3" name="2 Marcador de contenido"/>
          <p:cNvSpPr>
            <a:spLocks noGrp="1"/>
          </p:cNvSpPr>
          <p:nvPr>
            <p:ph idx="1"/>
          </p:nvPr>
        </p:nvSpPr>
        <p:spPr>
          <a:xfrm>
            <a:off x="1463040" y="2119256"/>
            <a:ext cx="6196405" cy="4118055"/>
          </a:xfrm>
        </p:spPr>
        <p:txBody>
          <a:bodyPr>
            <a:normAutofit fontScale="85000" lnSpcReduction="20000"/>
          </a:bodyPr>
          <a:lstStyle/>
          <a:p>
            <a:pPr marL="0" indent="0">
              <a:buNone/>
            </a:pPr>
            <a:r>
              <a:rPr lang="es-ES" b="1" dirty="0"/>
              <a:t>CUANDO LA VIGILANCIA Y POSTERIOR SEGUIMIENTO ES DETECTADA POR EL SUJETO, PUEDE OBTAR POR DISTINTAS ACTITUDES:</a:t>
            </a:r>
          </a:p>
          <a:p>
            <a:pPr marL="457200" indent="-457200">
              <a:buFont typeface="+mj-lt"/>
              <a:buAutoNum type="arabicPeriod"/>
            </a:pPr>
            <a:r>
              <a:rPr lang="es-ES" b="1" u="sng" dirty="0"/>
              <a:t>NO EVITAR EL SEGUIMIENTO</a:t>
            </a:r>
            <a:r>
              <a:rPr lang="es-ES" b="1" dirty="0"/>
              <a:t>: CONDUCIENDO A LOS AGENTES A LUGARES NO COMPROMETIDOS. ESTE TIPO DE ACTIVIDAD SUELE CENTRARSE EN SUJETOS QUE ESTAN FICHADOS POR ACTIVIDADES ANTERIORES (CONEXIONES FAMILIARES, AMISTAD O DE TRABAJO CON DELINCUENTES YA DETECTADOS)</a:t>
            </a:r>
          </a:p>
          <a:p>
            <a:pPr marL="457200" indent="-457200">
              <a:buFont typeface="+mj-lt"/>
              <a:buAutoNum type="arabicPeriod"/>
            </a:pPr>
            <a:r>
              <a:rPr lang="es-ES" b="1" u="sng" dirty="0"/>
              <a:t>INTERRUPCION DEL SEGUIMIENTO</a:t>
            </a:r>
            <a:r>
              <a:rPr lang="es-ES" b="1" dirty="0"/>
              <a:t>:</a:t>
            </a:r>
          </a:p>
          <a:p>
            <a:pPr marL="457200" indent="-457200">
              <a:buFont typeface="+mj-lt"/>
              <a:buAutoNum type="alphaLcPeriod"/>
            </a:pPr>
            <a:r>
              <a:rPr lang="es-ES" b="1" dirty="0"/>
              <a:t>SOSPECHOSOS BUSCADOS POR LA JUSTICIA</a:t>
            </a:r>
          </a:p>
          <a:p>
            <a:pPr marL="457200" indent="-457200">
              <a:buFont typeface="+mj-lt"/>
              <a:buAutoNum type="alphaLcPeriod"/>
            </a:pPr>
            <a:r>
              <a:rPr lang="es-ES" b="1" dirty="0"/>
              <a:t>SUJETOS NO FICHADOS COMO SOSPECHOSOS POR EL ESTADO QUE LLEVAN CONSIGO ELEMENTOS COMPROMETEDORES</a:t>
            </a:r>
          </a:p>
          <a:p>
            <a:pPr marL="457200" indent="-457200">
              <a:buFont typeface="+mj-lt"/>
              <a:buAutoNum type="arabicPeriod"/>
            </a:pPr>
            <a:endParaRPr lang="es-ES" dirty="0"/>
          </a:p>
          <a:p>
            <a:pPr marL="457200" indent="-457200">
              <a:buFont typeface="+mj-lt"/>
              <a:buAutoNum type="arabicPeriod"/>
            </a:pPr>
            <a:endParaRPr lang="es-AR" dirty="0"/>
          </a:p>
        </p:txBody>
      </p:sp>
    </p:spTree>
    <p:extLst>
      <p:ext uri="{BB962C8B-B14F-4D97-AF65-F5344CB8AC3E}">
        <p14:creationId xmlns:p14="http://schemas.microsoft.com/office/powerpoint/2010/main" val="384137092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200" b="1" u="sng" dirty="0"/>
              <a:t>DESCUBRIMIENTO Y EVASION DE LA VIGILANCIA</a:t>
            </a:r>
            <a:endParaRPr lang="es-AR" sz="3200" b="1" u="sng" dirty="0"/>
          </a:p>
        </p:txBody>
      </p:sp>
      <p:sp>
        <p:nvSpPr>
          <p:cNvPr id="3" name="2 Marcador de contenido"/>
          <p:cNvSpPr>
            <a:spLocks noGrp="1"/>
          </p:cNvSpPr>
          <p:nvPr>
            <p:ph idx="1"/>
          </p:nvPr>
        </p:nvSpPr>
        <p:spPr/>
        <p:txBody>
          <a:bodyPr>
            <a:normAutofit fontScale="77500" lnSpcReduction="20000"/>
          </a:bodyPr>
          <a:lstStyle/>
          <a:p>
            <a:pPr>
              <a:buFont typeface="Arial" pitchFamily="34" charset="0"/>
              <a:buChar char="•"/>
            </a:pPr>
            <a:r>
              <a:rPr lang="es-ES" b="1" u="sng" dirty="0"/>
              <a:t>CAMBIOS EN EL SEMAFORO</a:t>
            </a:r>
            <a:r>
              <a:rPr lang="es-ES" b="1" dirty="0"/>
              <a:t>: EL TRANSITO DENSO DE VEHICULOS CON LAS LUCES DE TRANSITO PUEDEN SER UTILIZADOS PARA ELUDIR A LOS VIGILANTES. EL SUJETO PODRA PERDERSE EN LA MULTITUD.</a:t>
            </a:r>
          </a:p>
          <a:p>
            <a:pPr>
              <a:buFont typeface="Arial" pitchFamily="34" charset="0"/>
              <a:buChar char="•"/>
            </a:pPr>
            <a:r>
              <a:rPr lang="es-ES" b="1" u="sng" dirty="0"/>
              <a:t>OBSERVANDO A LAS PERSONAS QUE SUBEN EN UNA SUCESION DE VEHICULOS</a:t>
            </a:r>
            <a:r>
              <a:rPr lang="es-ES" b="1" dirty="0"/>
              <a:t>: EL SUJETO DELIBERADAMENTE EN UN NUMERO DE VEHICULOS EN UN PERIODO CORTO DE TIEMPO Y OBSERVA A LOS QUE SUBEN CON EL.</a:t>
            </a:r>
          </a:p>
          <a:p>
            <a:pPr>
              <a:buFont typeface="Arial" pitchFamily="34" charset="0"/>
              <a:buChar char="•"/>
            </a:pPr>
            <a:r>
              <a:rPr lang="es-ES" b="1" u="sng" dirty="0"/>
              <a:t>CONTROL DE SEGUIMIENTO EN SUBTES</a:t>
            </a:r>
            <a:r>
              <a:rPr lang="es-ES" b="1" dirty="0"/>
              <a:t>: EL VIAJE EN SUBTE EN HORAS DE RELATIVO MOVIMIENTO PERMITE UN CONTROL VERAS DE SEGUIMIENTOS, ADEMAS SE DEJA SIN EFECTO EL SEGUIMIENTO EN AUTOMOVIL.</a:t>
            </a:r>
          </a:p>
        </p:txBody>
      </p:sp>
    </p:spTree>
    <p:extLst>
      <p:ext uri="{BB962C8B-B14F-4D97-AF65-F5344CB8AC3E}">
        <p14:creationId xmlns:p14="http://schemas.microsoft.com/office/powerpoint/2010/main" val="295060814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u="sng" dirty="0"/>
              <a:t>MEDIOS</a:t>
            </a:r>
            <a:endParaRPr lang="es-AR" b="1" u="sng" dirty="0"/>
          </a:p>
        </p:txBody>
      </p:sp>
      <p:sp>
        <p:nvSpPr>
          <p:cNvPr id="3" name="2 Marcador de contenido"/>
          <p:cNvSpPr>
            <a:spLocks noGrp="1"/>
          </p:cNvSpPr>
          <p:nvPr>
            <p:ph idx="1"/>
          </p:nvPr>
        </p:nvSpPr>
        <p:spPr>
          <a:xfrm>
            <a:off x="1463040" y="1844824"/>
            <a:ext cx="6196405" cy="3878245"/>
          </a:xfrm>
        </p:spPr>
        <p:txBody>
          <a:bodyPr>
            <a:normAutofit fontScale="85000" lnSpcReduction="20000"/>
          </a:bodyPr>
          <a:lstStyle/>
          <a:p>
            <a:pPr marL="0" indent="0">
              <a:buNone/>
            </a:pPr>
            <a:r>
              <a:rPr lang="es-ES" b="1" dirty="0"/>
              <a:t>SE DENOMINA ASI A LA PERSONA U ELEMENTO TECNICO QUE RECOGE  INFORMACION DE LAS FUENTES</a:t>
            </a:r>
          </a:p>
          <a:p>
            <a:pPr>
              <a:buFont typeface="Wingdings" pitchFamily="2" charset="2"/>
              <a:buChar char="§"/>
            </a:pPr>
            <a:r>
              <a:rPr lang="es-ES" b="1" u="sng" dirty="0"/>
              <a:t>MEDIO ORGANICO</a:t>
            </a:r>
            <a:r>
              <a:rPr lang="es-ES" b="1" dirty="0"/>
              <a:t>: SERA AQUEL QUE PERTENECE A LA POLICIA, ES DECIR TODOS LOS INTEGRANTES DE LA INSTITUCION, AUN TOMADOS DE FORMA AISLADA O COMO INTEGRANTE DE ALGUN ELEMENTO O ESTRUCTURA DE LA MISMA.</a:t>
            </a:r>
          </a:p>
          <a:p>
            <a:pPr>
              <a:buFont typeface="Wingdings" pitchFamily="2" charset="2"/>
              <a:buChar char="§"/>
            </a:pPr>
            <a:r>
              <a:rPr lang="es-ES" b="1" u="sng" dirty="0"/>
              <a:t>MEDIOS NO ORGANICOS</a:t>
            </a:r>
            <a:r>
              <a:rPr lang="es-ES" b="1" dirty="0"/>
              <a:t>: SON TODOS AQUELLOS QUE SIN PERTENECER A LA INSTITUCION, SE HALLAN BAJO CONTROL DE LA MISMA O DE ALGUNO DE SUS INTEGRANTES EN FORMA AISLADA Y PUEDEN SER UTILIZADOS PARA LA OBTENCION DE INFORMACION EN LAS FUENTES. COSNTITUYEN EL DENOMINADO SERVICIO CONFIDENCIAL.</a:t>
            </a:r>
            <a:endParaRPr lang="es-AR" b="1" dirty="0"/>
          </a:p>
        </p:txBody>
      </p:sp>
    </p:spTree>
    <p:extLst>
      <p:ext uri="{BB962C8B-B14F-4D97-AF65-F5344CB8AC3E}">
        <p14:creationId xmlns:p14="http://schemas.microsoft.com/office/powerpoint/2010/main" val="19993099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u="sng" dirty="0"/>
              <a:t>MEDIOS ELECTRONICOS</a:t>
            </a:r>
            <a:endParaRPr lang="es-AR" b="1" u="sng" dirty="0"/>
          </a:p>
        </p:txBody>
      </p:sp>
      <p:sp>
        <p:nvSpPr>
          <p:cNvPr id="3" name="2 Marcador de contenido"/>
          <p:cNvSpPr>
            <a:spLocks noGrp="1"/>
          </p:cNvSpPr>
          <p:nvPr>
            <p:ph idx="1"/>
          </p:nvPr>
        </p:nvSpPr>
        <p:spPr/>
        <p:txBody>
          <a:bodyPr>
            <a:normAutofit fontScale="92500" lnSpcReduction="20000"/>
          </a:bodyPr>
          <a:lstStyle/>
          <a:p>
            <a:pPr marL="0" indent="0">
              <a:buNone/>
            </a:pPr>
            <a:r>
              <a:rPr lang="es-ES" b="1" dirty="0"/>
              <a:t>CONSTITUYEN FUENTES IMPORTANTES DE INFORMACION, QUE DEBIDAMENTE PROCESADAS PASA A SER UNA FORMA PARTICULAR DE LAS FUENTES DOCUMENTALES.</a:t>
            </a:r>
          </a:p>
          <a:p>
            <a:pPr marL="0" indent="0">
              <a:buNone/>
            </a:pPr>
            <a:r>
              <a:rPr lang="es-ES" b="1" u="sng" dirty="0"/>
              <a:t>LIMITACIONES</a:t>
            </a:r>
            <a:r>
              <a:rPr lang="es-ES" b="1" dirty="0"/>
              <a:t>: </a:t>
            </a:r>
          </a:p>
          <a:p>
            <a:pPr>
              <a:buFont typeface="Arial" pitchFamily="34" charset="0"/>
              <a:buChar char="•"/>
            </a:pPr>
            <a:r>
              <a:rPr lang="es-ES" b="1" dirty="0"/>
              <a:t>DEBE TENER AUTORIZACION JUDICIAL PARA QUE NO SEA DELITO DE «VIOLACION A LA PRIVACIDAD»</a:t>
            </a:r>
          </a:p>
          <a:p>
            <a:pPr>
              <a:buFont typeface="Arial" pitchFamily="34" charset="0"/>
              <a:buChar char="•"/>
            </a:pPr>
            <a:r>
              <a:rPr lang="es-ES" b="1" dirty="0"/>
              <a:t>DISPONER DE TRADUCTORES E INTERPRETES</a:t>
            </a:r>
          </a:p>
          <a:p>
            <a:pPr>
              <a:buFont typeface="Arial" pitchFamily="34" charset="0"/>
              <a:buChar char="•"/>
            </a:pPr>
            <a:r>
              <a:rPr lang="es-ES" b="1" dirty="0"/>
              <a:t>ANALISTAS CAPACITADOS PARA ATENDER NOMBRES Y LUGARES CODIFICADOS POR LOS DELINCUENTES</a:t>
            </a:r>
            <a:endParaRPr lang="es-AR" b="1" dirty="0"/>
          </a:p>
        </p:txBody>
      </p:sp>
    </p:spTree>
    <p:extLst>
      <p:ext uri="{BB962C8B-B14F-4D97-AF65-F5344CB8AC3E}">
        <p14:creationId xmlns:p14="http://schemas.microsoft.com/office/powerpoint/2010/main" val="202049747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u="sng" dirty="0"/>
              <a:t>CONTROLES</a:t>
            </a:r>
            <a:endParaRPr lang="es-AR" b="1" u="sng" dirty="0"/>
          </a:p>
        </p:txBody>
      </p:sp>
      <p:sp>
        <p:nvSpPr>
          <p:cNvPr id="3" name="2 Marcador de contenido"/>
          <p:cNvSpPr>
            <a:spLocks noGrp="1"/>
          </p:cNvSpPr>
          <p:nvPr>
            <p:ph idx="1"/>
          </p:nvPr>
        </p:nvSpPr>
        <p:spPr>
          <a:xfrm>
            <a:off x="1463040" y="1844824"/>
            <a:ext cx="6196405" cy="3878245"/>
          </a:xfrm>
        </p:spPr>
        <p:txBody>
          <a:bodyPr>
            <a:normAutofit fontScale="85000" lnSpcReduction="20000"/>
          </a:bodyPr>
          <a:lstStyle/>
          <a:p>
            <a:pPr marL="0" indent="0">
              <a:buNone/>
            </a:pPr>
            <a:r>
              <a:rPr lang="es-ES" b="1" dirty="0"/>
              <a:t>SE DIVIDEN EN:</a:t>
            </a:r>
          </a:p>
          <a:p>
            <a:pPr>
              <a:buFont typeface="Wingdings" pitchFamily="2" charset="2"/>
              <a:buChar char="q"/>
            </a:pPr>
            <a:r>
              <a:rPr lang="es-ES" b="1" u="sng" dirty="0"/>
              <a:t>AUDIO AMBIENTAL: </a:t>
            </a:r>
            <a:r>
              <a:rPr lang="es-ES" b="1" dirty="0"/>
              <a:t>MICROFONOS, MICROTRANSMISORES, GRABADORES.</a:t>
            </a:r>
          </a:p>
          <a:p>
            <a:pPr>
              <a:buFont typeface="Wingdings" pitchFamily="2" charset="2"/>
              <a:buChar char="q"/>
            </a:pPr>
            <a:r>
              <a:rPr lang="es-ES" b="1" u="sng" dirty="0"/>
              <a:t>OPTICO: </a:t>
            </a:r>
            <a:r>
              <a:rPr lang="es-ES" b="1" dirty="0"/>
              <a:t>CAMARA DE VIDEO, VIDEOFILMADORAS, CAMARAS FOTOGRAFICAS.</a:t>
            </a:r>
            <a:endParaRPr lang="es-ES" b="1" u="sng" dirty="0"/>
          </a:p>
          <a:p>
            <a:pPr>
              <a:buFont typeface="Wingdings" pitchFamily="2" charset="2"/>
              <a:buChar char="q"/>
            </a:pPr>
            <a:r>
              <a:rPr lang="es-ES" b="1" u="sng" dirty="0"/>
              <a:t>TELEFONICO:  </a:t>
            </a:r>
            <a:r>
              <a:rPr lang="es-ES" b="1" dirty="0"/>
              <a:t>MICROTRANSMISOR DE RADIOFECUENCIA, GRABADORES, INTERCEPTADORES, SCANNER, CAPTURADOR DE NUMEROS, TRANSMISOR OCULTO.</a:t>
            </a:r>
            <a:endParaRPr lang="es-ES" b="1" u="sng" dirty="0"/>
          </a:p>
          <a:p>
            <a:pPr>
              <a:buFont typeface="Wingdings" pitchFamily="2" charset="2"/>
              <a:buChar char="q"/>
            </a:pPr>
            <a:r>
              <a:rPr lang="es-ES" b="1" u="sng" dirty="0"/>
              <a:t>SEÑALES RADIALES: </a:t>
            </a:r>
            <a:r>
              <a:rPr lang="es-ES" b="1" dirty="0"/>
              <a:t>INTERCEPTADOR, SCANNER.</a:t>
            </a:r>
            <a:endParaRPr lang="es-ES" b="1" u="sng" dirty="0"/>
          </a:p>
          <a:p>
            <a:pPr>
              <a:buFont typeface="Wingdings" pitchFamily="2" charset="2"/>
              <a:buChar char="q"/>
            </a:pPr>
            <a:r>
              <a:rPr lang="es-ES" b="1" u="sng" dirty="0"/>
              <a:t>PC: </a:t>
            </a:r>
            <a:r>
              <a:rPr lang="es-ES" b="1" dirty="0"/>
              <a:t>CORREO ELECTRONICO, ACCESO DISCO, ARCHIVOS, PROGRAMA DE ENTRECUZAMIENTO DE LLAMADAS, LISTA DE LLAMADAS Y MENSAJES.</a:t>
            </a:r>
            <a:endParaRPr lang="es-AR" b="1" u="sng" dirty="0"/>
          </a:p>
        </p:txBody>
      </p:sp>
    </p:spTree>
    <p:extLst>
      <p:ext uri="{BB962C8B-B14F-4D97-AF65-F5344CB8AC3E}">
        <p14:creationId xmlns:p14="http://schemas.microsoft.com/office/powerpoint/2010/main" val="253520928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463040" y="692697"/>
            <a:ext cx="6196405" cy="4608512"/>
          </a:xfrm>
        </p:spPr>
        <p:txBody>
          <a:bodyPr>
            <a:normAutofit lnSpcReduction="10000"/>
          </a:bodyPr>
          <a:lstStyle/>
          <a:p>
            <a:pPr marL="0" indent="0" algn="ctr">
              <a:buNone/>
            </a:pPr>
            <a:endParaRPr lang="es-ES" dirty="0"/>
          </a:p>
          <a:p>
            <a:pPr marL="0" indent="0" algn="ctr">
              <a:buNone/>
            </a:pPr>
            <a:endParaRPr lang="es-ES" dirty="0"/>
          </a:p>
          <a:p>
            <a:pPr marL="0" indent="0" algn="ctr">
              <a:buNone/>
            </a:pPr>
            <a:endParaRPr lang="es-ES" dirty="0"/>
          </a:p>
          <a:p>
            <a:pPr marL="0" indent="0" algn="ctr">
              <a:buNone/>
            </a:pPr>
            <a:r>
              <a:rPr lang="es-ES" sz="3600" b="1" dirty="0"/>
              <a:t>GRACIAS POR SU ATENCION</a:t>
            </a:r>
          </a:p>
          <a:p>
            <a:pPr marL="0" indent="0" algn="ctr">
              <a:buNone/>
            </a:pPr>
            <a:r>
              <a:rPr lang="es-ES" sz="3600" b="1" dirty="0"/>
              <a:t>DIRECTOR GENERAL DE ASUNTOS JUDICIALES Y REPRESION DEL DELITO CRIO. GRAL. LIC. BASILIO RUBEN GERVASONI</a:t>
            </a:r>
            <a:endParaRPr lang="es-AR" sz="3600" b="1" dirty="0"/>
          </a:p>
        </p:txBody>
      </p:sp>
    </p:spTree>
    <p:extLst>
      <p:ext uri="{BB962C8B-B14F-4D97-AF65-F5344CB8AC3E}">
        <p14:creationId xmlns:p14="http://schemas.microsoft.com/office/powerpoint/2010/main" val="4029284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200" b="1" u="sng" dirty="0"/>
              <a:t>COMO ACTIVIDAD</a:t>
            </a:r>
            <a:endParaRPr lang="es-AR" sz="3200" b="1" u="sng" dirty="0"/>
          </a:p>
        </p:txBody>
      </p:sp>
      <p:sp>
        <p:nvSpPr>
          <p:cNvPr id="3" name="2 Marcador de contenido"/>
          <p:cNvSpPr>
            <a:spLocks noGrp="1"/>
          </p:cNvSpPr>
          <p:nvPr>
            <p:ph idx="1"/>
          </p:nvPr>
        </p:nvSpPr>
        <p:spPr>
          <a:xfrm>
            <a:off x="1463040" y="1700808"/>
            <a:ext cx="6196405" cy="4392488"/>
          </a:xfrm>
        </p:spPr>
        <p:txBody>
          <a:bodyPr>
            <a:normAutofit fontScale="92500" lnSpcReduction="20000"/>
          </a:bodyPr>
          <a:lstStyle/>
          <a:p>
            <a:pPr>
              <a:buFont typeface="Wingdings" pitchFamily="2" charset="2"/>
              <a:buChar char="q"/>
            </a:pPr>
            <a:r>
              <a:rPr lang="es-ES" b="1" dirty="0"/>
              <a:t>REUNIONES O RECOLECCIONES Y ANÁLISIS DE INFORMACIÓN, Y SU TRANSFORMACIÓN EN INTELIGENCIA( PRODUCTO).</a:t>
            </a:r>
          </a:p>
          <a:p>
            <a:pPr>
              <a:buFont typeface="Wingdings" pitchFamily="2" charset="2"/>
              <a:buChar char="q"/>
            </a:pPr>
            <a:endParaRPr lang="es-ES" b="1" dirty="0"/>
          </a:p>
          <a:p>
            <a:pPr>
              <a:buFont typeface="Wingdings" pitchFamily="2" charset="2"/>
              <a:buChar char="q"/>
            </a:pPr>
            <a:r>
              <a:rPr lang="es-ES" b="1" dirty="0"/>
              <a:t>ACTIVIDADES DE CONTRAINTELIGENCIA.</a:t>
            </a:r>
          </a:p>
          <a:p>
            <a:pPr>
              <a:buFont typeface="Wingdings" pitchFamily="2" charset="2"/>
              <a:buChar char="q"/>
            </a:pPr>
            <a:endParaRPr lang="es-ES" b="1" dirty="0"/>
          </a:p>
          <a:p>
            <a:pPr>
              <a:buFont typeface="Wingdings" pitchFamily="2" charset="2"/>
              <a:buChar char="q"/>
            </a:pPr>
            <a:r>
              <a:rPr lang="es-ES" b="1" dirty="0"/>
              <a:t>OPERACIONES ESPECIALES A CARGO DE UNIDADES ESPECIALES:</a:t>
            </a:r>
          </a:p>
          <a:p>
            <a:pPr lvl="2">
              <a:buFont typeface="Wingdings" pitchFamily="2" charset="2"/>
              <a:buChar char="§"/>
            </a:pPr>
            <a:r>
              <a:rPr lang="es-ES" b="1" dirty="0"/>
              <a:t>TROPAS DE INTELIGENCIA</a:t>
            </a:r>
          </a:p>
          <a:p>
            <a:pPr lvl="2">
              <a:buFont typeface="Wingdings" pitchFamily="2" charset="2"/>
              <a:buChar char="§"/>
            </a:pPr>
            <a:r>
              <a:rPr lang="es-ES" b="1" dirty="0"/>
              <a:t>ACCIONES ENCUBIERTAS</a:t>
            </a:r>
          </a:p>
          <a:p>
            <a:pPr lvl="2">
              <a:buFont typeface="Wingdings" pitchFamily="2" charset="2"/>
              <a:buChar char="§"/>
            </a:pPr>
            <a:r>
              <a:rPr lang="es-ES" b="1" dirty="0"/>
              <a:t>AGENTES ENCUBIERTOS</a:t>
            </a:r>
          </a:p>
          <a:p>
            <a:pPr lvl="2">
              <a:buFont typeface="Wingdings" pitchFamily="2" charset="2"/>
              <a:buChar char="§"/>
            </a:pPr>
            <a:r>
              <a:rPr lang="es-ES" b="1" dirty="0"/>
              <a:t>INFILTRADOS</a:t>
            </a:r>
          </a:p>
          <a:p>
            <a:pPr lvl="2">
              <a:buFont typeface="Wingdings" pitchFamily="2" charset="2"/>
              <a:buChar char="§"/>
            </a:pPr>
            <a:r>
              <a:rPr lang="es-ES" b="1" dirty="0"/>
              <a:t>INFORMANTES</a:t>
            </a:r>
          </a:p>
          <a:p>
            <a:pPr lvl="2">
              <a:buFont typeface="Wingdings" pitchFamily="2" charset="2"/>
              <a:buChar char="§"/>
            </a:pPr>
            <a:r>
              <a:rPr lang="es-ES" b="1" dirty="0"/>
              <a:t>TESTIGOS DE IDENTIDAD RESERVADA</a:t>
            </a:r>
          </a:p>
          <a:p>
            <a:pPr>
              <a:buFont typeface="Wingdings" pitchFamily="2" charset="2"/>
              <a:buChar char="q"/>
            </a:pPr>
            <a:endParaRPr lang="es-AR" dirty="0"/>
          </a:p>
        </p:txBody>
      </p:sp>
    </p:spTree>
    <p:extLst>
      <p:ext uri="{BB962C8B-B14F-4D97-AF65-F5344CB8AC3E}">
        <p14:creationId xmlns:p14="http://schemas.microsoft.com/office/powerpoint/2010/main" val="3526912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95023" y="817583"/>
            <a:ext cx="6965245" cy="955234"/>
          </a:xfrm>
        </p:spPr>
        <p:txBody>
          <a:bodyPr>
            <a:normAutofit fontScale="90000"/>
          </a:bodyPr>
          <a:lstStyle/>
          <a:p>
            <a:r>
              <a:rPr lang="es-ES" sz="3200" b="1" u="sng" dirty="0"/>
              <a:t>COMO ORGANIZACIÓN</a:t>
            </a:r>
            <a:br>
              <a:rPr lang="es-ES" sz="3200" b="1" u="sng" dirty="0"/>
            </a:br>
            <a:endParaRPr lang="es-AR" sz="3200" b="1" u="sng" dirty="0"/>
          </a:p>
        </p:txBody>
      </p:sp>
      <p:sp>
        <p:nvSpPr>
          <p:cNvPr id="3" name="2 Marcador de contenido"/>
          <p:cNvSpPr>
            <a:spLocks noGrp="1"/>
          </p:cNvSpPr>
          <p:nvPr>
            <p:ph idx="1"/>
          </p:nvPr>
        </p:nvSpPr>
        <p:spPr>
          <a:xfrm>
            <a:off x="1463040" y="2119257"/>
            <a:ext cx="6853376" cy="3603812"/>
          </a:xfrm>
        </p:spPr>
        <p:txBody>
          <a:bodyPr>
            <a:normAutofit/>
          </a:bodyPr>
          <a:lstStyle/>
          <a:p>
            <a:r>
              <a:rPr lang="es-ES" b="1" u="sng" dirty="0">
                <a:solidFill>
                  <a:prstClr val="black"/>
                </a:solidFill>
                <a:latin typeface="Constantia"/>
                <a:ea typeface="+mj-ea"/>
                <a:cs typeface="+mj-cs"/>
              </a:rPr>
              <a:t>IMPORTANCIA</a:t>
            </a:r>
            <a:r>
              <a:rPr lang="es-ES" b="1" dirty="0">
                <a:solidFill>
                  <a:prstClr val="black"/>
                </a:solidFill>
                <a:latin typeface="Constantia"/>
                <a:ea typeface="+mj-ea"/>
                <a:cs typeface="+mj-cs"/>
              </a:rPr>
              <a:t>: FACTOR HUMANO</a:t>
            </a:r>
          </a:p>
          <a:p>
            <a:pPr>
              <a:buFont typeface="Wingdings" pitchFamily="2" charset="2"/>
              <a:buChar char="q"/>
            </a:pPr>
            <a:r>
              <a:rPr lang="es-ES" b="1" dirty="0">
                <a:solidFill>
                  <a:prstClr val="black"/>
                </a:solidFill>
                <a:latin typeface="Constantia"/>
                <a:ea typeface="+mj-ea"/>
                <a:cs typeface="+mj-cs"/>
              </a:rPr>
              <a:t>PERSONAL DE INTELIGENCIA</a:t>
            </a:r>
          </a:p>
          <a:p>
            <a:pPr>
              <a:buFont typeface="Wingdings" pitchFamily="2" charset="2"/>
              <a:buChar char="q"/>
            </a:pPr>
            <a:r>
              <a:rPr lang="es-ES" b="1" dirty="0">
                <a:solidFill>
                  <a:prstClr val="black"/>
                </a:solidFill>
                <a:latin typeface="Constantia"/>
                <a:ea typeface="+mj-ea"/>
                <a:cs typeface="+mj-cs"/>
              </a:rPr>
              <a:t>ANALISTA</a:t>
            </a:r>
          </a:p>
          <a:p>
            <a:pPr>
              <a:buFont typeface="Wingdings" pitchFamily="2" charset="2"/>
              <a:buChar char="q"/>
            </a:pPr>
            <a:r>
              <a:rPr lang="es-ES" b="1" dirty="0">
                <a:solidFill>
                  <a:prstClr val="black"/>
                </a:solidFill>
                <a:latin typeface="Constantia"/>
                <a:ea typeface="+mj-ea"/>
                <a:cs typeface="+mj-cs"/>
              </a:rPr>
              <a:t>VALORES ÉTICOS</a:t>
            </a:r>
          </a:p>
          <a:p>
            <a:pPr>
              <a:buFont typeface="Wingdings" pitchFamily="2" charset="2"/>
              <a:buChar char="q"/>
            </a:pPr>
            <a:r>
              <a:rPr lang="es-ES" b="1" dirty="0">
                <a:solidFill>
                  <a:prstClr val="black"/>
                </a:solidFill>
                <a:latin typeface="Constantia"/>
                <a:ea typeface="+mj-ea"/>
                <a:cs typeface="+mj-cs"/>
              </a:rPr>
              <a:t>VOCACIÓN DE SERVICIO</a:t>
            </a:r>
          </a:p>
          <a:p>
            <a:pPr>
              <a:buFont typeface="Wingdings" pitchFamily="2" charset="2"/>
              <a:buChar char="q"/>
            </a:pPr>
            <a:r>
              <a:rPr lang="es-ES" b="1" dirty="0">
                <a:solidFill>
                  <a:prstClr val="black"/>
                </a:solidFill>
                <a:latin typeface="Constantia"/>
                <a:ea typeface="+mj-ea"/>
                <a:cs typeface="+mj-cs"/>
              </a:rPr>
              <a:t>SENTIDO DE PERTENENCIA</a:t>
            </a:r>
          </a:p>
          <a:p>
            <a:pPr>
              <a:buFont typeface="Wingdings" pitchFamily="2" charset="2"/>
              <a:buChar char="q"/>
            </a:pPr>
            <a:endParaRPr lang="es-AR" dirty="0"/>
          </a:p>
        </p:txBody>
      </p:sp>
      <p:sp>
        <p:nvSpPr>
          <p:cNvPr id="4" name="3 Cerrar llave"/>
          <p:cNvSpPr/>
          <p:nvPr/>
        </p:nvSpPr>
        <p:spPr>
          <a:xfrm>
            <a:off x="6228184" y="2564904"/>
            <a:ext cx="288032" cy="100811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AR"/>
          </a:p>
        </p:txBody>
      </p:sp>
      <p:sp>
        <p:nvSpPr>
          <p:cNvPr id="5" name="4 Rectángulo"/>
          <p:cNvSpPr/>
          <p:nvPr/>
        </p:nvSpPr>
        <p:spPr>
          <a:xfrm>
            <a:off x="6660232" y="2492896"/>
            <a:ext cx="1656184"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100" dirty="0">
                <a:solidFill>
                  <a:schemeClr val="tx1"/>
                </a:solidFill>
              </a:rPr>
              <a:t>CONDICIONES SOBRESALIENTES</a:t>
            </a:r>
            <a:endParaRPr lang="es-AR" sz="1100" dirty="0">
              <a:solidFill>
                <a:schemeClr val="tx1"/>
              </a:solidFill>
            </a:endParaRPr>
          </a:p>
        </p:txBody>
      </p:sp>
    </p:spTree>
    <p:extLst>
      <p:ext uri="{BB962C8B-B14F-4D97-AF65-F5344CB8AC3E}">
        <p14:creationId xmlns:p14="http://schemas.microsoft.com/office/powerpoint/2010/main" val="5126564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463040" y="1412776"/>
            <a:ext cx="6196405" cy="4310293"/>
          </a:xfrm>
        </p:spPr>
        <p:txBody>
          <a:bodyPr/>
          <a:lstStyle/>
          <a:p>
            <a:pPr>
              <a:buFont typeface="Wingdings" pitchFamily="2" charset="2"/>
              <a:buChar char="q"/>
            </a:pPr>
            <a:r>
              <a:rPr lang="es-ES" b="1" dirty="0"/>
              <a:t>CONOCIMIENTOS ESPECIALES:</a:t>
            </a:r>
          </a:p>
          <a:p>
            <a:pPr lvl="2">
              <a:buFont typeface="Wingdings" pitchFamily="2" charset="2"/>
              <a:buChar char="§"/>
            </a:pPr>
            <a:r>
              <a:rPr lang="es-ES" b="1" dirty="0"/>
              <a:t>CIENCIAS POLÍTICAS</a:t>
            </a:r>
          </a:p>
          <a:p>
            <a:pPr lvl="2">
              <a:buFont typeface="Wingdings" pitchFamily="2" charset="2"/>
              <a:buChar char="§"/>
            </a:pPr>
            <a:r>
              <a:rPr lang="es-ES" b="1" dirty="0"/>
              <a:t>CRIMINOLOGÍA</a:t>
            </a:r>
          </a:p>
          <a:p>
            <a:pPr lvl="2">
              <a:buFont typeface="Wingdings" pitchFamily="2" charset="2"/>
              <a:buChar char="§"/>
            </a:pPr>
            <a:r>
              <a:rPr lang="es-ES" b="1" dirty="0"/>
              <a:t>CRIMINALÍSTICA</a:t>
            </a:r>
          </a:p>
          <a:p>
            <a:pPr lvl="2">
              <a:buFont typeface="Wingdings" pitchFamily="2" charset="2"/>
              <a:buChar char="§"/>
            </a:pPr>
            <a:r>
              <a:rPr lang="es-ES" b="1" dirty="0"/>
              <a:t>PSICOLOGÍA</a:t>
            </a:r>
          </a:p>
          <a:p>
            <a:pPr lvl="2">
              <a:buFont typeface="Wingdings" pitchFamily="2" charset="2"/>
              <a:buChar char="§"/>
            </a:pPr>
            <a:r>
              <a:rPr lang="es-ES" b="1" dirty="0"/>
              <a:t>SOCIOLOGÍA</a:t>
            </a:r>
          </a:p>
          <a:p>
            <a:pPr lvl="2">
              <a:buFont typeface="Wingdings" pitchFamily="2" charset="2"/>
              <a:buChar char="§"/>
            </a:pPr>
            <a:r>
              <a:rPr lang="es-ES" b="1" dirty="0"/>
              <a:t>PERSONAL IDÓNEO</a:t>
            </a:r>
          </a:p>
          <a:p>
            <a:pPr lvl="2">
              <a:buFont typeface="Wingdings" pitchFamily="2" charset="2"/>
              <a:buChar char="§"/>
            </a:pPr>
            <a:r>
              <a:rPr lang="es-ES" b="1" dirty="0"/>
              <a:t>ETC.</a:t>
            </a:r>
            <a:endParaRPr lang="es-AR" b="1" dirty="0"/>
          </a:p>
        </p:txBody>
      </p:sp>
    </p:spTree>
    <p:extLst>
      <p:ext uri="{BB962C8B-B14F-4D97-AF65-F5344CB8AC3E}">
        <p14:creationId xmlns:p14="http://schemas.microsoft.com/office/powerpoint/2010/main" val="341161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200" b="1" u="sng" dirty="0"/>
              <a:t>COMO PRODUCTO</a:t>
            </a:r>
            <a:endParaRPr lang="es-AR" sz="3200" b="1" u="sng" dirty="0"/>
          </a:p>
        </p:txBody>
      </p:sp>
      <p:sp>
        <p:nvSpPr>
          <p:cNvPr id="3" name="2 Marcador de contenido"/>
          <p:cNvSpPr>
            <a:spLocks noGrp="1"/>
          </p:cNvSpPr>
          <p:nvPr>
            <p:ph idx="1"/>
          </p:nvPr>
        </p:nvSpPr>
        <p:spPr/>
        <p:txBody>
          <a:bodyPr/>
          <a:lstStyle/>
          <a:p>
            <a:pPr>
              <a:buFont typeface="Wingdings" pitchFamily="2" charset="2"/>
              <a:buChar char="q"/>
            </a:pPr>
            <a:r>
              <a:rPr lang="es-ES" b="1" dirty="0"/>
              <a:t>ES EL RESULTADO DE LAS ACTIVIDADES DE OBTENCIÓN DE INFORMACIÓN Y DE SU POSTERIOR PROCESAMIENTO DE LAS ORGANIZACIONES.</a:t>
            </a:r>
            <a:endParaRPr lang="es-AR" b="1" dirty="0"/>
          </a:p>
        </p:txBody>
      </p:sp>
    </p:spTree>
    <p:extLst>
      <p:ext uri="{BB962C8B-B14F-4D97-AF65-F5344CB8AC3E}">
        <p14:creationId xmlns:p14="http://schemas.microsoft.com/office/powerpoint/2010/main" val="4158606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187624" y="980728"/>
            <a:ext cx="6965245" cy="1202485"/>
          </a:xfrm>
        </p:spPr>
        <p:txBody>
          <a:bodyPr>
            <a:normAutofit/>
          </a:bodyPr>
          <a:lstStyle/>
          <a:p>
            <a:r>
              <a:rPr lang="es-ES" sz="3200" b="1" u="sng" dirty="0"/>
              <a:t>PARA QUE EXÍSTA INTELIGENCIA SE DEBE FIJAR</a:t>
            </a:r>
            <a:endParaRPr lang="es-AR" sz="3200" b="1" u="sng" dirty="0"/>
          </a:p>
        </p:txBody>
      </p:sp>
      <p:sp>
        <p:nvSpPr>
          <p:cNvPr id="3" name="2 Marcador de contenido"/>
          <p:cNvSpPr>
            <a:spLocks noGrp="1"/>
          </p:cNvSpPr>
          <p:nvPr>
            <p:ph idx="1"/>
          </p:nvPr>
        </p:nvSpPr>
        <p:spPr>
          <a:xfrm>
            <a:off x="1463040" y="2492895"/>
            <a:ext cx="6196405" cy="3230173"/>
          </a:xfrm>
        </p:spPr>
        <p:txBody>
          <a:bodyPr/>
          <a:lstStyle/>
          <a:p>
            <a:pPr>
              <a:buFont typeface="Wingdings" pitchFamily="2" charset="2"/>
              <a:buChar char="q"/>
            </a:pPr>
            <a:r>
              <a:rPr lang="es-ES" b="1" u="sng" dirty="0"/>
              <a:t>POLÍTICAS Y PLANES:</a:t>
            </a:r>
          </a:p>
          <a:p>
            <a:pPr>
              <a:buFont typeface="Wingdings" pitchFamily="2" charset="2"/>
              <a:buChar char="v"/>
            </a:pPr>
            <a:r>
              <a:rPr lang="es-ES" b="1" dirty="0"/>
              <a:t>PARA PREVENIR</a:t>
            </a:r>
          </a:p>
          <a:p>
            <a:pPr>
              <a:buFont typeface="Wingdings" pitchFamily="2" charset="2"/>
              <a:buChar char="v"/>
            </a:pPr>
            <a:r>
              <a:rPr lang="es-ES" b="1" dirty="0"/>
              <a:t>PARA NEUTRALIZAR EN SU ETAPA PREPARATORIA</a:t>
            </a:r>
          </a:p>
          <a:p>
            <a:pPr>
              <a:buFont typeface="Wingdings" pitchFamily="2" charset="2"/>
              <a:buChar char="v"/>
            </a:pPr>
            <a:r>
              <a:rPr lang="es-ES" b="1" dirty="0"/>
              <a:t>PARA REPRIMIR CUANDO 	ESTE YA ESTÉ EN EJECUCIÓN</a:t>
            </a:r>
            <a:endParaRPr lang="es-AR" b="1" dirty="0"/>
          </a:p>
        </p:txBody>
      </p:sp>
    </p:spTree>
    <p:extLst>
      <p:ext uri="{BB962C8B-B14F-4D97-AF65-F5344CB8AC3E}">
        <p14:creationId xmlns:p14="http://schemas.microsoft.com/office/powerpoint/2010/main" val="295580690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hincheta">
  <a:themeElements>
    <a:clrScheme name="Chincheta">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Chincheta">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hincheta">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413</TotalTime>
  <Words>3141</Words>
  <Application>Microsoft Office PowerPoint</Application>
  <PresentationFormat>Presentación en pantalla (4:3)</PresentationFormat>
  <Paragraphs>216</Paragraphs>
  <Slides>47</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47</vt:i4>
      </vt:variant>
    </vt:vector>
  </HeadingPairs>
  <TitlesOfParts>
    <vt:vector size="54" baseType="lpstr">
      <vt:lpstr>Arial</vt:lpstr>
      <vt:lpstr>Brush Script MT</vt:lpstr>
      <vt:lpstr>Constantia</vt:lpstr>
      <vt:lpstr>Franklin Gothic Book</vt:lpstr>
      <vt:lpstr>Rage Italic</vt:lpstr>
      <vt:lpstr>Wingdings</vt:lpstr>
      <vt:lpstr>Chincheta</vt:lpstr>
      <vt:lpstr>TECNICAS DE INVESTIGACION E INTERVENCION POLICIAL II</vt:lpstr>
      <vt:lpstr>INTELIGENCIA CRIMINAL</vt:lpstr>
      <vt:lpstr>LA INTELIGENCIA EN LA ANTIGUEDAD</vt:lpstr>
      <vt:lpstr>Presentación de PowerPoint</vt:lpstr>
      <vt:lpstr>COMO ACTIVIDAD</vt:lpstr>
      <vt:lpstr>COMO ORGANIZACIÓN </vt:lpstr>
      <vt:lpstr>Presentación de PowerPoint</vt:lpstr>
      <vt:lpstr>COMO PRODUCTO</vt:lpstr>
      <vt:lpstr>PARA QUE EXÍSTA INTELIGENCIA SE DEBE FIJAR</vt:lpstr>
      <vt:lpstr>TIPOS DE INTELIGENCIA:</vt:lpstr>
      <vt:lpstr>CICLO DE INTELIGENCIA CRIMINAL</vt:lpstr>
      <vt:lpstr>1) EL PLANEAMIENTO Y LA DIRECCIÓN:</vt:lpstr>
      <vt:lpstr>2) REUNIÓN DE INFORMACIÓN</vt:lpstr>
      <vt:lpstr>3)EVALUACIÓN DE LA INFORMACIÓN</vt:lpstr>
      <vt:lpstr>4) ANÁLISIS DE LA INFORMACIÓN</vt:lpstr>
      <vt:lpstr>5) LA DIFUSIÓN</vt:lpstr>
      <vt:lpstr>6)LA REEVALUACIÓN INTEGRAL DEL PROCESO</vt:lpstr>
      <vt:lpstr>IMPORTANTE:</vt:lpstr>
      <vt:lpstr>CONTRAINTELIGENCIA:</vt:lpstr>
      <vt:lpstr>LA CONTRAINTELIGENCIA ESTA DIRIGIDA</vt:lpstr>
      <vt:lpstr>CONTRAINTELIGENCIA</vt:lpstr>
      <vt:lpstr>VIGILANCIA</vt:lpstr>
      <vt:lpstr>TIPOS DE VIGILANCIA</vt:lpstr>
      <vt:lpstr>FINALIDAD DE LA VIGILANCIA</vt:lpstr>
      <vt:lpstr>Presentación de PowerPoint</vt:lpstr>
      <vt:lpstr>EL AMBIENTE Y EL SUJETO DE LA VIGILANCIA</vt:lpstr>
      <vt:lpstr>PREPARACION FISICA DEL VIGILANTE</vt:lpstr>
      <vt:lpstr>EQUIPO Y CIRCUNSTANCIAS IMPREVISTAS</vt:lpstr>
      <vt:lpstr>COMUNICACIONES Y SEÑALES</vt:lpstr>
      <vt:lpstr>NUMERO DE VIGLANTES Y SU USO</vt:lpstr>
      <vt:lpstr>VIGILANCIA PROGRESIVA</vt:lpstr>
      <vt:lpstr>MODO DE OPERAR</vt:lpstr>
      <vt:lpstr>Presentación de PowerPoint</vt:lpstr>
      <vt:lpstr>Presentación de PowerPoint</vt:lpstr>
      <vt:lpstr>VIGILANCIA  DE A PIE</vt:lpstr>
      <vt:lpstr>Presentación de PowerPoint</vt:lpstr>
      <vt:lpstr>Presentación de PowerPoint</vt:lpstr>
      <vt:lpstr>VIGILANCIA EN AUTOMOVIL</vt:lpstr>
      <vt:lpstr>Presentación de PowerPoint</vt:lpstr>
      <vt:lpstr>VIGILANCIA FIJA</vt:lpstr>
      <vt:lpstr>Presentación de PowerPoint</vt:lpstr>
      <vt:lpstr>CONTROL E INTERRUPCION DE SEGUIMIENTOS</vt:lpstr>
      <vt:lpstr>DESCUBRIMIENTO Y EVASION DE LA VIGILANCIA</vt:lpstr>
      <vt:lpstr>MEDIOS</vt:lpstr>
      <vt:lpstr>MEDIOS ELECTRONICOS</vt:lpstr>
      <vt:lpstr>CONTROLES</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POLICIA DE LA PROVINCIA DE CORRIENTES</dc:title>
  <dc:creator>Policia</dc:creator>
  <cp:lastModifiedBy>GERVASONI</cp:lastModifiedBy>
  <cp:revision>97</cp:revision>
  <dcterms:created xsi:type="dcterms:W3CDTF">2013-04-22T21:45:09Z</dcterms:created>
  <dcterms:modified xsi:type="dcterms:W3CDTF">2024-03-20T00:39:12Z</dcterms:modified>
</cp:coreProperties>
</file>