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74" r:id="rId2"/>
    <p:sldId id="306" r:id="rId3"/>
    <p:sldId id="314" r:id="rId4"/>
    <p:sldId id="304" r:id="rId5"/>
    <p:sldId id="305" r:id="rId6"/>
    <p:sldId id="300" r:id="rId7"/>
    <p:sldId id="307" r:id="rId8"/>
    <p:sldId id="311" r:id="rId9"/>
    <p:sldId id="278" r:id="rId10"/>
    <p:sldId id="312" r:id="rId11"/>
    <p:sldId id="308" r:id="rId12"/>
    <p:sldId id="316" r:id="rId13"/>
    <p:sldId id="303" r:id="rId14"/>
    <p:sldId id="328" r:id="rId15"/>
    <p:sldId id="330" r:id="rId16"/>
    <p:sldId id="331" r:id="rId17"/>
    <p:sldId id="279" r:id="rId18"/>
    <p:sldId id="309" r:id="rId19"/>
    <p:sldId id="340" r:id="rId20"/>
    <p:sldId id="339" r:id="rId21"/>
    <p:sldId id="341" r:id="rId22"/>
    <p:sldId id="283" r:id="rId23"/>
    <p:sldId id="310" r:id="rId24"/>
    <p:sldId id="284" r:id="rId25"/>
    <p:sldId id="294" r:id="rId26"/>
    <p:sldId id="285" r:id="rId27"/>
    <p:sldId id="292" r:id="rId28"/>
    <p:sldId id="286" r:id="rId29"/>
    <p:sldId id="334" r:id="rId30"/>
    <p:sldId id="335" r:id="rId31"/>
    <p:sldId id="336" r:id="rId32"/>
    <p:sldId id="291" r:id="rId33"/>
    <p:sldId id="337" r:id="rId34"/>
    <p:sldId id="338" r:id="rId35"/>
    <p:sldId id="313" r:id="rId36"/>
    <p:sldId id="315" r:id="rId37"/>
    <p:sldId id="321" r:id="rId38"/>
    <p:sldId id="326" r:id="rId39"/>
    <p:sldId id="322" r:id="rId40"/>
    <p:sldId id="325" r:id="rId41"/>
    <p:sldId id="323" r:id="rId42"/>
    <p:sldId id="324" r:id="rId43"/>
    <p:sldId id="317" r:id="rId44"/>
    <p:sldId id="318" r:id="rId45"/>
    <p:sldId id="319" r:id="rId46"/>
    <p:sldId id="320" r:id="rId4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88488C-4F0E-4AAC-90A5-D0E74DED7AC4}" type="datetimeFigureOut">
              <a:rPr lang="es-AR" smtClean="0"/>
              <a:pPr/>
              <a:t>13/05/2019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24E531A-A957-420B-829B-090789A1374C}"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8488C-4F0E-4AAC-90A5-D0E74DED7AC4}" type="datetimeFigureOut">
              <a:rPr lang="es-AR" smtClean="0"/>
              <a:pPr/>
              <a:t>13/05/2019</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E531A-A957-420B-829B-090789A1374C}"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UIVnVfMiA0o"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s.wikipedia.org/wiki/M%C3%BAsico" TargetMode="External"/><Relationship Id="rId2" Type="http://schemas.openxmlformats.org/officeDocument/2006/relationships/hyperlink" Target="https://es.wikipedia.org/wiki/Curuz%C3%BA_Cuati%C3%A1" TargetMode="External"/><Relationship Id="rId1" Type="http://schemas.openxmlformats.org/officeDocument/2006/relationships/slideLayout" Target="../slideLayouts/slideLayout7.xml"/><Relationship Id="rId5" Type="http://schemas.openxmlformats.org/officeDocument/2006/relationships/hyperlink" Target="https://es.wikipedia.org/wiki/Premios_Konex" TargetMode="External"/><Relationship Id="rId4" Type="http://schemas.openxmlformats.org/officeDocument/2006/relationships/hyperlink" Target="https://es.wikipedia.org/wiki/Conflicto_entre_Argentina_y_Uruguay_por_plantas_de_celulos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AE5AZn5KAGY"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aBmzNMUi8xo"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282" y="1571612"/>
            <a:ext cx="8572560" cy="1928826"/>
          </a:xfrm>
        </p:spPr>
        <p:txBody>
          <a:bodyPr>
            <a:normAutofit fontScale="90000"/>
          </a:bodyPr>
          <a:lstStyle/>
          <a:p>
            <a:r>
              <a:rPr lang="es-AR" sz="3600" b="1" dirty="0" smtClean="0"/>
              <a:t/>
            </a:r>
            <a:br>
              <a:rPr lang="es-AR" sz="3600" b="1" dirty="0" smtClean="0"/>
            </a:br>
            <a:r>
              <a:rPr lang="es-AR" sz="3600" b="1" dirty="0" smtClean="0"/>
              <a:t/>
            </a:r>
            <a:br>
              <a:rPr lang="es-AR" sz="3600" b="1" dirty="0" smtClean="0"/>
            </a:br>
            <a:r>
              <a:rPr lang="es-AR" sz="3600" b="1" dirty="0" smtClean="0"/>
              <a:t/>
            </a:r>
            <a:br>
              <a:rPr lang="es-AR" sz="3600" b="1" dirty="0" smtClean="0"/>
            </a:br>
            <a:r>
              <a:rPr lang="es-AR" sz="5300" b="1" dirty="0" smtClean="0">
                <a:latin typeface="Edwardian Script ITC" pitchFamily="66" charset="0"/>
              </a:rPr>
              <a:t>Antología  </a:t>
            </a:r>
            <a:r>
              <a:rPr lang="es-AR" sz="3600" b="1" dirty="0" smtClean="0"/>
              <a:t/>
            </a:r>
            <a:br>
              <a:rPr lang="es-AR" sz="3600" b="1" dirty="0" smtClean="0"/>
            </a:br>
            <a:endParaRPr lang="es-AR" sz="3600" b="1" dirty="0">
              <a:latin typeface="Arial" pitchFamily="34" charset="0"/>
              <a:cs typeface="Arial" pitchFamily="34" charset="0"/>
            </a:endParaRPr>
          </a:p>
        </p:txBody>
      </p:sp>
      <p:sp>
        <p:nvSpPr>
          <p:cNvPr id="22530" name="AutoShape 2" descr="Resultado de imagen para elsa gomez moril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2532" name="AutoShape 4" descr="Resultado de imagen para elsa gomez moril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2534" name="AutoShape 6"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22536" name="Picture 8" descr="Imagen relacionada"/>
          <p:cNvPicPr>
            <a:picLocks noChangeAspect="1" noChangeArrowheads="1"/>
          </p:cNvPicPr>
          <p:nvPr/>
        </p:nvPicPr>
        <p:blipFill>
          <a:blip r:embed="rId2" cstate="print"/>
          <a:srcRect/>
          <a:stretch>
            <a:fillRect/>
          </a:stretch>
        </p:blipFill>
        <p:spPr bwMode="auto">
          <a:xfrm>
            <a:off x="0" y="3929066"/>
            <a:ext cx="9144000" cy="292893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Resultado de imagen para lunita del taragui letra y mus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8916" name="AutoShape 4" descr="Resultado de imagen para lunita del taragui letra y mus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38918" name="Picture 6" descr="Resultado de imagen para pinturas de elsa gomez morilla"/>
          <p:cNvPicPr>
            <a:picLocks noChangeAspect="1" noChangeArrowheads="1"/>
          </p:cNvPicPr>
          <p:nvPr/>
        </p:nvPicPr>
        <p:blipFill>
          <a:blip r:embed="rId2" cstate="print"/>
          <a:srcRect/>
          <a:stretch>
            <a:fillRect/>
          </a:stretch>
        </p:blipFill>
        <p:spPr bwMode="auto">
          <a:xfrm>
            <a:off x="-357222" y="-214338"/>
            <a:ext cx="9501222" cy="70723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esultado de imagen para norma capponcelli"/>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esultado de imagen para elsa gomez morilla biografia"/>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28794" y="335846"/>
            <a:ext cx="5643602" cy="5509200"/>
          </a:xfrm>
          <a:prstGeom prst="rect">
            <a:avLst/>
          </a:prstGeom>
        </p:spPr>
        <p:txBody>
          <a:bodyPr wrap="square">
            <a:spAutoFit/>
          </a:bodyPr>
          <a:lstStyle/>
          <a:p>
            <a:pPr algn="ctr"/>
            <a:r>
              <a:rPr lang="es-AR" sz="1600" dirty="0" smtClean="0">
                <a:latin typeface="Arial" pitchFamily="34" charset="0"/>
                <a:cs typeface="Arial" pitchFamily="34" charset="0"/>
              </a:rPr>
              <a:t>MARÍA VA</a:t>
            </a:r>
          </a:p>
          <a:p>
            <a:r>
              <a:rPr lang="es-AR" sz="1600" dirty="0" smtClean="0">
                <a:latin typeface="Arial" pitchFamily="34" charset="0"/>
                <a:cs typeface="Arial" pitchFamily="34" charset="0"/>
              </a:rPr>
              <a:t>Mirar rasgado, patitas chuecas</a:t>
            </a:r>
            <a:br>
              <a:rPr lang="es-AR" sz="1600" dirty="0" smtClean="0">
                <a:latin typeface="Arial" pitchFamily="34" charset="0"/>
                <a:cs typeface="Arial" pitchFamily="34" charset="0"/>
              </a:rPr>
            </a:br>
            <a:r>
              <a:rPr lang="es-AR" sz="1600" dirty="0" smtClean="0">
                <a:latin typeface="Arial" pitchFamily="34" charset="0"/>
                <a:cs typeface="Arial" pitchFamily="34" charset="0"/>
              </a:rPr>
              <a:t>María va pisando penas, la arena ardiente</a:t>
            </a:r>
            <a:br>
              <a:rPr lang="es-AR" sz="1600" dirty="0" smtClean="0">
                <a:latin typeface="Arial" pitchFamily="34" charset="0"/>
                <a:cs typeface="Arial" pitchFamily="34" charset="0"/>
              </a:rPr>
            </a:br>
            <a:r>
              <a:rPr lang="es-AR" sz="1600" dirty="0" smtClean="0">
                <a:latin typeface="Arial" pitchFamily="34" charset="0"/>
                <a:cs typeface="Arial" pitchFamily="34" charset="0"/>
              </a:rPr>
              <a:t>María va calcina el monte un sol de fuego</a:t>
            </a:r>
            <a:br>
              <a:rPr lang="es-AR" sz="1600" dirty="0" smtClean="0">
                <a:latin typeface="Arial" pitchFamily="34" charset="0"/>
                <a:cs typeface="Arial" pitchFamily="34" charset="0"/>
              </a:rPr>
            </a:br>
            <a:r>
              <a:rPr lang="es-AR" sz="1600" dirty="0" smtClean="0">
                <a:latin typeface="Arial" pitchFamily="34" charset="0"/>
                <a:cs typeface="Arial" pitchFamily="34" charset="0"/>
              </a:rPr>
              <a:t>María va temor pombero, palmar estero</a:t>
            </a:r>
            <a:br>
              <a:rPr lang="es-AR" sz="1600" dirty="0" smtClean="0">
                <a:latin typeface="Arial" pitchFamily="34" charset="0"/>
                <a:cs typeface="Arial" pitchFamily="34" charset="0"/>
              </a:rPr>
            </a:br>
            <a:r>
              <a:rPr lang="es-AR" sz="1600" dirty="0" smtClean="0">
                <a:latin typeface="Arial" pitchFamily="34" charset="0"/>
                <a:cs typeface="Arial" pitchFamily="34" charset="0"/>
              </a:rPr>
              <a:t>María va</a:t>
            </a:r>
          </a:p>
          <a:p>
            <a:r>
              <a:rPr lang="es-AR" sz="1600" dirty="0" smtClean="0">
                <a:latin typeface="Arial" pitchFamily="34" charset="0"/>
                <a:cs typeface="Arial" pitchFamily="34" charset="0"/>
              </a:rPr>
              <a:t>Quiso la siesta ponerle un niño a su soledad</a:t>
            </a:r>
            <a:br>
              <a:rPr lang="es-AR" sz="1600" dirty="0" smtClean="0">
                <a:latin typeface="Arial" pitchFamily="34" charset="0"/>
                <a:cs typeface="Arial" pitchFamily="34" charset="0"/>
              </a:rPr>
            </a:br>
            <a:r>
              <a:rPr lang="es-AR" sz="1600" dirty="0" smtClean="0">
                <a:latin typeface="Arial" pitchFamily="34" charset="0"/>
                <a:cs typeface="Arial" pitchFamily="34" charset="0"/>
              </a:rPr>
              <a:t>De trigo y luna y de su mano</a:t>
            </a:r>
            <a:br>
              <a:rPr lang="es-AR" sz="1600" dirty="0" smtClean="0">
                <a:latin typeface="Arial" pitchFamily="34" charset="0"/>
                <a:cs typeface="Arial" pitchFamily="34" charset="0"/>
              </a:rPr>
            </a:br>
            <a:r>
              <a:rPr lang="es-AR" sz="1600" dirty="0" smtClean="0">
                <a:latin typeface="Arial" pitchFamily="34" charset="0"/>
                <a:cs typeface="Arial" pitchFamily="34" charset="0"/>
              </a:rPr>
              <a:t>María va por el tabacal, tu paso</a:t>
            </a:r>
            <a:br>
              <a:rPr lang="es-AR" sz="1600" dirty="0" smtClean="0">
                <a:latin typeface="Arial" pitchFamily="34" charset="0"/>
                <a:cs typeface="Arial" pitchFamily="34" charset="0"/>
              </a:rPr>
            </a:br>
            <a:r>
              <a:rPr lang="es-AR" sz="1600" dirty="0" smtClean="0">
                <a:latin typeface="Arial" pitchFamily="34" charset="0"/>
                <a:cs typeface="Arial" pitchFamily="34" charset="0"/>
              </a:rPr>
              <a:t>María va y se bebe el sol que huele a duende</a:t>
            </a:r>
            <a:br>
              <a:rPr lang="es-AR" sz="1600" dirty="0" smtClean="0">
                <a:latin typeface="Arial" pitchFamily="34" charset="0"/>
                <a:cs typeface="Arial" pitchFamily="34" charset="0"/>
              </a:rPr>
            </a:br>
            <a:r>
              <a:rPr lang="es-AR" sz="1600" dirty="0" smtClean="0">
                <a:latin typeface="Arial" pitchFamily="34" charset="0"/>
                <a:cs typeface="Arial" pitchFamily="34" charset="0"/>
              </a:rPr>
              <a:t>María va</a:t>
            </a:r>
          </a:p>
          <a:p>
            <a:r>
              <a:rPr lang="es-AR" sz="1600" dirty="0" smtClean="0">
                <a:latin typeface="Arial" pitchFamily="34" charset="0"/>
                <a:cs typeface="Arial" pitchFamily="34" charset="0"/>
              </a:rPr>
              <a:t>Andando el verano de sol y chicharra</a:t>
            </a:r>
            <a:br>
              <a:rPr lang="es-AR" sz="1600" dirty="0" smtClean="0">
                <a:latin typeface="Arial" pitchFamily="34" charset="0"/>
                <a:cs typeface="Arial" pitchFamily="34" charset="0"/>
              </a:rPr>
            </a:br>
            <a:r>
              <a:rPr lang="es-AR" sz="1600" dirty="0" smtClean="0">
                <a:latin typeface="Arial" pitchFamily="34" charset="0"/>
                <a:cs typeface="Arial" pitchFamily="34" charset="0"/>
              </a:rPr>
              <a:t>A flores del monte, María, olía tu pueblo</a:t>
            </a:r>
            <a:br>
              <a:rPr lang="es-AR" sz="1600" dirty="0" smtClean="0">
                <a:latin typeface="Arial" pitchFamily="34" charset="0"/>
                <a:cs typeface="Arial" pitchFamily="34" charset="0"/>
              </a:rPr>
            </a:br>
            <a:r>
              <a:rPr lang="es-AR" sz="1600" dirty="0" smtClean="0">
                <a:latin typeface="Arial" pitchFamily="34" charset="0"/>
                <a:cs typeface="Arial" pitchFamily="34" charset="0"/>
              </a:rPr>
              <a:t>Un tren perezoso, resuello y resuello</a:t>
            </a:r>
          </a:p>
          <a:p>
            <a:r>
              <a:rPr lang="es-AR" sz="1600" dirty="0" smtClean="0">
                <a:latin typeface="Arial" pitchFamily="34" charset="0"/>
                <a:cs typeface="Arial" pitchFamily="34" charset="0"/>
              </a:rPr>
              <a:t>A calle regada, María, olía tu pueblo</a:t>
            </a:r>
            <a:br>
              <a:rPr lang="es-AR" sz="1600" dirty="0" smtClean="0">
                <a:latin typeface="Arial" pitchFamily="34" charset="0"/>
                <a:cs typeface="Arial" pitchFamily="34" charset="0"/>
              </a:rPr>
            </a:br>
            <a:r>
              <a:rPr lang="es-AR" sz="1600" dirty="0" smtClean="0">
                <a:latin typeface="Arial" pitchFamily="34" charset="0"/>
                <a:cs typeface="Arial" pitchFamily="34" charset="0"/>
              </a:rPr>
              <a:t>A pura inocencia de niño pueblero</a:t>
            </a:r>
            <a:br>
              <a:rPr lang="es-AR" sz="1600" dirty="0" smtClean="0">
                <a:latin typeface="Arial" pitchFamily="34" charset="0"/>
                <a:cs typeface="Arial" pitchFamily="34" charset="0"/>
              </a:rPr>
            </a:br>
            <a:r>
              <a:rPr lang="es-AR" sz="1600" dirty="0" smtClean="0">
                <a:latin typeface="Arial" pitchFamily="34" charset="0"/>
                <a:cs typeface="Arial" pitchFamily="34" charset="0"/>
              </a:rPr>
              <a:t>A calle regada, a flores del monte</a:t>
            </a:r>
            <a:br>
              <a:rPr lang="es-AR" sz="1600" dirty="0" smtClean="0">
                <a:latin typeface="Arial" pitchFamily="34" charset="0"/>
                <a:cs typeface="Arial" pitchFamily="34" charset="0"/>
              </a:rPr>
            </a:br>
            <a:r>
              <a:rPr lang="es-AR" sz="1600" dirty="0" smtClean="0">
                <a:latin typeface="Arial" pitchFamily="34" charset="0"/>
                <a:cs typeface="Arial" pitchFamily="34" charset="0"/>
              </a:rPr>
              <a:t>María, olía tu pueblo</a:t>
            </a:r>
          </a:p>
          <a:p>
            <a:r>
              <a:rPr lang="es-AR" sz="1600" dirty="0" smtClean="0">
                <a:latin typeface="Arial" pitchFamily="34" charset="0"/>
                <a:cs typeface="Arial" pitchFamily="34" charset="0"/>
              </a:rPr>
              <a:t>Mirar rasgado, patitas chuecas</a:t>
            </a:r>
            <a:br>
              <a:rPr lang="es-AR" sz="1600" dirty="0" smtClean="0">
                <a:latin typeface="Arial" pitchFamily="34" charset="0"/>
                <a:cs typeface="Arial" pitchFamily="34" charset="0"/>
              </a:rPr>
            </a:br>
            <a:r>
              <a:rPr lang="es-AR" sz="1600" dirty="0" smtClean="0">
                <a:latin typeface="Arial" pitchFamily="34" charset="0"/>
                <a:cs typeface="Arial" pitchFamily="34" charset="0"/>
              </a:rPr>
              <a:t>María va pisando penas, la arena ardiente</a:t>
            </a:r>
            <a:br>
              <a:rPr lang="es-AR" sz="1600" dirty="0" smtClean="0">
                <a:latin typeface="Arial" pitchFamily="34" charset="0"/>
                <a:cs typeface="Arial" pitchFamily="34" charset="0"/>
              </a:rPr>
            </a:br>
            <a:r>
              <a:rPr lang="es-AR" sz="1600" dirty="0" smtClean="0">
                <a:latin typeface="Arial" pitchFamily="34" charset="0"/>
                <a:cs typeface="Arial" pitchFamily="34" charset="0"/>
              </a:rPr>
              <a:t>María va… </a:t>
            </a:r>
          </a:p>
          <a:p>
            <a:pPr algn="r"/>
            <a:r>
              <a:rPr lang="es-AR" sz="1600" dirty="0" smtClean="0">
                <a:latin typeface="Arial" pitchFamily="34" charset="0"/>
                <a:cs typeface="Arial" pitchFamily="34" charset="0"/>
              </a:rPr>
              <a:t>ANTONIO TARRAGO ROS</a:t>
            </a:r>
            <a:endParaRPr lang="es-A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463308"/>
          </a:xfrm>
          <a:prstGeom prst="rect">
            <a:avLst/>
          </a:prstGeom>
        </p:spPr>
        <p:txBody>
          <a:bodyPr wrap="square">
            <a:spAutoFit/>
          </a:bodyPr>
          <a:lstStyle/>
          <a:p>
            <a:endParaRPr lang="es-AR" dirty="0" smtClean="0"/>
          </a:p>
          <a:p>
            <a:endParaRPr lang="es-AR" dirty="0" smtClean="0"/>
          </a:p>
          <a:p>
            <a:endParaRPr lang="es-AR" dirty="0" smtClean="0"/>
          </a:p>
          <a:p>
            <a:r>
              <a:rPr lang="es-AR" dirty="0" smtClean="0">
                <a:latin typeface="Arial" pitchFamily="34" charset="0"/>
                <a:cs typeface="Arial" pitchFamily="34" charset="0"/>
              </a:rPr>
              <a:t>Sentado solo en un banco en la ciudad</a:t>
            </a:r>
            <a:br>
              <a:rPr lang="es-AR" dirty="0" smtClean="0">
                <a:latin typeface="Arial" pitchFamily="34" charset="0"/>
                <a:cs typeface="Arial" pitchFamily="34" charset="0"/>
              </a:rPr>
            </a:br>
            <a:r>
              <a:rPr lang="es-AR" dirty="0" smtClean="0">
                <a:latin typeface="Arial" pitchFamily="34" charset="0"/>
                <a:cs typeface="Arial" pitchFamily="34" charset="0"/>
              </a:rPr>
              <a:t>Con tu mirada recordando el litoral</a:t>
            </a:r>
            <a:br>
              <a:rPr lang="es-AR" dirty="0" smtClean="0">
                <a:latin typeface="Arial" pitchFamily="34" charset="0"/>
                <a:cs typeface="Arial" pitchFamily="34" charset="0"/>
              </a:rPr>
            </a:br>
            <a:r>
              <a:rPr lang="es-AR" dirty="0" smtClean="0">
                <a:latin typeface="Arial" pitchFamily="34" charset="0"/>
                <a:cs typeface="Arial" pitchFamily="34" charset="0"/>
              </a:rPr>
              <a:t>Tu suerte quiso estar partida, mitad verdad, mitad mentira</a:t>
            </a:r>
            <a:br>
              <a:rPr lang="es-AR" dirty="0" smtClean="0">
                <a:latin typeface="Arial" pitchFamily="34" charset="0"/>
                <a:cs typeface="Arial" pitchFamily="34" charset="0"/>
              </a:rPr>
            </a:br>
            <a:r>
              <a:rPr lang="es-AR" dirty="0" smtClean="0">
                <a:latin typeface="Arial" pitchFamily="34" charset="0"/>
                <a:cs typeface="Arial" pitchFamily="34" charset="0"/>
              </a:rPr>
              <a:t>Como esperanza de los pobres prometida</a:t>
            </a:r>
          </a:p>
          <a:p>
            <a:endParaRPr lang="es-AR" dirty="0" smtClean="0">
              <a:latin typeface="Arial" pitchFamily="34" charset="0"/>
              <a:cs typeface="Arial" pitchFamily="34" charset="0"/>
            </a:endParaRPr>
          </a:p>
          <a:p>
            <a:endParaRPr lang="es-AR" dirty="0" smtClean="0">
              <a:latin typeface="Arial" pitchFamily="34" charset="0"/>
              <a:cs typeface="Arial" pitchFamily="34" charset="0"/>
            </a:endParaRPr>
          </a:p>
          <a:p>
            <a:r>
              <a:rPr lang="es-AR" dirty="0" smtClean="0">
                <a:latin typeface="Arial" pitchFamily="34" charset="0"/>
                <a:cs typeface="Arial" pitchFamily="34" charset="0"/>
              </a:rPr>
              <a:t>Andando solo bajo la llovizna gris</a:t>
            </a:r>
            <a:br>
              <a:rPr lang="es-AR" dirty="0" smtClean="0">
                <a:latin typeface="Arial" pitchFamily="34" charset="0"/>
                <a:cs typeface="Arial" pitchFamily="34" charset="0"/>
              </a:rPr>
            </a:br>
            <a:r>
              <a:rPr lang="es-AR" dirty="0" smtClean="0">
                <a:latin typeface="Arial" pitchFamily="34" charset="0"/>
                <a:cs typeface="Arial" pitchFamily="34" charset="0"/>
              </a:rPr>
              <a:t>Fingiendo duro que tu vida fue de aquí</a:t>
            </a:r>
            <a:br>
              <a:rPr lang="es-AR" dirty="0" smtClean="0">
                <a:latin typeface="Arial" pitchFamily="34" charset="0"/>
                <a:cs typeface="Arial" pitchFamily="34" charset="0"/>
              </a:rPr>
            </a:br>
            <a:r>
              <a:rPr lang="es-AR" dirty="0" smtClean="0">
                <a:latin typeface="Arial" pitchFamily="34" charset="0"/>
                <a:cs typeface="Arial" pitchFamily="34" charset="0"/>
              </a:rPr>
              <a:t>¿Porque cambiaste un mar de gente por donde gobierna la flor?</a:t>
            </a:r>
            <a:br>
              <a:rPr lang="es-AR" dirty="0" smtClean="0">
                <a:latin typeface="Arial" pitchFamily="34" charset="0"/>
                <a:cs typeface="Arial" pitchFamily="34" charset="0"/>
              </a:rPr>
            </a:br>
            <a:r>
              <a:rPr lang="es-AR" dirty="0" smtClean="0">
                <a:latin typeface="Arial" pitchFamily="34" charset="0"/>
                <a:cs typeface="Arial" pitchFamily="34" charset="0"/>
              </a:rPr>
              <a:t>Mira que al río nunca le falto el color</a:t>
            </a:r>
          </a:p>
          <a:p>
            <a:endParaRPr lang="es-AR" dirty="0" smtClean="0">
              <a:latin typeface="Arial" pitchFamily="34" charset="0"/>
              <a:cs typeface="Arial" pitchFamily="34" charset="0"/>
            </a:endParaRPr>
          </a:p>
          <a:p>
            <a:endParaRPr lang="es-AR" dirty="0" smtClean="0">
              <a:latin typeface="Arial" pitchFamily="34" charset="0"/>
              <a:cs typeface="Arial" pitchFamily="34" charset="0"/>
            </a:endParaRPr>
          </a:p>
          <a:p>
            <a:endParaRPr lang="es-AR" dirty="0" smtClean="0">
              <a:latin typeface="Arial" pitchFamily="34" charset="0"/>
              <a:cs typeface="Arial" pitchFamily="34" charset="0"/>
            </a:endParaRPr>
          </a:p>
          <a:p>
            <a:r>
              <a:rPr lang="es-AR" dirty="0" smtClean="0">
                <a:latin typeface="Arial" pitchFamily="34" charset="0"/>
                <a:cs typeface="Arial" pitchFamily="34" charset="0"/>
              </a:rPr>
              <a:t>Carito suelta tu pena</a:t>
            </a:r>
            <a:br>
              <a:rPr lang="es-AR" dirty="0" smtClean="0">
                <a:latin typeface="Arial" pitchFamily="34" charset="0"/>
                <a:cs typeface="Arial" pitchFamily="34" charset="0"/>
              </a:rPr>
            </a:br>
            <a:r>
              <a:rPr lang="es-AR" dirty="0" smtClean="0">
                <a:latin typeface="Arial" pitchFamily="34" charset="0"/>
                <a:cs typeface="Arial" pitchFamily="34" charset="0"/>
              </a:rPr>
              <a:t>Se haga diamante tu lagrima entre mis cuerdas</a:t>
            </a:r>
            <a:br>
              <a:rPr lang="es-AR" dirty="0" smtClean="0">
                <a:latin typeface="Arial" pitchFamily="34" charset="0"/>
                <a:cs typeface="Arial" pitchFamily="34" charset="0"/>
              </a:rPr>
            </a:br>
            <a:r>
              <a:rPr lang="es-AR" dirty="0" smtClean="0">
                <a:latin typeface="Arial" pitchFamily="34" charset="0"/>
                <a:cs typeface="Arial" pitchFamily="34" charset="0"/>
              </a:rPr>
              <a:t>Carito suelta tu piedra</a:t>
            </a:r>
            <a:br>
              <a:rPr lang="es-AR" dirty="0" smtClean="0">
                <a:latin typeface="Arial" pitchFamily="34" charset="0"/>
                <a:cs typeface="Arial" pitchFamily="34" charset="0"/>
              </a:rPr>
            </a:br>
            <a:r>
              <a:rPr lang="es-AR" dirty="0" smtClean="0">
                <a:latin typeface="Arial" pitchFamily="34" charset="0"/>
                <a:cs typeface="Arial" pitchFamily="34" charset="0"/>
              </a:rPr>
              <a:t>Para volar como el zorzal en primavera</a:t>
            </a:r>
          </a:p>
          <a:p>
            <a:endParaRPr lang="es-AR" dirty="0" smtClean="0"/>
          </a:p>
          <a:p>
            <a:endParaRPr lang="es-AR" dirty="0" smtClean="0"/>
          </a:p>
          <a:p>
            <a:endParaRPr lang="es-AR" dirty="0" smtClean="0"/>
          </a:p>
        </p:txBody>
      </p:sp>
      <p:sp>
        <p:nvSpPr>
          <p:cNvPr id="4" name="3 Rectángulo"/>
          <p:cNvSpPr/>
          <p:nvPr/>
        </p:nvSpPr>
        <p:spPr>
          <a:xfrm>
            <a:off x="2357422" y="142853"/>
            <a:ext cx="2857520" cy="369332"/>
          </a:xfrm>
          <a:prstGeom prst="rect">
            <a:avLst/>
          </a:prstGeom>
        </p:spPr>
        <p:txBody>
          <a:bodyPr wrap="square">
            <a:spAutoFit/>
          </a:bodyPr>
          <a:lstStyle/>
          <a:p>
            <a:r>
              <a:rPr lang="es-AR" dirty="0" smtClean="0">
                <a:latin typeface="Arial" pitchFamily="34" charset="0"/>
                <a:cs typeface="Arial" pitchFamily="34" charset="0"/>
              </a:rPr>
              <a:t>CANCIÓN PARA CARITO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3786190"/>
            <a:ext cx="5429288" cy="1477328"/>
          </a:xfrm>
          <a:prstGeom prst="rect">
            <a:avLst/>
          </a:prstGeom>
        </p:spPr>
        <p:txBody>
          <a:bodyPr wrap="square">
            <a:spAutoFit/>
          </a:bodyPr>
          <a:lstStyle/>
          <a:p>
            <a:r>
              <a:rPr lang="es-AR" dirty="0" smtClean="0">
                <a:latin typeface="Arial" pitchFamily="34" charset="0"/>
                <a:cs typeface="Arial" pitchFamily="34" charset="0"/>
              </a:rPr>
              <a:t>Carito yo soy tu amigo</a:t>
            </a:r>
            <a:br>
              <a:rPr lang="es-AR" dirty="0" smtClean="0">
                <a:latin typeface="Arial" pitchFamily="34" charset="0"/>
                <a:cs typeface="Arial" pitchFamily="34" charset="0"/>
              </a:rPr>
            </a:br>
            <a:r>
              <a:rPr lang="es-AR" dirty="0" smtClean="0">
                <a:latin typeface="Arial" pitchFamily="34" charset="0"/>
                <a:cs typeface="Arial" pitchFamily="34" charset="0"/>
              </a:rPr>
              <a:t>Me ofrezco árbol para tu nido</a:t>
            </a:r>
            <a:br>
              <a:rPr lang="es-AR" dirty="0" smtClean="0">
                <a:latin typeface="Arial" pitchFamily="34" charset="0"/>
                <a:cs typeface="Arial" pitchFamily="34" charset="0"/>
              </a:rPr>
            </a:br>
            <a:r>
              <a:rPr lang="es-AR" dirty="0" smtClean="0">
                <a:latin typeface="Arial" pitchFamily="34" charset="0"/>
                <a:cs typeface="Arial" pitchFamily="34" charset="0"/>
              </a:rPr>
              <a:t>Carito suelta tu canto que el abanico</a:t>
            </a:r>
            <a:br>
              <a:rPr lang="es-AR" dirty="0" smtClean="0">
                <a:latin typeface="Arial" pitchFamily="34" charset="0"/>
                <a:cs typeface="Arial" pitchFamily="34" charset="0"/>
              </a:rPr>
            </a:br>
            <a:r>
              <a:rPr lang="es-AR" dirty="0" smtClean="0">
                <a:latin typeface="Arial" pitchFamily="34" charset="0"/>
                <a:cs typeface="Arial" pitchFamily="34" charset="0"/>
              </a:rPr>
              <a:t>En mi acordeón lo esta esperando</a:t>
            </a:r>
          </a:p>
          <a:p>
            <a:endParaRPr lang="es-AR" dirty="0" smtClean="0"/>
          </a:p>
        </p:txBody>
      </p:sp>
      <p:sp>
        <p:nvSpPr>
          <p:cNvPr id="3" name="2 Rectángulo"/>
          <p:cNvSpPr/>
          <p:nvPr/>
        </p:nvSpPr>
        <p:spPr>
          <a:xfrm>
            <a:off x="142844" y="2000240"/>
            <a:ext cx="6143668" cy="1200329"/>
          </a:xfrm>
          <a:prstGeom prst="rect">
            <a:avLst/>
          </a:prstGeom>
        </p:spPr>
        <p:txBody>
          <a:bodyPr wrap="square">
            <a:spAutoFit/>
          </a:bodyPr>
          <a:lstStyle/>
          <a:p>
            <a:r>
              <a:rPr lang="es-AR" dirty="0" smtClean="0">
                <a:latin typeface="Arial" pitchFamily="34" charset="0"/>
                <a:cs typeface="Arial" pitchFamily="34" charset="0"/>
              </a:rPr>
              <a:t>Cualquier semilla cuando es planta quiere ver la  misma estrella de aquel atardecer</a:t>
            </a:r>
            <a:br>
              <a:rPr lang="es-AR" dirty="0" smtClean="0">
                <a:latin typeface="Arial" pitchFamily="34" charset="0"/>
                <a:cs typeface="Arial" pitchFamily="34" charset="0"/>
              </a:rPr>
            </a:br>
            <a:r>
              <a:rPr lang="es-AR" dirty="0" smtClean="0">
                <a:latin typeface="Arial" pitchFamily="34" charset="0"/>
                <a:cs typeface="Arial" pitchFamily="34" charset="0"/>
              </a:rPr>
              <a:t>Que la salvo del pico agudo, refugiándola en lo oscuro</a:t>
            </a:r>
            <a:br>
              <a:rPr lang="es-AR" dirty="0" smtClean="0">
                <a:latin typeface="Arial" pitchFamily="34" charset="0"/>
                <a:cs typeface="Arial" pitchFamily="34" charset="0"/>
              </a:rPr>
            </a:br>
            <a:r>
              <a:rPr lang="es-AR" dirty="0" smtClean="0">
                <a:latin typeface="Arial" pitchFamily="34" charset="0"/>
                <a:cs typeface="Arial" pitchFamily="34" charset="0"/>
              </a:rPr>
              <a:t>De la gaviota arrasadora de los surcos</a:t>
            </a:r>
          </a:p>
        </p:txBody>
      </p:sp>
      <p:sp>
        <p:nvSpPr>
          <p:cNvPr id="4" name="3 Rectángulo"/>
          <p:cNvSpPr/>
          <p:nvPr/>
        </p:nvSpPr>
        <p:spPr>
          <a:xfrm>
            <a:off x="214282" y="214291"/>
            <a:ext cx="6143668" cy="1200329"/>
          </a:xfrm>
          <a:prstGeom prst="rect">
            <a:avLst/>
          </a:prstGeom>
        </p:spPr>
        <p:txBody>
          <a:bodyPr wrap="square">
            <a:spAutoFit/>
          </a:bodyPr>
          <a:lstStyle/>
          <a:p>
            <a:r>
              <a:rPr lang="es-AR" dirty="0" smtClean="0">
                <a:latin typeface="Arial" pitchFamily="34" charset="0"/>
                <a:cs typeface="Arial" pitchFamily="34" charset="0"/>
              </a:rPr>
              <a:t>En Buenos Aires los zapatos son modernos</a:t>
            </a:r>
            <a:br>
              <a:rPr lang="es-AR" dirty="0" smtClean="0">
                <a:latin typeface="Arial" pitchFamily="34" charset="0"/>
                <a:cs typeface="Arial" pitchFamily="34" charset="0"/>
              </a:rPr>
            </a:br>
            <a:r>
              <a:rPr lang="es-AR" dirty="0" smtClean="0">
                <a:latin typeface="Arial" pitchFamily="34" charset="0"/>
                <a:cs typeface="Arial" pitchFamily="34" charset="0"/>
              </a:rPr>
              <a:t>Pero no lucen como en la plaza de un pueblo</a:t>
            </a:r>
            <a:br>
              <a:rPr lang="es-AR" dirty="0" smtClean="0">
                <a:latin typeface="Arial" pitchFamily="34" charset="0"/>
                <a:cs typeface="Arial" pitchFamily="34" charset="0"/>
              </a:rPr>
            </a:br>
            <a:r>
              <a:rPr lang="es-AR" dirty="0" smtClean="0">
                <a:latin typeface="Arial" pitchFamily="34" charset="0"/>
                <a:cs typeface="Arial" pitchFamily="34" charset="0"/>
              </a:rPr>
              <a:t>Deja que tu luz, chiquitita, le hable en secreto a la canción</a:t>
            </a:r>
            <a:br>
              <a:rPr lang="es-AR" dirty="0" smtClean="0">
                <a:latin typeface="Arial" pitchFamily="34" charset="0"/>
                <a:cs typeface="Arial" pitchFamily="34" charset="0"/>
              </a:rPr>
            </a:br>
            <a:r>
              <a:rPr lang="es-AR" dirty="0" smtClean="0">
                <a:latin typeface="Arial" pitchFamily="34" charset="0"/>
                <a:cs typeface="Arial" pitchFamily="34" charset="0"/>
              </a:rPr>
              <a:t>Para que te ilumine un poco mas el sol</a:t>
            </a:r>
          </a:p>
        </p:txBody>
      </p:sp>
      <p:sp>
        <p:nvSpPr>
          <p:cNvPr id="5" name="4 Rectángulo"/>
          <p:cNvSpPr/>
          <p:nvPr/>
        </p:nvSpPr>
        <p:spPr>
          <a:xfrm>
            <a:off x="357158" y="5072074"/>
            <a:ext cx="4608890" cy="369332"/>
          </a:xfrm>
          <a:prstGeom prst="rect">
            <a:avLst/>
          </a:prstGeom>
        </p:spPr>
        <p:txBody>
          <a:bodyPr wrap="none">
            <a:spAutoFit/>
          </a:bodyPr>
          <a:lstStyle/>
          <a:p>
            <a:r>
              <a:rPr lang="es-AR" b="1" dirty="0" smtClean="0">
                <a:latin typeface="Arial" pitchFamily="34" charset="0"/>
                <a:cs typeface="Arial" pitchFamily="34" charset="0"/>
              </a:rPr>
              <a:t>Compositores: A. Tarrago Ros / L. </a:t>
            </a:r>
            <a:r>
              <a:rPr lang="es-AR" b="1" dirty="0" err="1" smtClean="0">
                <a:latin typeface="Arial" pitchFamily="34" charset="0"/>
                <a:cs typeface="Arial" pitchFamily="34" charset="0"/>
              </a:rPr>
              <a:t>Gieco</a:t>
            </a:r>
            <a:endParaRPr lang="es-AR" b="1" dirty="0">
              <a:latin typeface="Arial" pitchFamily="34" charset="0"/>
              <a:cs typeface="Arial" pitchFamily="34" charset="0"/>
            </a:endParaRPr>
          </a:p>
        </p:txBody>
      </p:sp>
      <p:sp>
        <p:nvSpPr>
          <p:cNvPr id="6" name="5 Rectángulo"/>
          <p:cNvSpPr/>
          <p:nvPr/>
        </p:nvSpPr>
        <p:spPr>
          <a:xfrm>
            <a:off x="500034" y="5500702"/>
            <a:ext cx="5000660" cy="369332"/>
          </a:xfrm>
          <a:prstGeom prst="rect">
            <a:avLst/>
          </a:prstGeom>
        </p:spPr>
        <p:txBody>
          <a:bodyPr wrap="square">
            <a:spAutoFit/>
          </a:bodyPr>
          <a:lstStyle/>
          <a:p>
            <a:r>
              <a:rPr lang="es-AR" dirty="0" smtClean="0">
                <a:hlinkClick r:id="rId2"/>
              </a:rPr>
              <a:t>https://www.youtube.com/watch?v=UIVnVfMiA0o</a:t>
            </a:r>
            <a:endParaRPr lang="es-A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1206675"/>
            <a:ext cx="900115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r>
              <a:rPr kumimoji="0" lang="es-AR" sz="2000" b="0" i="0" u="none" strike="noStrike" cap="none" normalizeH="0" baseline="0" dirty="0" smtClean="0">
                <a:ln>
                  <a:noFill/>
                </a:ln>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endParaRPr lang="es-AR" sz="2000" dirty="0" smtClean="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r>
              <a:rPr kumimoji="0" lang="es-AR" sz="2000" b="0" i="0" u="none" strike="noStrike" cap="none" normalizeH="0" baseline="0" dirty="0" smtClean="0">
                <a:ln>
                  <a:noFill/>
                </a:ln>
                <a:effectLst/>
                <a:latin typeface="Arial" pitchFamily="34" charset="0"/>
                <a:ea typeface="Calibri" pitchFamily="34" charset="0"/>
                <a:cs typeface="Arial" pitchFamily="34" charset="0"/>
              </a:rPr>
              <a:t>(</a:t>
            </a:r>
            <a:r>
              <a:rPr kumimoji="0" lang="es-AR" sz="2000" b="0" i="0" u="none" strike="noStrike" cap="none" normalizeH="0" baseline="0" dirty="0" smtClean="0">
                <a:ln>
                  <a:noFill/>
                </a:ln>
                <a:effectLst/>
                <a:latin typeface="Arial" pitchFamily="34" charset="0"/>
                <a:ea typeface="Calibri" pitchFamily="34" charset="0"/>
                <a:cs typeface="Arial" pitchFamily="34" charset="0"/>
                <a:hlinkClick r:id="rId2" tooltip="Curuzú Cuatiá"/>
              </a:rPr>
              <a:t>Curuzú Cuatiá</a:t>
            </a:r>
            <a:r>
              <a:rPr kumimoji="0" lang="es-AR" sz="2000" b="0" i="0" u="none" strike="noStrike" cap="none" normalizeH="0" baseline="0" dirty="0" smtClean="0">
                <a:ln>
                  <a:noFill/>
                </a:ln>
                <a:effectLst/>
                <a:latin typeface="Arial" pitchFamily="34" charset="0"/>
                <a:ea typeface="Calibri" pitchFamily="34" charset="0"/>
                <a:cs typeface="Arial" pitchFamily="34" charset="0"/>
              </a:rPr>
              <a:t>, 18 de octubre de 1947) es un </a:t>
            </a:r>
            <a:r>
              <a:rPr kumimoji="0" lang="es-AR" sz="2000" b="0" i="0" u="none" strike="noStrike" cap="none" normalizeH="0" baseline="0" dirty="0" smtClean="0">
                <a:ln>
                  <a:noFill/>
                </a:ln>
                <a:effectLst/>
                <a:latin typeface="Arial" pitchFamily="34" charset="0"/>
                <a:ea typeface="Calibri" pitchFamily="34" charset="0"/>
                <a:cs typeface="Arial" pitchFamily="34" charset="0"/>
                <a:hlinkClick r:id="rId3" tooltip="Músico"/>
              </a:rPr>
              <a:t>músico</a:t>
            </a:r>
            <a:r>
              <a:rPr kumimoji="0" lang="es-AR" sz="2000" b="0" i="0" u="none" strike="noStrike" cap="none" normalizeH="0" baseline="0" dirty="0" smtClean="0">
                <a:ln>
                  <a:noFill/>
                </a:ln>
                <a:effectLst/>
                <a:latin typeface="Arial" pitchFamily="34" charset="0"/>
                <a:ea typeface="Calibri" pitchFamily="34" charset="0"/>
                <a:cs typeface="Arial" pitchFamily="34" charset="0"/>
              </a:rPr>
              <a:t> argentino, intérprete de música folclórica, en especial folclore </a:t>
            </a:r>
            <a:r>
              <a:rPr kumimoji="0" lang="es-AR" sz="2000" b="0" i="0" u="none" strike="noStrike" cap="none" normalizeH="0" baseline="0" dirty="0" err="1" smtClean="0">
                <a:ln>
                  <a:noFill/>
                </a:ln>
                <a:effectLst/>
                <a:latin typeface="Arial" pitchFamily="34" charset="0"/>
                <a:ea typeface="Calibri" pitchFamily="34" charset="0"/>
                <a:cs typeface="Arial" pitchFamily="34" charset="0"/>
              </a:rPr>
              <a:t>litoraleño</a:t>
            </a:r>
            <a:r>
              <a:rPr kumimoji="0" lang="es-AR" sz="2000" b="0" i="0" u="none" strike="noStrike" cap="none" normalizeH="0" baseline="0" dirty="0" smtClean="0">
                <a:ln>
                  <a:noFill/>
                </a:ln>
                <a:effectLst/>
                <a:latin typeface="Arial" pitchFamily="34" charset="0"/>
                <a:ea typeface="Calibri" pitchFamily="34" charset="0"/>
                <a:cs typeface="Arial" pitchFamily="34" charset="0"/>
              </a:rPr>
              <a:t> y </a:t>
            </a:r>
            <a:r>
              <a:rPr kumimoji="0" lang="es-AR" sz="2000" b="0" i="0" u="none" strike="noStrike" cap="none" normalizeH="0" baseline="0" dirty="0" err="1" smtClean="0">
                <a:ln>
                  <a:noFill/>
                </a:ln>
                <a:effectLst/>
                <a:latin typeface="Arial" pitchFamily="34" charset="0"/>
                <a:ea typeface="Calibri" pitchFamily="34" charset="0"/>
                <a:cs typeface="Arial" pitchFamily="34" charset="0"/>
              </a:rPr>
              <a:t>chamamé</a:t>
            </a:r>
            <a:r>
              <a:rPr kumimoji="0" lang="es-AR" sz="2000" b="0" i="0" u="none" strike="noStrike" cap="none" normalizeH="0" baseline="0" dirty="0" smtClean="0">
                <a:ln>
                  <a:noFill/>
                </a:ln>
                <a:effectLst/>
                <a:latin typeface="Arial" pitchFamily="34" charset="0"/>
                <a:ea typeface="Calibri" pitchFamily="34" charset="0"/>
                <a:cs typeface="Arial" pitchFamily="34" charset="0"/>
              </a:rPr>
              <a:t>. Entre sus temas más conocidos se encuentra «María va», «Canción para Carito», «Jineteando la vida». Es reconocido por su preocupación por el medio ambiente, habiendo llegado incluso a escribir canciones sobre este tema, como «El río herido», en contra de la </a:t>
            </a:r>
            <a:r>
              <a:rPr kumimoji="0" lang="es-AR" sz="2000" b="0" i="0" u="none" strike="noStrike" cap="none" normalizeH="0" baseline="0" dirty="0" smtClean="0">
                <a:ln>
                  <a:noFill/>
                </a:ln>
                <a:effectLst/>
                <a:latin typeface="Arial" pitchFamily="34" charset="0"/>
                <a:ea typeface="Calibri" pitchFamily="34" charset="0"/>
                <a:cs typeface="Arial" pitchFamily="34" charset="0"/>
                <a:hlinkClick r:id="rId4" tooltip="Conflicto entre Argentina y Uruguay por plantas de celulosa"/>
              </a:rPr>
              <a:t>instalación de las papeleras en las costas del Río Uruguay</a:t>
            </a:r>
            <a:r>
              <a:rPr kumimoji="0" lang="es-AR" sz="2000" b="0" i="0" u="none" strike="noStrike" cap="none" normalizeH="0" baseline="0" dirty="0" smtClean="0">
                <a:ln>
                  <a:noFill/>
                </a:ln>
                <a:effectLst/>
                <a:latin typeface="Arial" pitchFamily="34" charset="0"/>
                <a:ea typeface="Calibri" pitchFamily="34" charset="0"/>
                <a:cs typeface="Arial" pitchFamily="34" charset="0"/>
              </a:rPr>
              <a:t>, entre otros. También ha compuesto música para algunas películas. En 1995 recibió un </a:t>
            </a:r>
            <a:r>
              <a:rPr kumimoji="0" lang="es-AR" sz="2000" b="0" i="0" u="none" strike="noStrike" cap="none" normalizeH="0" baseline="0" dirty="0" smtClean="0">
                <a:ln>
                  <a:noFill/>
                </a:ln>
                <a:effectLst/>
                <a:latin typeface="Arial" pitchFamily="34" charset="0"/>
                <a:ea typeface="Calibri" pitchFamily="34" charset="0"/>
                <a:cs typeface="Arial" pitchFamily="34" charset="0"/>
                <a:hlinkClick r:id="rId5" tooltip="Premios Konex"/>
              </a:rPr>
              <a:t>Premio </a:t>
            </a:r>
            <a:r>
              <a:rPr kumimoji="0" lang="es-AR" sz="2000" b="0" i="0" u="none" strike="noStrike" cap="none" normalizeH="0" baseline="0" dirty="0" err="1" smtClean="0">
                <a:ln>
                  <a:noFill/>
                </a:ln>
                <a:effectLst/>
                <a:latin typeface="Arial" pitchFamily="34" charset="0"/>
                <a:ea typeface="Calibri" pitchFamily="34" charset="0"/>
                <a:cs typeface="Arial" pitchFamily="34" charset="0"/>
                <a:hlinkClick r:id="rId5" tooltip="Premios Konex"/>
              </a:rPr>
              <a:t>Konex</a:t>
            </a:r>
            <a:r>
              <a:rPr kumimoji="0" lang="es-AR" sz="2000" b="0" i="0" u="none" strike="noStrike" cap="none" normalizeH="0" baseline="0" dirty="0" smtClean="0">
                <a:ln>
                  <a:noFill/>
                </a:ln>
                <a:effectLst/>
                <a:latin typeface="Arial" pitchFamily="34" charset="0"/>
                <a:ea typeface="Calibri" pitchFamily="34" charset="0"/>
                <a:cs typeface="Arial" pitchFamily="34" charset="0"/>
              </a:rPr>
              <a:t> - Diploma al Mérito como uno de las 5 mejores compositores de folclore de la década en Argentina.</a:t>
            </a:r>
            <a:endParaRPr kumimoji="0" lang="es-AR" sz="2000" b="0" i="0" u="none" strike="noStrike" cap="none" normalizeH="0" baseline="0" dirty="0" smtClean="0">
              <a:ln>
                <a:noFill/>
              </a:ln>
              <a:effectLst/>
              <a:latin typeface="Arial" pitchFamily="34" charset="0"/>
              <a:cs typeface="Arial" pitchFamily="34" charset="0"/>
            </a:endParaRPr>
          </a:p>
        </p:txBody>
      </p:sp>
      <p:sp>
        <p:nvSpPr>
          <p:cNvPr id="3" name="2 Rectángulo"/>
          <p:cNvSpPr/>
          <p:nvPr/>
        </p:nvSpPr>
        <p:spPr>
          <a:xfrm>
            <a:off x="2714612" y="500042"/>
            <a:ext cx="3014543" cy="369332"/>
          </a:xfrm>
          <a:prstGeom prst="rect">
            <a:avLst/>
          </a:prstGeom>
        </p:spPr>
        <p:txBody>
          <a:bodyPr wrap="none">
            <a:spAutoFit/>
          </a:bodyPr>
          <a:lstStyle/>
          <a:p>
            <a:r>
              <a:rPr lang="es-AR" b="1" dirty="0" smtClean="0">
                <a:latin typeface="Arial" pitchFamily="34" charset="0"/>
                <a:ea typeface="Calibri" pitchFamily="34" charset="0"/>
                <a:cs typeface="Arial" pitchFamily="34" charset="0"/>
              </a:rPr>
              <a:t>TARRAGO ANTONIO ROS</a:t>
            </a:r>
            <a:endParaRPr lang="es-A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sz="2800" dirty="0" smtClean="0"/>
              <a:t>Mamá Cui  de Franklin </a:t>
            </a:r>
            <a:r>
              <a:rPr lang="es-AR" sz="2800" dirty="0" err="1" smtClean="0"/>
              <a:t>Rúveda</a:t>
            </a:r>
            <a:endParaRPr lang="es-AR" sz="2800" dirty="0"/>
          </a:p>
        </p:txBody>
      </p:sp>
      <p:sp>
        <p:nvSpPr>
          <p:cNvPr id="4" name="3 Marcador de contenido"/>
          <p:cNvSpPr>
            <a:spLocks noGrp="1"/>
          </p:cNvSpPr>
          <p:nvPr>
            <p:ph sz="half" idx="1"/>
          </p:nvPr>
        </p:nvSpPr>
        <p:spPr>
          <a:xfrm>
            <a:off x="457200" y="1428736"/>
            <a:ext cx="4038600" cy="4697427"/>
          </a:xfrm>
        </p:spPr>
        <p:txBody>
          <a:bodyPr>
            <a:noAutofit/>
          </a:bodyPr>
          <a:lstStyle/>
          <a:p>
            <a:pPr>
              <a:buNone/>
            </a:pPr>
            <a:r>
              <a:rPr lang="es-AR" sz="1400" dirty="0" smtClean="0">
                <a:latin typeface="Arial" pitchFamily="34" charset="0"/>
                <a:cs typeface="Arial" pitchFamily="34" charset="0"/>
              </a:rPr>
              <a:t>         Por lo de pequeña</a:t>
            </a:r>
            <a:br>
              <a:rPr lang="es-AR" sz="1400" dirty="0" smtClean="0">
                <a:latin typeface="Arial" pitchFamily="34" charset="0"/>
                <a:cs typeface="Arial" pitchFamily="34" charset="0"/>
              </a:rPr>
            </a:br>
            <a:r>
              <a:rPr lang="es-AR" sz="1400" dirty="0" smtClean="0">
                <a:latin typeface="Arial" pitchFamily="34" charset="0"/>
                <a:cs typeface="Arial" pitchFamily="34" charset="0"/>
              </a:rPr>
              <a:t>Se me ocurre así.</a:t>
            </a:r>
            <a:br>
              <a:rPr lang="es-AR" sz="1400" dirty="0" smtClean="0">
                <a:latin typeface="Arial" pitchFamily="34" charset="0"/>
                <a:cs typeface="Arial" pitchFamily="34" charset="0"/>
              </a:rPr>
            </a:br>
            <a:r>
              <a:rPr lang="es-AR" sz="1400" dirty="0" smtClean="0">
                <a:latin typeface="Arial" pitchFamily="34" charset="0"/>
                <a:cs typeface="Arial" pitchFamily="34" charset="0"/>
              </a:rPr>
              <a:t>ponerle por nombre</a:t>
            </a:r>
            <a:br>
              <a:rPr lang="es-AR" sz="1400" dirty="0" smtClean="0">
                <a:latin typeface="Arial" pitchFamily="34" charset="0"/>
                <a:cs typeface="Arial" pitchFamily="34" charset="0"/>
              </a:rPr>
            </a:br>
            <a:r>
              <a:rPr lang="es-AR" sz="1400" dirty="0" smtClean="0">
                <a:latin typeface="Arial" pitchFamily="34" charset="0"/>
                <a:cs typeface="Arial" pitchFamily="34" charset="0"/>
              </a:rPr>
              <a:t>la Madre </a:t>
            </a:r>
            <a:r>
              <a:rPr lang="es-AR" sz="1400" dirty="0" err="1" smtClean="0">
                <a:latin typeface="Arial" pitchFamily="34" charset="0"/>
                <a:cs typeface="Arial" pitchFamily="34" charset="0"/>
              </a:rPr>
              <a:t>Cuí</a:t>
            </a:r>
            <a:r>
              <a:rPr lang="es-AR" sz="1400" dirty="0" smtClean="0">
                <a:latin typeface="Arial" pitchFamily="34" charset="0"/>
                <a:cs typeface="Arial" pitchFamily="34" charset="0"/>
              </a:rPr>
              <a:t>. </a:t>
            </a:r>
            <a:br>
              <a:rPr lang="es-AR" sz="1400" dirty="0" smtClean="0">
                <a:latin typeface="Arial" pitchFamily="34" charset="0"/>
                <a:cs typeface="Arial" pitchFamily="34" charset="0"/>
              </a:rPr>
            </a:br>
            <a:r>
              <a:rPr lang="es-AR" sz="1400" dirty="0" smtClean="0">
                <a:latin typeface="Arial" pitchFamily="34" charset="0"/>
                <a:cs typeface="Arial" pitchFamily="34" charset="0"/>
              </a:rPr>
              <a:t/>
            </a:r>
            <a:br>
              <a:rPr lang="es-AR" sz="1400" dirty="0" smtClean="0">
                <a:latin typeface="Arial" pitchFamily="34" charset="0"/>
                <a:cs typeface="Arial" pitchFamily="34" charset="0"/>
              </a:rPr>
            </a:br>
            <a:r>
              <a:rPr lang="es-AR" sz="1400" dirty="0" smtClean="0">
                <a:latin typeface="Arial" pitchFamily="34" charset="0"/>
                <a:cs typeface="Arial" pitchFamily="34" charset="0"/>
              </a:rPr>
              <a:t>Allá por los ranchos</a:t>
            </a:r>
            <a:br>
              <a:rPr lang="es-AR" sz="1400" dirty="0" smtClean="0">
                <a:latin typeface="Arial" pitchFamily="34" charset="0"/>
                <a:cs typeface="Arial" pitchFamily="34" charset="0"/>
              </a:rPr>
            </a:br>
            <a:r>
              <a:rPr lang="es-AR" sz="1400" dirty="0" smtClean="0">
                <a:latin typeface="Arial" pitchFamily="34" charset="0"/>
                <a:cs typeface="Arial" pitchFamily="34" charset="0"/>
              </a:rPr>
              <a:t>Alza su hermanito,</a:t>
            </a:r>
            <a:br>
              <a:rPr lang="es-AR" sz="1400" dirty="0" smtClean="0">
                <a:latin typeface="Arial" pitchFamily="34" charset="0"/>
                <a:cs typeface="Arial" pitchFamily="34" charset="0"/>
              </a:rPr>
            </a:br>
            <a:r>
              <a:rPr lang="es-AR" sz="1400" dirty="0" smtClean="0">
                <a:latin typeface="Arial" pitchFamily="34" charset="0"/>
                <a:cs typeface="Arial" pitchFamily="34" charset="0"/>
              </a:rPr>
              <a:t>Cuida que gatee,</a:t>
            </a:r>
            <a:br>
              <a:rPr lang="es-AR" sz="1400" dirty="0" smtClean="0">
                <a:latin typeface="Arial" pitchFamily="34" charset="0"/>
                <a:cs typeface="Arial" pitchFamily="34" charset="0"/>
              </a:rPr>
            </a:br>
            <a:r>
              <a:rPr lang="es-AR" sz="1400" dirty="0" smtClean="0">
                <a:latin typeface="Arial" pitchFamily="34" charset="0"/>
                <a:cs typeface="Arial" pitchFamily="34" charset="0"/>
              </a:rPr>
              <a:t>Limpia su moquito.</a:t>
            </a:r>
            <a:br>
              <a:rPr lang="es-AR" sz="1400" dirty="0" smtClean="0">
                <a:latin typeface="Arial" pitchFamily="34" charset="0"/>
                <a:cs typeface="Arial" pitchFamily="34" charset="0"/>
              </a:rPr>
            </a:br>
            <a:r>
              <a:rPr lang="es-AR" sz="1400" dirty="0" smtClean="0">
                <a:latin typeface="Arial" pitchFamily="34" charset="0"/>
                <a:cs typeface="Arial" pitchFamily="34" charset="0"/>
              </a:rPr>
              <a:t/>
            </a:r>
            <a:br>
              <a:rPr lang="es-AR" sz="1400" dirty="0" smtClean="0">
                <a:latin typeface="Arial" pitchFamily="34" charset="0"/>
                <a:cs typeface="Arial" pitchFamily="34" charset="0"/>
              </a:rPr>
            </a:br>
            <a:r>
              <a:rPr lang="es-AR" sz="1400" dirty="0" smtClean="0">
                <a:latin typeface="Arial" pitchFamily="34" charset="0"/>
                <a:cs typeface="Arial" pitchFamily="34" charset="0"/>
              </a:rPr>
              <a:t>Apenas un palmo</a:t>
            </a:r>
            <a:br>
              <a:rPr lang="es-AR" sz="1400" dirty="0" smtClean="0">
                <a:latin typeface="Arial" pitchFamily="34" charset="0"/>
                <a:cs typeface="Arial" pitchFamily="34" charset="0"/>
              </a:rPr>
            </a:br>
            <a:r>
              <a:rPr lang="es-AR" sz="1400" dirty="0" smtClean="0">
                <a:latin typeface="Arial" pitchFamily="34" charset="0"/>
                <a:cs typeface="Arial" pitchFamily="34" charset="0"/>
              </a:rPr>
              <a:t>Separa la altura.</a:t>
            </a:r>
            <a:br>
              <a:rPr lang="es-AR" sz="1400" dirty="0" smtClean="0">
                <a:latin typeface="Arial" pitchFamily="34" charset="0"/>
                <a:cs typeface="Arial" pitchFamily="34" charset="0"/>
              </a:rPr>
            </a:br>
            <a:r>
              <a:rPr lang="es-AR" sz="1400" dirty="0" smtClean="0">
                <a:latin typeface="Arial" pitchFamily="34" charset="0"/>
                <a:cs typeface="Arial" pitchFamily="34" charset="0"/>
              </a:rPr>
              <a:t>¡Qué larga distancia</a:t>
            </a:r>
            <a:br>
              <a:rPr lang="es-AR" sz="1400" dirty="0" smtClean="0">
                <a:latin typeface="Arial" pitchFamily="34" charset="0"/>
                <a:cs typeface="Arial" pitchFamily="34" charset="0"/>
              </a:rPr>
            </a:br>
            <a:r>
              <a:rPr lang="es-AR" sz="1400" dirty="0" smtClean="0">
                <a:latin typeface="Arial" pitchFamily="34" charset="0"/>
                <a:cs typeface="Arial" pitchFamily="34" charset="0"/>
              </a:rPr>
              <a:t>Medida en ternura!</a:t>
            </a:r>
            <a:br>
              <a:rPr lang="es-AR" sz="1400" dirty="0" smtClean="0">
                <a:latin typeface="Arial" pitchFamily="34" charset="0"/>
                <a:cs typeface="Arial" pitchFamily="34" charset="0"/>
              </a:rPr>
            </a:br>
            <a:r>
              <a:rPr lang="es-AR" sz="1400" dirty="0" smtClean="0">
                <a:latin typeface="Arial" pitchFamily="34" charset="0"/>
                <a:cs typeface="Arial" pitchFamily="34" charset="0"/>
              </a:rPr>
              <a:t/>
            </a:r>
            <a:br>
              <a:rPr lang="es-AR" sz="1400" dirty="0" smtClean="0">
                <a:latin typeface="Arial" pitchFamily="34" charset="0"/>
                <a:cs typeface="Arial" pitchFamily="34" charset="0"/>
              </a:rPr>
            </a:br>
            <a:r>
              <a:rPr lang="es-AR" sz="1400" dirty="0" smtClean="0">
                <a:latin typeface="Arial" pitchFamily="34" charset="0"/>
                <a:cs typeface="Arial" pitchFamily="34" charset="0"/>
              </a:rPr>
              <a:t>Ambos chiquilines</a:t>
            </a:r>
            <a:br>
              <a:rPr lang="es-AR" sz="1400" dirty="0" smtClean="0">
                <a:latin typeface="Arial" pitchFamily="34" charset="0"/>
                <a:cs typeface="Arial" pitchFamily="34" charset="0"/>
              </a:rPr>
            </a:br>
            <a:r>
              <a:rPr lang="es-AR" sz="1400" dirty="0" smtClean="0">
                <a:latin typeface="Arial" pitchFamily="34" charset="0"/>
                <a:cs typeface="Arial" pitchFamily="34" charset="0"/>
              </a:rPr>
              <a:t>Y él su </a:t>
            </a:r>
            <a:r>
              <a:rPr lang="es-AR" sz="1400" dirty="0" err="1" smtClean="0">
                <a:latin typeface="Arial" pitchFamily="34" charset="0"/>
                <a:cs typeface="Arial" pitchFamily="34" charset="0"/>
              </a:rPr>
              <a:t>mitaî</a:t>
            </a:r>
            <a:r>
              <a:rPr lang="es-AR" sz="1400" dirty="0" smtClean="0">
                <a:latin typeface="Arial" pitchFamily="34" charset="0"/>
                <a:cs typeface="Arial" pitchFamily="34" charset="0"/>
              </a:rPr>
              <a:t>;</a:t>
            </a:r>
            <a:br>
              <a:rPr lang="es-AR" sz="1400" dirty="0" smtClean="0">
                <a:latin typeface="Arial" pitchFamily="34" charset="0"/>
                <a:cs typeface="Arial" pitchFamily="34" charset="0"/>
              </a:rPr>
            </a:br>
            <a:r>
              <a:rPr lang="es-AR" sz="1400" dirty="0" smtClean="0">
                <a:latin typeface="Arial" pitchFamily="34" charset="0"/>
                <a:cs typeface="Arial" pitchFamily="34" charset="0"/>
              </a:rPr>
              <a:t>Ella del hermano</a:t>
            </a:r>
            <a:br>
              <a:rPr lang="es-AR" sz="1400" dirty="0" smtClean="0">
                <a:latin typeface="Arial" pitchFamily="34" charset="0"/>
                <a:cs typeface="Arial" pitchFamily="34" charset="0"/>
              </a:rPr>
            </a:br>
            <a:r>
              <a:rPr lang="es-AR" sz="1400" dirty="0" smtClean="0">
                <a:latin typeface="Arial" pitchFamily="34" charset="0"/>
                <a:cs typeface="Arial" pitchFamily="34" charset="0"/>
              </a:rPr>
              <a:t>Es Mamá </a:t>
            </a:r>
            <a:r>
              <a:rPr lang="es-AR" sz="1400" dirty="0" err="1" smtClean="0">
                <a:latin typeface="Arial" pitchFamily="34" charset="0"/>
                <a:cs typeface="Arial" pitchFamily="34" charset="0"/>
              </a:rPr>
              <a:t>Cuí</a:t>
            </a:r>
            <a:r>
              <a:rPr lang="es-AR" sz="1400" dirty="0" smtClean="0">
                <a:latin typeface="Arial" pitchFamily="34" charset="0"/>
                <a:cs typeface="Arial" pitchFamily="34" charset="0"/>
              </a:rPr>
              <a:t>.</a:t>
            </a:r>
            <a:br>
              <a:rPr lang="es-AR" sz="1400" dirty="0" smtClean="0">
                <a:latin typeface="Arial" pitchFamily="34" charset="0"/>
                <a:cs typeface="Arial" pitchFamily="34" charset="0"/>
              </a:rPr>
            </a:br>
            <a:r>
              <a:rPr lang="es-AR" sz="1400" dirty="0" smtClean="0">
                <a:latin typeface="Arial" pitchFamily="34" charset="0"/>
                <a:cs typeface="Arial" pitchFamily="34" charset="0"/>
              </a:rPr>
              <a:t/>
            </a:r>
            <a:br>
              <a:rPr lang="es-AR" sz="1400" dirty="0" smtClean="0">
                <a:latin typeface="Arial" pitchFamily="34" charset="0"/>
                <a:cs typeface="Arial" pitchFamily="34" charset="0"/>
              </a:rPr>
            </a:br>
            <a:r>
              <a:rPr lang="es-AR" sz="1400" dirty="0" smtClean="0">
                <a:latin typeface="Arial" pitchFamily="34" charset="0"/>
                <a:cs typeface="Arial" pitchFamily="34" charset="0"/>
              </a:rPr>
              <a:t>Ella que no juega</a:t>
            </a:r>
            <a:br>
              <a:rPr lang="es-AR" sz="1400" dirty="0" smtClean="0">
                <a:latin typeface="Arial" pitchFamily="34" charset="0"/>
                <a:cs typeface="Arial" pitchFamily="34" charset="0"/>
              </a:rPr>
            </a:br>
            <a:r>
              <a:rPr lang="es-AR" sz="1400" dirty="0" smtClean="0">
                <a:latin typeface="Arial" pitchFamily="34" charset="0"/>
                <a:cs typeface="Arial" pitchFamily="34" charset="0"/>
              </a:rPr>
              <a:t>Sabe hacer jugar;</a:t>
            </a:r>
            <a:br>
              <a:rPr lang="es-AR" sz="1400" dirty="0" smtClean="0">
                <a:latin typeface="Arial" pitchFamily="34" charset="0"/>
                <a:cs typeface="Arial" pitchFamily="34" charset="0"/>
              </a:rPr>
            </a:br>
            <a:r>
              <a:rPr lang="es-AR" sz="1400" dirty="0" smtClean="0">
                <a:latin typeface="Arial" pitchFamily="34" charset="0"/>
                <a:cs typeface="Arial" pitchFamily="34" charset="0"/>
              </a:rPr>
              <a:t>Ella que se cría</a:t>
            </a:r>
            <a:br>
              <a:rPr lang="es-AR" sz="1400" dirty="0" smtClean="0">
                <a:latin typeface="Arial" pitchFamily="34" charset="0"/>
                <a:cs typeface="Arial" pitchFamily="34" charset="0"/>
              </a:rPr>
            </a:br>
            <a:r>
              <a:rPr lang="es-AR" sz="1400" dirty="0" smtClean="0">
                <a:latin typeface="Arial" pitchFamily="34" charset="0"/>
                <a:cs typeface="Arial" pitchFamily="34" charset="0"/>
              </a:rPr>
              <a:t>Sabe ya criar.</a:t>
            </a:r>
            <a:r>
              <a:rPr lang="es-AR" sz="1600" dirty="0" smtClean="0">
                <a:latin typeface="Arial" pitchFamily="34" charset="0"/>
                <a:cs typeface="Arial" pitchFamily="34" charset="0"/>
              </a:rPr>
              <a:t/>
            </a:r>
            <a:br>
              <a:rPr lang="es-AR" sz="1600" dirty="0" smtClean="0">
                <a:latin typeface="Arial" pitchFamily="34" charset="0"/>
                <a:cs typeface="Arial" pitchFamily="34" charset="0"/>
              </a:rPr>
            </a:br>
            <a:endParaRPr lang="es-AR" sz="1600" dirty="0">
              <a:latin typeface="Arial" pitchFamily="34" charset="0"/>
              <a:cs typeface="Arial" pitchFamily="34" charset="0"/>
            </a:endParaRPr>
          </a:p>
        </p:txBody>
      </p:sp>
      <p:sp>
        <p:nvSpPr>
          <p:cNvPr id="5" name="4 Marcador de contenido"/>
          <p:cNvSpPr>
            <a:spLocks noGrp="1"/>
          </p:cNvSpPr>
          <p:nvPr>
            <p:ph sz="half" idx="2"/>
          </p:nvPr>
        </p:nvSpPr>
        <p:spPr>
          <a:xfrm>
            <a:off x="4648200" y="1357298"/>
            <a:ext cx="4038600" cy="4768865"/>
          </a:xfrm>
        </p:spPr>
        <p:txBody>
          <a:bodyPr>
            <a:normAutofit fontScale="55000" lnSpcReduction="20000"/>
          </a:bodyPr>
          <a:lstStyle/>
          <a:p>
            <a:pPr fontAlgn="base">
              <a:buNone/>
            </a:pPr>
            <a:r>
              <a:rPr lang="es-AR" sz="3300" dirty="0" smtClean="0">
                <a:latin typeface="Arial" pitchFamily="34" charset="0"/>
                <a:cs typeface="Arial" pitchFamily="34" charset="0"/>
              </a:rPr>
              <a:t>         </a:t>
            </a:r>
            <a:r>
              <a:rPr lang="es-AR" sz="2900" dirty="0" smtClean="0">
                <a:latin typeface="Arial" pitchFamily="34" charset="0"/>
                <a:cs typeface="Arial" pitchFamily="34" charset="0"/>
              </a:rPr>
              <a:t>Sin ir a la escuela</a:t>
            </a:r>
            <a:br>
              <a:rPr lang="es-AR" sz="2900" dirty="0" smtClean="0">
                <a:latin typeface="Arial" pitchFamily="34" charset="0"/>
                <a:cs typeface="Arial" pitchFamily="34" charset="0"/>
              </a:rPr>
            </a:br>
            <a:r>
              <a:rPr lang="es-AR" sz="2900" dirty="0" smtClean="0">
                <a:latin typeface="Arial" pitchFamily="34" charset="0"/>
                <a:cs typeface="Arial" pitchFamily="34" charset="0"/>
              </a:rPr>
              <a:t>Ya cumple deberes;</a:t>
            </a:r>
            <a:br>
              <a:rPr lang="es-AR" sz="2900" dirty="0" smtClean="0">
                <a:latin typeface="Arial" pitchFamily="34" charset="0"/>
                <a:cs typeface="Arial" pitchFamily="34" charset="0"/>
              </a:rPr>
            </a:br>
            <a:r>
              <a:rPr lang="es-AR" sz="2900" dirty="0" smtClean="0">
                <a:latin typeface="Arial" pitchFamily="34" charset="0"/>
                <a:cs typeface="Arial" pitchFamily="34" charset="0"/>
              </a:rPr>
              <a:t>A falta de un moño</a:t>
            </a:r>
            <a:br>
              <a:rPr lang="es-AR" sz="2900" dirty="0" smtClean="0">
                <a:latin typeface="Arial" pitchFamily="34" charset="0"/>
                <a:cs typeface="Arial" pitchFamily="34" charset="0"/>
              </a:rPr>
            </a:br>
            <a:r>
              <a:rPr lang="es-AR" sz="2900" dirty="0" smtClean="0">
                <a:latin typeface="Arial" pitchFamily="34" charset="0"/>
                <a:cs typeface="Arial" pitchFamily="34" charset="0"/>
              </a:rPr>
              <a:t>Tiene quehaceres.</a:t>
            </a:r>
            <a:br>
              <a:rPr lang="es-AR" sz="2900" dirty="0" smtClean="0">
                <a:latin typeface="Arial" pitchFamily="34" charset="0"/>
                <a:cs typeface="Arial" pitchFamily="34" charset="0"/>
              </a:rPr>
            </a:br>
            <a:r>
              <a:rPr lang="es-AR" sz="2900" dirty="0" smtClean="0">
                <a:latin typeface="Arial" pitchFamily="34" charset="0"/>
                <a:cs typeface="Arial" pitchFamily="34" charset="0"/>
              </a:rPr>
              <a:t/>
            </a:r>
            <a:br>
              <a:rPr lang="es-AR" sz="2900" dirty="0" smtClean="0">
                <a:latin typeface="Arial" pitchFamily="34" charset="0"/>
                <a:cs typeface="Arial" pitchFamily="34" charset="0"/>
              </a:rPr>
            </a:br>
            <a:r>
              <a:rPr lang="es-AR" sz="2900" dirty="0" smtClean="0">
                <a:latin typeface="Arial" pitchFamily="34" charset="0"/>
                <a:cs typeface="Arial" pitchFamily="34" charset="0"/>
              </a:rPr>
              <a:t>¡Qué muñeca grande</a:t>
            </a:r>
            <a:br>
              <a:rPr lang="es-AR" sz="2900" dirty="0" smtClean="0">
                <a:latin typeface="Arial" pitchFamily="34" charset="0"/>
                <a:cs typeface="Arial" pitchFamily="34" charset="0"/>
              </a:rPr>
            </a:br>
            <a:r>
              <a:rPr lang="es-AR" sz="2900" dirty="0" smtClean="0">
                <a:latin typeface="Arial" pitchFamily="34" charset="0"/>
                <a:cs typeface="Arial" pitchFamily="34" charset="0"/>
              </a:rPr>
              <a:t>Que le dio la vida,</a:t>
            </a:r>
            <a:br>
              <a:rPr lang="es-AR" sz="2900" dirty="0" smtClean="0">
                <a:latin typeface="Arial" pitchFamily="34" charset="0"/>
                <a:cs typeface="Arial" pitchFamily="34" charset="0"/>
              </a:rPr>
            </a:br>
            <a:r>
              <a:rPr lang="es-AR" sz="2900" dirty="0" smtClean="0">
                <a:latin typeface="Arial" pitchFamily="34" charset="0"/>
                <a:cs typeface="Arial" pitchFamily="34" charset="0"/>
              </a:rPr>
              <a:t>Porque sea pronto</a:t>
            </a:r>
            <a:br>
              <a:rPr lang="es-AR" sz="2900" dirty="0" smtClean="0">
                <a:latin typeface="Arial" pitchFamily="34" charset="0"/>
                <a:cs typeface="Arial" pitchFamily="34" charset="0"/>
              </a:rPr>
            </a:br>
            <a:r>
              <a:rPr lang="es-AR" sz="2900" dirty="0" smtClean="0">
                <a:latin typeface="Arial" pitchFamily="34" charset="0"/>
                <a:cs typeface="Arial" pitchFamily="34" charset="0"/>
              </a:rPr>
              <a:t>Madre recibida!</a:t>
            </a:r>
            <a:br>
              <a:rPr lang="es-AR" sz="2900" dirty="0" smtClean="0">
                <a:latin typeface="Arial" pitchFamily="34" charset="0"/>
                <a:cs typeface="Arial" pitchFamily="34" charset="0"/>
              </a:rPr>
            </a:br>
            <a:r>
              <a:rPr lang="es-AR" sz="2900" dirty="0" smtClean="0">
                <a:latin typeface="Arial" pitchFamily="34" charset="0"/>
                <a:cs typeface="Arial" pitchFamily="34" charset="0"/>
              </a:rPr>
              <a:t/>
            </a:r>
            <a:br>
              <a:rPr lang="es-AR" sz="2900" dirty="0" smtClean="0">
                <a:latin typeface="Arial" pitchFamily="34" charset="0"/>
                <a:cs typeface="Arial" pitchFamily="34" charset="0"/>
              </a:rPr>
            </a:br>
            <a:r>
              <a:rPr lang="es-AR" sz="2900" dirty="0" smtClean="0">
                <a:latin typeface="Arial" pitchFamily="34" charset="0"/>
                <a:cs typeface="Arial" pitchFamily="34" charset="0"/>
              </a:rPr>
              <a:t>En el rancho hamaca</a:t>
            </a:r>
            <a:br>
              <a:rPr lang="es-AR" sz="2900" dirty="0" smtClean="0">
                <a:latin typeface="Arial" pitchFamily="34" charset="0"/>
                <a:cs typeface="Arial" pitchFamily="34" charset="0"/>
              </a:rPr>
            </a:br>
            <a:r>
              <a:rPr lang="es-AR" sz="2900" dirty="0" smtClean="0">
                <a:latin typeface="Arial" pitchFamily="34" charset="0"/>
                <a:cs typeface="Arial" pitchFamily="34" charset="0"/>
              </a:rPr>
              <a:t>Su amoroso bien,</a:t>
            </a:r>
            <a:br>
              <a:rPr lang="es-AR" sz="2900" dirty="0" smtClean="0">
                <a:latin typeface="Arial" pitchFamily="34" charset="0"/>
                <a:cs typeface="Arial" pitchFamily="34" charset="0"/>
              </a:rPr>
            </a:br>
            <a:r>
              <a:rPr lang="es-AR" sz="2900" dirty="0" smtClean="0">
                <a:latin typeface="Arial" pitchFamily="34" charset="0"/>
                <a:cs typeface="Arial" pitchFamily="34" charset="0"/>
              </a:rPr>
              <a:t>Y de paso acuna</a:t>
            </a:r>
            <a:br>
              <a:rPr lang="es-AR" sz="2900" dirty="0" smtClean="0">
                <a:latin typeface="Arial" pitchFamily="34" charset="0"/>
                <a:cs typeface="Arial" pitchFamily="34" charset="0"/>
              </a:rPr>
            </a:br>
            <a:r>
              <a:rPr lang="es-AR" sz="2900" dirty="0" smtClean="0">
                <a:latin typeface="Arial" pitchFamily="34" charset="0"/>
                <a:cs typeface="Arial" pitchFamily="34" charset="0"/>
              </a:rPr>
              <a:t>Su niñez también.</a:t>
            </a:r>
            <a:br>
              <a:rPr lang="es-AR" sz="2900" dirty="0" smtClean="0">
                <a:latin typeface="Arial" pitchFamily="34" charset="0"/>
                <a:cs typeface="Arial" pitchFamily="34" charset="0"/>
              </a:rPr>
            </a:br>
            <a:r>
              <a:rPr lang="es-AR" sz="2900" dirty="0" smtClean="0">
                <a:latin typeface="Arial" pitchFamily="34" charset="0"/>
                <a:cs typeface="Arial" pitchFamily="34" charset="0"/>
              </a:rPr>
              <a:t/>
            </a:r>
            <a:br>
              <a:rPr lang="es-AR" sz="2900" dirty="0" smtClean="0">
                <a:latin typeface="Arial" pitchFamily="34" charset="0"/>
                <a:cs typeface="Arial" pitchFamily="34" charset="0"/>
              </a:rPr>
            </a:br>
            <a:r>
              <a:rPr lang="es-AR" sz="2900" dirty="0" smtClean="0">
                <a:latin typeface="Arial" pitchFamily="34" charset="0"/>
                <a:cs typeface="Arial" pitchFamily="34" charset="0"/>
              </a:rPr>
              <a:t>Con la infancia pobre</a:t>
            </a:r>
            <a:br>
              <a:rPr lang="es-AR" sz="2900" dirty="0" smtClean="0">
                <a:latin typeface="Arial" pitchFamily="34" charset="0"/>
                <a:cs typeface="Arial" pitchFamily="34" charset="0"/>
              </a:rPr>
            </a:br>
            <a:r>
              <a:rPr lang="es-AR" sz="2900" dirty="0" smtClean="0">
                <a:latin typeface="Arial" pitchFamily="34" charset="0"/>
                <a:cs typeface="Arial" pitchFamily="34" charset="0"/>
              </a:rPr>
              <a:t>Siempre pasa así:</a:t>
            </a:r>
            <a:br>
              <a:rPr lang="es-AR" sz="2900" dirty="0" smtClean="0">
                <a:latin typeface="Arial" pitchFamily="34" charset="0"/>
                <a:cs typeface="Arial" pitchFamily="34" charset="0"/>
              </a:rPr>
            </a:br>
            <a:r>
              <a:rPr lang="es-AR" sz="2900" dirty="0" smtClean="0">
                <a:latin typeface="Arial" pitchFamily="34" charset="0"/>
                <a:cs typeface="Arial" pitchFamily="34" charset="0"/>
              </a:rPr>
              <a:t>Antes de ser niña</a:t>
            </a:r>
            <a:br>
              <a:rPr lang="es-AR" sz="2900" dirty="0" smtClean="0">
                <a:latin typeface="Arial" pitchFamily="34" charset="0"/>
                <a:cs typeface="Arial" pitchFamily="34" charset="0"/>
              </a:rPr>
            </a:br>
            <a:r>
              <a:rPr lang="es-AR" sz="2900" dirty="0" smtClean="0">
                <a:latin typeface="Arial" pitchFamily="34" charset="0"/>
                <a:cs typeface="Arial" pitchFamily="34" charset="0"/>
              </a:rPr>
              <a:t>Ya es Mamá </a:t>
            </a:r>
            <a:r>
              <a:rPr lang="es-AR" sz="2900" dirty="0" err="1" smtClean="0">
                <a:latin typeface="Arial" pitchFamily="34" charset="0"/>
                <a:cs typeface="Arial" pitchFamily="34" charset="0"/>
              </a:rPr>
              <a:t>Cuí</a:t>
            </a:r>
            <a:r>
              <a:rPr lang="es-AR" sz="2900" dirty="0" smtClean="0">
                <a:latin typeface="Arial" pitchFamily="34" charset="0"/>
                <a:cs typeface="Arial" pitchFamily="34" charset="0"/>
              </a:rPr>
              <a:t>.</a:t>
            </a:r>
            <a:br>
              <a:rPr lang="es-AR" sz="2900" dirty="0" smtClean="0">
                <a:latin typeface="Arial" pitchFamily="34" charset="0"/>
                <a:cs typeface="Arial" pitchFamily="34" charset="0"/>
              </a:rPr>
            </a:br>
            <a:r>
              <a:rPr lang="es-AR" sz="2900" dirty="0" smtClean="0">
                <a:latin typeface="Arial" pitchFamily="34" charset="0"/>
                <a:cs typeface="Arial" pitchFamily="34" charset="0"/>
              </a:rPr>
              <a:t/>
            </a:r>
            <a:br>
              <a:rPr lang="es-AR" sz="2900" dirty="0" smtClean="0">
                <a:latin typeface="Arial" pitchFamily="34" charset="0"/>
                <a:cs typeface="Arial" pitchFamily="34" charset="0"/>
              </a:rPr>
            </a:br>
            <a:r>
              <a:rPr lang="es-AR" sz="2900" dirty="0" err="1" smtClean="0">
                <a:latin typeface="Arial" pitchFamily="34" charset="0"/>
                <a:cs typeface="Arial" pitchFamily="34" charset="0"/>
              </a:rPr>
              <a:t>Cuí</a:t>
            </a:r>
            <a:r>
              <a:rPr lang="es-AR" sz="2900" dirty="0" smtClean="0">
                <a:latin typeface="Arial" pitchFamily="34" charset="0"/>
                <a:cs typeface="Arial" pitchFamily="34" charset="0"/>
              </a:rPr>
              <a:t>: Pedacito; </a:t>
            </a:r>
            <a:r>
              <a:rPr lang="es-AR" sz="2900" dirty="0" err="1" smtClean="0">
                <a:latin typeface="Arial" pitchFamily="34" charset="0"/>
                <a:cs typeface="Arial" pitchFamily="34" charset="0"/>
              </a:rPr>
              <a:t>mitaí</a:t>
            </a:r>
            <a:r>
              <a:rPr lang="es-AR" sz="2900" dirty="0" smtClean="0">
                <a:latin typeface="Arial" pitchFamily="34" charset="0"/>
                <a:cs typeface="Arial" pitchFamily="34" charset="0"/>
              </a:rPr>
              <a:t>: niñito</a:t>
            </a:r>
            <a:br>
              <a:rPr lang="es-AR" sz="2900" dirty="0" smtClean="0">
                <a:latin typeface="Arial" pitchFamily="34" charset="0"/>
                <a:cs typeface="Arial" pitchFamily="34" charset="0"/>
              </a:rPr>
            </a:br>
            <a:endParaRPr lang="es-AR" sz="2900" dirty="0" smtClean="0">
              <a:latin typeface="Arial" pitchFamily="34" charset="0"/>
              <a:cs typeface="Arial" pitchFamily="34" charset="0"/>
            </a:endParaRPr>
          </a:p>
          <a:p>
            <a:pPr>
              <a:buNone/>
            </a:pPr>
            <a:r>
              <a:rPr lang="es-AR" sz="2900" dirty="0" smtClean="0">
                <a:latin typeface="Arial" pitchFamily="34" charset="0"/>
                <a:cs typeface="Arial" pitchFamily="34" charset="0"/>
              </a:rPr>
              <a:t> </a:t>
            </a:r>
          </a:p>
          <a:p>
            <a:endParaRPr lang="es-A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esultado de imagen para norma capponcelli"/>
          <p:cNvPicPr>
            <a:picLocks noChangeAspect="1" noChangeArrowheads="1"/>
          </p:cNvPicPr>
          <p:nvPr/>
        </p:nvPicPr>
        <p:blipFill>
          <a:blip r:embed="rId2" cstate="print"/>
          <a:srcRect/>
          <a:stretch>
            <a:fillRect/>
          </a:stretch>
        </p:blipFill>
        <p:spPr bwMode="auto">
          <a:xfrm>
            <a:off x="0" y="0"/>
            <a:ext cx="9144000" cy="69627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2591669"/>
            <a:ext cx="90011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r>
              <a:rPr kumimoji="0" lang="es-AR" sz="2000" b="0" i="0" u="none" strike="noStrike" cap="none" normalizeH="0" baseline="0" dirty="0" smtClean="0">
                <a:ln>
                  <a:noFill/>
                </a:ln>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endParaRPr lang="es-AR" sz="2000" dirty="0" smtClean="0">
              <a:latin typeface="Arial" pitchFamily="34" charset="0"/>
              <a:ea typeface="Calibri" pitchFamily="34" charset="0"/>
              <a:cs typeface="Arial" pitchFamily="34" charset="0"/>
            </a:endParaRPr>
          </a:p>
        </p:txBody>
      </p:sp>
      <p:sp>
        <p:nvSpPr>
          <p:cNvPr id="61445" name="Rectangle 5"/>
          <p:cNvSpPr>
            <a:spLocks noChangeArrowheads="1"/>
          </p:cNvSpPr>
          <p:nvPr/>
        </p:nvSpPr>
        <p:spPr bwMode="auto">
          <a:xfrm>
            <a:off x="0" y="971701"/>
            <a:ext cx="9144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Nace un 20 de junio del siglo pasado en Bell </a:t>
            </a:r>
            <a:r>
              <a:rPr kumimoji="0" lang="es-E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Ville</a:t>
            </a: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s-E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Córdoba.Dibujar</a:t>
            </a: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pintar, descubrir formas, jugar con las manchas de humedad y las pinturas descascaradas de las paredes fueron los comienzos artísticos.</a:t>
            </a:r>
            <a:endPar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lgn="just"/>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Crece  siempre con el lápiz en la mano hasta llegar a Córdoba y con "una ayudita de mis amigos", como </a:t>
            </a:r>
            <a:r>
              <a:rPr kumimoji="0" lang="es-E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Lucy </a:t>
            </a:r>
            <a:r>
              <a:rPr kumimoji="0" lang="es-ES"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Bondone</a:t>
            </a: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y </a:t>
            </a:r>
            <a:r>
              <a:rPr kumimoji="0" lang="es-E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Roberto Viola</a:t>
            </a: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cambia el profesorado de inglés por  la Academia de Bellas Artes.</a:t>
            </a:r>
            <a:r>
              <a:rPr lang="es-ES" sz="2000" dirty="0" smtClean="0">
                <a:latin typeface="Arial" pitchFamily="34" charset="0"/>
                <a:cs typeface="Arial" pitchFamily="34" charset="0"/>
              </a:rPr>
              <a:t> Se abre a un mundo nuevo con </a:t>
            </a:r>
            <a:r>
              <a:rPr lang="es-ES" sz="2000" b="1" dirty="0" err="1" smtClean="0">
                <a:latin typeface="Arial" pitchFamily="34" charset="0"/>
                <a:cs typeface="Arial" pitchFamily="34" charset="0"/>
              </a:rPr>
              <a:t>Bepi</a:t>
            </a:r>
            <a:r>
              <a:rPr lang="es-ES" sz="2000" b="1" dirty="0" smtClean="0">
                <a:latin typeface="Arial" pitchFamily="34" charset="0"/>
                <a:cs typeface="Arial" pitchFamily="34" charset="0"/>
              </a:rPr>
              <a:t> </a:t>
            </a:r>
            <a:r>
              <a:rPr lang="es-ES" sz="2000" b="1" dirty="0" err="1" smtClean="0">
                <a:latin typeface="Arial" pitchFamily="34" charset="0"/>
                <a:cs typeface="Arial" pitchFamily="34" charset="0"/>
              </a:rPr>
              <a:t>Demonte</a:t>
            </a:r>
            <a:r>
              <a:rPr lang="es-ES" sz="2000" dirty="0" smtClean="0">
                <a:latin typeface="Arial" pitchFamily="34" charset="0"/>
                <a:cs typeface="Arial" pitchFamily="34" charset="0"/>
              </a:rPr>
              <a:t> a pura línea sensible, con </a:t>
            </a:r>
            <a:r>
              <a:rPr lang="es-ES" sz="2000" b="1" dirty="0" smtClean="0">
                <a:latin typeface="Arial" pitchFamily="34" charset="0"/>
                <a:cs typeface="Arial" pitchFamily="34" charset="0"/>
              </a:rPr>
              <a:t>José </a:t>
            </a:r>
            <a:r>
              <a:rPr lang="es-ES" sz="2000" b="1" dirty="0" err="1" smtClean="0">
                <a:latin typeface="Arial" pitchFamily="34" charset="0"/>
                <a:cs typeface="Arial" pitchFamily="34" charset="0"/>
              </a:rPr>
              <a:t>Pecker</a:t>
            </a:r>
            <a:r>
              <a:rPr lang="es-ES" sz="2000" dirty="0" smtClean="0">
                <a:latin typeface="Arial" pitchFamily="34" charset="0"/>
                <a:cs typeface="Arial" pitchFamily="34" charset="0"/>
              </a:rPr>
              <a:t> control y </a:t>
            </a:r>
            <a:r>
              <a:rPr lang="es-ES" sz="2000" dirty="0" smtClean="0">
                <a:latin typeface="Arial" pitchFamily="34" charset="0"/>
                <a:cs typeface="Arial" pitchFamily="34" charset="0"/>
              </a:rPr>
              <a:t>presión, con la visionaria </a:t>
            </a:r>
            <a:r>
              <a:rPr lang="es-ES" sz="2000" b="1" dirty="0" smtClean="0">
                <a:latin typeface="Arial" pitchFamily="34" charset="0"/>
                <a:cs typeface="Arial" pitchFamily="34" charset="0"/>
              </a:rPr>
              <a:t>Marina </a:t>
            </a:r>
            <a:r>
              <a:rPr lang="es-ES" sz="2000" b="1" dirty="0" err="1" smtClean="0">
                <a:latin typeface="Arial" pitchFamily="34" charset="0"/>
                <a:cs typeface="Arial" pitchFamily="34" charset="0"/>
              </a:rPr>
              <a:t>Waisman</a:t>
            </a:r>
            <a:r>
              <a:rPr lang="es-ES" sz="2000" b="1" dirty="0" smtClean="0">
                <a:latin typeface="Arial" pitchFamily="34" charset="0"/>
                <a:cs typeface="Arial" pitchFamily="34" charset="0"/>
              </a:rPr>
              <a:t> </a:t>
            </a:r>
            <a:r>
              <a:rPr lang="es-ES" sz="2000" dirty="0" smtClean="0">
                <a:latin typeface="Arial" pitchFamily="34" charset="0"/>
                <a:cs typeface="Arial" pitchFamily="34" charset="0"/>
              </a:rPr>
              <a:t>aprende  a estudiar y armar la Historia del Arte y la Cultura, </a:t>
            </a:r>
            <a:r>
              <a:rPr lang="es-ES" sz="2000" b="1" dirty="0" smtClean="0">
                <a:latin typeface="Arial" pitchFamily="34" charset="0"/>
                <a:cs typeface="Arial" pitchFamily="34" charset="0"/>
              </a:rPr>
              <a:t>Eduardo </a:t>
            </a:r>
            <a:r>
              <a:rPr lang="es-ES" sz="2000" b="1" dirty="0" err="1" smtClean="0">
                <a:latin typeface="Arial" pitchFamily="34" charset="0"/>
                <a:cs typeface="Arial" pitchFamily="34" charset="0"/>
              </a:rPr>
              <a:t>Moisset</a:t>
            </a:r>
            <a:r>
              <a:rPr lang="es-ES" sz="2000" b="1" dirty="0" smtClean="0">
                <a:latin typeface="Arial" pitchFamily="34" charset="0"/>
                <a:cs typeface="Arial" pitchFamily="34" charset="0"/>
              </a:rPr>
              <a:t> </a:t>
            </a:r>
            <a:r>
              <a:rPr lang="es-ES" sz="2000" b="1" dirty="0" err="1" smtClean="0">
                <a:latin typeface="Arial" pitchFamily="34" charset="0"/>
                <a:cs typeface="Arial" pitchFamily="34" charset="0"/>
              </a:rPr>
              <a:t>D'Espanet</a:t>
            </a:r>
            <a:r>
              <a:rPr lang="es-ES" sz="2000" dirty="0" smtClean="0">
                <a:latin typeface="Arial" pitchFamily="34" charset="0"/>
                <a:cs typeface="Arial" pitchFamily="34" charset="0"/>
              </a:rPr>
              <a:t> ofrece un mundo de reflexión, luz y movimiento, con </a:t>
            </a:r>
            <a:r>
              <a:rPr lang="es-ES" sz="2000" b="1" dirty="0" smtClean="0">
                <a:latin typeface="Arial" pitchFamily="34" charset="0"/>
                <a:cs typeface="Arial" pitchFamily="34" charset="0"/>
              </a:rPr>
              <a:t>Ernesto </a:t>
            </a:r>
            <a:r>
              <a:rPr lang="es-ES" sz="2000" b="1" dirty="0" err="1" smtClean="0">
                <a:latin typeface="Arial" pitchFamily="34" charset="0"/>
                <a:cs typeface="Arial" pitchFamily="34" charset="0"/>
              </a:rPr>
              <a:t>Farina</a:t>
            </a:r>
            <a:r>
              <a:rPr lang="es-ES" sz="2000" dirty="0" smtClean="0">
                <a:latin typeface="Arial" pitchFamily="34" charset="0"/>
                <a:cs typeface="Arial" pitchFamily="34" charset="0"/>
              </a:rPr>
              <a:t> viene el color, con </a:t>
            </a:r>
            <a:r>
              <a:rPr lang="es-ES" sz="2000" b="1" dirty="0" smtClean="0">
                <a:latin typeface="Arial" pitchFamily="34" charset="0"/>
                <a:cs typeface="Arial" pitchFamily="34" charset="0"/>
              </a:rPr>
              <a:t>Cesar Miranda</a:t>
            </a:r>
            <a:r>
              <a:rPr lang="es-ES" sz="2000" dirty="0" smtClean="0">
                <a:latin typeface="Arial" pitchFamily="34" charset="0"/>
                <a:cs typeface="Arial" pitchFamily="34" charset="0"/>
              </a:rPr>
              <a:t> la curiosidad de otras culturas, </a:t>
            </a:r>
            <a:r>
              <a:rPr lang="es-ES" sz="2000" b="1" dirty="0" smtClean="0">
                <a:latin typeface="Arial" pitchFamily="34" charset="0"/>
                <a:cs typeface="Arial" pitchFamily="34" charset="0"/>
              </a:rPr>
              <a:t>Oscar Suarez</a:t>
            </a:r>
            <a:r>
              <a:rPr lang="es-ES" sz="2000" dirty="0" smtClean="0">
                <a:latin typeface="Arial" pitchFamily="34" charset="0"/>
                <a:cs typeface="Arial" pitchFamily="34" charset="0"/>
              </a:rPr>
              <a:t> le da la </a:t>
            </a:r>
            <a:r>
              <a:rPr lang="es-ES" sz="2000" dirty="0" err="1" smtClean="0">
                <a:latin typeface="Arial" pitchFamily="34" charset="0"/>
                <a:cs typeface="Arial" pitchFamily="34" charset="0"/>
              </a:rPr>
              <a:t>tridimensión</a:t>
            </a:r>
            <a:r>
              <a:rPr lang="es-ES" sz="2000" dirty="0" smtClean="0">
                <a:latin typeface="Arial" pitchFamily="34" charset="0"/>
                <a:cs typeface="Arial" pitchFamily="34" charset="0"/>
              </a:rPr>
              <a:t> y los materiales nuevos.</a:t>
            </a:r>
            <a:endParaRPr lang="es-AR" sz="2000" dirty="0" smtClean="0">
              <a:latin typeface="Arial" pitchFamily="34" charset="0"/>
              <a:cs typeface="Arial" pitchFamily="34" charset="0"/>
            </a:endParaRPr>
          </a:p>
          <a:p>
            <a:pPr algn="just"/>
            <a:r>
              <a:rPr lang="es-ES" sz="2000" dirty="0" smtClean="0">
                <a:latin typeface="Arial" pitchFamily="34" charset="0"/>
                <a:cs typeface="Arial" pitchFamily="34" charset="0"/>
              </a:rPr>
              <a:t>Puede conocer y compartir los sueños, las ideas nuevas con compañeros que al igual que ella buscan ser parte de un acto humano cargado de experiencias de vida, vividas con  la intensidad, la pasión y mucho placer.</a:t>
            </a:r>
            <a:endParaRPr lang="es-AR" sz="2000" dirty="0" smtClean="0">
              <a:latin typeface="Arial" pitchFamily="34" charset="0"/>
              <a:cs typeface="Arial" pitchFamily="34" charset="0"/>
            </a:endParaRPr>
          </a:p>
          <a:p>
            <a:pPr algn="just"/>
            <a:r>
              <a:rPr lang="es-AR" sz="2000" b="1" dirty="0" smtClean="0">
                <a:latin typeface="Arial" pitchFamily="34" charset="0"/>
                <a:cs typeface="Arial" pitchFamily="34" charset="0"/>
              </a:rPr>
              <a:t> </a:t>
            </a:r>
            <a:endParaRPr lang="es-AR" sz="20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5" name="Rectangle 1"/>
          <p:cNvSpPr>
            <a:spLocks noChangeArrowheads="1"/>
          </p:cNvSpPr>
          <p:nvPr/>
        </p:nvSpPr>
        <p:spPr bwMode="auto">
          <a:xfrm>
            <a:off x="2571736" y="400015"/>
            <a:ext cx="37147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NORMA CAPPONCELLI</a:t>
            </a:r>
            <a:endPar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AR" sz="5400" b="1" dirty="0" smtClean="0">
                <a:latin typeface="Edwardian Script ITC" pitchFamily="66" charset="0"/>
              </a:rPr>
              <a:t>Literatura Regional</a:t>
            </a:r>
            <a:endParaRPr lang="es-AR" sz="5400" b="1" dirty="0">
              <a:latin typeface="Edwardian Script ITC" pitchFamily="66" charset="0"/>
            </a:endParaRPr>
          </a:p>
        </p:txBody>
      </p:sp>
      <p:sp>
        <p:nvSpPr>
          <p:cNvPr id="5" name="4 Marcador de contenido"/>
          <p:cNvSpPr>
            <a:spLocks noGrp="1"/>
          </p:cNvSpPr>
          <p:nvPr>
            <p:ph idx="1"/>
          </p:nvPr>
        </p:nvSpPr>
        <p:spPr/>
        <p:txBody>
          <a:bodyPr/>
          <a:lstStyle/>
          <a:p>
            <a:pPr>
              <a:buNone/>
            </a:pPr>
            <a:endParaRPr lang="es-AR" dirty="0"/>
          </a:p>
        </p:txBody>
      </p:sp>
      <p:sp>
        <p:nvSpPr>
          <p:cNvPr id="20484" name="AutoShape 4" descr="Resultado de imagen para elsa gomez moril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20486" name="Picture 6" descr="Resultado de imagen para elsa gomez morilla"/>
          <p:cNvPicPr>
            <a:picLocks noChangeAspect="1" noChangeArrowheads="1"/>
          </p:cNvPicPr>
          <p:nvPr/>
        </p:nvPicPr>
        <p:blipFill>
          <a:blip r:embed="rId2" cstate="print"/>
          <a:srcRect/>
          <a:stretch>
            <a:fillRect/>
          </a:stretch>
        </p:blipFill>
        <p:spPr bwMode="auto">
          <a:xfrm>
            <a:off x="428596" y="1500174"/>
            <a:ext cx="8286808" cy="48768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2591669"/>
            <a:ext cx="90011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r>
              <a:rPr kumimoji="0" lang="es-AR" sz="2000" b="0" i="0" u="none" strike="noStrike" cap="none" normalizeH="0" baseline="0" dirty="0" smtClean="0">
                <a:ln>
                  <a:noFill/>
                </a:ln>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endParaRPr lang="es-AR" sz="2000" dirty="0" smtClean="0">
              <a:latin typeface="Arial" pitchFamily="34" charset="0"/>
              <a:ea typeface="Calibri" pitchFamily="34" charset="0"/>
              <a:cs typeface="Arial" pitchFamily="34" charset="0"/>
            </a:endParaRPr>
          </a:p>
        </p:txBody>
      </p:sp>
      <p:sp>
        <p:nvSpPr>
          <p:cNvPr id="61445" name="Rectangle 5"/>
          <p:cNvSpPr>
            <a:spLocks noChangeArrowheads="1"/>
          </p:cNvSpPr>
          <p:nvPr/>
        </p:nvSpPr>
        <p:spPr bwMode="auto">
          <a:xfrm>
            <a:off x="0" y="1140978"/>
            <a:ext cx="91440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dirty="0" smtClean="0">
                <a:latin typeface="Arial" pitchFamily="34" charset="0"/>
                <a:cs typeface="Arial" pitchFamily="34" charset="0"/>
              </a:rPr>
              <a:t>Así </a:t>
            </a:r>
            <a:r>
              <a:rPr lang="es-ES" sz="2000" dirty="0" smtClean="0">
                <a:latin typeface="Arial" pitchFamily="34" charset="0"/>
                <a:cs typeface="Arial" pitchFamily="34" charset="0"/>
              </a:rPr>
              <a:t>llega a ser maestra, profesora superior de artes plásticas y licenciada en escultura, egresada de la Universidad de Córdoba.</a:t>
            </a:r>
            <a:endParaRPr lang="es-AR" sz="2000" dirty="0" smtClean="0">
              <a:latin typeface="Arial" pitchFamily="34" charset="0"/>
              <a:cs typeface="Arial" pitchFamily="34" charset="0"/>
            </a:endParaRPr>
          </a:p>
          <a:p>
            <a:pPr algn="just"/>
            <a:r>
              <a:rPr lang="es-ES" sz="2000" dirty="0" smtClean="0">
                <a:latin typeface="Arial" pitchFamily="34" charset="0"/>
                <a:cs typeface="Arial" pitchFamily="34" charset="0"/>
              </a:rPr>
              <a:t>De esa fantástica experiencia formativa pasa a una nueva etapa en Corrientes. Continuando con la carrera artística, presentando las obras en el país y en el  extranjero, en salones colectivos e individuales, también desempeñándose como docente, que le permite intervenir en la formación de muchos jóvenes.</a:t>
            </a:r>
            <a:endParaRPr lang="es-AR" sz="2000" dirty="0" smtClean="0">
              <a:latin typeface="Arial" pitchFamily="34" charset="0"/>
              <a:cs typeface="Arial" pitchFamily="34" charset="0"/>
            </a:endParaRPr>
          </a:p>
          <a:p>
            <a:pPr algn="just"/>
            <a:r>
              <a:rPr lang="es-ES" sz="2000" dirty="0" smtClean="0">
                <a:latin typeface="Arial" pitchFamily="34" charset="0"/>
                <a:cs typeface="Arial" pitchFamily="34" charset="0"/>
              </a:rPr>
              <a:t> </a:t>
            </a:r>
            <a:endParaRPr lang="es-AR" sz="2000" dirty="0" smtClean="0">
              <a:latin typeface="Arial" pitchFamily="34" charset="0"/>
              <a:cs typeface="Arial" pitchFamily="34" charset="0"/>
            </a:endParaRPr>
          </a:p>
          <a:p>
            <a:pPr algn="just"/>
            <a:r>
              <a:rPr lang="es-ES" sz="2000" b="1" i="1" dirty="0" smtClean="0">
                <a:latin typeface="Arial" pitchFamily="34" charset="0"/>
                <a:cs typeface="Arial" pitchFamily="34" charset="0"/>
              </a:rPr>
              <a:t>Una pintura, antes de ser un objeto artístico básicamente comienza siendo una superficie plana cubierta de colores. Los artistas la organizan según una intención determinada por un orden interno con gran sensibilidad a lo que sucedió o sucederá reflejando su cultura y su época. Pero. por sobre todas las razones, la pintura es un acto humano cargado de experiencias y de vida intensa. Es una tarea placentera sin ser un pasatiempo de pequeño alcance. Cuando llega a su fin se queda con la mitad de la obra la otra mitad se la lleva quien la mira.</a:t>
            </a:r>
            <a:endParaRPr lang="es-AR" sz="2000" dirty="0" smtClean="0">
              <a:latin typeface="Arial" pitchFamily="34" charset="0"/>
              <a:cs typeface="Arial" pitchFamily="34" charset="0"/>
            </a:endParaRPr>
          </a:p>
          <a:p>
            <a:pPr algn="just"/>
            <a:r>
              <a:rPr lang="es-AR" sz="1600" b="1" dirty="0" smtClean="0">
                <a:latin typeface="Arial" pitchFamily="34" charset="0"/>
                <a:cs typeface="Arial" pitchFamily="34" charset="0"/>
              </a:rPr>
              <a:t> </a:t>
            </a:r>
            <a:endParaRPr lang="es-AR" sz="16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2591669"/>
            <a:ext cx="90011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r>
              <a:rPr kumimoji="0" lang="es-AR" sz="2000" b="0" i="0" u="none" strike="noStrike" cap="none" normalizeH="0" baseline="0" dirty="0" smtClean="0">
                <a:ln>
                  <a:noFill/>
                </a:ln>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endParaRPr lang="es-AR" sz="2000" dirty="0" smtClean="0">
              <a:latin typeface="Arial" pitchFamily="34" charset="0"/>
              <a:ea typeface="Calibri" pitchFamily="34" charset="0"/>
              <a:cs typeface="Arial" pitchFamily="34" charset="0"/>
            </a:endParaRPr>
          </a:p>
        </p:txBody>
      </p:sp>
      <p:pic>
        <p:nvPicPr>
          <p:cNvPr id="64514" name="Picture 2" descr="Resultado de imagen para norma capponcelli BIOGRAFÃA"/>
          <p:cNvPicPr>
            <a:picLocks noChangeAspect="1" noChangeArrowheads="1"/>
          </p:cNvPicPr>
          <p:nvPr/>
        </p:nvPicPr>
        <p:blipFill>
          <a:blip r:embed="rId2" cstate="print"/>
          <a:srcRect/>
          <a:stretch>
            <a:fillRect/>
          </a:stretch>
        </p:blipFill>
        <p:spPr bwMode="auto">
          <a:xfrm>
            <a:off x="5191125" y="0"/>
            <a:ext cx="3952875" cy="2962276"/>
          </a:xfrm>
          <a:prstGeom prst="rect">
            <a:avLst/>
          </a:prstGeom>
          <a:noFill/>
        </p:spPr>
      </p:pic>
      <p:pic>
        <p:nvPicPr>
          <p:cNvPr id="64516" name="Picture 4" descr="Imagen relacionada"/>
          <p:cNvPicPr>
            <a:picLocks noChangeAspect="1" noChangeArrowheads="1"/>
          </p:cNvPicPr>
          <p:nvPr/>
        </p:nvPicPr>
        <p:blipFill>
          <a:blip r:embed="rId3" cstate="print"/>
          <a:srcRect/>
          <a:stretch>
            <a:fillRect/>
          </a:stretch>
        </p:blipFill>
        <p:spPr bwMode="auto">
          <a:xfrm>
            <a:off x="3143240" y="0"/>
            <a:ext cx="2047876" cy="3000372"/>
          </a:xfrm>
          <a:prstGeom prst="rect">
            <a:avLst/>
          </a:prstGeom>
          <a:noFill/>
        </p:spPr>
      </p:pic>
      <p:pic>
        <p:nvPicPr>
          <p:cNvPr id="64522" name="Picture 10" descr="Resultado de imagen para norma capponcelli BIOGRAFÃA"/>
          <p:cNvPicPr>
            <a:picLocks noChangeAspect="1" noChangeArrowheads="1"/>
          </p:cNvPicPr>
          <p:nvPr/>
        </p:nvPicPr>
        <p:blipFill>
          <a:blip r:embed="rId4" cstate="print"/>
          <a:srcRect/>
          <a:stretch>
            <a:fillRect/>
          </a:stretch>
        </p:blipFill>
        <p:spPr bwMode="auto">
          <a:xfrm>
            <a:off x="0" y="0"/>
            <a:ext cx="3214678" cy="3000372"/>
          </a:xfrm>
          <a:prstGeom prst="rect">
            <a:avLst/>
          </a:prstGeom>
          <a:noFill/>
        </p:spPr>
      </p:pic>
      <p:pic>
        <p:nvPicPr>
          <p:cNvPr id="64524" name="Picture 12" descr="Resultado de imagen para norma capponcelli BIOGRAFÃA"/>
          <p:cNvPicPr>
            <a:picLocks noChangeAspect="1" noChangeArrowheads="1"/>
          </p:cNvPicPr>
          <p:nvPr/>
        </p:nvPicPr>
        <p:blipFill>
          <a:blip r:embed="rId5" cstate="print"/>
          <a:srcRect/>
          <a:stretch>
            <a:fillRect/>
          </a:stretch>
        </p:blipFill>
        <p:spPr bwMode="auto">
          <a:xfrm>
            <a:off x="0" y="3000372"/>
            <a:ext cx="3214678" cy="3857628"/>
          </a:xfrm>
          <a:prstGeom prst="rect">
            <a:avLst/>
          </a:prstGeom>
          <a:noFill/>
        </p:spPr>
      </p:pic>
      <p:pic>
        <p:nvPicPr>
          <p:cNvPr id="64528" name="Picture 16" descr="Imagen relacionada"/>
          <p:cNvPicPr>
            <a:picLocks noChangeAspect="1" noChangeArrowheads="1"/>
          </p:cNvPicPr>
          <p:nvPr/>
        </p:nvPicPr>
        <p:blipFill>
          <a:blip r:embed="rId6" cstate="print"/>
          <a:srcRect/>
          <a:stretch>
            <a:fillRect/>
          </a:stretch>
        </p:blipFill>
        <p:spPr bwMode="auto">
          <a:xfrm>
            <a:off x="3214678" y="3000372"/>
            <a:ext cx="2428892" cy="3857628"/>
          </a:xfrm>
          <a:prstGeom prst="rect">
            <a:avLst/>
          </a:prstGeom>
          <a:noFill/>
        </p:spPr>
      </p:pic>
      <p:pic>
        <p:nvPicPr>
          <p:cNvPr id="64532" name="Picture 20" descr="Resultado de imagen para norma capponcelli BIOGRAFÃA"/>
          <p:cNvPicPr>
            <a:picLocks noChangeAspect="1" noChangeArrowheads="1"/>
          </p:cNvPicPr>
          <p:nvPr/>
        </p:nvPicPr>
        <p:blipFill>
          <a:blip r:embed="rId7" cstate="print"/>
          <a:srcRect/>
          <a:stretch>
            <a:fillRect/>
          </a:stretch>
        </p:blipFill>
        <p:spPr bwMode="auto">
          <a:xfrm>
            <a:off x="5630196" y="2981326"/>
            <a:ext cx="3513804" cy="387667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00232" y="214290"/>
            <a:ext cx="5643602" cy="642942"/>
          </a:xfrm>
        </p:spPr>
        <p:txBody>
          <a:bodyPr>
            <a:normAutofit fontScale="90000"/>
          </a:bodyPr>
          <a:lstStyle/>
          <a:p>
            <a:r>
              <a:rPr lang="es-AR" b="1" dirty="0" smtClean="0"/>
              <a:t/>
            </a:r>
            <a:br>
              <a:rPr lang="es-AR" b="1" dirty="0" smtClean="0"/>
            </a:br>
            <a:r>
              <a:rPr lang="es-AR" sz="3600" b="1" dirty="0" smtClean="0"/>
              <a:t>CORRIENTES TIENE PAYÉ</a:t>
            </a:r>
            <a:r>
              <a:rPr lang="es-AR" sz="3600" dirty="0" smtClean="0"/>
              <a:t/>
            </a:r>
            <a:br>
              <a:rPr lang="es-AR" sz="3600" dirty="0" smtClean="0"/>
            </a:br>
            <a:endParaRPr lang="es-AR" sz="3600" dirty="0"/>
          </a:p>
        </p:txBody>
      </p:sp>
      <p:sp>
        <p:nvSpPr>
          <p:cNvPr id="4" name="3 Marcador de contenido"/>
          <p:cNvSpPr>
            <a:spLocks noGrp="1"/>
          </p:cNvSpPr>
          <p:nvPr>
            <p:ph sz="half" idx="1"/>
          </p:nvPr>
        </p:nvSpPr>
        <p:spPr>
          <a:xfrm>
            <a:off x="2643174" y="928670"/>
            <a:ext cx="4038600" cy="5500726"/>
          </a:xfrm>
        </p:spPr>
        <p:txBody>
          <a:bodyPr>
            <a:noAutofit/>
          </a:bodyPr>
          <a:lstStyle/>
          <a:p>
            <a:pPr>
              <a:buNone/>
            </a:pPr>
            <a:r>
              <a:rPr lang="es-AR" sz="2000" dirty="0" smtClean="0"/>
              <a:t>         </a:t>
            </a:r>
            <a:r>
              <a:rPr lang="es-AR" sz="2000" dirty="0" smtClean="0">
                <a:latin typeface="Arial" pitchFamily="34" charset="0"/>
                <a:cs typeface="Arial" pitchFamily="34" charset="0"/>
              </a:rPr>
              <a:t>Si señor, doy fe de ello,</a:t>
            </a:r>
            <a:br>
              <a:rPr lang="es-AR" sz="2000" dirty="0" smtClean="0">
                <a:latin typeface="Arial" pitchFamily="34" charset="0"/>
                <a:cs typeface="Arial" pitchFamily="34" charset="0"/>
              </a:rPr>
            </a:br>
            <a:r>
              <a:rPr lang="es-AR" sz="2000" dirty="0" smtClean="0">
                <a:latin typeface="Arial" pitchFamily="34" charset="0"/>
                <a:cs typeface="Arial" pitchFamily="34" charset="0"/>
              </a:rPr>
              <a:t>Corrientes tiene payé.</a:t>
            </a:r>
            <a:br>
              <a:rPr lang="es-AR" sz="2000" dirty="0" smtClean="0">
                <a:latin typeface="Arial" pitchFamily="34" charset="0"/>
                <a:cs typeface="Arial" pitchFamily="34" charset="0"/>
              </a:rPr>
            </a:br>
            <a:r>
              <a:rPr lang="es-AR" sz="2000" dirty="0" smtClean="0">
                <a:latin typeface="Arial" pitchFamily="34" charset="0"/>
                <a:cs typeface="Arial" pitchFamily="34" charset="0"/>
              </a:rPr>
              <a:t>Por mucho que usted sonría</a:t>
            </a:r>
            <a:br>
              <a:rPr lang="es-AR" sz="2000" dirty="0" smtClean="0">
                <a:latin typeface="Arial" pitchFamily="34" charset="0"/>
                <a:cs typeface="Arial" pitchFamily="34" charset="0"/>
              </a:rPr>
            </a:br>
            <a:r>
              <a:rPr lang="es-AR" sz="2000" dirty="0" smtClean="0">
                <a:latin typeface="Arial" pitchFamily="34" charset="0"/>
                <a:cs typeface="Arial" pitchFamily="34" charset="0"/>
              </a:rPr>
              <a:t>pensando ¡vaya sandez!</a:t>
            </a:r>
            <a:br>
              <a:rPr lang="es-AR" sz="2000" dirty="0" smtClean="0">
                <a:latin typeface="Arial" pitchFamily="34" charset="0"/>
                <a:cs typeface="Arial" pitchFamily="34" charset="0"/>
              </a:rPr>
            </a:br>
            <a:r>
              <a:rPr lang="es-AR" sz="2000" dirty="0" smtClean="0">
                <a:latin typeface="Arial" pitchFamily="34" charset="0"/>
                <a:cs typeface="Arial" pitchFamily="34" charset="0"/>
              </a:rPr>
              <a:t>son simplezas agoreras</a:t>
            </a:r>
            <a:br>
              <a:rPr lang="es-AR" sz="2000" dirty="0" smtClean="0">
                <a:latin typeface="Arial" pitchFamily="34" charset="0"/>
                <a:cs typeface="Arial" pitchFamily="34" charset="0"/>
              </a:rPr>
            </a:br>
            <a:r>
              <a:rPr lang="es-AR" sz="2000" dirty="0" smtClean="0">
                <a:latin typeface="Arial" pitchFamily="34" charset="0"/>
                <a:cs typeface="Arial" pitchFamily="34" charset="0"/>
              </a:rPr>
              <a:t>de quien siempre quiso bien</a:t>
            </a:r>
            <a:br>
              <a:rPr lang="es-AR" sz="2000" dirty="0" smtClean="0">
                <a:latin typeface="Arial" pitchFamily="34" charset="0"/>
                <a:cs typeface="Arial" pitchFamily="34" charset="0"/>
              </a:rPr>
            </a:br>
            <a:r>
              <a:rPr lang="es-AR" sz="2000" dirty="0" smtClean="0">
                <a:latin typeface="Arial" pitchFamily="34" charset="0"/>
                <a:cs typeface="Arial" pitchFamily="34" charset="0"/>
              </a:rPr>
              <a:t>a su cuna… yo repito:</a:t>
            </a:r>
            <a:br>
              <a:rPr lang="es-AR" sz="2000" dirty="0" smtClean="0">
                <a:latin typeface="Arial" pitchFamily="34" charset="0"/>
                <a:cs typeface="Arial" pitchFamily="34" charset="0"/>
              </a:rPr>
            </a:br>
            <a:r>
              <a:rPr lang="es-AR" sz="2000" dirty="0" smtClean="0">
                <a:latin typeface="Arial" pitchFamily="34" charset="0"/>
                <a:cs typeface="Arial" pitchFamily="34" charset="0"/>
              </a:rPr>
              <a:t>¡Corrientes tiene payé!</a:t>
            </a:r>
            <a:br>
              <a:rPr lang="es-AR" sz="2000" dirty="0" smtClean="0">
                <a:latin typeface="Arial" pitchFamily="34" charset="0"/>
                <a:cs typeface="Arial" pitchFamily="34" charset="0"/>
              </a:rPr>
            </a:br>
            <a:r>
              <a:rPr lang="es-AR" sz="2000" dirty="0" smtClean="0">
                <a:latin typeface="Arial" pitchFamily="34" charset="0"/>
                <a:cs typeface="Arial" pitchFamily="34" charset="0"/>
              </a:rPr>
              <a:t/>
            </a:r>
            <a:br>
              <a:rPr lang="es-AR" sz="2000" dirty="0" smtClean="0">
                <a:latin typeface="Arial" pitchFamily="34" charset="0"/>
                <a:cs typeface="Arial" pitchFamily="34" charset="0"/>
              </a:rPr>
            </a:br>
            <a:r>
              <a:rPr lang="es-AR" sz="2000" dirty="0" smtClean="0">
                <a:latin typeface="Arial" pitchFamily="34" charset="0"/>
                <a:cs typeface="Arial" pitchFamily="34" charset="0"/>
              </a:rPr>
              <a:t>(Tiene payé. Talismán de un infalible poder que fraguo la </a:t>
            </a:r>
            <a:br>
              <a:rPr lang="es-AR" sz="2000" dirty="0" smtClean="0">
                <a:latin typeface="Arial" pitchFamily="34" charset="0"/>
                <a:cs typeface="Arial" pitchFamily="34" charset="0"/>
              </a:rPr>
            </a:br>
            <a:r>
              <a:rPr lang="es-AR" sz="2000" dirty="0" smtClean="0">
                <a:latin typeface="Arial" pitchFamily="34" charset="0"/>
                <a:cs typeface="Arial" pitchFamily="34" charset="0"/>
              </a:rPr>
              <a:t>hechicería guaraní </a:t>
            </a:r>
            <a:r>
              <a:rPr lang="es-AR" sz="2000" dirty="0" err="1" smtClean="0">
                <a:latin typeface="Arial" pitchFamily="34" charset="0"/>
                <a:cs typeface="Arial" pitchFamily="34" charset="0"/>
              </a:rPr>
              <a:t>Imaguare</a:t>
            </a:r>
            <a:r>
              <a:rPr lang="es-AR" sz="2000" dirty="0" smtClean="0">
                <a:latin typeface="Arial" pitchFamily="34" charset="0"/>
                <a:cs typeface="Arial" pitchFamily="34" charset="0"/>
              </a:rPr>
              <a:t>.</a:t>
            </a:r>
            <a:br>
              <a:rPr lang="es-AR" sz="2000" dirty="0" smtClean="0">
                <a:latin typeface="Arial" pitchFamily="34" charset="0"/>
                <a:cs typeface="Arial" pitchFamily="34" charset="0"/>
              </a:rPr>
            </a:br>
            <a:r>
              <a:rPr lang="es-AR" sz="2000" dirty="0" smtClean="0">
                <a:latin typeface="Arial" pitchFamily="34" charset="0"/>
                <a:cs typeface="Arial" pitchFamily="34" charset="0"/>
              </a:rPr>
              <a:t>Ese encanto de mi tierra que la hace lucir tan bien es lo</a:t>
            </a:r>
            <a:br>
              <a:rPr lang="es-AR" sz="2000" dirty="0" smtClean="0">
                <a:latin typeface="Arial" pitchFamily="34" charset="0"/>
                <a:cs typeface="Arial" pitchFamily="34" charset="0"/>
              </a:rPr>
            </a:br>
            <a:r>
              <a:rPr lang="es-AR" sz="2000" dirty="0" smtClean="0">
                <a:latin typeface="Arial" pitchFamily="34" charset="0"/>
                <a:cs typeface="Arial" pitchFamily="34" charset="0"/>
              </a:rPr>
              <a:t>que afirma mi </a:t>
            </a:r>
            <a:r>
              <a:rPr lang="es-AR" sz="2000" dirty="0" err="1" smtClean="0">
                <a:latin typeface="Arial" pitchFamily="34" charset="0"/>
                <a:cs typeface="Arial" pitchFamily="34" charset="0"/>
              </a:rPr>
              <a:t>acerto</a:t>
            </a:r>
            <a:r>
              <a:rPr lang="es-AR" sz="2000" dirty="0" smtClean="0">
                <a:latin typeface="Arial" pitchFamily="34" charset="0"/>
                <a:cs typeface="Arial" pitchFamily="34" charset="0"/>
              </a:rPr>
              <a:t>… Corrientes tiene payé.)</a:t>
            </a:r>
            <a:br>
              <a:rPr lang="es-AR" sz="2000" dirty="0" smtClean="0">
                <a:latin typeface="Arial" pitchFamily="34" charset="0"/>
                <a:cs typeface="Arial" pitchFamily="34" charset="0"/>
              </a:rPr>
            </a:br>
            <a:r>
              <a:rPr lang="es-AR" sz="1400" dirty="0" smtClean="0">
                <a:latin typeface="Arial" pitchFamily="34" charset="0"/>
                <a:cs typeface="Arial" pitchFamily="34" charset="0"/>
              </a:rPr>
              <a:t/>
            </a:r>
            <a:br>
              <a:rPr lang="es-AR" sz="1400" dirty="0" smtClean="0">
                <a:latin typeface="Arial" pitchFamily="34" charset="0"/>
                <a:cs typeface="Arial" pitchFamily="34" charset="0"/>
              </a:rPr>
            </a:br>
            <a:endParaRPr lang="es-AR"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esultado de imagen para norma capponcell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half" idx="2"/>
          </p:nvPr>
        </p:nvSpPr>
        <p:spPr>
          <a:xfrm>
            <a:off x="2500298" y="1428736"/>
            <a:ext cx="4038600" cy="4525963"/>
          </a:xfrm>
        </p:spPr>
        <p:txBody>
          <a:bodyPr>
            <a:normAutofit fontScale="62500" lnSpcReduction="20000"/>
          </a:bodyPr>
          <a:lstStyle/>
          <a:p>
            <a:pPr>
              <a:buNone/>
            </a:pPr>
            <a:r>
              <a:rPr lang="es-AR" sz="2400" dirty="0" smtClean="0">
                <a:latin typeface="Arial" pitchFamily="34" charset="0"/>
                <a:cs typeface="Arial" pitchFamily="34" charset="0"/>
              </a:rPr>
              <a:t>      Y si no, que nos lo digan</a:t>
            </a:r>
            <a:br>
              <a:rPr lang="es-AR" sz="2400" dirty="0" smtClean="0">
                <a:latin typeface="Arial" pitchFamily="34" charset="0"/>
                <a:cs typeface="Arial" pitchFamily="34" charset="0"/>
              </a:rPr>
            </a:br>
            <a:r>
              <a:rPr lang="es-AR" sz="2400" dirty="0" smtClean="0">
                <a:latin typeface="Arial" pitchFamily="34" charset="0"/>
                <a:cs typeface="Arial" pitchFamily="34" charset="0"/>
              </a:rPr>
              <a:t>las flores de su vergel,</a:t>
            </a:r>
            <a:br>
              <a:rPr lang="es-AR" sz="2400" dirty="0" smtClean="0">
                <a:latin typeface="Arial" pitchFamily="34" charset="0"/>
                <a:cs typeface="Arial" pitchFamily="34" charset="0"/>
              </a:rPr>
            </a:br>
            <a:r>
              <a:rPr lang="es-AR" sz="2400" dirty="0" smtClean="0">
                <a:latin typeface="Arial" pitchFamily="34" charset="0"/>
                <a:cs typeface="Arial" pitchFamily="34" charset="0"/>
              </a:rPr>
              <a:t>sus lapachos y azahares</a:t>
            </a:r>
            <a:br>
              <a:rPr lang="es-AR" sz="2400" dirty="0" smtClean="0">
                <a:latin typeface="Arial" pitchFamily="34" charset="0"/>
                <a:cs typeface="Arial" pitchFamily="34" charset="0"/>
              </a:rPr>
            </a:br>
            <a:r>
              <a:rPr lang="es-AR" sz="2400" dirty="0" err="1" smtClean="0">
                <a:latin typeface="Arial" pitchFamily="34" charset="0"/>
                <a:cs typeface="Arial" pitchFamily="34" charset="0"/>
              </a:rPr>
              <a:t>mburucuyás</a:t>
            </a:r>
            <a:r>
              <a:rPr lang="es-AR" sz="2400" dirty="0" smtClean="0">
                <a:latin typeface="Arial" pitchFamily="34" charset="0"/>
                <a:cs typeface="Arial" pitchFamily="34" charset="0"/>
              </a:rPr>
              <a:t> e irupés,</a:t>
            </a:r>
            <a:br>
              <a:rPr lang="es-AR" sz="2400" dirty="0" smtClean="0">
                <a:latin typeface="Arial" pitchFamily="34" charset="0"/>
                <a:cs typeface="Arial" pitchFamily="34" charset="0"/>
              </a:rPr>
            </a:br>
            <a:r>
              <a:rPr lang="es-AR" sz="2400" dirty="0" smtClean="0">
                <a:latin typeface="Arial" pitchFamily="34" charset="0"/>
                <a:cs typeface="Arial" pitchFamily="34" charset="0"/>
              </a:rPr>
              <a:t>sus estrellas federales,</a:t>
            </a:r>
            <a:br>
              <a:rPr lang="es-AR" sz="2400" dirty="0" smtClean="0">
                <a:latin typeface="Arial" pitchFamily="34" charset="0"/>
                <a:cs typeface="Arial" pitchFamily="34" charset="0"/>
              </a:rPr>
            </a:br>
            <a:r>
              <a:rPr lang="es-AR" sz="2400" dirty="0" smtClean="0">
                <a:latin typeface="Arial" pitchFamily="34" charset="0"/>
                <a:cs typeface="Arial" pitchFamily="34" charset="0"/>
              </a:rPr>
              <a:t>su jazmín magno y también</a:t>
            </a:r>
            <a:br>
              <a:rPr lang="es-AR" sz="2400" dirty="0" smtClean="0">
                <a:latin typeface="Arial" pitchFamily="34" charset="0"/>
                <a:cs typeface="Arial" pitchFamily="34" charset="0"/>
              </a:rPr>
            </a:br>
            <a:r>
              <a:rPr lang="es-AR" sz="2400" dirty="0" smtClean="0">
                <a:latin typeface="Arial" pitchFamily="34" charset="0"/>
                <a:cs typeface="Arial" pitchFamily="34" charset="0"/>
              </a:rPr>
              <a:t>aquella blanca sultana</a:t>
            </a:r>
            <a:br>
              <a:rPr lang="es-AR" sz="2400" dirty="0" smtClean="0">
                <a:latin typeface="Arial" pitchFamily="34" charset="0"/>
                <a:cs typeface="Arial" pitchFamily="34" charset="0"/>
              </a:rPr>
            </a:br>
            <a:r>
              <a:rPr lang="es-AR" sz="2400" dirty="0" smtClean="0">
                <a:latin typeface="Arial" pitchFamily="34" charset="0"/>
                <a:cs typeface="Arial" pitchFamily="34" charset="0"/>
              </a:rPr>
              <a:t>que hace febrero al nacer</a:t>
            </a:r>
            <a:br>
              <a:rPr lang="es-AR" sz="2400" dirty="0" smtClean="0">
                <a:latin typeface="Arial" pitchFamily="34" charset="0"/>
                <a:cs typeface="Arial" pitchFamily="34" charset="0"/>
              </a:rPr>
            </a:br>
            <a:r>
              <a:rPr lang="es-AR" sz="2400" dirty="0" smtClean="0">
                <a:latin typeface="Arial" pitchFamily="34" charset="0"/>
                <a:cs typeface="Arial" pitchFamily="34" charset="0"/>
              </a:rPr>
              <a:t>exclamar a quien la huela…</a:t>
            </a:r>
            <a:br>
              <a:rPr lang="es-AR" sz="2400" dirty="0" smtClean="0">
                <a:latin typeface="Arial" pitchFamily="34" charset="0"/>
                <a:cs typeface="Arial" pitchFamily="34" charset="0"/>
              </a:rPr>
            </a:br>
            <a:r>
              <a:rPr lang="es-AR" sz="2400" dirty="0" smtClean="0">
                <a:latin typeface="Arial" pitchFamily="34" charset="0"/>
                <a:cs typeface="Arial" pitchFamily="34" charset="0"/>
              </a:rPr>
              <a:t>¡Corrientes tiene payé!</a:t>
            </a:r>
            <a:br>
              <a:rPr lang="es-AR" sz="2400" dirty="0" smtClean="0">
                <a:latin typeface="Arial" pitchFamily="34" charset="0"/>
                <a:cs typeface="Arial" pitchFamily="34" charset="0"/>
              </a:rPr>
            </a:br>
            <a:r>
              <a:rPr lang="es-AR" sz="2400" dirty="0" smtClean="0">
                <a:latin typeface="Arial" pitchFamily="34" charset="0"/>
                <a:cs typeface="Arial" pitchFamily="34" charset="0"/>
              </a:rPr>
              <a:t/>
            </a:r>
            <a:br>
              <a:rPr lang="es-AR" sz="2400" dirty="0" smtClean="0">
                <a:latin typeface="Arial" pitchFamily="34" charset="0"/>
                <a:cs typeface="Arial" pitchFamily="34" charset="0"/>
              </a:rPr>
            </a:br>
            <a:r>
              <a:rPr lang="es-AR" sz="2400" dirty="0" smtClean="0">
                <a:latin typeface="Arial" pitchFamily="34" charset="0"/>
                <a:cs typeface="Arial" pitchFamily="34" charset="0"/>
              </a:rPr>
              <a:t>Que lo digan los milagros</a:t>
            </a:r>
            <a:br>
              <a:rPr lang="es-AR" sz="2400" dirty="0" smtClean="0">
                <a:latin typeface="Arial" pitchFamily="34" charset="0"/>
                <a:cs typeface="Arial" pitchFamily="34" charset="0"/>
              </a:rPr>
            </a:br>
            <a:r>
              <a:rPr lang="es-AR" sz="2400" dirty="0" smtClean="0">
                <a:latin typeface="Arial" pitchFamily="34" charset="0"/>
                <a:cs typeface="Arial" pitchFamily="34" charset="0"/>
              </a:rPr>
              <a:t>de nuestra Cruz de urunday</a:t>
            </a:r>
            <a:br>
              <a:rPr lang="es-AR" sz="2400" dirty="0" smtClean="0">
                <a:latin typeface="Arial" pitchFamily="34" charset="0"/>
                <a:cs typeface="Arial" pitchFamily="34" charset="0"/>
              </a:rPr>
            </a:br>
            <a:r>
              <a:rPr lang="es-AR" sz="2400" dirty="0" smtClean="0">
                <a:latin typeface="Arial" pitchFamily="34" charset="0"/>
                <a:cs typeface="Arial" pitchFamily="34" charset="0"/>
              </a:rPr>
              <a:t> y los de aquella señora</a:t>
            </a:r>
            <a:br>
              <a:rPr lang="es-AR" sz="2400" dirty="0" smtClean="0">
                <a:latin typeface="Arial" pitchFamily="34" charset="0"/>
                <a:cs typeface="Arial" pitchFamily="34" charset="0"/>
              </a:rPr>
            </a:br>
            <a:r>
              <a:rPr lang="es-AR" sz="2400" dirty="0" smtClean="0">
                <a:latin typeface="Arial" pitchFamily="34" charset="0"/>
                <a:cs typeface="Arial" pitchFamily="34" charset="0"/>
              </a:rPr>
              <a:t>de </a:t>
            </a:r>
            <a:r>
              <a:rPr lang="es-AR" sz="2400" dirty="0" err="1" smtClean="0">
                <a:latin typeface="Arial" pitchFamily="34" charset="0"/>
                <a:cs typeface="Arial" pitchFamily="34" charset="0"/>
              </a:rPr>
              <a:t>Itatí</a:t>
            </a:r>
            <a:r>
              <a:rPr lang="es-AR" sz="2400" dirty="0" smtClean="0">
                <a:latin typeface="Arial" pitchFamily="34" charset="0"/>
                <a:cs typeface="Arial" pitchFamily="34" charset="0"/>
              </a:rPr>
              <a:t>  de oscura tez.</a:t>
            </a:r>
            <a:br>
              <a:rPr lang="es-AR" sz="2400" dirty="0" smtClean="0">
                <a:latin typeface="Arial" pitchFamily="34" charset="0"/>
                <a:cs typeface="Arial" pitchFamily="34" charset="0"/>
              </a:rPr>
            </a:br>
            <a:r>
              <a:rPr lang="es-AR" sz="2400" dirty="0" smtClean="0">
                <a:latin typeface="Arial" pitchFamily="34" charset="0"/>
                <a:cs typeface="Arial" pitchFamily="34" charset="0"/>
              </a:rPr>
              <a:t>Que lo diga su paisaje,</a:t>
            </a:r>
            <a:br>
              <a:rPr lang="es-AR" sz="2400" dirty="0" smtClean="0">
                <a:latin typeface="Arial" pitchFamily="34" charset="0"/>
                <a:cs typeface="Arial" pitchFamily="34" charset="0"/>
              </a:rPr>
            </a:br>
            <a:r>
              <a:rPr lang="es-AR" sz="2400" dirty="0" smtClean="0">
                <a:latin typeface="Arial" pitchFamily="34" charset="0"/>
                <a:cs typeface="Arial" pitchFamily="34" charset="0"/>
              </a:rPr>
              <a:t>su Paraná, su Batel,</a:t>
            </a:r>
            <a:br>
              <a:rPr lang="es-AR" sz="2400" dirty="0" smtClean="0">
                <a:latin typeface="Arial" pitchFamily="34" charset="0"/>
                <a:cs typeface="Arial" pitchFamily="34" charset="0"/>
              </a:rPr>
            </a:br>
            <a:r>
              <a:rPr lang="es-AR" sz="2400" dirty="0" smtClean="0">
                <a:latin typeface="Arial" pitchFamily="34" charset="0"/>
                <a:cs typeface="Arial" pitchFamily="34" charset="0"/>
              </a:rPr>
              <a:t>su </a:t>
            </a:r>
            <a:r>
              <a:rPr lang="es-AR" sz="2400" dirty="0" err="1" smtClean="0">
                <a:latin typeface="Arial" pitchFamily="34" charset="0"/>
                <a:cs typeface="Arial" pitchFamily="34" charset="0"/>
              </a:rPr>
              <a:t>Iberá</a:t>
            </a:r>
            <a:r>
              <a:rPr lang="es-AR" sz="2400" dirty="0" smtClean="0">
                <a:latin typeface="Arial" pitchFamily="34" charset="0"/>
                <a:cs typeface="Arial" pitchFamily="34" charset="0"/>
              </a:rPr>
              <a:t>, su Rio Corrientes,</a:t>
            </a:r>
            <a:br>
              <a:rPr lang="es-AR" sz="2400" dirty="0" smtClean="0">
                <a:latin typeface="Arial" pitchFamily="34" charset="0"/>
                <a:cs typeface="Arial" pitchFamily="34" charset="0"/>
              </a:rPr>
            </a:br>
            <a:r>
              <a:rPr lang="es-AR" sz="2400" dirty="0" smtClean="0">
                <a:latin typeface="Arial" pitchFamily="34" charset="0"/>
                <a:cs typeface="Arial" pitchFamily="34" charset="0"/>
              </a:rPr>
              <a:t>su </a:t>
            </a:r>
            <a:r>
              <a:rPr lang="es-AR" sz="2400" dirty="0" err="1" smtClean="0">
                <a:latin typeface="Arial" pitchFamily="34" charset="0"/>
                <a:cs typeface="Arial" pitchFamily="34" charset="0"/>
              </a:rPr>
              <a:t>Miriñay</a:t>
            </a:r>
            <a:r>
              <a:rPr lang="es-AR" sz="2400" dirty="0" smtClean="0">
                <a:latin typeface="Arial" pitchFamily="34" charset="0"/>
                <a:cs typeface="Arial" pitchFamily="34" charset="0"/>
              </a:rPr>
              <a:t>, su Aguapey…</a:t>
            </a:r>
            <a:br>
              <a:rPr lang="es-AR" sz="2400" dirty="0" smtClean="0">
                <a:latin typeface="Arial" pitchFamily="34" charset="0"/>
                <a:cs typeface="Arial" pitchFamily="34" charset="0"/>
              </a:rPr>
            </a:br>
            <a:r>
              <a:rPr lang="es-AR" sz="2400" dirty="0" smtClean="0">
                <a:latin typeface="Arial" pitchFamily="34" charset="0"/>
                <a:cs typeface="Arial" pitchFamily="34" charset="0"/>
              </a:rPr>
              <a:t>sus campiñas encendidas</a:t>
            </a:r>
            <a:br>
              <a:rPr lang="es-AR" sz="2400" dirty="0" smtClean="0">
                <a:latin typeface="Arial" pitchFamily="34" charset="0"/>
                <a:cs typeface="Arial" pitchFamily="34" charset="0"/>
              </a:rPr>
            </a:br>
            <a:r>
              <a:rPr lang="es-AR" sz="2400" dirty="0" smtClean="0">
                <a:latin typeface="Arial" pitchFamily="34" charset="0"/>
                <a:cs typeface="Arial" pitchFamily="34" charset="0"/>
              </a:rPr>
              <a:t>con los cromos de un edén:</a:t>
            </a:r>
            <a:br>
              <a:rPr lang="es-AR" sz="2400" dirty="0" smtClean="0">
                <a:latin typeface="Arial" pitchFamily="34" charset="0"/>
                <a:cs typeface="Arial" pitchFamily="34" charset="0"/>
              </a:rPr>
            </a:br>
            <a:r>
              <a:rPr lang="es-AR" sz="2400" dirty="0" smtClean="0">
                <a:latin typeface="Arial" pitchFamily="34" charset="0"/>
                <a:cs typeface="Arial" pitchFamily="34" charset="0"/>
              </a:rPr>
              <a:t>sus palmeras dormitando</a:t>
            </a:r>
            <a:br>
              <a:rPr lang="es-AR" sz="2400" dirty="0" smtClean="0">
                <a:latin typeface="Arial" pitchFamily="34" charset="0"/>
                <a:cs typeface="Arial" pitchFamily="34" charset="0"/>
              </a:rPr>
            </a:br>
            <a:r>
              <a:rPr lang="es-AR" sz="2400" dirty="0" smtClean="0">
                <a:latin typeface="Arial" pitchFamily="34" charset="0"/>
                <a:cs typeface="Arial" pitchFamily="34" charset="0"/>
              </a:rPr>
              <a:t>bajo el asayé pité.</a:t>
            </a:r>
            <a:br>
              <a:rPr lang="es-AR" sz="2400" dirty="0" smtClean="0">
                <a:latin typeface="Arial" pitchFamily="34" charset="0"/>
                <a:cs typeface="Arial" pitchFamily="34" charset="0"/>
              </a:rPr>
            </a:br>
            <a:endParaRPr lang="es-AR" sz="24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Resultado de imagen para vispo obr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6324" name="Picture 4" descr="Resultado de imagen para vispo obra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1"/>
          </p:nvPr>
        </p:nvSpPr>
        <p:spPr>
          <a:xfrm>
            <a:off x="2714612" y="1285860"/>
            <a:ext cx="4038600" cy="4525963"/>
          </a:xfrm>
        </p:spPr>
        <p:txBody>
          <a:bodyPr>
            <a:normAutofit fontScale="92500" lnSpcReduction="10000"/>
          </a:bodyPr>
          <a:lstStyle/>
          <a:p>
            <a:pPr>
              <a:buNone/>
            </a:pPr>
            <a:r>
              <a:rPr lang="es-AR" dirty="0" smtClean="0"/>
              <a:t>    </a:t>
            </a:r>
            <a:r>
              <a:rPr lang="es-AR" sz="2400" dirty="0" smtClean="0">
                <a:latin typeface="Arial" pitchFamily="34" charset="0"/>
                <a:cs typeface="Arial" pitchFamily="34" charset="0"/>
              </a:rPr>
              <a:t>Campos, que un día jugando</a:t>
            </a:r>
            <a:br>
              <a:rPr lang="es-AR" sz="2400" dirty="0" smtClean="0">
                <a:latin typeface="Arial" pitchFamily="34" charset="0"/>
                <a:cs typeface="Arial" pitchFamily="34" charset="0"/>
              </a:rPr>
            </a:br>
            <a:r>
              <a:rPr lang="es-AR" sz="2400" dirty="0" smtClean="0">
                <a:latin typeface="Arial" pitchFamily="34" charset="0"/>
                <a:cs typeface="Arial" pitchFamily="34" charset="0"/>
              </a:rPr>
              <a:t>en la historia su papel</a:t>
            </a:r>
            <a:br>
              <a:rPr lang="es-AR" sz="2400" dirty="0" smtClean="0">
                <a:latin typeface="Arial" pitchFamily="34" charset="0"/>
                <a:cs typeface="Arial" pitchFamily="34" charset="0"/>
              </a:rPr>
            </a:br>
            <a:r>
              <a:rPr lang="es-AR" sz="2400" dirty="0" smtClean="0">
                <a:latin typeface="Arial" pitchFamily="34" charset="0"/>
                <a:cs typeface="Arial" pitchFamily="34" charset="0"/>
              </a:rPr>
              <a:t>vieron luchar a su pueblo</a:t>
            </a:r>
            <a:br>
              <a:rPr lang="es-AR" sz="2400" dirty="0" smtClean="0">
                <a:latin typeface="Arial" pitchFamily="34" charset="0"/>
                <a:cs typeface="Arial" pitchFamily="34" charset="0"/>
              </a:rPr>
            </a:br>
            <a:r>
              <a:rPr lang="es-AR" sz="2400" dirty="0" smtClean="0">
                <a:latin typeface="Arial" pitchFamily="34" charset="0"/>
                <a:cs typeface="Arial" pitchFamily="34" charset="0"/>
              </a:rPr>
              <a:t>con espartana altivez.</a:t>
            </a:r>
            <a:br>
              <a:rPr lang="es-AR" sz="2400" dirty="0" smtClean="0">
                <a:latin typeface="Arial" pitchFamily="34" charset="0"/>
                <a:cs typeface="Arial" pitchFamily="34" charset="0"/>
              </a:rPr>
            </a:br>
            <a:r>
              <a:rPr lang="es-AR" sz="2400" dirty="0" smtClean="0">
                <a:latin typeface="Arial" pitchFamily="34" charset="0"/>
                <a:cs typeface="Arial" pitchFamily="34" charset="0"/>
              </a:rPr>
              <a:t>Que lo digan sus fantasmas</a:t>
            </a:r>
            <a:br>
              <a:rPr lang="es-AR" sz="2400" dirty="0" smtClean="0">
                <a:latin typeface="Arial" pitchFamily="34" charset="0"/>
                <a:cs typeface="Arial" pitchFamily="34" charset="0"/>
              </a:rPr>
            </a:br>
            <a:r>
              <a:rPr lang="es-AR" sz="2400" dirty="0" smtClean="0">
                <a:latin typeface="Arial" pitchFamily="34" charset="0"/>
                <a:cs typeface="Arial" pitchFamily="34" charset="0"/>
              </a:rPr>
              <a:t>que el paisano llama infiel,</a:t>
            </a:r>
            <a:br>
              <a:rPr lang="es-AR" sz="2400" dirty="0" smtClean="0">
                <a:latin typeface="Arial" pitchFamily="34" charset="0"/>
                <a:cs typeface="Arial" pitchFamily="34" charset="0"/>
              </a:rPr>
            </a:br>
            <a:r>
              <a:rPr lang="es-AR" sz="2400" dirty="0" smtClean="0">
                <a:latin typeface="Arial" pitchFamily="34" charset="0"/>
                <a:cs typeface="Arial" pitchFamily="34" charset="0"/>
              </a:rPr>
              <a:t>el </a:t>
            </a:r>
            <a:r>
              <a:rPr lang="es-AR" sz="2400" dirty="0" err="1" smtClean="0">
                <a:latin typeface="Arial" pitchFamily="34" charset="0"/>
                <a:cs typeface="Arial" pitchFamily="34" charset="0"/>
              </a:rPr>
              <a:t>mboitatá</a:t>
            </a:r>
            <a:r>
              <a:rPr lang="es-AR" sz="2400" dirty="0" smtClean="0">
                <a:latin typeface="Arial" pitchFamily="34" charset="0"/>
                <a:cs typeface="Arial" pitchFamily="34" charset="0"/>
              </a:rPr>
              <a:t> y el pombero,</a:t>
            </a:r>
            <a:br>
              <a:rPr lang="es-AR" sz="2400" dirty="0" smtClean="0">
                <a:latin typeface="Arial" pitchFamily="34" charset="0"/>
                <a:cs typeface="Arial" pitchFamily="34" charset="0"/>
              </a:rPr>
            </a:br>
            <a:r>
              <a:rPr lang="es-AR" sz="2400" dirty="0" smtClean="0">
                <a:latin typeface="Arial" pitchFamily="34" charset="0"/>
                <a:cs typeface="Arial" pitchFamily="34" charset="0"/>
              </a:rPr>
              <a:t>y aquel </a:t>
            </a:r>
            <a:r>
              <a:rPr lang="es-AR" sz="2400" dirty="0" err="1" smtClean="0">
                <a:latin typeface="Arial" pitchFamily="34" charset="0"/>
                <a:cs typeface="Arial" pitchFamily="34" charset="0"/>
              </a:rPr>
              <a:t>Yasí</a:t>
            </a:r>
            <a:r>
              <a:rPr lang="es-AR" sz="2400" dirty="0" smtClean="0">
                <a:latin typeface="Arial" pitchFamily="34" charset="0"/>
                <a:cs typeface="Arial" pitchFamily="34" charset="0"/>
              </a:rPr>
              <a:t> </a:t>
            </a:r>
            <a:r>
              <a:rPr lang="es-AR" sz="2400" dirty="0" err="1" smtClean="0">
                <a:latin typeface="Arial" pitchFamily="34" charset="0"/>
                <a:cs typeface="Arial" pitchFamily="34" charset="0"/>
              </a:rPr>
              <a:t>Yateré</a:t>
            </a:r>
            <a:r>
              <a:rPr lang="es-AR" sz="2400" dirty="0" smtClean="0">
                <a:latin typeface="Arial" pitchFamily="34" charset="0"/>
                <a:cs typeface="Arial" pitchFamily="34" charset="0"/>
              </a:rPr>
              <a:t/>
            </a:r>
            <a:br>
              <a:rPr lang="es-AR" sz="2400" dirty="0" smtClean="0">
                <a:latin typeface="Arial" pitchFamily="34" charset="0"/>
                <a:cs typeface="Arial" pitchFamily="34" charset="0"/>
              </a:rPr>
            </a:br>
            <a:r>
              <a:rPr lang="es-AR" sz="2400" dirty="0" smtClean="0">
                <a:latin typeface="Arial" pitchFamily="34" charset="0"/>
                <a:cs typeface="Arial" pitchFamily="34" charset="0"/>
              </a:rPr>
              <a:t>cuyo silbo legendario</a:t>
            </a:r>
            <a:br>
              <a:rPr lang="es-AR" sz="2400" dirty="0" smtClean="0">
                <a:latin typeface="Arial" pitchFamily="34" charset="0"/>
                <a:cs typeface="Arial" pitchFamily="34" charset="0"/>
              </a:rPr>
            </a:br>
            <a:r>
              <a:rPr lang="es-AR" sz="2400" dirty="0" err="1" smtClean="0">
                <a:latin typeface="Arial" pitchFamily="34" charset="0"/>
                <a:cs typeface="Arial" pitchFamily="34" charset="0"/>
              </a:rPr>
              <a:t>pareciéranos</a:t>
            </a:r>
            <a:r>
              <a:rPr lang="es-AR" sz="2400" dirty="0" smtClean="0">
                <a:latin typeface="Arial" pitchFamily="34" charset="0"/>
                <a:cs typeface="Arial" pitchFamily="34" charset="0"/>
              </a:rPr>
              <a:t>  traer</a:t>
            </a:r>
            <a:br>
              <a:rPr lang="es-AR" sz="2400" dirty="0" smtClean="0">
                <a:latin typeface="Arial" pitchFamily="34" charset="0"/>
                <a:cs typeface="Arial" pitchFamily="34" charset="0"/>
              </a:rPr>
            </a:br>
            <a:r>
              <a:rPr lang="es-AR" sz="2400" dirty="0" smtClean="0">
                <a:latin typeface="Arial" pitchFamily="34" charset="0"/>
                <a:cs typeface="Arial" pitchFamily="34" charset="0"/>
              </a:rPr>
              <a:t>un eco añejo que dice:</a:t>
            </a:r>
            <a:br>
              <a:rPr lang="es-AR" sz="2400" dirty="0" smtClean="0">
                <a:latin typeface="Arial" pitchFamily="34" charset="0"/>
                <a:cs typeface="Arial" pitchFamily="34" charset="0"/>
              </a:rPr>
            </a:br>
            <a:r>
              <a:rPr lang="es-AR" sz="2400" dirty="0" smtClean="0">
                <a:latin typeface="Arial" pitchFamily="34" charset="0"/>
                <a:cs typeface="Arial" pitchFamily="34" charset="0"/>
              </a:rPr>
              <a:t>Corrientes tiene payé</a:t>
            </a:r>
            <a:r>
              <a:rPr lang="es-AR" dirty="0" smtClean="0"/>
              <a:t>!</a:t>
            </a:r>
            <a:br>
              <a:rPr lang="es-AR" dirty="0" smtClean="0"/>
            </a:br>
            <a:endParaRPr lang="es-A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esultado de imagen para lapacho de long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2786050" y="357166"/>
            <a:ext cx="4038600" cy="6215106"/>
          </a:xfrm>
        </p:spPr>
        <p:txBody>
          <a:bodyPr>
            <a:normAutofit fontScale="25000" lnSpcReduction="20000"/>
          </a:bodyPr>
          <a:lstStyle/>
          <a:p>
            <a:pPr>
              <a:buNone/>
            </a:pPr>
            <a:r>
              <a:rPr lang="es-AR" sz="6400" dirty="0" smtClean="0">
                <a:latin typeface="Arial" pitchFamily="34" charset="0"/>
                <a:cs typeface="Arial" pitchFamily="34" charset="0"/>
              </a:rPr>
              <a:t>        Sí señor, sí que lo tiene,</a:t>
            </a:r>
            <a:br>
              <a:rPr lang="es-AR" sz="6400" dirty="0" smtClean="0">
                <a:latin typeface="Arial" pitchFamily="34" charset="0"/>
                <a:cs typeface="Arial" pitchFamily="34" charset="0"/>
              </a:rPr>
            </a:br>
            <a:r>
              <a:rPr lang="es-AR" sz="6400" dirty="0" smtClean="0">
                <a:latin typeface="Arial" pitchFamily="34" charset="0"/>
                <a:cs typeface="Arial" pitchFamily="34" charset="0"/>
              </a:rPr>
              <a:t>cómo no lo va a tener!!</a:t>
            </a:r>
            <a:br>
              <a:rPr lang="es-AR" sz="6400" dirty="0" smtClean="0">
                <a:latin typeface="Arial" pitchFamily="34" charset="0"/>
                <a:cs typeface="Arial" pitchFamily="34" charset="0"/>
              </a:rPr>
            </a:br>
            <a:r>
              <a:rPr lang="es-AR" sz="6400" dirty="0" smtClean="0">
                <a:latin typeface="Arial" pitchFamily="34" charset="0"/>
                <a:cs typeface="Arial" pitchFamily="34" charset="0"/>
              </a:rPr>
              <a:t>lo pregonan los sabores</a:t>
            </a:r>
            <a:br>
              <a:rPr lang="es-AR" sz="6400" dirty="0" smtClean="0">
                <a:latin typeface="Arial" pitchFamily="34" charset="0"/>
                <a:cs typeface="Arial" pitchFamily="34" charset="0"/>
              </a:rPr>
            </a:br>
            <a:r>
              <a:rPr lang="es-AR" sz="6400" dirty="0" smtClean="0">
                <a:latin typeface="Arial" pitchFamily="34" charset="0"/>
                <a:cs typeface="Arial" pitchFamily="34" charset="0"/>
              </a:rPr>
              <a:t>del tibio chipá </a:t>
            </a:r>
            <a:r>
              <a:rPr lang="es-AR" sz="6400" dirty="0" err="1" smtClean="0">
                <a:latin typeface="Arial" pitchFamily="34" charset="0"/>
                <a:cs typeface="Arial" pitchFamily="34" charset="0"/>
              </a:rPr>
              <a:t>heité</a:t>
            </a:r>
            <a:r>
              <a:rPr lang="es-AR" sz="6400" dirty="0" smtClean="0">
                <a:latin typeface="Arial" pitchFamily="34" charset="0"/>
                <a:cs typeface="Arial" pitchFamily="34" charset="0"/>
              </a:rPr>
              <a:t/>
            </a:r>
            <a:br>
              <a:rPr lang="es-AR" sz="6400" dirty="0" smtClean="0">
                <a:latin typeface="Arial" pitchFamily="34" charset="0"/>
                <a:cs typeface="Arial" pitchFamily="34" charset="0"/>
              </a:rPr>
            </a:br>
            <a:r>
              <a:rPr lang="es-AR" sz="6400" dirty="0" smtClean="0">
                <a:latin typeface="Arial" pitchFamily="34" charset="0"/>
                <a:cs typeface="Arial" pitchFamily="34" charset="0"/>
              </a:rPr>
              <a:t>los de sus dulces de </a:t>
            </a:r>
            <a:r>
              <a:rPr lang="es-AR" sz="6400" dirty="0" err="1" smtClean="0">
                <a:latin typeface="Arial" pitchFamily="34" charset="0"/>
                <a:cs typeface="Arial" pitchFamily="34" charset="0"/>
              </a:rPr>
              <a:t>almibar</a:t>
            </a:r>
            <a:r>
              <a:rPr lang="es-AR" sz="6400" dirty="0" smtClean="0">
                <a:latin typeface="Arial" pitchFamily="34" charset="0"/>
                <a:cs typeface="Arial" pitchFamily="34" charset="0"/>
              </a:rPr>
              <a:t/>
            </a:r>
            <a:br>
              <a:rPr lang="es-AR" sz="6400" dirty="0" smtClean="0">
                <a:latin typeface="Arial" pitchFamily="34" charset="0"/>
                <a:cs typeface="Arial" pitchFamily="34" charset="0"/>
              </a:rPr>
            </a:br>
            <a:r>
              <a:rPr lang="es-AR" sz="6400" dirty="0" smtClean="0">
                <a:latin typeface="Arial" pitchFamily="34" charset="0"/>
                <a:cs typeface="Arial" pitchFamily="34" charset="0"/>
              </a:rPr>
              <a:t>su mandioca y su miel.</a:t>
            </a:r>
            <a:br>
              <a:rPr lang="es-AR" sz="6400" dirty="0" smtClean="0">
                <a:latin typeface="Arial" pitchFamily="34" charset="0"/>
                <a:cs typeface="Arial" pitchFamily="34" charset="0"/>
              </a:rPr>
            </a:br>
            <a:r>
              <a:rPr lang="es-AR" sz="6400" dirty="0" smtClean="0">
                <a:latin typeface="Arial" pitchFamily="34" charset="0"/>
                <a:cs typeface="Arial" pitchFamily="34" charset="0"/>
              </a:rPr>
              <a:t>Lo replican sus </a:t>
            </a:r>
            <a:r>
              <a:rPr lang="es-AR" sz="6400" dirty="0" err="1" smtClean="0">
                <a:latin typeface="Arial" pitchFamily="34" charset="0"/>
                <a:cs typeface="Arial" pitchFamily="34" charset="0"/>
              </a:rPr>
              <a:t>cordionas</a:t>
            </a:r>
            <a:r>
              <a:rPr lang="es-AR" sz="6400" dirty="0" smtClean="0">
                <a:latin typeface="Arial" pitchFamily="34" charset="0"/>
                <a:cs typeface="Arial" pitchFamily="34" charset="0"/>
              </a:rPr>
              <a:t/>
            </a:r>
            <a:br>
              <a:rPr lang="es-AR" sz="6400" dirty="0" smtClean="0">
                <a:latin typeface="Arial" pitchFamily="34" charset="0"/>
                <a:cs typeface="Arial" pitchFamily="34" charset="0"/>
              </a:rPr>
            </a:br>
            <a:r>
              <a:rPr lang="es-AR" sz="6400" dirty="0" smtClean="0">
                <a:latin typeface="Arial" pitchFamily="34" charset="0"/>
                <a:cs typeface="Arial" pitchFamily="34" charset="0"/>
              </a:rPr>
              <a:t>con alma de </a:t>
            </a:r>
            <a:r>
              <a:rPr lang="es-AR" sz="6400" dirty="0" err="1" smtClean="0">
                <a:latin typeface="Arial" pitchFamily="34" charset="0"/>
                <a:cs typeface="Arial" pitchFamily="34" charset="0"/>
              </a:rPr>
              <a:t>chamamé</a:t>
            </a:r>
            <a:r>
              <a:rPr lang="es-AR" sz="6400" dirty="0" smtClean="0">
                <a:latin typeface="Arial" pitchFamily="34" charset="0"/>
                <a:cs typeface="Arial" pitchFamily="34" charset="0"/>
              </a:rPr>
              <a:t>,</a:t>
            </a:r>
            <a:br>
              <a:rPr lang="es-AR" sz="6400" dirty="0" smtClean="0">
                <a:latin typeface="Arial" pitchFamily="34" charset="0"/>
                <a:cs typeface="Arial" pitchFamily="34" charset="0"/>
              </a:rPr>
            </a:br>
            <a:r>
              <a:rPr lang="es-AR" sz="6400" dirty="0" smtClean="0">
                <a:latin typeface="Arial" pitchFamily="34" charset="0"/>
                <a:cs typeface="Arial" pitchFamily="34" charset="0"/>
              </a:rPr>
              <a:t>nos lo dicen sus guitarras</a:t>
            </a:r>
            <a:br>
              <a:rPr lang="es-AR" sz="6400" dirty="0" smtClean="0">
                <a:latin typeface="Arial" pitchFamily="34" charset="0"/>
                <a:cs typeface="Arial" pitchFamily="34" charset="0"/>
              </a:rPr>
            </a:br>
            <a:r>
              <a:rPr lang="es-AR" sz="6400" dirty="0" smtClean="0">
                <a:latin typeface="Arial" pitchFamily="34" charset="0"/>
                <a:cs typeface="Arial" pitchFamily="34" charset="0"/>
              </a:rPr>
              <a:t>cuando en el anochecer</a:t>
            </a:r>
            <a:br>
              <a:rPr lang="es-AR" sz="6400" dirty="0" smtClean="0">
                <a:latin typeface="Arial" pitchFamily="34" charset="0"/>
                <a:cs typeface="Arial" pitchFamily="34" charset="0"/>
              </a:rPr>
            </a:br>
            <a:r>
              <a:rPr lang="es-AR" sz="6400" dirty="0" smtClean="0">
                <a:latin typeface="Arial" pitchFamily="34" charset="0"/>
                <a:cs typeface="Arial" pitchFamily="34" charset="0"/>
              </a:rPr>
              <a:t>remedan en su cordaje</a:t>
            </a:r>
            <a:br>
              <a:rPr lang="es-AR" sz="6400" dirty="0" smtClean="0">
                <a:latin typeface="Arial" pitchFamily="34" charset="0"/>
                <a:cs typeface="Arial" pitchFamily="34" charset="0"/>
              </a:rPr>
            </a:br>
            <a:r>
              <a:rPr lang="es-AR" sz="6400" dirty="0" smtClean="0">
                <a:latin typeface="Arial" pitchFamily="34" charset="0"/>
                <a:cs typeface="Arial" pitchFamily="34" charset="0"/>
              </a:rPr>
              <a:t>trinos del </a:t>
            </a:r>
            <a:r>
              <a:rPr lang="es-AR" sz="6400" dirty="0" err="1" smtClean="0">
                <a:latin typeface="Arial" pitchFamily="34" charset="0"/>
                <a:cs typeface="Arial" pitchFamily="34" charset="0"/>
              </a:rPr>
              <a:t>corochiré</a:t>
            </a:r>
            <a:r>
              <a:rPr lang="es-AR" sz="6400" dirty="0" smtClean="0">
                <a:latin typeface="Arial" pitchFamily="34" charset="0"/>
                <a:cs typeface="Arial" pitchFamily="34" charset="0"/>
              </a:rPr>
              <a:t>.</a:t>
            </a:r>
            <a:br>
              <a:rPr lang="es-AR" sz="6400" dirty="0" smtClean="0">
                <a:latin typeface="Arial" pitchFamily="34" charset="0"/>
                <a:cs typeface="Arial" pitchFamily="34" charset="0"/>
              </a:rPr>
            </a:br>
            <a:r>
              <a:rPr lang="es-AR" sz="6400" dirty="0" smtClean="0">
                <a:latin typeface="Arial" pitchFamily="34" charset="0"/>
                <a:cs typeface="Arial" pitchFamily="34" charset="0"/>
              </a:rPr>
              <a:t/>
            </a:r>
            <a:br>
              <a:rPr lang="es-AR" sz="6400" dirty="0" smtClean="0">
                <a:latin typeface="Arial" pitchFamily="34" charset="0"/>
                <a:cs typeface="Arial" pitchFamily="34" charset="0"/>
              </a:rPr>
            </a:br>
            <a:r>
              <a:rPr lang="es-AR" sz="6400" dirty="0" smtClean="0">
                <a:latin typeface="Arial" pitchFamily="34" charset="0"/>
                <a:cs typeface="Arial" pitchFamily="34" charset="0"/>
              </a:rPr>
              <a:t>Nos lo gritan sus varones</a:t>
            </a:r>
            <a:br>
              <a:rPr lang="es-AR" sz="6400" dirty="0" smtClean="0">
                <a:latin typeface="Arial" pitchFamily="34" charset="0"/>
                <a:cs typeface="Arial" pitchFamily="34" charset="0"/>
              </a:rPr>
            </a:br>
            <a:r>
              <a:rPr lang="es-AR" sz="6400" dirty="0" smtClean="0">
                <a:latin typeface="Arial" pitchFamily="34" charset="0"/>
                <a:cs typeface="Arial" pitchFamily="34" charset="0"/>
              </a:rPr>
              <a:t>con viril </a:t>
            </a:r>
            <a:r>
              <a:rPr lang="es-AR" sz="6400" dirty="0" err="1" smtClean="0">
                <a:latin typeface="Arial" pitchFamily="34" charset="0"/>
                <a:cs typeface="Arial" pitchFamily="34" charset="0"/>
              </a:rPr>
              <a:t>yurupeté</a:t>
            </a:r>
            <a:r>
              <a:rPr lang="es-AR" sz="6400" dirty="0" smtClean="0">
                <a:latin typeface="Arial" pitchFamily="34" charset="0"/>
                <a:cs typeface="Arial" pitchFamily="34" charset="0"/>
              </a:rPr>
              <a:t/>
            </a:r>
            <a:br>
              <a:rPr lang="es-AR" sz="6400" dirty="0" smtClean="0">
                <a:latin typeface="Arial" pitchFamily="34" charset="0"/>
                <a:cs typeface="Arial" pitchFamily="34" charset="0"/>
              </a:rPr>
            </a:br>
            <a:r>
              <a:rPr lang="es-AR" sz="6400" dirty="0" smtClean="0">
                <a:latin typeface="Arial" pitchFamily="34" charset="0"/>
                <a:cs typeface="Arial" pitchFamily="34" charset="0"/>
              </a:rPr>
              <a:t>en las jornadas fecundas</a:t>
            </a:r>
            <a:br>
              <a:rPr lang="es-AR" sz="6400" dirty="0" smtClean="0">
                <a:latin typeface="Arial" pitchFamily="34" charset="0"/>
                <a:cs typeface="Arial" pitchFamily="34" charset="0"/>
              </a:rPr>
            </a:br>
            <a:r>
              <a:rPr lang="es-AR" sz="6400" dirty="0" smtClean="0">
                <a:latin typeface="Arial" pitchFamily="34" charset="0"/>
                <a:cs typeface="Arial" pitchFamily="34" charset="0"/>
              </a:rPr>
              <a:t>del surco, el potro y la res.</a:t>
            </a:r>
            <a:br>
              <a:rPr lang="es-AR" sz="6400" dirty="0" smtClean="0">
                <a:latin typeface="Arial" pitchFamily="34" charset="0"/>
                <a:cs typeface="Arial" pitchFamily="34" charset="0"/>
              </a:rPr>
            </a:br>
            <a:r>
              <a:rPr lang="es-AR" sz="6400" dirty="0" smtClean="0">
                <a:latin typeface="Arial" pitchFamily="34" charset="0"/>
                <a:cs typeface="Arial" pitchFamily="34" charset="0"/>
              </a:rPr>
              <a:t>Lo rubrican sus mujeres</a:t>
            </a:r>
            <a:br>
              <a:rPr lang="es-AR" sz="6400" dirty="0" smtClean="0">
                <a:latin typeface="Arial" pitchFamily="34" charset="0"/>
                <a:cs typeface="Arial" pitchFamily="34" charset="0"/>
              </a:rPr>
            </a:br>
            <a:r>
              <a:rPr lang="es-AR" sz="6400" dirty="0" smtClean="0">
                <a:latin typeface="Arial" pitchFamily="34" charset="0"/>
                <a:cs typeface="Arial" pitchFamily="34" charset="0"/>
              </a:rPr>
              <a:t>lindas morenas de ley,</a:t>
            </a:r>
            <a:br>
              <a:rPr lang="es-AR" sz="6400" dirty="0" smtClean="0">
                <a:latin typeface="Arial" pitchFamily="34" charset="0"/>
                <a:cs typeface="Arial" pitchFamily="34" charset="0"/>
              </a:rPr>
            </a:br>
            <a:r>
              <a:rPr lang="es-AR" sz="6400" dirty="0" smtClean="0">
                <a:latin typeface="Arial" pitchFamily="34" charset="0"/>
                <a:cs typeface="Arial" pitchFamily="34" charset="0"/>
              </a:rPr>
              <a:t>en el milagro de un beso</a:t>
            </a:r>
            <a:br>
              <a:rPr lang="es-AR" sz="6400" dirty="0" smtClean="0">
                <a:latin typeface="Arial" pitchFamily="34" charset="0"/>
                <a:cs typeface="Arial" pitchFamily="34" charset="0"/>
              </a:rPr>
            </a:br>
            <a:r>
              <a:rPr lang="es-AR" sz="6400" dirty="0" smtClean="0">
                <a:latin typeface="Arial" pitchFamily="34" charset="0"/>
                <a:cs typeface="Arial" pitchFamily="34" charset="0"/>
              </a:rPr>
              <a:t>de un hondo </a:t>
            </a:r>
            <a:r>
              <a:rPr lang="es-AR" sz="6400" dirty="0" err="1" smtClean="0">
                <a:latin typeface="Arial" pitchFamily="34" charset="0"/>
                <a:cs typeface="Arial" pitchFamily="34" charset="0"/>
              </a:rPr>
              <a:t>jurú</a:t>
            </a:r>
            <a:r>
              <a:rPr lang="es-AR" sz="6400" dirty="0" smtClean="0">
                <a:latin typeface="Arial" pitchFamily="34" charset="0"/>
                <a:cs typeface="Arial" pitchFamily="34" charset="0"/>
              </a:rPr>
              <a:t> pité.</a:t>
            </a:r>
            <a:br>
              <a:rPr lang="es-AR" sz="6400" dirty="0" smtClean="0">
                <a:latin typeface="Arial" pitchFamily="34" charset="0"/>
                <a:cs typeface="Arial" pitchFamily="34" charset="0"/>
              </a:rPr>
            </a:br>
            <a:r>
              <a:rPr lang="es-AR" sz="6400" dirty="0" smtClean="0">
                <a:latin typeface="Arial" pitchFamily="34" charset="0"/>
                <a:cs typeface="Arial" pitchFamily="34" charset="0"/>
              </a:rPr>
              <a:t>Lo está repitiendo todo,</a:t>
            </a:r>
            <a:br>
              <a:rPr lang="es-AR" sz="6400" dirty="0" smtClean="0">
                <a:latin typeface="Arial" pitchFamily="34" charset="0"/>
                <a:cs typeface="Arial" pitchFamily="34" charset="0"/>
              </a:rPr>
            </a:br>
            <a:r>
              <a:rPr lang="es-AR" sz="6400" dirty="0" smtClean="0">
                <a:latin typeface="Arial" pitchFamily="34" charset="0"/>
                <a:cs typeface="Arial" pitchFamily="34" charset="0"/>
              </a:rPr>
              <a:t>el campo, el cielo … y también</a:t>
            </a:r>
            <a:br>
              <a:rPr lang="es-AR" sz="6400" dirty="0" smtClean="0">
                <a:latin typeface="Arial" pitchFamily="34" charset="0"/>
                <a:cs typeface="Arial" pitchFamily="34" charset="0"/>
              </a:rPr>
            </a:br>
            <a:r>
              <a:rPr lang="es-AR" sz="6400" dirty="0" smtClean="0">
                <a:latin typeface="Arial" pitchFamily="34" charset="0"/>
                <a:cs typeface="Arial" pitchFamily="34" charset="0"/>
              </a:rPr>
              <a:t>vuelve a afirmarlo mi verso:</a:t>
            </a:r>
            <a:br>
              <a:rPr lang="es-AR" sz="6400" dirty="0" smtClean="0">
                <a:latin typeface="Arial" pitchFamily="34" charset="0"/>
                <a:cs typeface="Arial" pitchFamily="34" charset="0"/>
              </a:rPr>
            </a:br>
            <a:r>
              <a:rPr lang="es-AR" sz="6400" dirty="0" smtClean="0">
                <a:latin typeface="Arial" pitchFamily="34" charset="0"/>
                <a:cs typeface="Arial" pitchFamily="34" charset="0"/>
              </a:rPr>
              <a:t>¡Corrientes… tiene payé! </a:t>
            </a:r>
            <a:br>
              <a:rPr lang="es-AR" sz="6400" dirty="0" smtClean="0">
                <a:latin typeface="Arial" pitchFamily="34" charset="0"/>
                <a:cs typeface="Arial" pitchFamily="34" charset="0"/>
              </a:rPr>
            </a:br>
            <a:r>
              <a:rPr lang="es-AR" sz="6400" dirty="0" smtClean="0">
                <a:latin typeface="Arial" pitchFamily="34" charset="0"/>
                <a:cs typeface="Arial" pitchFamily="34" charset="0"/>
              </a:rPr>
              <a:t/>
            </a:r>
            <a:br>
              <a:rPr lang="es-AR" sz="6400" dirty="0" smtClean="0">
                <a:latin typeface="Arial" pitchFamily="34" charset="0"/>
                <a:cs typeface="Arial" pitchFamily="34" charset="0"/>
              </a:rPr>
            </a:br>
            <a:r>
              <a:rPr lang="es-AR" sz="6400" dirty="0" smtClean="0">
                <a:latin typeface="Arial" pitchFamily="34" charset="0"/>
                <a:cs typeface="Arial" pitchFamily="34" charset="0"/>
              </a:rPr>
              <a:t/>
            </a:r>
            <a:br>
              <a:rPr lang="es-AR" sz="6400" dirty="0" smtClean="0">
                <a:latin typeface="Arial" pitchFamily="34" charset="0"/>
                <a:cs typeface="Arial" pitchFamily="34" charset="0"/>
              </a:rPr>
            </a:br>
            <a:r>
              <a:rPr lang="es-AR" sz="6400" b="1" dirty="0" smtClean="0">
                <a:latin typeface="Arial" pitchFamily="34" charset="0"/>
                <a:cs typeface="Arial" pitchFamily="34" charset="0"/>
              </a:rPr>
              <a:t>POEMA DE OSVALDO SOSA CORDERO</a:t>
            </a:r>
          </a:p>
          <a:p>
            <a:pPr>
              <a:buNone/>
            </a:pPr>
            <a:r>
              <a:rPr lang="es-AR" sz="6400" b="1" dirty="0" smtClean="0">
                <a:latin typeface="Arial" pitchFamily="34" charset="0"/>
                <a:cs typeface="Arial" pitchFamily="34" charset="0"/>
              </a:rPr>
              <a:t>                  (entre paréntesis párrafo de  la versión de Los de </a:t>
            </a:r>
            <a:r>
              <a:rPr lang="es-AR" sz="6400" b="1" dirty="0" err="1" smtClean="0">
                <a:latin typeface="Arial" pitchFamily="34" charset="0"/>
                <a:cs typeface="Arial" pitchFamily="34" charset="0"/>
              </a:rPr>
              <a:t>Imaguaré</a:t>
            </a:r>
            <a:r>
              <a:rPr lang="es-AR" sz="6400" b="1" dirty="0" smtClean="0">
                <a:latin typeface="Arial" pitchFamily="34" charset="0"/>
                <a:cs typeface="Arial" pitchFamily="34" charset="0"/>
              </a:rPr>
              <a:t>)</a:t>
            </a:r>
          </a:p>
          <a:p>
            <a:endParaRPr lang="es-AR" sz="36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357422" y="2285992"/>
            <a:ext cx="42862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AR"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OSVALDO SOSA CORDERO</a:t>
            </a:r>
          </a:p>
          <a:p>
            <a:pPr marL="0" marR="0" lvl="0" indent="0" algn="just" defTabSz="914400" rtl="0" eaLnBrk="0" fontAlgn="base" latinLnBrk="0" hangingPunct="0">
              <a:lnSpc>
                <a:spcPct val="100000"/>
              </a:lnSpc>
              <a:spcBef>
                <a:spcPct val="0"/>
              </a:spcBef>
              <a:spcAft>
                <a:spcPct val="0"/>
              </a:spcAft>
              <a:buClrTx/>
              <a:buSzTx/>
              <a:buFontTx/>
              <a:buNone/>
              <a:tabLst/>
            </a:pPr>
            <a:endParaRPr lang="es-AR" sz="1800" b="1" dirty="0" smtClean="0">
              <a:solidFill>
                <a:srgbClr val="333333"/>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1" i="0" u="none" strike="noStrike" cap="none" normalizeH="0" baseline="0" dirty="0" smtClean="0">
                <a:ln>
                  <a:noFill/>
                </a:ln>
                <a:solidFill>
                  <a:srgbClr val="333333"/>
                </a:solidFill>
                <a:effectLst/>
                <a:latin typeface="Arial" pitchFamily="34" charset="0"/>
                <a:cs typeface="Arial" pitchFamily="34" charset="0"/>
              </a:rPr>
              <a:t>                     BIOGRAFÍA</a:t>
            </a:r>
            <a:endParaRPr kumimoji="0" lang="es-AR"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sz="1800" dirty="0" smtClean="0">
                <a:latin typeface="Arial" pitchFamily="34" charset="0"/>
                <a:cs typeface="Arial" pitchFamily="34" charset="0"/>
              </a:rPr>
              <a:t>RUBÉN VISPO –Artista Plástico</a:t>
            </a:r>
            <a:endParaRPr lang="es-AR" sz="1800" dirty="0"/>
          </a:p>
        </p:txBody>
      </p:sp>
      <p:sp>
        <p:nvSpPr>
          <p:cNvPr id="4" name="3 Marcador de contenido"/>
          <p:cNvSpPr>
            <a:spLocks noGrp="1"/>
          </p:cNvSpPr>
          <p:nvPr>
            <p:ph sz="half" idx="1"/>
          </p:nvPr>
        </p:nvSpPr>
        <p:spPr>
          <a:xfrm>
            <a:off x="457200" y="1600201"/>
            <a:ext cx="4038600" cy="2614617"/>
          </a:xfrm>
        </p:spPr>
        <p:txBody>
          <a:bodyPr>
            <a:normAutofit fontScale="25000" lnSpcReduction="20000"/>
          </a:bodyPr>
          <a:lstStyle/>
          <a:p>
            <a:pPr algn="just">
              <a:buNone/>
            </a:pPr>
            <a:r>
              <a:rPr lang="es-AR" sz="4900" b="1" dirty="0" smtClean="0">
                <a:latin typeface="Arial" pitchFamily="34" charset="0"/>
                <a:cs typeface="Arial" pitchFamily="34" charset="0"/>
              </a:rPr>
              <a:t>         Nació en Entre Ríos en 1917,radicado en Corrientes desde niño. Fue alumno de Adolfo </a:t>
            </a:r>
            <a:r>
              <a:rPr lang="es-AR" sz="4900" b="1" dirty="0" err="1" smtClean="0">
                <a:latin typeface="Arial" pitchFamily="34" charset="0"/>
                <a:cs typeface="Arial" pitchFamily="34" charset="0"/>
              </a:rPr>
              <a:t>Mors</a:t>
            </a:r>
            <a:r>
              <a:rPr lang="es-AR" sz="4900" b="1" dirty="0" smtClean="0">
                <a:latin typeface="Arial" pitchFamily="34" charset="0"/>
                <a:cs typeface="Arial" pitchFamily="34" charset="0"/>
              </a:rPr>
              <a:t> y de Antonio Pedro </a:t>
            </a:r>
            <a:r>
              <a:rPr lang="es-AR" sz="4900" b="1" dirty="0" err="1" smtClean="0">
                <a:latin typeface="Arial" pitchFamily="34" charset="0"/>
                <a:cs typeface="Arial" pitchFamily="34" charset="0"/>
              </a:rPr>
              <a:t>Ballerini</a:t>
            </a:r>
            <a:r>
              <a:rPr lang="es-AR" sz="4900" b="1" dirty="0" smtClean="0">
                <a:latin typeface="Arial" pitchFamily="34" charset="0"/>
                <a:cs typeface="Arial" pitchFamily="34" charset="0"/>
              </a:rPr>
              <a:t>. Integra el Grupo NUPILI. Ha realizado numerosas muestras individuales y participado en exposiciones colectivas. Ha realizado numerosos murales en la ciudad, habiendo obtenido premios en dicha especialidad. También realizó esculturas que se encuentran emplazadas en diferentes lugares de Corrientes y Río Negro. Asimismo ha diseñado y construido importantes carrozas para el carnaval correntino. Sin duda los aspectos sobresalientes de la obra artística de </a:t>
            </a:r>
            <a:r>
              <a:rPr lang="es-AR" sz="4900" b="1" dirty="0" err="1" smtClean="0">
                <a:latin typeface="Arial" pitchFamily="34" charset="0"/>
                <a:cs typeface="Arial" pitchFamily="34" charset="0"/>
              </a:rPr>
              <a:t>Vispo</a:t>
            </a:r>
            <a:r>
              <a:rPr lang="es-AR" sz="4900" b="1" dirty="0" smtClean="0">
                <a:latin typeface="Arial" pitchFamily="34" charset="0"/>
                <a:cs typeface="Arial" pitchFamily="34" charset="0"/>
              </a:rPr>
              <a:t> están relacionados con su ejemplar persistencia protagónica en el panorama de las artes plásticas locales y con su adhesión absoluta a la temática costumbrista correntina.</a:t>
            </a:r>
          </a:p>
          <a:p>
            <a:endParaRPr lang="es-AR" sz="3400" dirty="0"/>
          </a:p>
        </p:txBody>
      </p:sp>
      <p:sp>
        <p:nvSpPr>
          <p:cNvPr id="5" name="4 Marcador de contenido"/>
          <p:cNvSpPr>
            <a:spLocks noGrp="1"/>
          </p:cNvSpPr>
          <p:nvPr>
            <p:ph sz="half" idx="2"/>
          </p:nvPr>
        </p:nvSpPr>
        <p:spPr>
          <a:xfrm>
            <a:off x="4929190" y="1571613"/>
            <a:ext cx="3429024" cy="3000395"/>
          </a:xfrm>
        </p:spPr>
        <p:txBody>
          <a:bodyPr>
            <a:normAutofit fontScale="25000" lnSpcReduction="20000"/>
          </a:bodyPr>
          <a:lstStyle/>
          <a:p>
            <a:pPr algn="just">
              <a:buNone/>
            </a:pPr>
            <a:r>
              <a:rPr lang="es-AR" sz="5600" dirty="0" smtClean="0">
                <a:latin typeface="Arial" pitchFamily="34" charset="0"/>
                <a:cs typeface="Arial" pitchFamily="34" charset="0"/>
              </a:rPr>
              <a:t>       El mismo artista refirió en cierta ocasión: “El pintor difiere del músico porque éste ejecuta para expresar su arte, mientras que el pintor acumula los testimonios de sus obras para que se sepa de ella”</a:t>
            </a:r>
            <a:br>
              <a:rPr lang="es-AR" sz="5600" dirty="0" smtClean="0">
                <a:latin typeface="Arial" pitchFamily="34" charset="0"/>
                <a:cs typeface="Arial" pitchFamily="34" charset="0"/>
              </a:rPr>
            </a:br>
            <a:r>
              <a:rPr lang="es-AR" sz="5600" dirty="0" smtClean="0">
                <a:latin typeface="Arial" pitchFamily="34" charset="0"/>
                <a:cs typeface="Arial" pitchFamily="34" charset="0"/>
              </a:rPr>
              <a:t>Merecido y justo homenaje entonces que el Museo Vidal tributa a unos de sus ilustres pintores, que ha enriquecido nuestra </a:t>
            </a:r>
            <a:r>
              <a:rPr lang="es-AR" sz="5600" dirty="0" err="1" smtClean="0">
                <a:latin typeface="Arial" pitchFamily="34" charset="0"/>
                <a:cs typeface="Arial" pitchFamily="34" charset="0"/>
              </a:rPr>
              <a:t>cultura.Esta</a:t>
            </a:r>
            <a:r>
              <a:rPr lang="es-AR" sz="5600" dirty="0" smtClean="0">
                <a:latin typeface="Arial" pitchFamily="34" charset="0"/>
                <a:cs typeface="Arial" pitchFamily="34" charset="0"/>
              </a:rPr>
              <a:t> exposición podrá ser visitada de lunes a viernes en el horario de 8 a 20 y sábados de 9 a 12 y de 17 a 20, con entrada libre y gratuita y permanecerá habilitada hasta el 27 de abril. </a:t>
            </a:r>
            <a:endParaRPr lang="es-AR" sz="5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4168"/>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Poeta,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glosista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autor y compositor, José Osvaldo Sosa Cordero nació en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Yaguarete</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Cora (hoy Concepción), Provincia de Corrientes el 6 de Julio de 1906.</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Hijo de paraguayos, en su niñez Sosa Cordero conoció profundamente los paisajes y los paisanos del corazón de los esteros de Corrientes, los que volcaría en el futuro en su inspirada obra autoral. Se trasladó a Corrientes para continuar sus estudios y posteriormente a Buenos Aires.</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En su adolescencia se relaciona con los principales cultores el tango y la música folklórica, realizando sus primeras actuaciones como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glosista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en el conjunto guaraní de Samuel Aguayo, quien le grabó una de sus primeras obras “Naranjerita”.</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En el año 1937 graba como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glosista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para el trío de Emilio del Campo (seudónimo de Emilio Chamorro), poniendo la voz en el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chamamé</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“Siete Higueras” que ejecuta un joven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Isaco</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Abitbol</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registro del sello “Odeón”.</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Posteriormente es contratado por este mismo sello para realizar sus primeras grabaciones en el año 1942 con el conjunto “Osvaldo Sosa Cordero y sus correntinos”, el que dirigió por casi 20 años, con la salvedad de que era un conjunto solo para grabaciones, ya que nunca realizó presentaciones en vivo.</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Acompañaron a Sosa Cordero en su conjunto, destacados artistas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litoraleños</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como Tránsito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Cocomarola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Isaco</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Abitbol</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Luis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Ferreyra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Jovita Luna, Pedro De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Ciervi</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Julio Luján, el trío “Sánchez,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Monges</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y Ayala”, el dúo “Rayo - García”, “ Miguel Repiso, los hermanos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Pilepich</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Lorenzo Vega y Pablo Domínguez, por citar algunos.</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En la década del 50 Osvaldo Sosa Cordero se radicó en Corrientes para desempeñarse como Director de Cultura de la Provincia de Corrientes.</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Se ha impuesto su nombre, al escenario del anfiteatro “Tránsito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Cocomarola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de la ciudad de Corrientes.</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En el año 1964, cansado del destrato de las grandes compañías hacia nuestro género, organizó junto a Lucas Braulio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Areco</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Ramón Viveros, Raúl Cerruti y Eliseo Corrales (entre otros) el primer simposio sobre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chamamé</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de la historia, realizado en la ciudad de Posadas (Misiones), donde paralelamente concurrieron para actuar en forma gratuita celebrados artistas como Ernesto Montiel, Tránsito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Cocomarola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Pedro Sánchez, Argentina Rojas, Raulito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Barboza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y otros, que fue la piedra fundamental del “Festival de la Música del Litoral“ de Posadas.</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Junto al músico y compositor Waldo Belloso grabó en el año 1967 la obra conceptual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Kurundú</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(Amuleto), donde participaron grandes artistas como Ramona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Galarza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Coco Díaz, Los Nocheros de Anta, Los Huanca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Huá</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y Víctor Vázquez con los arreglos de Carlos García.</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José Osvaldo Sosa Cordero, es uno de los más grandes compositores de la historia del género, autor de clásicos como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Anahi</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“Alma Guaraní”, “En un Pueblito de mí Corrientes”,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Ñendivei</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Litoraleña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“Boquita de Miel”, “Poncho Celeste vincha Punzó”, “Mi Provincia Guaraní”, “El Encadenado” y ““Juan Payé”, entre cerca de 300 obras registradas.</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Osvaldo Sosa Cordero falleció en Buenos Aires el 19 de Septiembre de 1986.</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Se ha impuesto su nombre, al escenario del anfiteatro “Tránsito </a:t>
            </a:r>
            <a:r>
              <a:rPr kumimoji="0" lang="es-AR"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Cocomarola</a:t>
            </a:r>
            <a:r>
              <a:rPr kumimoji="0" lang="es-AR"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de la ciudad de Corrientes.</a:t>
            </a:r>
            <a:endParaRPr kumimoji="0" lang="es-A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0180" name="AutoShape 4"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0182" name="Picture 6" descr="Imagen relacionad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2591669"/>
            <a:ext cx="90011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r>
              <a:rPr kumimoji="0" lang="es-AR" sz="2000" b="0" i="0" u="none" strike="noStrike" cap="none" normalizeH="0" baseline="0" dirty="0" smtClean="0">
                <a:ln>
                  <a:noFill/>
                </a:ln>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1009650" algn="l"/>
              </a:tabLst>
            </a:pPr>
            <a:endParaRPr lang="es-AR" sz="2000" dirty="0" smtClean="0">
              <a:latin typeface="Arial" pitchFamily="34" charset="0"/>
              <a:ea typeface="Calibri" pitchFamily="34" charset="0"/>
              <a:cs typeface="Arial" pitchFamily="34" charset="0"/>
            </a:endParaRPr>
          </a:p>
        </p:txBody>
      </p:sp>
      <p:sp>
        <p:nvSpPr>
          <p:cNvPr id="3" name="2 Rectángulo"/>
          <p:cNvSpPr/>
          <p:nvPr/>
        </p:nvSpPr>
        <p:spPr>
          <a:xfrm>
            <a:off x="2714612" y="928670"/>
            <a:ext cx="3251339" cy="400110"/>
          </a:xfrm>
          <a:prstGeom prst="rect">
            <a:avLst/>
          </a:prstGeom>
        </p:spPr>
        <p:txBody>
          <a:bodyPr wrap="none">
            <a:spAutoFit/>
          </a:bodyPr>
          <a:lstStyle/>
          <a:p>
            <a:r>
              <a:rPr lang="es-AR" sz="2000" b="1" dirty="0" smtClean="0">
                <a:latin typeface="Arial" pitchFamily="34" charset="0"/>
                <a:cs typeface="Arial" pitchFamily="34" charset="0"/>
              </a:rPr>
              <a:t>ELSA  GÓMEZ  MORILLA</a:t>
            </a:r>
            <a:endParaRPr lang="es-AR" sz="2000" b="1" dirty="0">
              <a:latin typeface="Arial" pitchFamily="34" charset="0"/>
              <a:cs typeface="Arial" pitchFamily="34" charset="0"/>
            </a:endParaRPr>
          </a:p>
        </p:txBody>
      </p:sp>
      <p:sp>
        <p:nvSpPr>
          <p:cNvPr id="54274" name="Rectangle 2"/>
          <p:cNvSpPr>
            <a:spLocks noChangeArrowheads="1"/>
          </p:cNvSpPr>
          <p:nvPr/>
        </p:nvSpPr>
        <p:spPr bwMode="auto">
          <a:xfrm>
            <a:off x="0" y="1714488"/>
            <a:ext cx="9144000" cy="529375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000" dirty="0" smtClean="0">
                <a:solidFill>
                  <a:srgbClr val="333333"/>
                </a:solidFill>
                <a:latin typeface="Arial" pitchFamily="34" charset="0"/>
                <a:ea typeface="Times New Roman" pitchFamily="18" charset="0"/>
                <a:cs typeface="Arial" pitchFamily="34" charset="0"/>
              </a:rPr>
              <a:t>N</a:t>
            </a:r>
            <a:r>
              <a:rPr kumimoji="0" lang="es-E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ace en Concordia, Entre Ríos, luego se radica en Corrientes, donde obtiene el título de Profesora de Pintura en el Instituto Superior de Bellas Artes Idiomas “Josefina </a:t>
            </a:r>
            <a:r>
              <a:rPr kumimoji="0" lang="es-ES"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Contte</a:t>
            </a:r>
            <a:r>
              <a:rPr kumimoji="0" lang="es-E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Ejerce como Profesora Titular por concurso en las cátedras de Pintura, Dibujo e Historia del Arte y Rectora del mismo.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Lleva realizadas más de trescientas exposiciones, individuales y colectivas en el país en el extranjero.</a:t>
            </a:r>
            <a:endPar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Desde 1950 a la fecha obtiene numerosos premios y distinciones: Primer Premio, medalla de oro, con un jurado integrado por Emilio </a:t>
            </a:r>
            <a:r>
              <a:rPr kumimoji="0" lang="es-ES"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Petorutti</a:t>
            </a:r>
            <a:r>
              <a:rPr kumimoji="0" lang="es-E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y Córdoba </a:t>
            </a:r>
            <a:r>
              <a:rPr kumimoji="0" lang="es-ES"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Iturburu</a:t>
            </a:r>
            <a:r>
              <a:rPr kumimoji="0" lang="es-E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Primer Gran Premio Mural, el Valor más representativo en las Artes Plásticas del Certamen Bienal de Valores del Interior, realizado en Salas Nacionales de Exposición, Buenos Aires. Premio guaraní los cultores más distinguidos en el área artística, Buenos Aires. Premio </a:t>
            </a:r>
            <a:r>
              <a:rPr kumimoji="0" lang="es-ES" sz="20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Taragüí</a:t>
            </a:r>
            <a:r>
              <a:rPr kumimoji="0" lang="es-ES"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al más alto exponente de la Cultura de la Provincia de Corrientes. Premio Puente General Belgrano al artista consagrado de las provincias de Chaco y Corrientes. Premio Corrientes de Oro a la excelencia en cultura. Premio Internacional Guaraní al artista plástico más destacado de Paraguay-Argentina</a:t>
            </a:r>
            <a:r>
              <a:rPr kumimoji="0" lang="es-ES" sz="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0180" name="AutoShape 4" descr="Imagen relacio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60418" name="Picture 2" descr="Resultado de imagen para elsa gomez morilla biografia"/>
          <p:cNvPicPr>
            <a:picLocks noChangeAspect="1" noChangeArrowheads="1"/>
          </p:cNvPicPr>
          <p:nvPr/>
        </p:nvPicPr>
        <p:blipFill>
          <a:blip r:embed="rId2" cstate="print"/>
          <a:srcRect/>
          <a:stretch>
            <a:fillRect/>
          </a:stretch>
        </p:blipFill>
        <p:spPr bwMode="auto">
          <a:xfrm>
            <a:off x="0" y="1857364"/>
            <a:ext cx="2047844" cy="2543175"/>
          </a:xfrm>
          <a:prstGeom prst="rect">
            <a:avLst/>
          </a:prstGeom>
          <a:noFill/>
        </p:spPr>
      </p:pic>
      <p:pic>
        <p:nvPicPr>
          <p:cNvPr id="60420" name="Picture 4" descr="Imagen relacionada"/>
          <p:cNvPicPr>
            <a:picLocks noChangeAspect="1" noChangeArrowheads="1"/>
          </p:cNvPicPr>
          <p:nvPr/>
        </p:nvPicPr>
        <p:blipFill>
          <a:blip r:embed="rId3" cstate="print"/>
          <a:srcRect/>
          <a:stretch>
            <a:fillRect/>
          </a:stretch>
        </p:blipFill>
        <p:spPr bwMode="auto">
          <a:xfrm>
            <a:off x="2071670" y="1857364"/>
            <a:ext cx="2800350" cy="2552703"/>
          </a:xfrm>
          <a:prstGeom prst="rect">
            <a:avLst/>
          </a:prstGeom>
          <a:noFill/>
        </p:spPr>
      </p:pic>
      <p:pic>
        <p:nvPicPr>
          <p:cNvPr id="60422" name="Picture 6" descr="Imagen relacionada"/>
          <p:cNvPicPr>
            <a:picLocks noChangeAspect="1" noChangeArrowheads="1"/>
          </p:cNvPicPr>
          <p:nvPr/>
        </p:nvPicPr>
        <p:blipFill>
          <a:blip r:embed="rId4" cstate="print"/>
          <a:srcRect/>
          <a:stretch>
            <a:fillRect/>
          </a:stretch>
        </p:blipFill>
        <p:spPr bwMode="auto">
          <a:xfrm>
            <a:off x="4857752" y="1857364"/>
            <a:ext cx="2705100" cy="2571768"/>
          </a:xfrm>
          <a:prstGeom prst="rect">
            <a:avLst/>
          </a:prstGeom>
          <a:noFill/>
        </p:spPr>
      </p:pic>
      <p:pic>
        <p:nvPicPr>
          <p:cNvPr id="60424" name="Picture 8" descr="Imagen relacionada"/>
          <p:cNvPicPr>
            <a:picLocks noChangeAspect="1" noChangeArrowheads="1"/>
          </p:cNvPicPr>
          <p:nvPr/>
        </p:nvPicPr>
        <p:blipFill>
          <a:blip r:embed="rId5" cstate="print"/>
          <a:srcRect/>
          <a:stretch>
            <a:fillRect/>
          </a:stretch>
        </p:blipFill>
        <p:spPr bwMode="auto">
          <a:xfrm>
            <a:off x="7143768" y="1857364"/>
            <a:ext cx="2000232" cy="2571768"/>
          </a:xfrm>
          <a:prstGeom prst="rect">
            <a:avLst/>
          </a:prstGeom>
          <a:noFill/>
        </p:spPr>
      </p:pic>
      <p:pic>
        <p:nvPicPr>
          <p:cNvPr id="60426" name="Picture 10" descr="Resultado de imagen para elsa gomez morilla biografia"/>
          <p:cNvPicPr>
            <a:picLocks noChangeAspect="1" noChangeArrowheads="1"/>
          </p:cNvPicPr>
          <p:nvPr/>
        </p:nvPicPr>
        <p:blipFill>
          <a:blip r:embed="rId6" cstate="print"/>
          <a:srcRect/>
          <a:stretch>
            <a:fillRect/>
          </a:stretch>
        </p:blipFill>
        <p:spPr bwMode="auto">
          <a:xfrm>
            <a:off x="6643702" y="4429132"/>
            <a:ext cx="2500298" cy="2428868"/>
          </a:xfrm>
          <a:prstGeom prst="rect">
            <a:avLst/>
          </a:prstGeom>
          <a:noFill/>
        </p:spPr>
      </p:pic>
      <p:pic>
        <p:nvPicPr>
          <p:cNvPr id="60428" name="Picture 12" descr="Imagen relacionada"/>
          <p:cNvPicPr>
            <a:picLocks noChangeAspect="1" noChangeArrowheads="1"/>
          </p:cNvPicPr>
          <p:nvPr/>
        </p:nvPicPr>
        <p:blipFill>
          <a:blip r:embed="rId7" cstate="print"/>
          <a:srcRect/>
          <a:stretch>
            <a:fillRect/>
          </a:stretch>
        </p:blipFill>
        <p:spPr bwMode="auto">
          <a:xfrm>
            <a:off x="6643702" y="0"/>
            <a:ext cx="2500298" cy="1875224"/>
          </a:xfrm>
          <a:prstGeom prst="rect">
            <a:avLst/>
          </a:prstGeom>
          <a:noFill/>
        </p:spPr>
      </p:pic>
      <p:pic>
        <p:nvPicPr>
          <p:cNvPr id="60430" name="Picture 14" descr="Imagen relacionada"/>
          <p:cNvPicPr>
            <a:picLocks noChangeAspect="1" noChangeArrowheads="1"/>
          </p:cNvPicPr>
          <p:nvPr/>
        </p:nvPicPr>
        <p:blipFill>
          <a:blip r:embed="rId8" cstate="print"/>
          <a:srcRect/>
          <a:stretch>
            <a:fillRect/>
          </a:stretch>
        </p:blipFill>
        <p:spPr bwMode="auto">
          <a:xfrm>
            <a:off x="3857620" y="0"/>
            <a:ext cx="2778531" cy="1857388"/>
          </a:xfrm>
          <a:prstGeom prst="rect">
            <a:avLst/>
          </a:prstGeom>
          <a:noFill/>
        </p:spPr>
      </p:pic>
      <p:pic>
        <p:nvPicPr>
          <p:cNvPr id="60432" name="Picture 16" descr="Resultado de imagen para elsa gomez morilla biografia"/>
          <p:cNvPicPr>
            <a:picLocks noChangeAspect="1" noChangeArrowheads="1"/>
          </p:cNvPicPr>
          <p:nvPr/>
        </p:nvPicPr>
        <p:blipFill>
          <a:blip r:embed="rId9" cstate="print"/>
          <a:srcRect/>
          <a:stretch>
            <a:fillRect/>
          </a:stretch>
        </p:blipFill>
        <p:spPr bwMode="auto">
          <a:xfrm>
            <a:off x="3428992" y="4429132"/>
            <a:ext cx="3214710" cy="2428868"/>
          </a:xfrm>
          <a:prstGeom prst="rect">
            <a:avLst/>
          </a:prstGeom>
          <a:noFill/>
        </p:spPr>
      </p:pic>
      <p:pic>
        <p:nvPicPr>
          <p:cNvPr id="60434" name="Picture 18" descr="Imagen relacionada"/>
          <p:cNvPicPr>
            <a:picLocks noChangeAspect="1" noChangeArrowheads="1"/>
          </p:cNvPicPr>
          <p:nvPr/>
        </p:nvPicPr>
        <p:blipFill>
          <a:blip r:embed="rId10" cstate="print"/>
          <a:srcRect/>
          <a:stretch>
            <a:fillRect/>
          </a:stretch>
        </p:blipFill>
        <p:spPr bwMode="auto">
          <a:xfrm>
            <a:off x="0" y="0"/>
            <a:ext cx="3857620" cy="1847851"/>
          </a:xfrm>
          <a:prstGeom prst="rect">
            <a:avLst/>
          </a:prstGeom>
          <a:noFill/>
        </p:spPr>
      </p:pic>
      <p:pic>
        <p:nvPicPr>
          <p:cNvPr id="60436" name="Picture 20" descr="Resultado de imagen para elsa gomez morilla MI LUGAR MI PASIÃN"/>
          <p:cNvPicPr>
            <a:picLocks noChangeAspect="1" noChangeArrowheads="1"/>
          </p:cNvPicPr>
          <p:nvPr/>
        </p:nvPicPr>
        <p:blipFill>
          <a:blip r:embed="rId11" cstate="print"/>
          <a:srcRect/>
          <a:stretch>
            <a:fillRect/>
          </a:stretch>
        </p:blipFill>
        <p:spPr bwMode="auto">
          <a:xfrm>
            <a:off x="0" y="4429132"/>
            <a:ext cx="3500430" cy="242886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929190" y="1428736"/>
            <a:ext cx="3500462" cy="523220"/>
          </a:xfrm>
          <a:prstGeom prst="rect">
            <a:avLst/>
          </a:prstGeom>
        </p:spPr>
        <p:txBody>
          <a:bodyPr wrap="square">
            <a:spAutoFit/>
          </a:bodyPr>
          <a:lstStyle/>
          <a:p>
            <a:pPr algn="just"/>
            <a:r>
              <a:rPr lang="es-AR" sz="1400" dirty="0" smtClean="0">
                <a:latin typeface="Arial" pitchFamily="34" charset="0"/>
                <a:cs typeface="Arial" pitchFamily="34" charset="0"/>
              </a:rPr>
              <a:t/>
            </a:r>
            <a:br>
              <a:rPr lang="es-AR" sz="1400" dirty="0" smtClean="0">
                <a:latin typeface="Arial" pitchFamily="34" charset="0"/>
                <a:cs typeface="Arial" pitchFamily="34" charset="0"/>
              </a:rPr>
            </a:br>
            <a:endParaRPr lang="es-AR" sz="1400" dirty="0">
              <a:latin typeface="Arial" pitchFamily="34" charset="0"/>
              <a:cs typeface="Arial" pitchFamily="34" charset="0"/>
            </a:endParaRPr>
          </a:p>
        </p:txBody>
      </p:sp>
      <p:sp>
        <p:nvSpPr>
          <p:cNvPr id="5" name="4 Rectángulo"/>
          <p:cNvSpPr/>
          <p:nvPr/>
        </p:nvSpPr>
        <p:spPr>
          <a:xfrm>
            <a:off x="0" y="1"/>
            <a:ext cx="9144000" cy="6494085"/>
          </a:xfrm>
          <a:prstGeom prst="rect">
            <a:avLst/>
          </a:prstGeom>
        </p:spPr>
        <p:txBody>
          <a:bodyPr wrap="square">
            <a:spAutoFit/>
          </a:bodyPr>
          <a:lstStyle/>
          <a:p>
            <a:pPr algn="ctr"/>
            <a:r>
              <a:rPr lang="es-AR" sz="1400" b="1" dirty="0" smtClean="0">
                <a:latin typeface="Arial" pitchFamily="34" charset="0"/>
                <a:cs typeface="Arial" pitchFamily="34" charset="0"/>
              </a:rPr>
              <a:t>CAMBA-CUÁ</a:t>
            </a:r>
            <a:endParaRPr lang="es-AR" sz="1400" dirty="0" smtClean="0">
              <a:latin typeface="Arial" pitchFamily="34" charset="0"/>
              <a:cs typeface="Arial" pitchFamily="34" charset="0"/>
            </a:endParaRPr>
          </a:p>
          <a:p>
            <a:pPr algn="ctr"/>
            <a:r>
              <a:rPr lang="es-AR" sz="1400" b="1" dirty="0" smtClean="0">
                <a:latin typeface="Arial" pitchFamily="34" charset="0"/>
                <a:cs typeface="Arial" pitchFamily="34" charset="0"/>
              </a:rPr>
              <a:t>Polca candombe</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
            </a:r>
            <a:br>
              <a:rPr lang="es-AR" sz="1400" b="1" dirty="0" smtClean="0">
                <a:latin typeface="Arial" pitchFamily="34" charset="0"/>
                <a:cs typeface="Arial" pitchFamily="34" charset="0"/>
              </a:rPr>
            </a:b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Letra y Música: </a:t>
            </a:r>
          </a:p>
          <a:p>
            <a:r>
              <a:rPr lang="es-AR" sz="1400" b="1" dirty="0" smtClean="0">
                <a:latin typeface="Arial" pitchFamily="34" charset="0"/>
                <a:cs typeface="Arial" pitchFamily="34" charset="0"/>
              </a:rPr>
              <a:t/>
            </a:r>
            <a:br>
              <a:rPr lang="es-AR" sz="1400" b="1" dirty="0" smtClean="0">
                <a:latin typeface="Arial" pitchFamily="34" charset="0"/>
                <a:cs typeface="Arial" pitchFamily="34" charset="0"/>
              </a:rPr>
            </a:b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CAMBA-CUÁ</a:t>
            </a:r>
            <a:endParaRPr lang="es-AR" sz="1400" dirty="0" smtClean="0">
              <a:latin typeface="Arial" pitchFamily="34" charset="0"/>
              <a:cs typeface="Arial" pitchFamily="34" charset="0"/>
            </a:endParaRPr>
          </a:p>
          <a:p>
            <a:endParaRPr lang="es-AR" sz="1400" b="1" dirty="0" smtClean="0">
              <a:latin typeface="Arial" pitchFamily="34" charset="0"/>
              <a:cs typeface="Arial" pitchFamily="34" charset="0"/>
            </a:endParaRPr>
          </a:p>
          <a:p>
            <a:r>
              <a:rPr lang="es-AR" sz="1400" b="1" dirty="0" smtClean="0">
                <a:latin typeface="Arial" pitchFamily="34" charset="0"/>
                <a:cs typeface="Arial" pitchFamily="34" charset="0"/>
              </a:rPr>
              <a:t>Festeja los 6 de Enero</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su función San Baltasar,</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el santo más candombero</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que se pueda imaginar.</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Por ser los de este santito</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la función de los </a:t>
            </a:r>
            <a:r>
              <a:rPr lang="es-AR" sz="1400" b="1" dirty="0" err="1" smtClean="0">
                <a:latin typeface="Arial" pitchFamily="34" charset="0"/>
                <a:cs typeface="Arial" pitchFamily="34" charset="0"/>
              </a:rPr>
              <a:t>cambá</a:t>
            </a:r>
            <a:r>
              <a:rPr lang="es-AR" sz="1400" b="1" dirty="0" smtClean="0">
                <a:latin typeface="Arial" pitchFamily="34" charset="0"/>
                <a:cs typeface="Arial" pitchFamily="34" charset="0"/>
              </a:rPr>
              <a:t>,</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ya armaron el bailecito</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los del barrio Camba </a:t>
            </a:r>
            <a:r>
              <a:rPr lang="es-AR" sz="1400" b="1" dirty="0" err="1" smtClean="0">
                <a:latin typeface="Arial" pitchFamily="34" charset="0"/>
                <a:cs typeface="Arial" pitchFamily="34" charset="0"/>
              </a:rPr>
              <a:t>Cuá</a:t>
            </a:r>
            <a:r>
              <a:rPr lang="es-AR" sz="1400" b="1" dirty="0" smtClean="0">
                <a:latin typeface="Arial" pitchFamily="34" charset="0"/>
                <a:cs typeface="Arial" pitchFamily="34" charset="0"/>
              </a:rPr>
              <a:t>.</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
            </a:r>
            <a:br>
              <a:rPr lang="es-AR" sz="1400" b="1" dirty="0" smtClean="0">
                <a:latin typeface="Arial" pitchFamily="34" charset="0"/>
                <a:cs typeface="Arial" pitchFamily="34" charset="0"/>
              </a:rPr>
            </a:b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Camba-</a:t>
            </a:r>
            <a:r>
              <a:rPr lang="es-AR" sz="1400" b="1" dirty="0" err="1" smtClean="0">
                <a:latin typeface="Arial" pitchFamily="34" charset="0"/>
                <a:cs typeface="Arial" pitchFamily="34" charset="0"/>
              </a:rPr>
              <a:t>Cuá</a:t>
            </a:r>
            <a:r>
              <a:rPr lang="es-AR" sz="1400" b="1" dirty="0" smtClean="0">
                <a:latin typeface="Arial" pitchFamily="34" charset="0"/>
                <a:cs typeface="Arial" pitchFamily="34" charset="0"/>
              </a:rPr>
              <a:t> pe </a:t>
            </a:r>
            <a:r>
              <a:rPr lang="es-AR" sz="1400" b="1" dirty="0" err="1" smtClean="0">
                <a:latin typeface="Arial" pitchFamily="34" charset="0"/>
                <a:cs typeface="Arial" pitchFamily="34" charset="0"/>
              </a:rPr>
              <a:t>ayú</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Camba-</a:t>
            </a:r>
            <a:r>
              <a:rPr lang="es-AR" sz="1400" b="1" dirty="0" err="1" smtClean="0">
                <a:latin typeface="Arial" pitchFamily="34" charset="0"/>
                <a:cs typeface="Arial" pitchFamily="34" charset="0"/>
              </a:rPr>
              <a:t>Cuú</a:t>
            </a:r>
            <a:r>
              <a:rPr lang="es-AR" sz="1400" b="1" dirty="0" smtClean="0">
                <a:latin typeface="Arial" pitchFamily="34" charset="0"/>
                <a:cs typeface="Arial" pitchFamily="34" charset="0"/>
              </a:rPr>
              <a:t> pe </a:t>
            </a:r>
            <a:r>
              <a:rPr lang="es-AR" sz="1400" b="1" dirty="0" err="1" smtClean="0">
                <a:latin typeface="Arial" pitchFamily="34" charset="0"/>
                <a:cs typeface="Arial" pitchFamily="34" charset="0"/>
              </a:rPr>
              <a:t>aimé</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y hasta ti llegué,</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porque rho </a:t>
            </a:r>
            <a:r>
              <a:rPr lang="es-AR" sz="1400" b="1" dirty="0" err="1" smtClean="0">
                <a:latin typeface="Arial" pitchFamily="34" charset="0"/>
                <a:cs typeface="Arial" pitchFamily="34" charset="0"/>
              </a:rPr>
              <a:t>jhaijú</a:t>
            </a:r>
            <a:r>
              <a:rPr lang="es-AR" sz="1400" b="1" dirty="0" smtClean="0">
                <a:latin typeface="Arial" pitchFamily="34" charset="0"/>
                <a:cs typeface="Arial" pitchFamily="34" charset="0"/>
              </a:rPr>
              <a:t>.</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Con el </a:t>
            </a:r>
            <a:r>
              <a:rPr lang="es-AR" sz="1400" b="1" dirty="0" err="1" smtClean="0">
                <a:latin typeface="Arial" pitchFamily="34" charset="0"/>
                <a:cs typeface="Arial" pitchFamily="34" charset="0"/>
              </a:rPr>
              <a:t>mbaracá</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Va mi corazón</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¡Viva la función</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de mi Camba-</a:t>
            </a:r>
            <a:r>
              <a:rPr lang="es-AR" sz="1400" b="1" dirty="0" err="1" smtClean="0">
                <a:latin typeface="Arial" pitchFamily="34" charset="0"/>
                <a:cs typeface="Arial" pitchFamily="34" charset="0"/>
              </a:rPr>
              <a:t>Cuá</a:t>
            </a:r>
            <a:r>
              <a:rPr lang="es-AR" sz="1400" b="1" dirty="0" smtClean="0">
                <a:latin typeface="Arial" pitchFamily="34" charset="0"/>
                <a:cs typeface="Arial" pitchFamily="34" charset="0"/>
              </a:rPr>
              <a:t>!</a:t>
            </a:r>
            <a:endParaRPr lang="es-AR" sz="1400" dirty="0" smtClean="0">
              <a:latin typeface="Arial" pitchFamily="34" charset="0"/>
              <a:cs typeface="Arial" pitchFamily="34" charset="0"/>
            </a:endParaRPr>
          </a:p>
          <a:p>
            <a:r>
              <a:rPr lang="es-AR" sz="1200" b="1" dirty="0" smtClean="0">
                <a:latin typeface="Arial" pitchFamily="34" charset="0"/>
                <a:cs typeface="Arial" pitchFamily="34" charset="0"/>
              </a:rPr>
              <a:t/>
            </a:r>
            <a:br>
              <a:rPr lang="es-AR" sz="1200" b="1" dirty="0" smtClean="0">
                <a:latin typeface="Arial" pitchFamily="34" charset="0"/>
                <a:cs typeface="Arial" pitchFamily="34" charset="0"/>
              </a:rPr>
            </a:br>
            <a:endParaRPr lang="es-AR" sz="1200" dirty="0" smtClean="0">
              <a:latin typeface="Arial" pitchFamily="34" charset="0"/>
              <a:cs typeface="Arial" pitchFamily="34" charset="0"/>
            </a:endParaRPr>
          </a:p>
        </p:txBody>
      </p:sp>
      <p:sp>
        <p:nvSpPr>
          <p:cNvPr id="7" name="6 Rectángulo"/>
          <p:cNvSpPr/>
          <p:nvPr/>
        </p:nvSpPr>
        <p:spPr>
          <a:xfrm>
            <a:off x="3428992" y="1928802"/>
            <a:ext cx="4572000" cy="3970318"/>
          </a:xfrm>
          <a:prstGeom prst="rect">
            <a:avLst/>
          </a:prstGeom>
        </p:spPr>
        <p:txBody>
          <a:bodyPr>
            <a:spAutoFit/>
          </a:bodyPr>
          <a:lstStyle/>
          <a:p>
            <a:r>
              <a:rPr lang="es-AR" sz="1400" b="1" dirty="0" smtClean="0">
                <a:latin typeface="Arial" pitchFamily="34" charset="0"/>
                <a:cs typeface="Arial" pitchFamily="34" charset="0"/>
              </a:rPr>
              <a:t>Debajo de la enramada</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se entrevera el pelotón</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lo mismo que novillada</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de potrero charabón.</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En tanto que don Falucho</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cuida del chipá </a:t>
            </a:r>
            <a:r>
              <a:rPr lang="es-AR" sz="1400" b="1" dirty="0" err="1" smtClean="0">
                <a:latin typeface="Arial" pitchFamily="34" charset="0"/>
                <a:cs typeface="Arial" pitchFamily="34" charset="0"/>
              </a:rPr>
              <a:t>mbocá</a:t>
            </a:r>
            <a:r>
              <a:rPr lang="es-AR" sz="1400" b="1" dirty="0" smtClean="0">
                <a:latin typeface="Arial" pitchFamily="34" charset="0"/>
                <a:cs typeface="Arial" pitchFamily="34" charset="0"/>
              </a:rPr>
              <a:t>,</a:t>
            </a:r>
            <a:endParaRPr lang="es-AR" sz="1400" dirty="0" smtClean="0">
              <a:latin typeface="Arial" pitchFamily="34" charset="0"/>
              <a:cs typeface="Arial" pitchFamily="34" charset="0"/>
            </a:endParaRPr>
          </a:p>
          <a:p>
            <a:r>
              <a:rPr lang="es-AR" sz="1400" b="1" dirty="0" err="1" smtClean="0">
                <a:latin typeface="Arial" pitchFamily="34" charset="0"/>
                <a:cs typeface="Arial" pitchFamily="34" charset="0"/>
              </a:rPr>
              <a:t>ña</a:t>
            </a:r>
            <a:r>
              <a:rPr lang="es-AR" sz="1400" b="1" dirty="0" smtClean="0">
                <a:latin typeface="Arial" pitchFamily="34" charset="0"/>
                <a:cs typeface="Arial" pitchFamily="34" charset="0"/>
              </a:rPr>
              <a:t> Rita o </a:t>
            </a:r>
            <a:r>
              <a:rPr lang="es-AR" sz="1400" b="1" dirty="0" err="1" smtClean="0">
                <a:latin typeface="Arial" pitchFamily="34" charset="0"/>
                <a:cs typeface="Arial" pitchFamily="34" charset="0"/>
              </a:rPr>
              <a:t>mo</a:t>
            </a:r>
            <a:r>
              <a:rPr lang="es-AR" sz="1400" b="1" dirty="0" smtClean="0">
                <a:latin typeface="Arial" pitchFamily="34" charset="0"/>
                <a:cs typeface="Arial" pitchFamily="34" charset="0"/>
              </a:rPr>
              <a:t> timbó i pucho</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mientras bailan los </a:t>
            </a:r>
            <a:r>
              <a:rPr lang="es-AR" sz="1400" b="1" dirty="0" err="1" smtClean="0">
                <a:latin typeface="Arial" pitchFamily="34" charset="0"/>
                <a:cs typeface="Arial" pitchFamily="34" charset="0"/>
              </a:rPr>
              <a:t>cambá</a:t>
            </a:r>
            <a:r>
              <a:rPr lang="es-AR" sz="1400" b="1" dirty="0" smtClean="0">
                <a:latin typeface="Arial" pitchFamily="34" charset="0"/>
                <a:cs typeface="Arial" pitchFamily="34" charset="0"/>
              </a:rPr>
              <a:t>.</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
            </a:r>
            <a:br>
              <a:rPr lang="es-AR" sz="1400" b="1" dirty="0" smtClean="0">
                <a:latin typeface="Arial" pitchFamily="34" charset="0"/>
                <a:cs typeface="Arial" pitchFamily="34" charset="0"/>
              </a:rPr>
            </a:b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Camba-</a:t>
            </a:r>
            <a:r>
              <a:rPr lang="es-AR" sz="1400" b="1" dirty="0" err="1" smtClean="0">
                <a:latin typeface="Arial" pitchFamily="34" charset="0"/>
                <a:cs typeface="Arial" pitchFamily="34" charset="0"/>
              </a:rPr>
              <a:t>Cuá</a:t>
            </a:r>
            <a:r>
              <a:rPr lang="es-AR" sz="1400" b="1" dirty="0" smtClean="0">
                <a:latin typeface="Arial" pitchFamily="34" charset="0"/>
                <a:cs typeface="Arial" pitchFamily="34" charset="0"/>
              </a:rPr>
              <a:t> pe </a:t>
            </a:r>
            <a:r>
              <a:rPr lang="es-AR" sz="1400" b="1" dirty="0" err="1" smtClean="0">
                <a:latin typeface="Arial" pitchFamily="34" charset="0"/>
                <a:cs typeface="Arial" pitchFamily="34" charset="0"/>
              </a:rPr>
              <a:t>ayú</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Camba-</a:t>
            </a:r>
            <a:r>
              <a:rPr lang="es-AR" sz="1400" b="1" dirty="0" err="1" smtClean="0">
                <a:latin typeface="Arial" pitchFamily="34" charset="0"/>
                <a:cs typeface="Arial" pitchFamily="34" charset="0"/>
              </a:rPr>
              <a:t>Cuú</a:t>
            </a:r>
            <a:r>
              <a:rPr lang="es-AR" sz="1400" b="1" dirty="0" smtClean="0">
                <a:latin typeface="Arial" pitchFamily="34" charset="0"/>
                <a:cs typeface="Arial" pitchFamily="34" charset="0"/>
              </a:rPr>
              <a:t> pe </a:t>
            </a:r>
            <a:r>
              <a:rPr lang="es-AR" sz="1400" b="1" dirty="0" err="1" smtClean="0">
                <a:latin typeface="Arial" pitchFamily="34" charset="0"/>
                <a:cs typeface="Arial" pitchFamily="34" charset="0"/>
              </a:rPr>
              <a:t>aimé</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y hasta ti llegué</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porque rho </a:t>
            </a:r>
            <a:r>
              <a:rPr lang="es-AR" sz="1400" b="1" dirty="0" err="1" smtClean="0">
                <a:latin typeface="Arial" pitchFamily="34" charset="0"/>
                <a:cs typeface="Arial" pitchFamily="34" charset="0"/>
              </a:rPr>
              <a:t>jhaijú</a:t>
            </a:r>
            <a:r>
              <a:rPr lang="es-AR" sz="1400" b="1" dirty="0" smtClean="0">
                <a:latin typeface="Arial" pitchFamily="34" charset="0"/>
                <a:cs typeface="Arial" pitchFamily="34" charset="0"/>
              </a:rPr>
              <a:t>.</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Con el </a:t>
            </a:r>
            <a:r>
              <a:rPr lang="es-AR" sz="1400" b="1" dirty="0" err="1" smtClean="0">
                <a:latin typeface="Arial" pitchFamily="34" charset="0"/>
                <a:cs typeface="Arial" pitchFamily="34" charset="0"/>
              </a:rPr>
              <a:t>mbaracá</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Va mi corazón</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¡Viva la función</a:t>
            </a:r>
            <a:endParaRPr lang="es-AR" sz="1400" dirty="0" smtClean="0">
              <a:latin typeface="Arial" pitchFamily="34" charset="0"/>
              <a:cs typeface="Arial" pitchFamily="34" charset="0"/>
            </a:endParaRPr>
          </a:p>
          <a:p>
            <a:r>
              <a:rPr lang="es-AR" sz="1400" b="1" dirty="0" smtClean="0">
                <a:latin typeface="Arial" pitchFamily="34" charset="0"/>
                <a:cs typeface="Arial" pitchFamily="34" charset="0"/>
              </a:rPr>
              <a:t>de mi Camba-</a:t>
            </a:r>
            <a:r>
              <a:rPr lang="es-AR" sz="1400" b="1" dirty="0" err="1" smtClean="0">
                <a:latin typeface="Arial" pitchFamily="34" charset="0"/>
                <a:cs typeface="Arial" pitchFamily="34" charset="0"/>
              </a:rPr>
              <a:t>Cuá</a:t>
            </a:r>
            <a:r>
              <a:rPr lang="es-AR" sz="1400" b="1" dirty="0" smtClean="0">
                <a:latin typeface="Arial" pitchFamily="34" charset="0"/>
                <a:cs typeface="Arial" pitchFamily="34" charset="0"/>
              </a:rPr>
              <a:t>!</a:t>
            </a:r>
            <a:endParaRPr lang="es-AR" sz="1400"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vispo pintor correntin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71802" y="274638"/>
            <a:ext cx="3143272" cy="939784"/>
          </a:xfrm>
        </p:spPr>
        <p:txBody>
          <a:bodyPr>
            <a:normAutofit/>
          </a:bodyPr>
          <a:lstStyle/>
          <a:p>
            <a:r>
              <a:rPr lang="es-AR" sz="2000" dirty="0" smtClean="0">
                <a:latin typeface="Arial" pitchFamily="34" charset="0"/>
                <a:cs typeface="Arial" pitchFamily="34" charset="0"/>
              </a:rPr>
              <a:t>SAPUCAY</a:t>
            </a:r>
            <a:r>
              <a:rPr lang="es-AR" sz="2000" dirty="0" smtClean="0"/>
              <a:t/>
            </a:r>
            <a:br>
              <a:rPr lang="es-AR" sz="2000" dirty="0" smtClean="0"/>
            </a:br>
            <a:r>
              <a:rPr lang="es-AR" sz="2000" dirty="0" smtClean="0"/>
              <a:t>DE </a:t>
            </a:r>
            <a:r>
              <a:rPr lang="es-ES" sz="2000" b="1" dirty="0" smtClean="0"/>
              <a:t> FRANKLIN RÚVEDA</a:t>
            </a:r>
            <a:endParaRPr lang="es-AR" sz="2000" dirty="0"/>
          </a:p>
        </p:txBody>
      </p:sp>
      <p:sp>
        <p:nvSpPr>
          <p:cNvPr id="3" name="2 Marcador de contenido"/>
          <p:cNvSpPr>
            <a:spLocks noGrp="1"/>
          </p:cNvSpPr>
          <p:nvPr>
            <p:ph sz="half" idx="1"/>
          </p:nvPr>
        </p:nvSpPr>
        <p:spPr>
          <a:xfrm>
            <a:off x="1000100" y="1643050"/>
            <a:ext cx="3467096" cy="2786082"/>
          </a:xfrm>
        </p:spPr>
        <p:txBody>
          <a:bodyPr>
            <a:normAutofit fontScale="25000" lnSpcReduction="20000"/>
          </a:bodyPr>
          <a:lstStyle/>
          <a:p>
            <a:pPr>
              <a:buNone/>
            </a:pPr>
            <a:r>
              <a:rPr lang="es-ES" dirty="0" smtClean="0"/>
              <a:t> </a:t>
            </a:r>
            <a:endParaRPr lang="es-AR" dirty="0" smtClean="0"/>
          </a:p>
          <a:p>
            <a:pPr>
              <a:buNone/>
            </a:pPr>
            <a:r>
              <a:rPr lang="es-ES" sz="7200" smtClean="0"/>
              <a:t>                </a:t>
            </a:r>
            <a:r>
              <a:rPr lang="es-ES" sz="7200" smtClean="0">
                <a:latin typeface="Arial" pitchFamily="34" charset="0"/>
                <a:cs typeface="Arial" pitchFamily="34" charset="0"/>
              </a:rPr>
              <a:t>Grito largo..., inconfundible, </a:t>
            </a:r>
            <a:br>
              <a:rPr lang="es-ES" sz="7200" smtClean="0">
                <a:latin typeface="Arial" pitchFamily="34" charset="0"/>
                <a:cs typeface="Arial" pitchFamily="34" charset="0"/>
              </a:rPr>
            </a:br>
            <a:r>
              <a:rPr lang="es-ES" sz="7200" smtClean="0">
                <a:latin typeface="Arial" pitchFamily="34" charset="0"/>
                <a:cs typeface="Arial" pitchFamily="34" charset="0"/>
              </a:rPr>
              <a:t>a veces reto y soberbia, </a:t>
            </a:r>
            <a:br>
              <a:rPr lang="es-ES" sz="7200" smtClean="0">
                <a:latin typeface="Arial" pitchFamily="34" charset="0"/>
                <a:cs typeface="Arial" pitchFamily="34" charset="0"/>
              </a:rPr>
            </a:br>
            <a:r>
              <a:rPr lang="es-ES" sz="7200" smtClean="0">
                <a:latin typeface="Arial" pitchFamily="34" charset="0"/>
                <a:cs typeface="Arial" pitchFamily="34" charset="0"/>
              </a:rPr>
              <a:t>a veces más que alborozo; </a:t>
            </a:r>
            <a:br>
              <a:rPr lang="es-ES" sz="7200" smtClean="0">
                <a:latin typeface="Arial" pitchFamily="34" charset="0"/>
                <a:cs typeface="Arial" pitchFamily="34" charset="0"/>
              </a:rPr>
            </a:br>
            <a:r>
              <a:rPr lang="es-ES" sz="7200" smtClean="0">
                <a:latin typeface="Arial" pitchFamily="34" charset="0"/>
                <a:cs typeface="Arial" pitchFamily="34" charset="0"/>
              </a:rPr>
              <a:t>alarido de la tierra </a:t>
            </a:r>
            <a:br>
              <a:rPr lang="es-ES" sz="7200" smtClean="0">
                <a:latin typeface="Arial" pitchFamily="34" charset="0"/>
                <a:cs typeface="Arial" pitchFamily="34" charset="0"/>
              </a:rPr>
            </a:br>
            <a:r>
              <a:rPr lang="es-ES" sz="7200" smtClean="0">
                <a:latin typeface="Arial" pitchFamily="34" charset="0"/>
                <a:cs typeface="Arial" pitchFamily="34" charset="0"/>
              </a:rPr>
              <a:t>que sube de sus entrañas </a:t>
            </a:r>
            <a:br>
              <a:rPr lang="es-ES" sz="7200" smtClean="0">
                <a:latin typeface="Arial" pitchFamily="34" charset="0"/>
                <a:cs typeface="Arial" pitchFamily="34" charset="0"/>
              </a:rPr>
            </a:br>
            <a:r>
              <a:rPr lang="es-ES" sz="7200" smtClean="0">
                <a:latin typeface="Arial" pitchFamily="34" charset="0"/>
                <a:cs typeface="Arial" pitchFamily="34" charset="0"/>
              </a:rPr>
              <a:t>y en la sangre forcejea. </a:t>
            </a:r>
            <a:br>
              <a:rPr lang="es-ES" sz="7200" smtClean="0">
                <a:latin typeface="Arial" pitchFamily="34" charset="0"/>
                <a:cs typeface="Arial" pitchFamily="34" charset="0"/>
              </a:rPr>
            </a:br>
            <a:r>
              <a:rPr lang="es-ES" sz="7200" smtClean="0">
                <a:latin typeface="Arial" pitchFamily="34" charset="0"/>
                <a:cs typeface="Arial" pitchFamily="34" charset="0"/>
              </a:rPr>
              <a:t>Voz total del correntino, </a:t>
            </a:r>
            <a:br>
              <a:rPr lang="es-ES" sz="7200" smtClean="0">
                <a:latin typeface="Arial" pitchFamily="34" charset="0"/>
                <a:cs typeface="Arial" pitchFamily="34" charset="0"/>
              </a:rPr>
            </a:br>
            <a:r>
              <a:rPr lang="es-ES" sz="7200" smtClean="0">
                <a:latin typeface="Arial" pitchFamily="34" charset="0"/>
                <a:cs typeface="Arial" pitchFamily="34" charset="0"/>
              </a:rPr>
              <a:t>pendón, resabio y violencia, </a:t>
            </a:r>
            <a:br>
              <a:rPr lang="es-ES" sz="7200" smtClean="0">
                <a:latin typeface="Arial" pitchFamily="34" charset="0"/>
                <a:cs typeface="Arial" pitchFamily="34" charset="0"/>
              </a:rPr>
            </a:br>
            <a:r>
              <a:rPr lang="es-ES" sz="7200" smtClean="0">
                <a:latin typeface="Arial" pitchFamily="34" charset="0"/>
                <a:cs typeface="Arial" pitchFamily="34" charset="0"/>
              </a:rPr>
              <a:t>aliento entre la picada </a:t>
            </a:r>
            <a:br>
              <a:rPr lang="es-ES" sz="7200" smtClean="0">
                <a:latin typeface="Arial" pitchFamily="34" charset="0"/>
                <a:cs typeface="Arial" pitchFamily="34" charset="0"/>
              </a:rPr>
            </a:br>
            <a:r>
              <a:rPr lang="es-ES" sz="7200" smtClean="0">
                <a:latin typeface="Arial" pitchFamily="34" charset="0"/>
                <a:cs typeface="Arial" pitchFamily="34" charset="0"/>
              </a:rPr>
              <a:t>si el cachapé ya se queda </a:t>
            </a:r>
            <a:br>
              <a:rPr lang="es-ES" sz="7200" smtClean="0">
                <a:latin typeface="Arial" pitchFamily="34" charset="0"/>
                <a:cs typeface="Arial" pitchFamily="34" charset="0"/>
              </a:rPr>
            </a:br>
            <a:r>
              <a:rPr lang="es-ES" sz="7200" smtClean="0">
                <a:latin typeface="Arial" pitchFamily="34" charset="0"/>
                <a:cs typeface="Arial" pitchFamily="34" charset="0"/>
              </a:rPr>
              <a:t>y son puntal del esfuerzo </a:t>
            </a:r>
            <a:br>
              <a:rPr lang="es-ES" sz="7200" smtClean="0">
                <a:latin typeface="Arial" pitchFamily="34" charset="0"/>
                <a:cs typeface="Arial" pitchFamily="34" charset="0"/>
              </a:rPr>
            </a:br>
            <a:r>
              <a:rPr lang="es-ES" sz="7200" smtClean="0">
                <a:latin typeface="Arial" pitchFamily="34" charset="0"/>
                <a:cs typeface="Arial" pitchFamily="34" charset="0"/>
              </a:rPr>
              <a:t>cuando el pantano supera. </a:t>
            </a:r>
            <a:br>
              <a:rPr lang="es-ES" sz="7200" smtClean="0">
                <a:latin typeface="Arial" pitchFamily="34" charset="0"/>
                <a:cs typeface="Arial" pitchFamily="34" charset="0"/>
              </a:rPr>
            </a:br>
            <a:r>
              <a:rPr lang="es-ES" sz="7200" smtClean="0">
                <a:latin typeface="Arial" pitchFamily="34" charset="0"/>
                <a:cs typeface="Arial" pitchFamily="34" charset="0"/>
              </a:rPr>
              <a:t>Pregón de sostén y alarde, </a:t>
            </a:r>
            <a:br>
              <a:rPr lang="es-ES" sz="7200" smtClean="0">
                <a:latin typeface="Arial" pitchFamily="34" charset="0"/>
                <a:cs typeface="Arial" pitchFamily="34" charset="0"/>
              </a:rPr>
            </a:br>
            <a:r>
              <a:rPr lang="es-ES" sz="7200" smtClean="0">
                <a:latin typeface="Arial" pitchFamily="34" charset="0"/>
                <a:cs typeface="Arial" pitchFamily="34" charset="0"/>
              </a:rPr>
              <a:t>gozo domando a la bestia, </a:t>
            </a:r>
            <a:br>
              <a:rPr lang="es-ES" sz="7200" smtClean="0">
                <a:latin typeface="Arial" pitchFamily="34" charset="0"/>
                <a:cs typeface="Arial" pitchFamily="34" charset="0"/>
              </a:rPr>
            </a:br>
            <a:r>
              <a:rPr lang="es-ES" sz="7200" smtClean="0">
                <a:latin typeface="Arial" pitchFamily="34" charset="0"/>
                <a:cs typeface="Arial" pitchFamily="34" charset="0"/>
              </a:rPr>
              <a:t>provocación insolente </a:t>
            </a:r>
            <a:r>
              <a:rPr lang="es-ES" sz="5600" dirty="0" smtClean="0">
                <a:latin typeface="Arial" pitchFamily="34" charset="0"/>
                <a:cs typeface="Arial" pitchFamily="34" charset="0"/>
              </a:rPr>
              <a:t/>
            </a:r>
            <a:br>
              <a:rPr lang="es-ES" sz="5600" dirty="0" smtClean="0">
                <a:latin typeface="Arial" pitchFamily="34" charset="0"/>
                <a:cs typeface="Arial" pitchFamily="34" charset="0"/>
              </a:rPr>
            </a:br>
            <a:endParaRPr lang="es-AR" sz="5600" dirty="0">
              <a:latin typeface="Arial" pitchFamily="34" charset="0"/>
              <a:cs typeface="Arial" pitchFamily="34" charset="0"/>
            </a:endParaRPr>
          </a:p>
        </p:txBody>
      </p:sp>
      <p:sp>
        <p:nvSpPr>
          <p:cNvPr id="4" name="3 Marcador de contenido"/>
          <p:cNvSpPr>
            <a:spLocks noGrp="1"/>
          </p:cNvSpPr>
          <p:nvPr>
            <p:ph sz="half" idx="2"/>
          </p:nvPr>
        </p:nvSpPr>
        <p:spPr>
          <a:xfrm>
            <a:off x="4357686" y="1714488"/>
            <a:ext cx="4643470" cy="3071834"/>
          </a:xfrm>
        </p:spPr>
        <p:txBody>
          <a:bodyPr>
            <a:normAutofit fontScale="25000" lnSpcReduction="20000"/>
          </a:bodyPr>
          <a:lstStyle/>
          <a:p>
            <a:pPr lvl="2">
              <a:buNone/>
            </a:pPr>
            <a:r>
              <a:rPr lang="es-ES" sz="5000" dirty="0" smtClean="0">
                <a:latin typeface="Arial" pitchFamily="34" charset="0"/>
                <a:cs typeface="Arial" pitchFamily="34" charset="0"/>
              </a:rPr>
              <a:t>       </a:t>
            </a:r>
            <a:r>
              <a:rPr lang="es-ES" sz="7200" dirty="0" smtClean="0">
                <a:latin typeface="Arial" pitchFamily="34" charset="0"/>
                <a:cs typeface="Arial" pitchFamily="34" charset="0"/>
              </a:rPr>
              <a:t>invitando a la pendencia </a:t>
            </a:r>
            <a:br>
              <a:rPr lang="es-ES" sz="7200" dirty="0" smtClean="0">
                <a:latin typeface="Arial" pitchFamily="34" charset="0"/>
                <a:cs typeface="Arial" pitchFamily="34" charset="0"/>
              </a:rPr>
            </a:br>
            <a:r>
              <a:rPr lang="es-ES" sz="7200" dirty="0" smtClean="0">
                <a:latin typeface="Arial" pitchFamily="34" charset="0"/>
                <a:cs typeface="Arial" pitchFamily="34" charset="0"/>
              </a:rPr>
              <a:t>cuando la caña se inflama </a:t>
            </a:r>
            <a:br>
              <a:rPr lang="es-ES" sz="7200" dirty="0" smtClean="0">
                <a:latin typeface="Arial" pitchFamily="34" charset="0"/>
                <a:cs typeface="Arial" pitchFamily="34" charset="0"/>
              </a:rPr>
            </a:br>
            <a:r>
              <a:rPr lang="es-ES" sz="7200" dirty="0" smtClean="0">
                <a:latin typeface="Arial" pitchFamily="34" charset="0"/>
                <a:cs typeface="Arial" pitchFamily="34" charset="0"/>
              </a:rPr>
              <a:t>en odios..., en odios y borracheras. </a:t>
            </a:r>
            <a:br>
              <a:rPr lang="es-ES" sz="7200" dirty="0" smtClean="0">
                <a:latin typeface="Arial" pitchFamily="34" charset="0"/>
                <a:cs typeface="Arial" pitchFamily="34" charset="0"/>
              </a:rPr>
            </a:br>
            <a:r>
              <a:rPr lang="es-ES" sz="7200" dirty="0" smtClean="0">
                <a:latin typeface="Arial" pitchFamily="34" charset="0"/>
                <a:cs typeface="Arial" pitchFamily="34" charset="0"/>
              </a:rPr>
              <a:t>Arabesco gutural </a:t>
            </a:r>
            <a:br>
              <a:rPr lang="es-ES" sz="7200" dirty="0" smtClean="0">
                <a:latin typeface="Arial" pitchFamily="34" charset="0"/>
                <a:cs typeface="Arial" pitchFamily="34" charset="0"/>
              </a:rPr>
            </a:br>
            <a:r>
              <a:rPr lang="es-ES" sz="7200" dirty="0" smtClean="0">
                <a:latin typeface="Arial" pitchFamily="34" charset="0"/>
                <a:cs typeface="Arial" pitchFamily="34" charset="0"/>
              </a:rPr>
              <a:t>al </a:t>
            </a:r>
            <a:r>
              <a:rPr lang="es-ES" sz="7200" dirty="0" err="1" smtClean="0">
                <a:latin typeface="Arial" pitchFamily="34" charset="0"/>
                <a:cs typeface="Arial" pitchFamily="34" charset="0"/>
              </a:rPr>
              <a:t>chamamé</a:t>
            </a:r>
            <a:r>
              <a:rPr lang="es-ES" sz="7200" dirty="0" smtClean="0">
                <a:latin typeface="Arial" pitchFamily="34" charset="0"/>
                <a:cs typeface="Arial" pitchFamily="34" charset="0"/>
              </a:rPr>
              <a:t> y su cadencia, </a:t>
            </a:r>
            <a:br>
              <a:rPr lang="es-ES" sz="7200" dirty="0" smtClean="0">
                <a:latin typeface="Arial" pitchFamily="34" charset="0"/>
                <a:cs typeface="Arial" pitchFamily="34" charset="0"/>
              </a:rPr>
            </a:br>
            <a:r>
              <a:rPr lang="es-ES" sz="7200" dirty="0" smtClean="0">
                <a:latin typeface="Arial" pitchFamily="34" charset="0"/>
                <a:cs typeface="Arial" pitchFamily="34" charset="0"/>
              </a:rPr>
              <a:t>y aplauso ingenuo y rendido </a:t>
            </a:r>
            <a:br>
              <a:rPr lang="es-ES" sz="7200" dirty="0" smtClean="0">
                <a:latin typeface="Arial" pitchFamily="34" charset="0"/>
                <a:cs typeface="Arial" pitchFamily="34" charset="0"/>
              </a:rPr>
            </a:br>
            <a:r>
              <a:rPr lang="es-ES" sz="7200" dirty="0" smtClean="0">
                <a:latin typeface="Arial" pitchFamily="34" charset="0"/>
                <a:cs typeface="Arial" pitchFamily="34" charset="0"/>
              </a:rPr>
              <a:t>al mozo..., al mozo</a:t>
            </a:r>
          </a:p>
          <a:p>
            <a:pPr lvl="2">
              <a:buNone/>
            </a:pPr>
            <a:r>
              <a:rPr lang="es-ES" sz="7200" dirty="0" smtClean="0">
                <a:latin typeface="Arial" pitchFamily="34" charset="0"/>
                <a:cs typeface="Arial" pitchFamily="34" charset="0"/>
              </a:rPr>
              <a:t>       que zapatea </a:t>
            </a:r>
            <a:br>
              <a:rPr lang="es-ES" sz="7200" dirty="0" smtClean="0">
                <a:latin typeface="Arial" pitchFamily="34" charset="0"/>
                <a:cs typeface="Arial" pitchFamily="34" charset="0"/>
              </a:rPr>
            </a:br>
            <a:r>
              <a:rPr lang="es-ES" sz="7200" dirty="0" smtClean="0">
                <a:latin typeface="Arial" pitchFamily="34" charset="0"/>
                <a:cs typeface="Arial" pitchFamily="34" charset="0"/>
              </a:rPr>
              <a:t>y una lección al caudillo </a:t>
            </a:r>
            <a:br>
              <a:rPr lang="es-ES" sz="7200" dirty="0" smtClean="0">
                <a:latin typeface="Arial" pitchFamily="34" charset="0"/>
                <a:cs typeface="Arial" pitchFamily="34" charset="0"/>
              </a:rPr>
            </a:br>
            <a:r>
              <a:rPr lang="es-ES" sz="7200" dirty="0" smtClean="0">
                <a:latin typeface="Arial" pitchFamily="34" charset="0"/>
                <a:cs typeface="Arial" pitchFamily="34" charset="0"/>
              </a:rPr>
              <a:t>que va explotando miserias. </a:t>
            </a:r>
            <a:br>
              <a:rPr lang="es-ES" sz="7200" dirty="0" smtClean="0">
                <a:latin typeface="Arial" pitchFamily="34" charset="0"/>
                <a:cs typeface="Arial" pitchFamily="34" charset="0"/>
              </a:rPr>
            </a:br>
            <a:r>
              <a:rPr lang="es-ES" sz="7200" dirty="0" smtClean="0">
                <a:latin typeface="Arial" pitchFamily="34" charset="0"/>
                <a:cs typeface="Arial" pitchFamily="34" charset="0"/>
              </a:rPr>
              <a:t>Voz de atavismo y de clima </a:t>
            </a:r>
            <a:br>
              <a:rPr lang="es-ES" sz="7200" dirty="0" smtClean="0">
                <a:latin typeface="Arial" pitchFamily="34" charset="0"/>
                <a:cs typeface="Arial" pitchFamily="34" charset="0"/>
              </a:rPr>
            </a:br>
            <a:r>
              <a:rPr lang="es-ES" sz="7200" dirty="0" smtClean="0">
                <a:latin typeface="Arial" pitchFamily="34" charset="0"/>
                <a:cs typeface="Arial" pitchFamily="34" charset="0"/>
              </a:rPr>
              <a:t>que desahoga latencias, </a:t>
            </a:r>
            <a:br>
              <a:rPr lang="es-ES" sz="7200" dirty="0" smtClean="0">
                <a:latin typeface="Arial" pitchFamily="34" charset="0"/>
                <a:cs typeface="Arial" pitchFamily="34" charset="0"/>
              </a:rPr>
            </a:br>
            <a:r>
              <a:rPr lang="es-ES" sz="7200" dirty="0" smtClean="0">
                <a:latin typeface="Arial" pitchFamily="34" charset="0"/>
                <a:cs typeface="Arial" pitchFamily="34" charset="0"/>
              </a:rPr>
              <a:t>rudo y bárbaro incentivo </a:t>
            </a:r>
            <a:br>
              <a:rPr lang="es-ES" sz="7200" dirty="0" smtClean="0">
                <a:latin typeface="Arial" pitchFamily="34" charset="0"/>
                <a:cs typeface="Arial" pitchFamily="34" charset="0"/>
              </a:rPr>
            </a:br>
            <a:r>
              <a:rPr lang="es-ES" sz="7200" dirty="0" smtClean="0">
                <a:latin typeface="Arial" pitchFamily="34" charset="0"/>
                <a:cs typeface="Arial" pitchFamily="34" charset="0"/>
              </a:rPr>
              <a:t>que enardece y que libera. </a:t>
            </a:r>
            <a:br>
              <a:rPr lang="es-ES" sz="7200" dirty="0" smtClean="0">
                <a:latin typeface="Arial" pitchFamily="34" charset="0"/>
                <a:cs typeface="Arial" pitchFamily="34" charset="0"/>
              </a:rPr>
            </a:br>
            <a:r>
              <a:rPr lang="es-ES" sz="7200" dirty="0" smtClean="0">
                <a:latin typeface="Arial" pitchFamily="34" charset="0"/>
                <a:cs typeface="Arial" pitchFamily="34" charset="0"/>
              </a:rPr>
              <a:t>la sangre así sacudida </a:t>
            </a:r>
            <a:br>
              <a:rPr lang="es-ES" sz="7200" dirty="0" smtClean="0">
                <a:latin typeface="Arial" pitchFamily="34" charset="0"/>
                <a:cs typeface="Arial" pitchFamily="34" charset="0"/>
              </a:rPr>
            </a:br>
            <a:r>
              <a:rPr lang="es-ES" sz="7200" dirty="0" smtClean="0">
                <a:latin typeface="Arial" pitchFamily="34" charset="0"/>
                <a:cs typeface="Arial" pitchFamily="34" charset="0"/>
              </a:rPr>
              <a:t>corre mejor por las vena</a:t>
            </a:r>
            <a:r>
              <a:rPr lang="es-ES" sz="5000" dirty="0" smtClean="0">
                <a:latin typeface="Arial" pitchFamily="34" charset="0"/>
                <a:cs typeface="Arial" pitchFamily="34" charset="0"/>
              </a:rPr>
              <a:t>s</a:t>
            </a:r>
            <a:r>
              <a:rPr lang="es-ES" sz="2900" dirty="0" smtClean="0">
                <a:latin typeface="Arial" pitchFamily="34" charset="0"/>
                <a:cs typeface="Arial" pitchFamily="34" charset="0"/>
              </a:rPr>
              <a:t>.</a:t>
            </a:r>
            <a:endParaRPr lang="es-AR" sz="2900" dirty="0" smtClean="0">
              <a:latin typeface="Arial" pitchFamily="34" charset="0"/>
              <a:cs typeface="Arial" pitchFamily="34" charset="0"/>
            </a:endParaRPr>
          </a:p>
          <a:p>
            <a:pPr lvl="2"/>
            <a:endParaRPr lang="es-AR" dirty="0"/>
          </a:p>
        </p:txBody>
      </p:sp>
      <p:sp>
        <p:nvSpPr>
          <p:cNvPr id="6" name="5 Rectángulo"/>
          <p:cNvSpPr/>
          <p:nvPr/>
        </p:nvSpPr>
        <p:spPr>
          <a:xfrm>
            <a:off x="2000232" y="5786454"/>
            <a:ext cx="5500726" cy="369332"/>
          </a:xfrm>
          <a:prstGeom prst="rect">
            <a:avLst/>
          </a:prstGeom>
        </p:spPr>
        <p:txBody>
          <a:bodyPr wrap="square">
            <a:spAutoFit/>
          </a:bodyPr>
          <a:lstStyle/>
          <a:p>
            <a:r>
              <a:rPr lang="es-AR" dirty="0" smtClean="0">
                <a:hlinkClick r:id="rId2"/>
              </a:rPr>
              <a:t>https://www.youtube.com/watch?v=AE5AZn5KAGY</a:t>
            </a:r>
            <a:endParaRPr lang="es-A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rteencorrientes.com/img/muestras/13/rolando_diaz_cabral_museo-vidal/rolando_diaz_cabral_29.jpg"/>
          <p:cNvPicPr>
            <a:picLocks noChangeAspect="1" noChangeArrowheads="1"/>
          </p:cNvPicPr>
          <p:nvPr/>
        </p:nvPicPr>
        <p:blipFill>
          <a:blip r:embed="rId2" cstate="print"/>
          <a:srcRect/>
          <a:stretch>
            <a:fillRect/>
          </a:stretch>
        </p:blipFill>
        <p:spPr bwMode="auto">
          <a:xfrm>
            <a:off x="0" y="0"/>
            <a:ext cx="9286908" cy="685800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000" b="1" dirty="0" smtClean="0"/>
              <a:t>CUANDO USTED VAYA A CORRIENTES</a:t>
            </a:r>
            <a:r>
              <a:rPr lang="es-AR" sz="2000" dirty="0" smtClean="0"/>
              <a:t/>
            </a:r>
            <a:br>
              <a:rPr lang="es-AR" sz="2000" dirty="0" smtClean="0"/>
            </a:br>
            <a:r>
              <a:rPr lang="es-ES" sz="2000" b="1" dirty="0" smtClean="0"/>
              <a:t>                                       Osvaldo Sosa Cordero</a:t>
            </a:r>
            <a:endParaRPr lang="es-AR" sz="2000" dirty="0"/>
          </a:p>
        </p:txBody>
      </p:sp>
      <p:sp>
        <p:nvSpPr>
          <p:cNvPr id="3" name="2 Marcador de contenido"/>
          <p:cNvSpPr>
            <a:spLocks noGrp="1"/>
          </p:cNvSpPr>
          <p:nvPr>
            <p:ph sz="half" idx="1"/>
          </p:nvPr>
        </p:nvSpPr>
        <p:spPr/>
        <p:txBody>
          <a:bodyPr>
            <a:normAutofit fontScale="40000" lnSpcReduction="20000"/>
          </a:bodyPr>
          <a:lstStyle/>
          <a:p>
            <a:pPr>
              <a:buNone/>
            </a:pPr>
            <a:r>
              <a:rPr lang="es-ES" sz="3400" dirty="0" smtClean="0">
                <a:latin typeface="Arial" pitchFamily="34" charset="0"/>
                <a:cs typeface="Arial" pitchFamily="34" charset="0"/>
              </a:rPr>
              <a:t>Cuando usted vaya a Corrientes</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-y a buen seguro lo hará-</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Recuerde lo que le digo:</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yo se que le va a gustar.</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La tierra, el agua, los vientos,</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podrán llevarlo hasta allá.</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Ya ve usted, todas las rutas</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invitándolo a llegar.</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Si es por agua, tanto sea</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remontando el Paraná</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desde Esquina, hasta las puertas</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de su ciudad Capital.</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Y aún siguiendo el derrotero</a:t>
            </a:r>
          </a:p>
          <a:p>
            <a:pPr>
              <a:buNone/>
            </a:pPr>
            <a:r>
              <a:rPr lang="es-ES" sz="3400" dirty="0" smtClean="0">
                <a:latin typeface="Arial" pitchFamily="34" charset="0"/>
                <a:cs typeface="Arial" pitchFamily="34" charset="0"/>
              </a:rPr>
              <a:t>que rumbo a Misiones va</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o bien gustando el hechizo </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que desde el Mocoretá</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hasta el confín de sus predios</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nos regala el Uruguay.</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Verá usted que encanto tiene</a:t>
            </a:r>
            <a:endParaRPr lang="es-AR" sz="3400" dirty="0" smtClean="0">
              <a:latin typeface="Arial" pitchFamily="34" charset="0"/>
              <a:cs typeface="Arial" pitchFamily="34" charset="0"/>
            </a:endParaRPr>
          </a:p>
          <a:p>
            <a:pPr>
              <a:buNone/>
            </a:pPr>
            <a:r>
              <a:rPr lang="es-ES" sz="3400" dirty="0" smtClean="0">
                <a:latin typeface="Arial" pitchFamily="34" charset="0"/>
                <a:cs typeface="Arial" pitchFamily="34" charset="0"/>
              </a:rPr>
              <a:t>toda su costa fluvial.</a:t>
            </a:r>
            <a:endParaRPr lang="es-AR" sz="3400" dirty="0" smtClean="0">
              <a:latin typeface="Arial" pitchFamily="34" charset="0"/>
              <a:cs typeface="Arial" pitchFamily="34" charset="0"/>
            </a:endParaRPr>
          </a:p>
          <a:p>
            <a:pPr>
              <a:buNone/>
            </a:pPr>
            <a:endParaRPr lang="es-AR" dirty="0" smtClean="0">
              <a:latin typeface="Arial" pitchFamily="34" charset="0"/>
              <a:cs typeface="Arial" pitchFamily="34" charset="0"/>
            </a:endParaRPr>
          </a:p>
          <a:p>
            <a:pPr>
              <a:buNone/>
            </a:pPr>
            <a:endParaRPr lang="es-AR" dirty="0"/>
          </a:p>
        </p:txBody>
      </p:sp>
      <p:sp>
        <p:nvSpPr>
          <p:cNvPr id="4" name="3 Marcador de contenido"/>
          <p:cNvSpPr>
            <a:spLocks noGrp="1"/>
          </p:cNvSpPr>
          <p:nvPr>
            <p:ph sz="half" idx="2"/>
          </p:nvPr>
        </p:nvSpPr>
        <p:spPr>
          <a:xfrm>
            <a:off x="4929190" y="1571612"/>
            <a:ext cx="4038600" cy="4525963"/>
          </a:xfrm>
        </p:spPr>
        <p:txBody>
          <a:bodyPr>
            <a:normAutofit fontScale="40000" lnSpcReduction="20000"/>
          </a:bodyPr>
          <a:lstStyle/>
          <a:p>
            <a:pPr>
              <a:buNone/>
            </a:pPr>
            <a:r>
              <a:rPr lang="es-ES" sz="4000" dirty="0" smtClean="0">
                <a:latin typeface="Arial" pitchFamily="34" charset="0"/>
                <a:cs typeface="Arial" pitchFamily="34" charset="0"/>
              </a:rPr>
              <a:t>Si es por aire, amigo mío,</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no quiera usted pedir más.</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Corrientes, para brindarle</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su salutación cordial,</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radiante saldrá a su encuentro</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apretada en su solo haz,</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Diciéndole: -¡Aquí me tienes,</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de cuerpo entero, que tal?</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Si es por tierra, no le digo</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cuánto prefiero callar,</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porque deseo mil veces</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que usted mismo estando allá,</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vaya gustando de aquello</a:t>
            </a:r>
            <a:endParaRPr lang="es-AR" sz="4000" dirty="0" smtClean="0">
              <a:latin typeface="Arial" pitchFamily="34" charset="0"/>
              <a:cs typeface="Arial" pitchFamily="34" charset="0"/>
            </a:endParaRPr>
          </a:p>
          <a:p>
            <a:pPr>
              <a:buNone/>
            </a:pPr>
            <a:r>
              <a:rPr lang="es-ES" sz="4000" dirty="0" smtClean="0">
                <a:latin typeface="Arial" pitchFamily="34" charset="0"/>
                <a:cs typeface="Arial" pitchFamily="34" charset="0"/>
              </a:rPr>
              <a:t>como se debe gustar.</a:t>
            </a:r>
            <a:endParaRPr lang="es-AR" sz="4000" dirty="0" smtClean="0">
              <a:latin typeface="Arial" pitchFamily="34" charset="0"/>
              <a:cs typeface="Arial" pitchFamily="34" charset="0"/>
            </a:endParaRPr>
          </a:p>
          <a:p>
            <a:pPr>
              <a:buNone/>
            </a:pPr>
            <a:endParaRPr lang="es-A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85984" y="214290"/>
            <a:ext cx="3571900" cy="5847755"/>
          </a:xfrm>
          <a:prstGeom prst="rect">
            <a:avLst/>
          </a:prstGeom>
        </p:spPr>
        <p:txBody>
          <a:bodyPr wrap="square">
            <a:spAutoFit/>
          </a:bodyPr>
          <a:lstStyle/>
          <a:p>
            <a:endParaRPr lang="es-AR" b="1" dirty="0" smtClean="0"/>
          </a:p>
          <a:p>
            <a:r>
              <a:rPr lang="es-AR" sz="1400" b="1" dirty="0" smtClean="0">
                <a:latin typeface="Arial" pitchFamily="34" charset="0"/>
                <a:cs typeface="Arial" pitchFamily="34" charset="0"/>
              </a:rPr>
              <a:t>PARADOJA SEGUNDA</a:t>
            </a:r>
            <a:endParaRPr lang="es-AR" sz="1400" dirty="0" smtClean="0">
              <a:latin typeface="Arial" pitchFamily="34" charset="0"/>
              <a:cs typeface="Arial" pitchFamily="34" charset="0"/>
            </a:endParaRPr>
          </a:p>
          <a:p>
            <a:r>
              <a:rPr lang="es-AR" sz="1400" dirty="0" smtClean="0">
                <a:latin typeface="Arial" pitchFamily="34" charset="0"/>
                <a:cs typeface="Arial" pitchFamily="34" charset="0"/>
              </a:rPr>
              <a:t/>
            </a:r>
            <a:br>
              <a:rPr lang="es-AR" sz="1400" dirty="0" smtClean="0">
                <a:latin typeface="Arial" pitchFamily="34" charset="0"/>
                <a:cs typeface="Arial" pitchFamily="34" charset="0"/>
              </a:rPr>
            </a:br>
            <a:r>
              <a:rPr lang="es-AR" sz="1400" dirty="0" smtClean="0">
                <a:latin typeface="Arial" pitchFamily="34" charset="0"/>
                <a:cs typeface="Arial" pitchFamily="34" charset="0"/>
              </a:rPr>
              <a:t/>
            </a:r>
            <a:br>
              <a:rPr lang="es-AR" sz="1400" dirty="0" smtClean="0">
                <a:latin typeface="Arial" pitchFamily="34" charset="0"/>
                <a:cs typeface="Arial" pitchFamily="34" charset="0"/>
              </a:rPr>
            </a:br>
            <a:r>
              <a:rPr lang="es-AR" sz="1400" dirty="0" smtClean="0">
                <a:latin typeface="Arial" pitchFamily="34" charset="0"/>
                <a:cs typeface="Arial" pitchFamily="34" charset="0"/>
              </a:rPr>
              <a:t>Que será todo ilusión</a:t>
            </a:r>
            <a:br>
              <a:rPr lang="es-AR" sz="1400" dirty="0" smtClean="0">
                <a:latin typeface="Arial" pitchFamily="34" charset="0"/>
                <a:cs typeface="Arial" pitchFamily="34" charset="0"/>
              </a:rPr>
            </a:br>
            <a:r>
              <a:rPr lang="es-AR" sz="1400" dirty="0" smtClean="0">
                <a:latin typeface="Arial" pitchFamily="34" charset="0"/>
                <a:cs typeface="Arial" pitchFamily="34" charset="0"/>
              </a:rPr>
              <a:t>                  presiento.</a:t>
            </a:r>
            <a:br>
              <a:rPr lang="es-AR" sz="1400" dirty="0" smtClean="0">
                <a:latin typeface="Arial" pitchFamily="34" charset="0"/>
                <a:cs typeface="Arial" pitchFamily="34" charset="0"/>
              </a:rPr>
            </a:br>
            <a:r>
              <a:rPr lang="es-AR" sz="1400" dirty="0" smtClean="0">
                <a:latin typeface="Arial" pitchFamily="34" charset="0"/>
                <a:cs typeface="Arial" pitchFamily="34" charset="0"/>
              </a:rPr>
              <a:t>No importa.  Navegante</a:t>
            </a:r>
            <a:br>
              <a:rPr lang="es-AR" sz="1400" dirty="0" smtClean="0">
                <a:latin typeface="Arial" pitchFamily="34" charset="0"/>
                <a:cs typeface="Arial" pitchFamily="34" charset="0"/>
              </a:rPr>
            </a:br>
            <a:r>
              <a:rPr lang="es-AR" sz="1400" dirty="0" smtClean="0">
                <a:latin typeface="Arial" pitchFamily="34" charset="0"/>
                <a:cs typeface="Arial" pitchFamily="34" charset="0"/>
              </a:rPr>
              <a:t>en un indefinido cosmos de galaxias</a:t>
            </a:r>
            <a:br>
              <a:rPr lang="es-AR" sz="1400" dirty="0" smtClean="0">
                <a:latin typeface="Arial" pitchFamily="34" charset="0"/>
                <a:cs typeface="Arial" pitchFamily="34" charset="0"/>
              </a:rPr>
            </a:br>
            <a:r>
              <a:rPr lang="es-AR" sz="1400" dirty="0" smtClean="0">
                <a:latin typeface="Arial" pitchFamily="34" charset="0"/>
                <a:cs typeface="Arial" pitchFamily="34" charset="0"/>
              </a:rPr>
              <a:t>                  peregrino</a:t>
            </a:r>
            <a:br>
              <a:rPr lang="es-AR" sz="1400" dirty="0" smtClean="0">
                <a:latin typeface="Arial" pitchFamily="34" charset="0"/>
                <a:cs typeface="Arial" pitchFamily="34" charset="0"/>
              </a:rPr>
            </a:br>
            <a:r>
              <a:rPr lang="es-AR" sz="1400" dirty="0" smtClean="0">
                <a:latin typeface="Arial" pitchFamily="34" charset="0"/>
                <a:cs typeface="Arial" pitchFamily="34" charset="0"/>
              </a:rPr>
              <a:t>hacia un incierto gélido universo</a:t>
            </a:r>
            <a:br>
              <a:rPr lang="es-AR" sz="1400" dirty="0" smtClean="0">
                <a:latin typeface="Arial" pitchFamily="34" charset="0"/>
                <a:cs typeface="Arial" pitchFamily="34" charset="0"/>
              </a:rPr>
            </a:br>
            <a:r>
              <a:rPr lang="es-AR" sz="1400" dirty="0" smtClean="0">
                <a:latin typeface="Arial" pitchFamily="34" charset="0"/>
                <a:cs typeface="Arial" pitchFamily="34" charset="0"/>
              </a:rPr>
              <a:t>                            hoy aquí</a:t>
            </a:r>
            <a:br>
              <a:rPr lang="es-AR" sz="1400" dirty="0" smtClean="0">
                <a:latin typeface="Arial" pitchFamily="34" charset="0"/>
                <a:cs typeface="Arial" pitchFamily="34" charset="0"/>
              </a:rPr>
            </a:br>
            <a:r>
              <a:rPr lang="es-AR" sz="1400" dirty="0" smtClean="0">
                <a:latin typeface="Arial" pitchFamily="34" charset="0"/>
                <a:cs typeface="Arial" pitchFamily="34" charset="0"/>
              </a:rPr>
              <a:t>junto al perpetuo transcurrir del agua</a:t>
            </a:r>
            <a:br>
              <a:rPr lang="es-AR" sz="1400" dirty="0" smtClean="0">
                <a:latin typeface="Arial" pitchFamily="34" charset="0"/>
                <a:cs typeface="Arial" pitchFamily="34" charset="0"/>
              </a:rPr>
            </a:br>
            <a:r>
              <a:rPr lang="es-AR" sz="1400" dirty="0" smtClean="0">
                <a:latin typeface="Arial" pitchFamily="34" charset="0"/>
                <a:cs typeface="Arial" pitchFamily="34" charset="0"/>
              </a:rPr>
              <a:t>bajo la sombra tenue del ave y de la flor</a:t>
            </a:r>
            <a:br>
              <a:rPr lang="es-AR" sz="1400" dirty="0" smtClean="0">
                <a:latin typeface="Arial" pitchFamily="34" charset="0"/>
                <a:cs typeface="Arial" pitchFamily="34" charset="0"/>
              </a:rPr>
            </a:br>
            <a:r>
              <a:rPr lang="es-AR" sz="1400" dirty="0" smtClean="0">
                <a:latin typeface="Arial" pitchFamily="34" charset="0"/>
                <a:cs typeface="Arial" pitchFamily="34" charset="0"/>
              </a:rPr>
              <a:t>                  sin siquiera ser semilla eterna</a:t>
            </a:r>
            <a:br>
              <a:rPr lang="es-AR" sz="1400" dirty="0" smtClean="0">
                <a:latin typeface="Arial" pitchFamily="34" charset="0"/>
                <a:cs typeface="Arial" pitchFamily="34" charset="0"/>
              </a:rPr>
            </a:br>
            <a:r>
              <a:rPr lang="es-AR" sz="1400" dirty="0" smtClean="0">
                <a:latin typeface="Arial" pitchFamily="34" charset="0"/>
                <a:cs typeface="Arial" pitchFamily="34" charset="0"/>
              </a:rPr>
              <a:t>O tal vez lo soy</a:t>
            </a:r>
            <a:br>
              <a:rPr lang="es-AR" sz="1400" dirty="0" smtClean="0">
                <a:latin typeface="Arial" pitchFamily="34" charset="0"/>
                <a:cs typeface="Arial" pitchFamily="34" charset="0"/>
              </a:rPr>
            </a:br>
            <a:r>
              <a:rPr lang="es-AR" sz="1400" dirty="0" smtClean="0">
                <a:latin typeface="Arial" pitchFamily="34" charset="0"/>
                <a:cs typeface="Arial" pitchFamily="34" charset="0"/>
              </a:rPr>
              <a:t>hacia el dios infinito del hágase</a:t>
            </a:r>
            <a:br>
              <a:rPr lang="es-AR" sz="1400" dirty="0" smtClean="0">
                <a:latin typeface="Arial" pitchFamily="34" charset="0"/>
                <a:cs typeface="Arial" pitchFamily="34" charset="0"/>
              </a:rPr>
            </a:br>
            <a:r>
              <a:rPr lang="es-AR" sz="1400" dirty="0" smtClean="0">
                <a:latin typeface="Arial" pitchFamily="34" charset="0"/>
                <a:cs typeface="Arial" pitchFamily="34" charset="0"/>
              </a:rPr>
              <a:t>hacia un espacio y hacia un tiempo nuevo</a:t>
            </a:r>
            <a:br>
              <a:rPr lang="es-AR" sz="1400" dirty="0" smtClean="0">
                <a:latin typeface="Arial" pitchFamily="34" charset="0"/>
                <a:cs typeface="Arial" pitchFamily="34" charset="0"/>
              </a:rPr>
            </a:br>
            <a:r>
              <a:rPr lang="es-AR" sz="1400" dirty="0" smtClean="0">
                <a:latin typeface="Arial" pitchFamily="34" charset="0"/>
                <a:cs typeface="Arial" pitchFamily="34" charset="0"/>
              </a:rPr>
              <a:t>desmigaré las gotas de mi ser. </a:t>
            </a:r>
            <a:br>
              <a:rPr lang="es-AR" sz="1400" dirty="0" smtClean="0">
                <a:latin typeface="Arial" pitchFamily="34" charset="0"/>
                <a:cs typeface="Arial" pitchFamily="34" charset="0"/>
              </a:rPr>
            </a:br>
            <a:r>
              <a:rPr lang="es-AR" sz="1400" dirty="0" smtClean="0">
                <a:latin typeface="Arial" pitchFamily="34" charset="0"/>
                <a:cs typeface="Arial" pitchFamily="34" charset="0"/>
              </a:rPr>
              <a:t>Entonces</a:t>
            </a:r>
            <a:br>
              <a:rPr lang="es-AR" sz="1400" dirty="0" smtClean="0">
                <a:latin typeface="Arial" pitchFamily="34" charset="0"/>
                <a:cs typeface="Arial" pitchFamily="34" charset="0"/>
              </a:rPr>
            </a:br>
            <a:r>
              <a:rPr lang="es-AR" sz="1400" dirty="0" smtClean="0">
                <a:latin typeface="Arial" pitchFamily="34" charset="0"/>
                <a:cs typeface="Arial" pitchFamily="34" charset="0"/>
              </a:rPr>
              <a:t>                  infinitud de los misterios</a:t>
            </a:r>
            <a:br>
              <a:rPr lang="es-AR" sz="1400" dirty="0" smtClean="0">
                <a:latin typeface="Arial" pitchFamily="34" charset="0"/>
                <a:cs typeface="Arial" pitchFamily="34" charset="0"/>
              </a:rPr>
            </a:br>
            <a:r>
              <a:rPr lang="es-AR" sz="1400" dirty="0" smtClean="0">
                <a:latin typeface="Arial" pitchFamily="34" charset="0"/>
                <a:cs typeface="Arial" pitchFamily="34" charset="0"/>
              </a:rPr>
              <a:t>                  infinitud del tiempo</a:t>
            </a:r>
            <a:br>
              <a:rPr lang="es-AR" sz="1400" dirty="0" smtClean="0">
                <a:latin typeface="Arial" pitchFamily="34" charset="0"/>
                <a:cs typeface="Arial" pitchFamily="34" charset="0"/>
              </a:rPr>
            </a:br>
            <a:r>
              <a:rPr lang="es-AR" sz="1400" dirty="0" smtClean="0">
                <a:latin typeface="Arial" pitchFamily="34" charset="0"/>
                <a:cs typeface="Arial" pitchFamily="34" charset="0"/>
              </a:rPr>
              <a:t>                  y del espacio</a:t>
            </a:r>
            <a:br>
              <a:rPr lang="es-AR" sz="1400" dirty="0" smtClean="0">
                <a:latin typeface="Arial" pitchFamily="34" charset="0"/>
                <a:cs typeface="Arial" pitchFamily="34" charset="0"/>
              </a:rPr>
            </a:br>
            <a:r>
              <a:rPr lang="es-AR" sz="1400" dirty="0" smtClean="0">
                <a:latin typeface="Arial" pitchFamily="34" charset="0"/>
                <a:cs typeface="Arial" pitchFamily="34" charset="0"/>
              </a:rPr>
              <a:t>                  qué hallaré. </a:t>
            </a:r>
            <a:r>
              <a:rPr lang="es-AR" sz="1200" dirty="0" smtClean="0">
                <a:latin typeface="Arial" pitchFamily="34" charset="0"/>
                <a:cs typeface="Arial" pitchFamily="34" charset="0"/>
              </a:rPr>
              <a:t/>
            </a:r>
            <a:br>
              <a:rPr lang="es-AR" sz="1200" dirty="0" smtClean="0">
                <a:latin typeface="Arial" pitchFamily="34" charset="0"/>
                <a:cs typeface="Arial" pitchFamily="34" charset="0"/>
              </a:rPr>
            </a:br>
            <a:r>
              <a:rPr lang="es-AR" sz="1200" dirty="0" smtClean="0">
                <a:latin typeface="Arial" pitchFamily="34" charset="0"/>
                <a:cs typeface="Arial" pitchFamily="34" charset="0"/>
              </a:rPr>
              <a:t> </a:t>
            </a:r>
            <a:br>
              <a:rPr lang="es-AR" sz="1200" dirty="0" smtClean="0">
                <a:latin typeface="Arial" pitchFamily="34" charset="0"/>
                <a:cs typeface="Arial" pitchFamily="34" charset="0"/>
              </a:rPr>
            </a:br>
            <a:r>
              <a:rPr lang="es-AR" sz="1200" dirty="0" smtClean="0">
                <a:latin typeface="Arial" pitchFamily="34" charset="0"/>
                <a:cs typeface="Arial" pitchFamily="34" charset="0"/>
              </a:rPr>
              <a:t> </a:t>
            </a:r>
            <a:br>
              <a:rPr lang="es-AR" sz="1200" dirty="0" smtClean="0">
                <a:latin typeface="Arial" pitchFamily="34" charset="0"/>
                <a:cs typeface="Arial" pitchFamily="34" charset="0"/>
              </a:rPr>
            </a:br>
            <a:r>
              <a:rPr lang="es-AR" sz="1200" dirty="0" smtClean="0">
                <a:latin typeface="Arial" pitchFamily="34" charset="0"/>
                <a:cs typeface="Arial" pitchFamily="34" charset="0"/>
              </a:rPr>
              <a:t> </a:t>
            </a:r>
            <a:br>
              <a:rPr lang="es-AR" sz="1200" dirty="0" smtClean="0">
                <a:latin typeface="Arial" pitchFamily="34" charset="0"/>
                <a:cs typeface="Arial" pitchFamily="34" charset="0"/>
              </a:rPr>
            </a:br>
            <a:r>
              <a:rPr lang="es-AR" sz="1200" dirty="0" smtClean="0">
                <a:latin typeface="Arial" pitchFamily="34" charset="0"/>
                <a:cs typeface="Arial" pitchFamily="34" charset="0"/>
              </a:rPr>
              <a:t> </a:t>
            </a:r>
            <a:endParaRPr lang="es-AR" sz="1200" dirty="0">
              <a:latin typeface="Arial" pitchFamily="34" charset="0"/>
              <a:cs typeface="Arial" pitchFamily="34" charset="0"/>
            </a:endParaRPr>
          </a:p>
        </p:txBody>
      </p:sp>
      <p:sp>
        <p:nvSpPr>
          <p:cNvPr id="6" name="5 Rectángulo"/>
          <p:cNvSpPr/>
          <p:nvPr/>
        </p:nvSpPr>
        <p:spPr>
          <a:xfrm>
            <a:off x="4143372" y="5572141"/>
            <a:ext cx="2643206" cy="584775"/>
          </a:xfrm>
          <a:prstGeom prst="rect">
            <a:avLst/>
          </a:prstGeom>
        </p:spPr>
        <p:txBody>
          <a:bodyPr wrap="square">
            <a:spAutoFit/>
          </a:bodyPr>
          <a:lstStyle/>
          <a:p>
            <a:r>
              <a:rPr lang="es-AR" sz="1600" b="1" dirty="0" smtClean="0">
                <a:latin typeface="Arial" pitchFamily="34" charset="0"/>
                <a:cs typeface="Arial" pitchFamily="34" charset="0"/>
              </a:rPr>
              <a:t>Florencio Godoy Cruz </a:t>
            </a:r>
            <a:r>
              <a:rPr lang="es-AR" sz="1600" dirty="0" smtClean="0">
                <a:latin typeface="Arial" pitchFamily="34" charset="0"/>
                <a:cs typeface="Arial" pitchFamily="34" charset="0"/>
              </a:rPr>
              <a:t/>
            </a:r>
            <a:br>
              <a:rPr lang="es-AR" sz="1600" dirty="0" smtClean="0">
                <a:latin typeface="Arial" pitchFamily="34" charset="0"/>
                <a:cs typeface="Arial" pitchFamily="34" charset="0"/>
              </a:rPr>
            </a:br>
            <a:endParaRPr lang="es-AR" sz="1600" dirty="0" smtClean="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agen relacionad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3400420" cy="4525963"/>
          </a:xfrm>
        </p:spPr>
        <p:txBody>
          <a:bodyPr>
            <a:noAutofit/>
          </a:bodyPr>
          <a:lstStyle/>
          <a:p>
            <a:pPr>
              <a:buNone/>
            </a:pPr>
            <a:r>
              <a:rPr lang="es-ES" sz="1400" dirty="0" smtClean="0">
                <a:latin typeface="Arial" pitchFamily="34" charset="0"/>
                <a:cs typeface="Arial" pitchFamily="34" charset="0"/>
              </a:rPr>
              <a:t>Lo primero, sus campiñas,</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 su lujuria vegetal,</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sus </a:t>
            </a:r>
            <a:r>
              <a:rPr lang="es-ES" sz="1400" dirty="0" err="1" smtClean="0">
                <a:latin typeface="Arial" pitchFamily="34" charset="0"/>
                <a:cs typeface="Arial" pitchFamily="34" charset="0"/>
              </a:rPr>
              <a:t>mbocayas</a:t>
            </a:r>
            <a:r>
              <a:rPr lang="es-ES" sz="1400" dirty="0" smtClean="0">
                <a:latin typeface="Arial" pitchFamily="34" charset="0"/>
                <a:cs typeface="Arial" pitchFamily="34" charset="0"/>
              </a:rPr>
              <a:t>, sus bananos,</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sus melosos </a:t>
            </a:r>
            <a:r>
              <a:rPr lang="es-ES" sz="1400" dirty="0" err="1" smtClean="0">
                <a:latin typeface="Arial" pitchFamily="34" charset="0"/>
                <a:cs typeface="Arial" pitchFamily="34" charset="0"/>
              </a:rPr>
              <a:t>ibahay</a:t>
            </a:r>
            <a:r>
              <a:rPr lang="es-ES" sz="1400" dirty="0" smtClean="0">
                <a:latin typeface="Arial" pitchFamily="34" charset="0"/>
                <a:cs typeface="Arial" pitchFamily="34" charset="0"/>
              </a:rPr>
              <a:t>,</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sus timbós y sus lapachos,</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su granizo de azahar,</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sus </a:t>
            </a:r>
            <a:r>
              <a:rPr lang="es-ES" sz="1400" dirty="0" err="1" smtClean="0">
                <a:latin typeface="Arial" pitchFamily="34" charset="0"/>
                <a:cs typeface="Arial" pitchFamily="34" charset="0"/>
              </a:rPr>
              <a:t>papainosos</a:t>
            </a:r>
            <a:r>
              <a:rPr lang="es-ES" sz="1400" dirty="0" smtClean="0">
                <a:latin typeface="Arial" pitchFamily="34" charset="0"/>
                <a:cs typeface="Arial" pitchFamily="34" charset="0"/>
              </a:rPr>
              <a:t> mamones,</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sus sabrosos arazás,</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la gloria de su tabaco,</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su arroz, tan famoso ya</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y su té, nuevo milagro </a:t>
            </a:r>
          </a:p>
          <a:p>
            <a:pPr>
              <a:buNone/>
            </a:pPr>
            <a:r>
              <a:rPr lang="es-ES" sz="1400" dirty="0" smtClean="0">
                <a:latin typeface="Arial" pitchFamily="34" charset="0"/>
                <a:cs typeface="Arial" pitchFamily="34" charset="0"/>
              </a:rPr>
              <a:t>de aquel suelo singular</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que pone en su labrantío</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la poesía del Ceilán.</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Allí están ellos y ellas</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mis gentes del </a:t>
            </a:r>
            <a:r>
              <a:rPr lang="es-ES" sz="1400" dirty="0" err="1" smtClean="0">
                <a:latin typeface="Arial" pitchFamily="34" charset="0"/>
                <a:cs typeface="Arial" pitchFamily="34" charset="0"/>
              </a:rPr>
              <a:t>Iberá</a:t>
            </a:r>
            <a:r>
              <a:rPr lang="es-ES" sz="1400" dirty="0" smtClean="0">
                <a:latin typeface="Arial" pitchFamily="34" charset="0"/>
                <a:cs typeface="Arial" pitchFamily="34" charset="0"/>
              </a:rPr>
              <a:t>,</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mis paisanos del </a:t>
            </a:r>
            <a:r>
              <a:rPr lang="es-ES" sz="1400" dirty="0" err="1" smtClean="0">
                <a:latin typeface="Arial" pitchFamily="34" charset="0"/>
                <a:cs typeface="Arial" pitchFamily="34" charset="0"/>
              </a:rPr>
              <a:t>Paiubre</a:t>
            </a:r>
            <a:r>
              <a:rPr lang="es-ES" sz="1400" dirty="0" smtClean="0">
                <a:latin typeface="Arial" pitchFamily="34" charset="0"/>
                <a:cs typeface="Arial" pitchFamily="34" charset="0"/>
              </a:rPr>
              <a:t>,</a:t>
            </a:r>
            <a:endParaRPr lang="es-AR" sz="1400" dirty="0" smtClean="0">
              <a:latin typeface="Arial" pitchFamily="34" charset="0"/>
              <a:cs typeface="Arial" pitchFamily="34" charset="0"/>
            </a:endParaRPr>
          </a:p>
          <a:p>
            <a:pPr>
              <a:buNone/>
            </a:pPr>
            <a:r>
              <a:rPr lang="es-ES" sz="1400" dirty="0" smtClean="0">
                <a:latin typeface="Arial" pitchFamily="34" charset="0"/>
                <a:cs typeface="Arial" pitchFamily="34" charset="0"/>
              </a:rPr>
              <a:t>mis gauchos del </a:t>
            </a:r>
            <a:r>
              <a:rPr lang="es-ES" sz="1400" dirty="0" err="1" smtClean="0">
                <a:latin typeface="Arial" pitchFamily="34" charset="0"/>
                <a:cs typeface="Arial" pitchFamily="34" charset="0"/>
              </a:rPr>
              <a:t>Miriay</a:t>
            </a:r>
            <a:r>
              <a:rPr lang="es-ES" sz="1400" dirty="0" smtClean="0">
                <a:latin typeface="Arial" pitchFamily="34" charset="0"/>
                <a:cs typeface="Arial" pitchFamily="34" charset="0"/>
              </a:rPr>
              <a:t>.</a:t>
            </a:r>
            <a:endParaRPr lang="es-AR" sz="1400" dirty="0" smtClean="0">
              <a:latin typeface="Arial" pitchFamily="34" charset="0"/>
              <a:cs typeface="Arial" pitchFamily="34" charset="0"/>
            </a:endParaRPr>
          </a:p>
          <a:p>
            <a:endParaRPr lang="es-AR" sz="1400" dirty="0"/>
          </a:p>
        </p:txBody>
      </p:sp>
      <p:sp>
        <p:nvSpPr>
          <p:cNvPr id="4" name="3 Marcador de contenido"/>
          <p:cNvSpPr>
            <a:spLocks noGrp="1"/>
          </p:cNvSpPr>
          <p:nvPr>
            <p:ph sz="half" idx="2"/>
          </p:nvPr>
        </p:nvSpPr>
        <p:spPr/>
        <p:txBody>
          <a:bodyPr>
            <a:normAutofit fontScale="25000" lnSpcReduction="20000"/>
          </a:bodyPr>
          <a:lstStyle/>
          <a:p>
            <a:pPr>
              <a:buNone/>
            </a:pPr>
            <a:r>
              <a:rPr lang="es-ES" sz="5600" dirty="0" smtClean="0">
                <a:latin typeface="Arial" pitchFamily="34" charset="0"/>
                <a:cs typeface="Arial" pitchFamily="34" charset="0"/>
              </a:rPr>
              <a:t>Allí está mi pueblo cuna,</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mi Yaguareté </a:t>
            </a:r>
            <a:r>
              <a:rPr lang="es-ES" sz="5600" dirty="0" err="1" smtClean="0">
                <a:latin typeface="Arial" pitchFamily="34" charset="0"/>
                <a:cs typeface="Arial" pitchFamily="34" charset="0"/>
              </a:rPr>
              <a:t>Corá</a:t>
            </a:r>
            <a:r>
              <a:rPr lang="es-ES" sz="5600" dirty="0" smtClean="0">
                <a:latin typeface="Arial" pitchFamily="34" charset="0"/>
                <a:cs typeface="Arial" pitchFamily="34" charset="0"/>
              </a:rPr>
              <a:t>,</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allí un vergel de leyendas</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y un montón de heroicidad.</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Allí una Virgen morena</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que no tiene que envidiar</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a las mas bellas del mundo</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ni en milagros ni en bondad.</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Allí la noche y la luna</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de embrujo subtropical,</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allí la danza galana,</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allí la copla vivaz.</a:t>
            </a:r>
            <a:endParaRPr lang="es-AR" sz="5600" dirty="0" smtClean="0">
              <a:latin typeface="Arial" pitchFamily="34" charset="0"/>
              <a:cs typeface="Arial" pitchFamily="34" charset="0"/>
            </a:endParaRPr>
          </a:p>
          <a:p>
            <a:pPr>
              <a:buNone/>
            </a:pPr>
            <a:r>
              <a:rPr lang="es-ES" sz="5600" dirty="0" err="1" smtClean="0">
                <a:latin typeface="Arial" pitchFamily="34" charset="0"/>
                <a:cs typeface="Arial" pitchFamily="34" charset="0"/>
              </a:rPr>
              <a:t>Valseadito</a:t>
            </a:r>
            <a:r>
              <a:rPr lang="es-ES" sz="5600" dirty="0" smtClean="0">
                <a:latin typeface="Arial" pitchFamily="34" charset="0"/>
                <a:cs typeface="Arial" pitchFamily="34" charset="0"/>
              </a:rPr>
              <a:t> de mi tierra</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que huele a yuyo y percal.</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Esto todo amigo mío,</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esto todo y mucho mas,</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es cuanto quiero callarme</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de tanto como hay que hablar.</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Cuando usted vaya a Corrientes</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y a buen seguro lo hará,</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recuerde lo que le digo:</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-Yo sé que le va a gustar!</a:t>
            </a:r>
            <a:endParaRPr lang="es-AR" sz="5600" dirty="0" smtClean="0">
              <a:latin typeface="Arial" pitchFamily="34" charset="0"/>
              <a:cs typeface="Arial" pitchFamily="34" charset="0"/>
            </a:endParaRPr>
          </a:p>
          <a:p>
            <a:pPr>
              <a:buNone/>
            </a:pPr>
            <a:r>
              <a:rPr lang="es-ES" sz="5600" dirty="0" smtClean="0">
                <a:latin typeface="Arial" pitchFamily="34" charset="0"/>
                <a:cs typeface="Arial" pitchFamily="34" charset="0"/>
              </a:rPr>
              <a:t> </a:t>
            </a:r>
            <a:endParaRPr lang="es-AR" sz="5600" dirty="0" smtClean="0">
              <a:latin typeface="Arial" pitchFamily="34" charset="0"/>
              <a:cs typeface="Arial" pitchFamily="34" charset="0"/>
            </a:endParaRPr>
          </a:p>
          <a:p>
            <a:r>
              <a:rPr lang="es-ES" dirty="0" smtClean="0"/>
              <a:t> </a:t>
            </a:r>
            <a:endParaRPr lang="es-AR" dirty="0" smtClean="0"/>
          </a:p>
          <a:p>
            <a:endParaRPr lang="es-A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Resultado de imagen para longa pintura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4546" y="274638"/>
            <a:ext cx="4929222" cy="868346"/>
          </a:xfrm>
        </p:spPr>
        <p:txBody>
          <a:bodyPr>
            <a:normAutofit/>
          </a:bodyPr>
          <a:lstStyle/>
          <a:p>
            <a:r>
              <a:rPr lang="es-AR" sz="2400" i="1" dirty="0" smtClean="0">
                <a:latin typeface="Times New Roman" pitchFamily="18" charset="0"/>
                <a:cs typeface="Times New Roman" pitchFamily="18" charset="0"/>
              </a:rPr>
              <a:t>LA LUNA Y LOS AZAHARES</a:t>
            </a:r>
            <a:endParaRPr lang="es-AR" sz="2400" i="1" dirty="0">
              <a:latin typeface="Times New Roman" pitchFamily="18" charset="0"/>
              <a:cs typeface="Times New Roman" pitchFamily="18" charset="0"/>
            </a:endParaRPr>
          </a:p>
        </p:txBody>
      </p:sp>
      <p:sp>
        <p:nvSpPr>
          <p:cNvPr id="1026" name="Rectangle 2"/>
          <p:cNvSpPr>
            <a:spLocks noChangeArrowheads="1"/>
          </p:cNvSpPr>
          <p:nvPr/>
        </p:nvSpPr>
        <p:spPr bwMode="auto">
          <a:xfrm>
            <a:off x="0" y="1485379"/>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stas leyendas provenían </a:t>
            </a:r>
            <a:r>
              <a:rPr lang="es-ES" sz="1600" dirty="0" smtClean="0">
                <a:latin typeface="Arial" pitchFamily="34" charset="0"/>
                <a:ea typeface="Times New Roman" pitchFamily="18" charset="0"/>
                <a:cs typeface="Arial" pitchFamily="34" charset="0"/>
              </a:rPr>
              <a:t>de las distintas tribus que habitaban el territorio guaraní</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forma oral por los hombres memoriosos firmes</a:t>
            </a:r>
            <a:r>
              <a:rPr lang="es-ES" sz="1600" dirty="0" smtClean="0">
                <a:latin typeface="Arial" pitchFamily="34" charset="0"/>
                <a:ea typeface="Times New Roman" pitchFamily="18" charset="0"/>
                <a:cs typeface="Arial" pitchFamily="34" charset="0"/>
              </a:rPr>
              <a:t>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orillas del Río Paraná. Decían que hace muchísimo tiempo, antes de la llegada de los conquistadores a nuestra tierra. Una tribu indígena</a:t>
            </a:r>
            <a:r>
              <a:rPr kumimoji="0" lang="es-E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es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azotada por una epidemia, posteriormente se sabe el nombre de la enfermedad, conocida como gripe. La tribu intenta encontrar algún remedio que les quite semejante calamidad y evitar de esta manera que sus hombres, mujeres y niños no se  mueran por el terrible contagio.</a:t>
            </a: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Organizan fiestas, danzas y cantos rituales que duran más del tiempo previsto para invocar a los dioses protectores y descubrir una solución.</a:t>
            </a: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hombres ancianos y las mujeres observan y experimentan con las plantas medicinales, revisan los frutos de la  tierra, sacan las malezas y controlan para que todo esté bien.</a:t>
            </a: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Pero,  algunas tribus guerreras de la zona hostigan a las restantes y las amenazan, infundiéndoles  pánico y miedo.</a:t>
            </a: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hombres de la tribu se preparan y los gritos de guerra invaden la toldería. Los hombres fuertes y saludables se alejan con la firme intención de defender a su gente y a su territorio.</a:t>
            </a: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las viviendas permanecen los ancianos, los enfermos, las mujeres y los niños. Juntos deben protegerse, cuidarse cada uno de acuerdo con sus habilidades, sus destrezas y ayudar sin dificultad en el quehacer cotidiano.</a:t>
            </a: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cacique le encomienda</a:t>
            </a:r>
            <a:r>
              <a:rPr kumimoji="0" lang="es-E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s-E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Yasí</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cuidado y la salud  de los indiecitos.</a:t>
            </a: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Pasó mucho tiempo y la mujer no descuida su objetivo, ni de día ni de noche. Uno de los pequeños la acompaña con curiosidad y cariño, puesto que observa minuciosamente el  amor que ella les proporciona a los niños. </a:t>
            </a:r>
            <a:endParaRPr kumimoji="0" lang="es-A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4" descr="Resultado de imagen para azahares signific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030" name="Picture 6" descr="Imagen relacionada"/>
          <p:cNvPicPr>
            <a:picLocks noChangeAspect="1" noChangeArrowheads="1"/>
          </p:cNvPicPr>
          <p:nvPr/>
        </p:nvPicPr>
        <p:blipFill>
          <a:blip r:embed="rId2" cstate="print"/>
          <a:srcRect/>
          <a:stretch>
            <a:fillRect/>
          </a:stretch>
        </p:blipFill>
        <p:spPr bwMode="auto">
          <a:xfrm>
            <a:off x="7111986" y="0"/>
            <a:ext cx="2032014" cy="1500174"/>
          </a:xfrm>
          <a:prstGeom prst="rect">
            <a:avLst/>
          </a:prstGeom>
          <a:noFill/>
        </p:spPr>
      </p:pic>
      <p:pic>
        <p:nvPicPr>
          <p:cNvPr id="1032" name="Picture 8" descr="Resultado de imagen para luna"/>
          <p:cNvPicPr>
            <a:picLocks noChangeAspect="1" noChangeArrowheads="1"/>
          </p:cNvPicPr>
          <p:nvPr/>
        </p:nvPicPr>
        <p:blipFill>
          <a:blip r:embed="rId3" cstate="print"/>
          <a:srcRect/>
          <a:stretch>
            <a:fillRect/>
          </a:stretch>
        </p:blipFill>
        <p:spPr bwMode="auto">
          <a:xfrm>
            <a:off x="0" y="0"/>
            <a:ext cx="2209920" cy="147265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186309"/>
          </a:xfrm>
          <a:prstGeom prst="rect">
            <a:avLst/>
          </a:prstGeom>
        </p:spPr>
        <p:txBody>
          <a:bodyPr wrap="square">
            <a:spAutoFit/>
          </a:bodyPr>
          <a:lstStyle/>
          <a:p>
            <a:pPr lvl="0" algn="just" eaLnBrk="0" fontAlgn="base" hangingPunct="0">
              <a:spcBef>
                <a:spcPct val="0"/>
              </a:spcBef>
              <a:spcAft>
                <a:spcPct val="0"/>
              </a:spcAft>
            </a:pPr>
            <a:r>
              <a:rPr lang="es-ES" dirty="0" smtClean="0">
                <a:latin typeface="Arial" pitchFamily="34" charset="0"/>
                <a:ea typeface="Times New Roman" pitchFamily="18" charset="0"/>
                <a:cs typeface="Arial" pitchFamily="34" charset="0"/>
              </a:rPr>
              <a:t> </a:t>
            </a:r>
            <a:r>
              <a:rPr lang="es-ES" sz="1400" dirty="0" smtClean="0">
                <a:latin typeface="Arial" pitchFamily="34" charset="0"/>
                <a:ea typeface="Times New Roman" pitchFamily="18" charset="0"/>
                <a:cs typeface="Arial" pitchFamily="34" charset="0"/>
              </a:rPr>
              <a:t>En las tardes de sol cuando juntos descansan y  disfrutan comiendo  las jugosas naranjas que le regala la madre naturaleza. El indiecito trepa a un árbol cualquiera y se entretiene  mirando las hojas, estudia el vuelo de los pájaros y los insectos. Contempla los crepúsculos y atiende pacientemente las recomendaciones de la bella </a:t>
            </a:r>
            <a:r>
              <a:rPr lang="es-ES" sz="1400" dirty="0" err="1" smtClean="0">
                <a:latin typeface="Arial" pitchFamily="34" charset="0"/>
                <a:ea typeface="Times New Roman" pitchFamily="18" charset="0"/>
                <a:cs typeface="Arial" pitchFamily="34" charset="0"/>
              </a:rPr>
              <a:t>Yasí</a:t>
            </a:r>
            <a:r>
              <a:rPr lang="es-ES" sz="1400" dirty="0" smtClean="0">
                <a:latin typeface="Arial" pitchFamily="34" charset="0"/>
                <a:ea typeface="Times New Roman" pitchFamily="18" charset="0"/>
                <a:cs typeface="Arial" pitchFamily="34" charset="0"/>
              </a:rPr>
              <a:t>, quien siempre presta atención para que no  se alimente con alguna comida peligrosa, y también para  que  no trague las semillas  por temor a que se pueda enfermar.</a:t>
            </a:r>
            <a:endParaRPr lang="es-AR" sz="1400" dirty="0" smtClean="0">
              <a:latin typeface="Arial" pitchFamily="34" charset="0"/>
              <a:cs typeface="Arial" pitchFamily="34" charset="0"/>
            </a:endParaRPr>
          </a:p>
          <a:p>
            <a:pPr lvl="0" algn="just" eaLnBrk="0" fontAlgn="base" hangingPunct="0">
              <a:spcBef>
                <a:spcPct val="0"/>
              </a:spcBef>
              <a:spcAft>
                <a:spcPct val="0"/>
              </a:spcAft>
            </a:pPr>
            <a:r>
              <a:rPr lang="es-ES" sz="1400" dirty="0" smtClean="0">
                <a:latin typeface="Arial" pitchFamily="34" charset="0"/>
                <a:ea typeface="Times New Roman" pitchFamily="18" charset="0"/>
                <a:cs typeface="Arial" pitchFamily="34" charset="0"/>
              </a:rPr>
              <a:t>A </a:t>
            </a:r>
            <a:r>
              <a:rPr lang="es-ES" sz="1400" dirty="0" err="1" smtClean="0">
                <a:latin typeface="Arial" pitchFamily="34" charset="0"/>
                <a:ea typeface="Times New Roman" pitchFamily="18" charset="0"/>
                <a:cs typeface="Arial" pitchFamily="34" charset="0"/>
              </a:rPr>
              <a:t>Yasi</a:t>
            </a:r>
            <a:r>
              <a:rPr lang="es-ES" sz="1400" dirty="0" smtClean="0">
                <a:latin typeface="Arial" pitchFamily="34" charset="0"/>
                <a:ea typeface="Times New Roman" pitchFamily="18" charset="0"/>
                <a:cs typeface="Arial" pitchFamily="34" charset="0"/>
              </a:rPr>
              <a:t> le complace que el niño es libre, que se sienta feliz haciendo lo que a él le gusta, aunque los otros pequeños hacen otras cosas.</a:t>
            </a:r>
            <a:endParaRPr lang="es-AR" sz="1400" dirty="0" smtClean="0">
              <a:latin typeface="Arial" pitchFamily="34" charset="0"/>
              <a:cs typeface="Arial" pitchFamily="34" charset="0"/>
            </a:endParaRPr>
          </a:p>
          <a:p>
            <a:pPr lvl="0" algn="just" eaLnBrk="0" fontAlgn="base" hangingPunct="0">
              <a:spcBef>
                <a:spcPct val="0"/>
              </a:spcBef>
              <a:spcAft>
                <a:spcPct val="0"/>
              </a:spcAft>
            </a:pPr>
            <a:r>
              <a:rPr lang="es-ES" sz="1400" dirty="0" err="1" smtClean="0">
                <a:latin typeface="Arial" pitchFamily="34" charset="0"/>
                <a:ea typeface="Times New Roman" pitchFamily="18" charset="0"/>
                <a:cs typeface="Arial" pitchFamily="34" charset="0"/>
              </a:rPr>
              <a:t>Yasí</a:t>
            </a:r>
            <a:r>
              <a:rPr lang="es-ES" sz="1400" dirty="0" smtClean="0">
                <a:latin typeface="Arial" pitchFamily="34" charset="0"/>
                <a:ea typeface="Times New Roman" pitchFamily="18" charset="0"/>
                <a:cs typeface="Arial" pitchFamily="34" charset="0"/>
              </a:rPr>
              <a:t> comprueba que gracias a la buena alimentación y consumo de cítricos no tose, ni siquiera estornuda. </a:t>
            </a:r>
            <a:endParaRPr lang="es-AR" sz="1400" dirty="0" smtClean="0">
              <a:latin typeface="Arial" pitchFamily="34" charset="0"/>
              <a:cs typeface="Arial" pitchFamily="34" charset="0"/>
            </a:endParaRPr>
          </a:p>
          <a:p>
            <a:pPr lvl="0" algn="just" eaLnBrk="0" fontAlgn="base" hangingPunct="0">
              <a:spcBef>
                <a:spcPct val="0"/>
              </a:spcBef>
              <a:spcAft>
                <a:spcPct val="0"/>
              </a:spcAft>
            </a:pPr>
            <a:r>
              <a:rPr lang="es-ES" sz="1400" dirty="0" smtClean="0">
                <a:latin typeface="Arial" pitchFamily="34" charset="0"/>
                <a:ea typeface="Times New Roman" pitchFamily="18" charset="0"/>
                <a:cs typeface="Arial" pitchFamily="34" charset="0"/>
              </a:rPr>
              <a:t>Pero,  el agotamiento del suelo  y la sequía azotan la región. Las plantas de cítricos mueren lentamente, la tierra arde y se agrieta. La epidemia aparece como un horroroso castigo. </a:t>
            </a:r>
          </a:p>
          <a:p>
            <a:pPr lvl="0" algn="just" eaLnBrk="0" fontAlgn="base" hangingPunct="0">
              <a:spcBef>
                <a:spcPct val="0"/>
              </a:spcBef>
              <a:spcAft>
                <a:spcPct val="0"/>
              </a:spcAft>
            </a:pPr>
            <a:r>
              <a:rPr lang="es-ES" sz="1400" dirty="0" smtClean="0">
                <a:latin typeface="Arial" pitchFamily="34" charset="0"/>
                <a:ea typeface="Times New Roman" pitchFamily="18" charset="0"/>
                <a:cs typeface="Arial" pitchFamily="34" charset="0"/>
              </a:rPr>
              <a:t>En  un rincón guardado como un magnífico tesoro están acumuladas las semillas que el indiecito esconde.</a:t>
            </a:r>
            <a:endParaRPr lang="es-AR" sz="1400" dirty="0" smtClean="0">
              <a:latin typeface="Arial" pitchFamily="34" charset="0"/>
              <a:cs typeface="Arial" pitchFamily="34" charset="0"/>
            </a:endParaRPr>
          </a:p>
          <a:p>
            <a:pPr lvl="0" algn="just" eaLnBrk="0" fontAlgn="base" hangingPunct="0">
              <a:spcBef>
                <a:spcPct val="0"/>
              </a:spcBef>
              <a:spcAft>
                <a:spcPct val="0"/>
              </a:spcAft>
            </a:pPr>
            <a:r>
              <a:rPr lang="es-ES" sz="1400" dirty="0" err="1" smtClean="0">
                <a:latin typeface="Arial" pitchFamily="34" charset="0"/>
                <a:ea typeface="Times New Roman" pitchFamily="18" charset="0"/>
                <a:cs typeface="Arial" pitchFamily="34" charset="0"/>
              </a:rPr>
              <a:t>Yasí</a:t>
            </a:r>
            <a:r>
              <a:rPr lang="es-ES" sz="1400" dirty="0" smtClean="0">
                <a:latin typeface="Arial" pitchFamily="34" charset="0"/>
                <a:ea typeface="Times New Roman" pitchFamily="18" charset="0"/>
                <a:cs typeface="Arial" pitchFamily="34" charset="0"/>
              </a:rPr>
              <a:t> lloraba arrodillada con muchísimo desconsuelo. El niño pensativo, silencioso y apesadumbrado, no  soporta el dolor y la congoja que le produce semejante situación. Entonces, traga una por una las semillas y se encamina hacia un terreno sin malezas.</a:t>
            </a:r>
            <a:endParaRPr lang="es-AR" sz="1400" dirty="0" smtClean="0">
              <a:latin typeface="Arial" pitchFamily="34" charset="0"/>
              <a:cs typeface="Arial" pitchFamily="34" charset="0"/>
            </a:endParaRPr>
          </a:p>
          <a:p>
            <a:pPr lvl="0" algn="just" eaLnBrk="0" fontAlgn="base" hangingPunct="0">
              <a:spcBef>
                <a:spcPct val="0"/>
              </a:spcBef>
              <a:spcAft>
                <a:spcPct val="0"/>
              </a:spcAft>
            </a:pPr>
            <a:r>
              <a:rPr lang="es-ES" sz="1400" dirty="0" smtClean="0">
                <a:latin typeface="Arial" pitchFamily="34" charset="0"/>
                <a:ea typeface="Times New Roman" pitchFamily="18" charset="0"/>
                <a:cs typeface="Arial" pitchFamily="34" charset="0"/>
              </a:rPr>
              <a:t>Pasan los días y también las noches. Al ver que el niño no vuelve lo buscan hasta el cansancio, mientras lentamente la metamorfosis ocurre.  De los pies   del niño nacen las raíces, el cuerpo se transforma en un tronco, los brazos en ramas con abundantes y brillantes hojas; de los cabellos surgen  unas pequeñas flores blancas perfumadas.  Nace el naranjo en flor y de sus frutos se obtiene la vitamina “C”, que sirve de prevención y protección a los seres humanos para las enfermedades en las vías respiratorias. También las hojas son usadas para hacer infusiones que acompañan con una torta asada para saciar el hambre de los niños pobres en el campo.</a:t>
            </a:r>
            <a:endParaRPr lang="es-AR" sz="1400" dirty="0" smtClean="0">
              <a:latin typeface="Arial" pitchFamily="34" charset="0"/>
              <a:cs typeface="Arial" pitchFamily="34" charset="0"/>
            </a:endParaRPr>
          </a:p>
          <a:p>
            <a:pPr lvl="0" algn="just" eaLnBrk="0" fontAlgn="base" hangingPunct="0">
              <a:spcBef>
                <a:spcPct val="0"/>
              </a:spcBef>
              <a:spcAft>
                <a:spcPct val="0"/>
              </a:spcAft>
            </a:pPr>
            <a:r>
              <a:rPr lang="es-ES" sz="1400" dirty="0" smtClean="0">
                <a:latin typeface="Arial" pitchFamily="34" charset="0"/>
                <a:ea typeface="Times New Roman" pitchFamily="18" charset="0"/>
                <a:cs typeface="Arial" pitchFamily="34" charset="0"/>
              </a:rPr>
              <a:t>Cuando </a:t>
            </a:r>
            <a:r>
              <a:rPr lang="es-ES" sz="1400" dirty="0" err="1" smtClean="0">
                <a:latin typeface="Arial" pitchFamily="34" charset="0"/>
                <a:ea typeface="Times New Roman" pitchFamily="18" charset="0"/>
                <a:cs typeface="Arial" pitchFamily="34" charset="0"/>
              </a:rPr>
              <a:t>Yasi</a:t>
            </a:r>
            <a:r>
              <a:rPr lang="es-ES" sz="1400" dirty="0" smtClean="0">
                <a:latin typeface="Arial" pitchFamily="34" charset="0"/>
                <a:ea typeface="Times New Roman" pitchFamily="18" charset="0"/>
                <a:cs typeface="Arial" pitchFamily="34" charset="0"/>
              </a:rPr>
              <a:t> lo encuentra, unas aves piadosas de la región le cuentan lo acaecido en una hermosa canción. Ella, suavemente cuando el sol se oculta, asciende  al firmamento mudada en luna como su nombre guaraní y en honor a este  maravilloso acontecimiento, nos dice la canción: “ Por el cielo va con su traje azul / por el naranjal paseando su luz”.</a:t>
            </a:r>
          </a:p>
          <a:p>
            <a:pPr eaLnBrk="0" fontAlgn="base" hangingPunct="0">
              <a:spcBef>
                <a:spcPct val="0"/>
              </a:spcBef>
              <a:spcAft>
                <a:spcPct val="0"/>
              </a:spcAft>
            </a:pPr>
            <a:endParaRPr lang="es-AR" sz="1400" dirty="0" smtClean="0">
              <a:solidFill>
                <a:schemeClr val="bg1"/>
              </a:solidFill>
              <a:hlinkClick r:id="rId2"/>
            </a:endParaRPr>
          </a:p>
          <a:p>
            <a:pPr eaLnBrk="0" fontAlgn="base" hangingPunct="0">
              <a:spcBef>
                <a:spcPct val="0"/>
              </a:spcBef>
              <a:spcAft>
                <a:spcPct val="0"/>
              </a:spcAft>
            </a:pPr>
            <a:r>
              <a:rPr lang="es-AR" sz="1400" dirty="0" smtClean="0">
                <a:solidFill>
                  <a:schemeClr val="bg1"/>
                </a:solidFill>
                <a:hlinkClick r:id="rId2"/>
              </a:rPr>
              <a:t>https://www.youtube.com/watch?v=aBmzNMUi8xo</a:t>
            </a:r>
            <a:endParaRPr lang="es-AR" sz="1400" dirty="0" smtClean="0">
              <a:solidFill>
                <a:schemeClr val="bg1"/>
              </a:solidFill>
            </a:endParaRPr>
          </a:p>
          <a:p>
            <a:pPr lvl="0" algn="r" eaLnBrk="0" fontAlgn="base" hangingPunct="0">
              <a:spcBef>
                <a:spcPct val="0"/>
              </a:spcBef>
              <a:spcAft>
                <a:spcPct val="0"/>
              </a:spcAft>
            </a:pPr>
            <a:r>
              <a:rPr lang="es-ES" sz="1400" b="1" i="1" dirty="0" smtClean="0">
                <a:latin typeface="Arial" pitchFamily="34" charset="0"/>
                <a:cs typeface="Arial" pitchFamily="34" charset="0"/>
              </a:rPr>
              <a:t>Sandra Eugenia </a:t>
            </a:r>
            <a:r>
              <a:rPr lang="es-ES" sz="1400" b="1" i="1" dirty="0" err="1" smtClean="0">
                <a:latin typeface="Arial" pitchFamily="34" charset="0"/>
                <a:cs typeface="Arial" pitchFamily="34" charset="0"/>
              </a:rPr>
              <a:t>Schaffer</a:t>
            </a:r>
            <a:endParaRPr lang="es-AR" sz="1400" b="1" i="1" dirty="0" smtClean="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5715000"/>
            <a:ext cx="6143668" cy="928710"/>
          </a:xfrm>
        </p:spPr>
        <p:txBody>
          <a:bodyPr>
            <a:normAutofit fontScale="90000"/>
          </a:bodyPr>
          <a:lstStyle/>
          <a:p>
            <a:r>
              <a:rPr lang="es-AR" sz="2800" i="1" dirty="0" smtClean="0">
                <a:latin typeface="Times New Roman" pitchFamily="18" charset="0"/>
                <a:cs typeface="Times New Roman" pitchFamily="18" charset="0"/>
              </a:rPr>
              <a:t>Retrato </a:t>
            </a:r>
            <a:r>
              <a:rPr lang="es-AR" sz="2800" i="1" dirty="0" err="1" smtClean="0">
                <a:latin typeface="Times New Roman" pitchFamily="18" charset="0"/>
                <a:cs typeface="Times New Roman" pitchFamily="18" charset="0"/>
              </a:rPr>
              <a:t>topiario</a:t>
            </a:r>
            <a:r>
              <a:rPr lang="es-AR" sz="2800" i="1" dirty="0" smtClean="0">
                <a:latin typeface="Times New Roman" pitchFamily="18" charset="0"/>
                <a:cs typeface="Times New Roman" pitchFamily="18" charset="0"/>
              </a:rPr>
              <a:t> de </a:t>
            </a:r>
            <a:r>
              <a:rPr lang="es-AR" sz="2800" i="1" dirty="0" err="1" smtClean="0">
                <a:latin typeface="Times New Roman" pitchFamily="18" charset="0"/>
                <a:cs typeface="Times New Roman" pitchFamily="18" charset="0"/>
              </a:rPr>
              <a:t>Malenka</a:t>
            </a:r>
            <a:r>
              <a:rPr lang="es-AR" sz="2800" i="1" dirty="0" smtClean="0">
                <a:latin typeface="Times New Roman" pitchFamily="18" charset="0"/>
                <a:cs typeface="Times New Roman" pitchFamily="18" charset="0"/>
              </a:rPr>
              <a:t> en el parque del artista Pablo Suárez (2003)</a:t>
            </a:r>
            <a:endParaRPr lang="es-AR" sz="2800" i="1" dirty="0">
              <a:latin typeface="Times New Roman" pitchFamily="18" charset="0"/>
              <a:cs typeface="Times New Roman" pitchFamily="18" charset="0"/>
            </a:endParaRPr>
          </a:p>
        </p:txBody>
      </p:sp>
      <p:sp>
        <p:nvSpPr>
          <p:cNvPr id="50178" name="AutoShape 2" descr="Resultado de imagen para retrato topiario de Malen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0180" name="AutoShape 4" descr="Resultado de imagen para retrato topiario de Malen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0182" name="AutoShape 6" descr="Resultado de imagen para retrato topiario de Malen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0184" name="AutoShape 8" descr="Resultado de imagen para retrato topiario de Malen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0185" name="Picture 9" descr="descarga"/>
          <p:cNvPicPr>
            <a:picLocks noChangeAspect="1" noChangeArrowheads="1"/>
          </p:cNvPicPr>
          <p:nvPr/>
        </p:nvPicPr>
        <p:blipFill>
          <a:blip r:embed="rId2" cstate="print"/>
          <a:srcRect/>
          <a:stretch>
            <a:fillRect/>
          </a:stretch>
        </p:blipFill>
        <p:spPr bwMode="auto">
          <a:xfrm>
            <a:off x="0" y="0"/>
            <a:ext cx="9001156" cy="56483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magen relacionada"/>
          <p:cNvPicPr>
            <a:picLocks noChangeAspect="1" noChangeArrowheads="1"/>
          </p:cNvPicPr>
          <p:nvPr/>
        </p:nvPicPr>
        <p:blipFill>
          <a:blip r:embed="rId2" cstate="print"/>
          <a:srcRect/>
          <a:stretch>
            <a:fillRect/>
          </a:stretch>
        </p:blipFill>
        <p:spPr bwMode="auto">
          <a:xfrm>
            <a:off x="0" y="0"/>
            <a:ext cx="9144000" cy="70009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38914" name="Picture 2" descr="Resultado de imagen para mizdraji pinturas"/>
          <p:cNvPicPr>
            <a:picLocks noChangeAspect="1" noChangeArrowheads="1"/>
          </p:cNvPicPr>
          <p:nvPr/>
        </p:nvPicPr>
        <p:blipFill>
          <a:blip r:embed="rId2" cstate="print"/>
          <a:srcRect/>
          <a:stretch>
            <a:fillRect/>
          </a:stretch>
        </p:blipFill>
        <p:spPr bwMode="auto">
          <a:xfrm>
            <a:off x="-142908" y="-323851"/>
            <a:ext cx="9525000" cy="71818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787143"/>
            <a:ext cx="91440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LUNITA DE TARAGUI</a:t>
            </a:r>
            <a:endPar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Recitado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Brujas en fila parecen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noche los naranjales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 al borde del ancho r</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 fantasmas los sauzales;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Pero aparece la luna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mpara de mis lugares-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 hay poes</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en el sauzales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 en el naranjal cantares.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Cantado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Cuando pienso en mi corrientes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Lamento no estar all</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í</a:t>
            </a:r>
            <a:endPar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 en las tardes por los campos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Quemarme en su </a:t>
            </a:r>
            <a:r>
              <a:rPr kumimoji="0" lang="es-E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cuarajh</a:t>
            </a:r>
            <a:r>
              <a:rPr kumimoji="0" lang="es-ES" sz="1600" b="0" i="0" u="none" strike="noStrike" cap="none" normalizeH="0" baseline="0" dirty="0" err="1" smtClean="0">
                <a:ln>
                  <a:noFill/>
                </a:ln>
                <a:solidFill>
                  <a:schemeClr val="tx1"/>
                </a:solidFill>
                <a:effectLst/>
                <a:latin typeface="Calibri"/>
                <a:ea typeface="Times New Roman" pitchFamily="18" charset="0"/>
                <a:cs typeface="Arial" pitchFamily="34" charset="0"/>
              </a:rPr>
              <a:t>í</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Pero por lo que m</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siento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 hallarme en mi </a:t>
            </a:r>
            <a:r>
              <a:rPr kumimoji="0" lang="es-E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tarag</a:t>
            </a:r>
            <a:r>
              <a:rPr kumimoji="0" lang="es-ES" sz="1600" b="0" i="0" u="none" strike="noStrike" cap="none" normalizeH="0" baseline="0" dirty="0" err="1" smtClean="0">
                <a:ln>
                  <a:noFill/>
                </a:ln>
                <a:solidFill>
                  <a:schemeClr val="tx1"/>
                </a:solidFill>
                <a:effectLst/>
                <a:latin typeface="Calibri"/>
                <a:ea typeface="Times New Roman" pitchFamily="18" charset="0"/>
                <a:cs typeface="Arial" pitchFamily="34" charset="0"/>
              </a:rPr>
              <a:t>üí</a:t>
            </a:r>
            <a:endPar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por sus noches divinas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a:t>
            </a:r>
            <a:r>
              <a:rPr kumimoji="0" lang="es-ES" sz="1600" b="0" i="0" u="none" strike="noStrike" cap="none" normalizeH="0" baseline="0" dirty="0" smtClean="0">
                <a:ln>
                  <a:noFill/>
                </a:ln>
                <a:solidFill>
                  <a:schemeClr val="tx1"/>
                </a:solidFill>
                <a:effectLst/>
                <a:latin typeface="Calibri"/>
                <a:ea typeface="Times New Roman" pitchFamily="18" charset="0"/>
                <a:cs typeface="Arial" pitchFamily="34" charset="0"/>
              </a:rPr>
              <a:t>ñ</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adas por el </a:t>
            </a:r>
            <a:r>
              <a:rPr kumimoji="0" lang="es-E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yas</a:t>
            </a:r>
            <a:r>
              <a:rPr kumimoji="0" lang="es-ES" sz="1600" b="0" i="0" u="none" strike="noStrike" cap="none" normalizeH="0" baseline="0" dirty="0" err="1" smtClean="0">
                <a:ln>
                  <a:noFill/>
                </a:ln>
                <a:solidFill>
                  <a:schemeClr val="tx1"/>
                </a:solidFill>
                <a:effectLst/>
                <a:latin typeface="Calibri"/>
                <a:ea typeface="Times New Roman" pitchFamily="18" charset="0"/>
                <a:cs typeface="Arial" pitchFamily="34" charset="0"/>
              </a:rPr>
              <a:t>í</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4429124" y="1357298"/>
            <a:ext cx="4572000" cy="4031873"/>
          </a:xfrm>
          <a:prstGeom prst="rect">
            <a:avLst/>
          </a:prstGeom>
        </p:spPr>
        <p:txBody>
          <a:bodyPr>
            <a:spAutoFit/>
          </a:bodyPr>
          <a:lstStyle/>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En el cielo est</a:t>
            </a:r>
            <a:r>
              <a:rPr lang="es-ES" sz="1600" dirty="0" smtClean="0">
                <a:ea typeface="Times New Roman" pitchFamily="18" charset="0"/>
                <a:cs typeface="Arial" pitchFamily="34" charset="0"/>
              </a:rPr>
              <a:t>á</a:t>
            </a:r>
            <a:endParaRPr lang="es-ES" sz="16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Con su traje azul,</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Por el naranjal</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Paseando su luz.</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Que pena me da</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No estar m</a:t>
            </a:r>
            <a:r>
              <a:rPr lang="es-ES" sz="1600" dirty="0" smtClean="0">
                <a:ea typeface="Times New Roman" pitchFamily="18" charset="0"/>
                <a:cs typeface="Arial" pitchFamily="34" charset="0"/>
              </a:rPr>
              <a:t>á</a:t>
            </a:r>
            <a:r>
              <a:rPr lang="es-ES" sz="1600" dirty="0" smtClean="0">
                <a:latin typeface="Arial" pitchFamily="34" charset="0"/>
                <a:ea typeface="Times New Roman" pitchFamily="18" charset="0"/>
                <a:cs typeface="Arial" pitchFamily="34" charset="0"/>
              </a:rPr>
              <a:t>s all</a:t>
            </a:r>
            <a:r>
              <a:rPr lang="es-ES" sz="1600" dirty="0" smtClean="0">
                <a:ea typeface="Times New Roman" pitchFamily="18" charset="0"/>
                <a:cs typeface="Arial" pitchFamily="34" charset="0"/>
              </a:rPr>
              <a:t>í</a:t>
            </a:r>
            <a:endParaRPr lang="es-ES" sz="16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Y verte otra vez</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Lunita de </a:t>
            </a:r>
            <a:r>
              <a:rPr lang="es-ES" sz="1600" dirty="0" err="1" smtClean="0">
                <a:latin typeface="Arial" pitchFamily="34" charset="0"/>
                <a:ea typeface="Times New Roman" pitchFamily="18" charset="0"/>
                <a:cs typeface="Arial" pitchFamily="34" charset="0"/>
              </a:rPr>
              <a:t>tarag</a:t>
            </a:r>
            <a:r>
              <a:rPr lang="es-ES" sz="1600" dirty="0" err="1" smtClean="0">
                <a:ea typeface="Times New Roman" pitchFamily="18" charset="0"/>
                <a:cs typeface="Arial" pitchFamily="34" charset="0"/>
              </a:rPr>
              <a:t>üí</a:t>
            </a:r>
            <a:r>
              <a:rPr lang="es-ES" sz="1600" dirty="0" smtClean="0">
                <a:latin typeface="Arial" pitchFamily="34" charset="0"/>
                <a:ea typeface="Times New Roman" pitchFamily="18" charset="0"/>
                <a:cs typeface="Arial" pitchFamily="34" charset="0"/>
              </a:rPr>
              <a:t>.</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Lunita que en primavera</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Cuando florece el azahar</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Navegas todas las noches</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Por el r</a:t>
            </a:r>
            <a:r>
              <a:rPr lang="es-ES" sz="1600" dirty="0" smtClean="0">
                <a:ea typeface="Times New Roman" pitchFamily="18" charset="0"/>
                <a:cs typeface="Arial" pitchFamily="34" charset="0"/>
              </a:rPr>
              <a:t>í</a:t>
            </a:r>
            <a:r>
              <a:rPr lang="es-ES" sz="1600" dirty="0" smtClean="0">
                <a:latin typeface="Arial" pitchFamily="34" charset="0"/>
                <a:ea typeface="Times New Roman" pitchFamily="18" charset="0"/>
                <a:cs typeface="Arial" pitchFamily="34" charset="0"/>
              </a:rPr>
              <a:t>o Paraná.</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Quisiera dormirme un d</a:t>
            </a:r>
            <a:r>
              <a:rPr lang="es-ES" sz="1600" dirty="0" smtClean="0">
                <a:ea typeface="Times New Roman" pitchFamily="18" charset="0"/>
                <a:cs typeface="Arial" pitchFamily="34" charset="0"/>
              </a:rPr>
              <a:t>í</a:t>
            </a:r>
            <a:r>
              <a:rPr lang="es-ES" sz="1600" dirty="0" smtClean="0">
                <a:latin typeface="Arial" pitchFamily="34" charset="0"/>
                <a:ea typeface="Times New Roman" pitchFamily="18" charset="0"/>
                <a:cs typeface="Arial" pitchFamily="34" charset="0"/>
              </a:rPr>
              <a:t>a</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Tirado en el pastizal,</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Y morirme despacito</a:t>
            </a:r>
          </a:p>
          <a:p>
            <a:pPr lvl="0" eaLnBrk="0" fontAlgn="base" hangingPunct="0">
              <a:spcBef>
                <a:spcPct val="0"/>
              </a:spcBef>
              <a:spcAft>
                <a:spcPct val="0"/>
              </a:spcAft>
            </a:pPr>
            <a:r>
              <a:rPr lang="es-ES" sz="1600" dirty="0" smtClean="0">
                <a:latin typeface="Arial" pitchFamily="34" charset="0"/>
                <a:ea typeface="Times New Roman" pitchFamily="18" charset="0"/>
                <a:cs typeface="Arial" pitchFamily="34" charset="0"/>
              </a:rPr>
              <a:t>Mientras la luna se va.</a:t>
            </a:r>
          </a:p>
        </p:txBody>
      </p:sp>
      <p:sp>
        <p:nvSpPr>
          <p:cNvPr id="6" name="5 Rectángulo"/>
          <p:cNvSpPr/>
          <p:nvPr/>
        </p:nvSpPr>
        <p:spPr>
          <a:xfrm>
            <a:off x="5500694" y="5643578"/>
            <a:ext cx="3102772" cy="369332"/>
          </a:xfrm>
          <a:prstGeom prst="rect">
            <a:avLst/>
          </a:prstGeom>
        </p:spPr>
        <p:txBody>
          <a:bodyPr wrap="none">
            <a:spAutoFit/>
          </a:bodyPr>
          <a:lstStyle/>
          <a:p>
            <a:pPr lvl="0" eaLnBrk="0" fontAlgn="base" hangingPunct="0">
              <a:spcBef>
                <a:spcPct val="0"/>
              </a:spcBef>
              <a:spcAft>
                <a:spcPct val="0"/>
              </a:spcAft>
            </a:pPr>
            <a:r>
              <a:rPr lang="es-ES" b="1" dirty="0" smtClean="0">
                <a:latin typeface="Arial" pitchFamily="34" charset="0"/>
                <a:ea typeface="Times New Roman" pitchFamily="18" charset="0"/>
                <a:cs typeface="Arial" pitchFamily="34" charset="0"/>
              </a:rPr>
              <a:t>TR</a:t>
            </a:r>
            <a:r>
              <a:rPr lang="es-ES" b="1" dirty="0" smtClean="0">
                <a:ea typeface="Times New Roman" pitchFamily="18" charset="0"/>
                <a:cs typeface="Arial" pitchFamily="34" charset="0"/>
              </a:rPr>
              <a:t>Á</a:t>
            </a:r>
            <a:r>
              <a:rPr lang="es-ES" b="1" dirty="0" smtClean="0">
                <a:latin typeface="Arial" pitchFamily="34" charset="0"/>
                <a:ea typeface="Times New Roman" pitchFamily="18" charset="0"/>
                <a:cs typeface="Arial" pitchFamily="34" charset="0"/>
              </a:rPr>
              <a:t>NSITO COCOMAROLA</a:t>
            </a:r>
            <a:endParaRPr lang="es-ES" dirty="0" smtClean="0">
              <a:latin typeface="Arial" pitchFamily="34" charset="0"/>
              <a:ea typeface="Times New Roman" pitchFamily="18"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esultado de imagen para benjamin pujol obras"/>
          <p:cNvPicPr>
            <a:picLocks noChangeAspect="1" noChangeArrowheads="1"/>
          </p:cNvPicPr>
          <p:nvPr/>
        </p:nvPicPr>
        <p:blipFill>
          <a:blip r:embed="rId2" cstate="print"/>
          <a:srcRect/>
          <a:stretch>
            <a:fillRect/>
          </a:stretch>
        </p:blipFill>
        <p:spPr bwMode="auto">
          <a:xfrm>
            <a:off x="0" y="-2571792"/>
            <a:ext cx="9144000" cy="95726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esultado de imagen para norma zappa pintura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AR" dirty="0" smtClean="0"/>
              <a:t>Kilómetro 11</a:t>
            </a:r>
            <a:endParaRPr lang="es-AR" dirty="0"/>
          </a:p>
        </p:txBody>
      </p:sp>
      <p:sp>
        <p:nvSpPr>
          <p:cNvPr id="5" name="4 Marcador de contenido"/>
          <p:cNvSpPr>
            <a:spLocks noGrp="1"/>
          </p:cNvSpPr>
          <p:nvPr>
            <p:ph sz="half" idx="2"/>
          </p:nvPr>
        </p:nvSpPr>
        <p:spPr/>
        <p:txBody>
          <a:bodyPr>
            <a:normAutofit/>
          </a:bodyPr>
          <a:lstStyle/>
          <a:p>
            <a:pPr>
              <a:buNone/>
            </a:pPr>
            <a:r>
              <a:rPr lang="es-AR" sz="1600" dirty="0" smtClean="0">
                <a:latin typeface="Arial" pitchFamily="34" charset="0"/>
                <a:cs typeface="Arial" pitchFamily="34" charset="0"/>
              </a:rPr>
              <a:t>Por eso quiero saber</a:t>
            </a:r>
          </a:p>
          <a:p>
            <a:pPr>
              <a:buNone/>
            </a:pPr>
            <a:r>
              <a:rPr lang="es-AR" sz="1600" dirty="0" smtClean="0">
                <a:latin typeface="Arial" pitchFamily="34" charset="0"/>
                <a:cs typeface="Arial" pitchFamily="34" charset="0"/>
              </a:rPr>
              <a:t>si existe en tu pensamiento</a:t>
            </a:r>
          </a:p>
          <a:p>
            <a:pPr>
              <a:buNone/>
            </a:pPr>
            <a:r>
              <a:rPr lang="es-AR" sz="1600" dirty="0" smtClean="0">
                <a:latin typeface="Arial" pitchFamily="34" charset="0"/>
                <a:cs typeface="Arial" pitchFamily="34" charset="0"/>
              </a:rPr>
              <a:t>aquel puro sentimiento</a:t>
            </a:r>
          </a:p>
          <a:p>
            <a:pPr>
              <a:buNone/>
            </a:pPr>
            <a:r>
              <a:rPr lang="es-AR" sz="1600" dirty="0" smtClean="0">
                <a:latin typeface="Arial" pitchFamily="34" charset="0"/>
                <a:cs typeface="Arial" pitchFamily="34" charset="0"/>
              </a:rPr>
              <a:t>que me supiste tener.</a:t>
            </a:r>
          </a:p>
          <a:p>
            <a:pPr>
              <a:buNone/>
            </a:pPr>
            <a:endParaRPr lang="es-AR" sz="1600" dirty="0" smtClean="0">
              <a:latin typeface="Arial" pitchFamily="34" charset="0"/>
              <a:cs typeface="Arial" pitchFamily="34" charset="0"/>
            </a:endParaRPr>
          </a:p>
          <a:p>
            <a:pPr>
              <a:buNone/>
            </a:pPr>
            <a:r>
              <a:rPr lang="es-AR" sz="1600" dirty="0" smtClean="0">
                <a:latin typeface="Arial" pitchFamily="34" charset="0"/>
                <a:cs typeface="Arial" pitchFamily="34" charset="0"/>
              </a:rPr>
              <a:t>Olvida mi bien</a:t>
            </a:r>
          </a:p>
          <a:p>
            <a:pPr>
              <a:buNone/>
            </a:pPr>
            <a:r>
              <a:rPr lang="es-AR" sz="1600" dirty="0" smtClean="0">
                <a:latin typeface="Arial" pitchFamily="34" charset="0"/>
                <a:cs typeface="Arial" pitchFamily="34" charset="0"/>
              </a:rPr>
              <a:t>el enojo aquel</a:t>
            </a:r>
          </a:p>
          <a:p>
            <a:pPr>
              <a:buNone/>
            </a:pPr>
            <a:r>
              <a:rPr lang="es-AR" sz="1600" dirty="0" smtClean="0">
                <a:latin typeface="Arial" pitchFamily="34" charset="0"/>
                <a:cs typeface="Arial" pitchFamily="34" charset="0"/>
              </a:rPr>
              <a:t>que así nuestro amor</a:t>
            </a:r>
          </a:p>
          <a:p>
            <a:pPr>
              <a:buNone/>
            </a:pPr>
            <a:r>
              <a:rPr lang="es-AR" sz="1600" dirty="0" smtClean="0">
                <a:latin typeface="Arial" pitchFamily="34" charset="0"/>
                <a:cs typeface="Arial" pitchFamily="34" charset="0"/>
              </a:rPr>
              <a:t>irá a renacer</a:t>
            </a:r>
          </a:p>
          <a:p>
            <a:pPr>
              <a:buNone/>
            </a:pPr>
            <a:r>
              <a:rPr lang="es-AR" sz="1600" dirty="0" smtClean="0">
                <a:latin typeface="Arial" pitchFamily="34" charset="0"/>
                <a:cs typeface="Arial" pitchFamily="34" charset="0"/>
              </a:rPr>
              <a:t>porque comprendí</a:t>
            </a:r>
          </a:p>
          <a:p>
            <a:pPr>
              <a:buNone/>
            </a:pPr>
            <a:r>
              <a:rPr lang="es-AR" sz="1600" dirty="0" smtClean="0">
                <a:latin typeface="Arial" pitchFamily="34" charset="0"/>
                <a:cs typeface="Arial" pitchFamily="34" charset="0"/>
              </a:rPr>
              <a:t>que no sé vivir</a:t>
            </a:r>
          </a:p>
          <a:p>
            <a:pPr>
              <a:buNone/>
            </a:pPr>
            <a:r>
              <a:rPr lang="es-AR" sz="1600" dirty="0" smtClean="0">
                <a:latin typeface="Arial" pitchFamily="34" charset="0"/>
                <a:cs typeface="Arial" pitchFamily="34" charset="0"/>
              </a:rPr>
              <a:t>sin tu querer.</a:t>
            </a:r>
          </a:p>
          <a:p>
            <a:pPr>
              <a:buNone/>
            </a:pPr>
            <a:r>
              <a:rPr lang="es-AR" dirty="0" smtClean="0"/>
              <a:t> </a:t>
            </a:r>
          </a:p>
          <a:p>
            <a:pPr>
              <a:buNone/>
            </a:pPr>
            <a:endParaRPr lang="es-AR" dirty="0"/>
          </a:p>
        </p:txBody>
      </p:sp>
      <p:sp>
        <p:nvSpPr>
          <p:cNvPr id="6" name="5 Marcador de contenido"/>
          <p:cNvSpPr>
            <a:spLocks noGrp="1"/>
          </p:cNvSpPr>
          <p:nvPr>
            <p:ph sz="half" idx="1"/>
          </p:nvPr>
        </p:nvSpPr>
        <p:spPr>
          <a:xfrm>
            <a:off x="285720" y="1600200"/>
            <a:ext cx="4210080" cy="4525963"/>
          </a:xfrm>
        </p:spPr>
        <p:txBody>
          <a:bodyPr>
            <a:normAutofit/>
          </a:bodyPr>
          <a:lstStyle/>
          <a:p>
            <a:pPr>
              <a:buNone/>
            </a:pPr>
            <a:r>
              <a:rPr lang="es-AR" sz="1600" dirty="0" smtClean="0">
                <a:latin typeface="Arial" pitchFamily="34" charset="0"/>
                <a:cs typeface="Arial" pitchFamily="34" charset="0"/>
              </a:rPr>
              <a:t>Vengo otra vez hasta aquí de nuevo</a:t>
            </a:r>
          </a:p>
          <a:p>
            <a:pPr>
              <a:buNone/>
            </a:pPr>
            <a:r>
              <a:rPr lang="es-AR" sz="1600" dirty="0" smtClean="0">
                <a:latin typeface="Arial" pitchFamily="34" charset="0"/>
                <a:cs typeface="Arial" pitchFamily="34" charset="0"/>
              </a:rPr>
              <a:t>a implorar tu amor</a:t>
            </a:r>
          </a:p>
          <a:p>
            <a:pPr>
              <a:buNone/>
            </a:pPr>
            <a:r>
              <a:rPr lang="es-AR" sz="1600" dirty="0" smtClean="0">
                <a:latin typeface="Arial" pitchFamily="34" charset="0"/>
                <a:cs typeface="Arial" pitchFamily="34" charset="0"/>
              </a:rPr>
              <a:t>sólo hay tristeza y dolor</a:t>
            </a:r>
          </a:p>
          <a:p>
            <a:pPr>
              <a:buNone/>
            </a:pPr>
            <a:r>
              <a:rPr lang="es-AR" sz="1600" dirty="0" smtClean="0">
                <a:latin typeface="Arial" pitchFamily="34" charset="0"/>
                <a:cs typeface="Arial" pitchFamily="34" charset="0"/>
              </a:rPr>
              <a:t>al verme lejos de ti.</a:t>
            </a:r>
          </a:p>
          <a:p>
            <a:pPr>
              <a:buNone/>
            </a:pPr>
            <a:endParaRPr lang="es-AR" sz="1600" dirty="0" smtClean="0">
              <a:latin typeface="Arial" pitchFamily="34" charset="0"/>
              <a:cs typeface="Arial" pitchFamily="34" charset="0"/>
            </a:endParaRPr>
          </a:p>
          <a:p>
            <a:pPr marL="0" indent="0">
              <a:spcBef>
                <a:spcPts val="0"/>
              </a:spcBef>
              <a:buNone/>
            </a:pPr>
            <a:r>
              <a:rPr lang="es-AR" sz="1600" dirty="0" smtClean="0">
                <a:latin typeface="Arial" pitchFamily="34" charset="0"/>
                <a:cs typeface="Arial" pitchFamily="34" charset="0"/>
              </a:rPr>
              <a:t>Culpable tan sólo soy</a:t>
            </a:r>
          </a:p>
          <a:p>
            <a:pPr marL="0" indent="0">
              <a:spcBef>
                <a:spcPts val="0"/>
              </a:spcBef>
              <a:buNone/>
            </a:pPr>
            <a:r>
              <a:rPr lang="es-AR" sz="1600" dirty="0" smtClean="0">
                <a:latin typeface="Arial" pitchFamily="34" charset="0"/>
                <a:cs typeface="Arial" pitchFamily="34" charset="0"/>
              </a:rPr>
              <a:t>de todo lo que he sufrido</a:t>
            </a:r>
          </a:p>
          <a:p>
            <a:pPr marL="0" indent="0">
              <a:spcBef>
                <a:spcPts val="0"/>
              </a:spcBef>
              <a:buNone/>
            </a:pPr>
            <a:r>
              <a:rPr lang="es-AR" sz="1600" dirty="0" smtClean="0">
                <a:latin typeface="Arial" pitchFamily="34" charset="0"/>
                <a:cs typeface="Arial" pitchFamily="34" charset="0"/>
              </a:rPr>
              <a:t>por eso es que ahora he venido</a:t>
            </a:r>
          </a:p>
          <a:p>
            <a:pPr marL="0" indent="0">
              <a:spcBef>
                <a:spcPts val="0"/>
              </a:spcBef>
              <a:buNone/>
            </a:pPr>
            <a:r>
              <a:rPr lang="es-AR" sz="1600" dirty="0" smtClean="0">
                <a:latin typeface="Arial" pitchFamily="34" charset="0"/>
                <a:cs typeface="Arial" pitchFamily="34" charset="0"/>
              </a:rPr>
              <a:t>y triste muy triste estoy.</a:t>
            </a:r>
          </a:p>
          <a:p>
            <a:pPr marL="0" indent="0">
              <a:spcBef>
                <a:spcPts val="0"/>
              </a:spcBef>
              <a:buNone/>
            </a:pPr>
            <a:endParaRPr lang="es-AR" sz="1600" dirty="0" smtClean="0">
              <a:latin typeface="Arial" pitchFamily="34" charset="0"/>
              <a:cs typeface="Arial" pitchFamily="34" charset="0"/>
            </a:endParaRPr>
          </a:p>
          <a:p>
            <a:pPr>
              <a:buNone/>
            </a:pPr>
            <a:r>
              <a:rPr lang="es-AR" sz="1600" dirty="0" smtClean="0">
                <a:latin typeface="Arial" pitchFamily="34" charset="0"/>
                <a:cs typeface="Arial" pitchFamily="34" charset="0"/>
              </a:rPr>
              <a:t>Nunca vayas a olvidar</a:t>
            </a:r>
          </a:p>
          <a:p>
            <a:pPr>
              <a:buNone/>
            </a:pPr>
            <a:r>
              <a:rPr lang="es-AR" sz="1600" dirty="0" smtClean="0">
                <a:latin typeface="Arial" pitchFamily="34" charset="0"/>
                <a:cs typeface="Arial" pitchFamily="34" charset="0"/>
              </a:rPr>
              <a:t>que un día a este cantor</a:t>
            </a:r>
          </a:p>
          <a:p>
            <a:pPr>
              <a:buNone/>
            </a:pPr>
            <a:r>
              <a:rPr lang="es-AR" sz="1600" dirty="0" smtClean="0">
                <a:latin typeface="Arial" pitchFamily="34" charset="0"/>
                <a:cs typeface="Arial" pitchFamily="34" charset="0"/>
              </a:rPr>
              <a:t>le has dicho llena de amor</a:t>
            </a:r>
          </a:p>
          <a:p>
            <a:pPr>
              <a:buNone/>
            </a:pPr>
            <a:r>
              <a:rPr lang="es-AR" sz="1600" dirty="0" smtClean="0">
                <a:latin typeface="Arial" pitchFamily="34" charset="0"/>
                <a:cs typeface="Arial" pitchFamily="34" charset="0"/>
              </a:rPr>
              <a:t>sin ti no me podré hallar.</a:t>
            </a:r>
          </a:p>
          <a:p>
            <a:pPr>
              <a:buNone/>
            </a:pPr>
            <a:endParaRPr lang="es-AR"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2617</Words>
  <Application>Microsoft Office PowerPoint</Application>
  <PresentationFormat>Presentación en pantalla (4:3)</PresentationFormat>
  <Paragraphs>297</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   Antología   </vt:lpstr>
      <vt:lpstr>Literatura Regional</vt:lpstr>
      <vt:lpstr>RUBÉN VISPO –Artista Plástico</vt:lpstr>
      <vt:lpstr>Diapositiva 4</vt:lpstr>
      <vt:lpstr>Diapositiva 5</vt:lpstr>
      <vt:lpstr>Diapositiva 6</vt:lpstr>
      <vt:lpstr>Diapositiva 7</vt:lpstr>
      <vt:lpstr>Diapositiva 8</vt:lpstr>
      <vt:lpstr>Kilómetro 11</vt:lpstr>
      <vt:lpstr>Diapositiva 10</vt:lpstr>
      <vt:lpstr>Diapositiva 11</vt:lpstr>
      <vt:lpstr>Diapositiva 12</vt:lpstr>
      <vt:lpstr>Diapositiva 13</vt:lpstr>
      <vt:lpstr>Diapositiva 14</vt:lpstr>
      <vt:lpstr>Diapositiva 15</vt:lpstr>
      <vt:lpstr>Diapositiva 16</vt:lpstr>
      <vt:lpstr>Mamá Cui  de Franklin Rúveda</vt:lpstr>
      <vt:lpstr>Diapositiva 18</vt:lpstr>
      <vt:lpstr>Diapositiva 19</vt:lpstr>
      <vt:lpstr>Diapositiva 20</vt:lpstr>
      <vt:lpstr>Diapositiva 21</vt:lpstr>
      <vt:lpstr> CORRIENTES TIENE PAYÉ </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SAPUCAY DE  FRANKLIN RÚVEDA</vt:lpstr>
      <vt:lpstr>Diapositiva 38</vt:lpstr>
      <vt:lpstr>CUANDO USTED VAYA A CORRIENTES                                        Osvaldo Sosa Cordero</vt:lpstr>
      <vt:lpstr>Diapositiva 40</vt:lpstr>
      <vt:lpstr>Diapositiva 41</vt:lpstr>
      <vt:lpstr>Diapositiva 42</vt:lpstr>
      <vt:lpstr>LA LUNA Y LOS AZAHARES</vt:lpstr>
      <vt:lpstr>Diapositiva 44</vt:lpstr>
      <vt:lpstr>Retrato topiario de Malenka en el parque del artista Pablo Suárez (2003)</vt:lpstr>
      <vt:lpstr>Diapositiva 46</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49</cp:revision>
  <dcterms:created xsi:type="dcterms:W3CDTF">2018-04-16T18:18:25Z</dcterms:created>
  <dcterms:modified xsi:type="dcterms:W3CDTF">2019-05-13T23:01:27Z</dcterms:modified>
</cp:coreProperties>
</file>