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64" r:id="rId5"/>
    <p:sldId id="344" r:id="rId6"/>
    <p:sldId id="262" r:id="rId7"/>
    <p:sldId id="257" r:id="rId8"/>
    <p:sldId id="263" r:id="rId9"/>
    <p:sldId id="355" r:id="rId10"/>
    <p:sldId id="276" r:id="rId11"/>
    <p:sldId id="277" r:id="rId12"/>
    <p:sldId id="278" r:id="rId13"/>
    <p:sldId id="353" r:id="rId14"/>
    <p:sldId id="354" r:id="rId15"/>
    <p:sldId id="357" r:id="rId16"/>
    <p:sldId id="358" r:id="rId17"/>
    <p:sldId id="356" r:id="rId18"/>
    <p:sldId id="37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261" r:id="rId28"/>
    <p:sldId id="259" r:id="rId29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808080"/>
    <a:srgbClr val="4D4D4D"/>
    <a:srgbClr val="000000"/>
    <a:srgbClr val="FF3300"/>
    <a:srgbClr val="FFFFFF"/>
    <a:srgbClr val="008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354"/>
      </p:cViewPr>
      <p:guideLst>
        <p:guide orient="horz" pos="2160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3E55E0-5A9C-4183-B843-CAC5C1E107A3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noProof="0" smtClean="0"/>
              <a:t>Haga clic para modificar el estilo de texto del patrón</a:t>
            </a:r>
            <a:endParaRPr lang="es-ES" noProof="0" smtClean="0"/>
          </a:p>
          <a:p>
            <a:pPr lvl="1"/>
            <a:r>
              <a:rPr lang="es-ES" noProof="0" smtClean="0"/>
              <a:t>Segundo nivel</a:t>
            </a:r>
            <a:endParaRPr lang="es-ES" noProof="0" smtClean="0"/>
          </a:p>
          <a:p>
            <a:pPr lvl="2"/>
            <a:r>
              <a:rPr lang="es-ES" noProof="0" smtClean="0"/>
              <a:t>Tercer nivel</a:t>
            </a:r>
            <a:endParaRPr lang="es-ES" noProof="0" smtClean="0"/>
          </a:p>
          <a:p>
            <a:pPr lvl="3"/>
            <a:r>
              <a:rPr lang="es-ES" noProof="0" smtClean="0"/>
              <a:t>Cuarto nivel</a:t>
            </a:r>
            <a:endParaRPr lang="es-ES" noProof="0" smtClean="0"/>
          </a:p>
          <a:p>
            <a:pPr lvl="4"/>
            <a:r>
              <a:rPr lang="es-ES" noProof="0" smtClean="0"/>
              <a:t>Quinto nivel</a:t>
            </a:r>
            <a:endParaRPr lang="es-ES" noProof="0" smtClean="0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D84232-45C6-457E-AF14-155CA373CA87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03B71-14B5-4BCA-B4BD-62A20F0728C4}" type="slidenum">
              <a:rPr lang="es-ES" smtClean="0"/>
            </a:fld>
            <a:endParaRPr lang="es-E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CA844-CD89-4E14-B77A-B1CDC403E5AC}" type="slidenum">
              <a:rPr lang="es-ES" smtClean="0"/>
            </a:fld>
            <a:endParaRPr 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DEC24-1C88-44B3-988A-09D949365661}" type="slidenum">
              <a:rPr lang="es-ES" smtClean="0"/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6ED56-C0F9-4648-AE3D-8ABEEE34F1C6}" type="slidenum">
              <a:rPr lang="es-ES" smtClean="0"/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84232-45C6-457E-AF14-155CA373CA87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84232-45C6-457E-AF14-155CA373CA87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84232-45C6-457E-AF14-155CA373CA87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6A19E-4C89-423D-A24D-DE305815EBAC}" type="slidenum">
              <a:rPr lang="es-ES" smtClean="0"/>
            </a:fld>
            <a:endParaRPr 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E5F08-33E5-4E3A-BDC6-7438B8B5851D}" type="slidenum">
              <a:rPr lang="es-ES" smtClean="0"/>
            </a:fld>
            <a:endParaRPr lang="es-E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711A3-4F51-476D-9F25-7D57FCB6A566}" type="slidenum">
              <a:rPr lang="es-ES" smtClean="0"/>
            </a:fld>
            <a:endParaRPr 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B47F7-CD06-41A5-96A1-0BFA108E09EB}" type="slidenum">
              <a:rPr lang="es-ES" smtClean="0"/>
            </a:fld>
            <a:endParaRPr lang="es-E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87E03-0B3F-4584-9FC1-95AD22ED8A08}" type="slidenum">
              <a:rPr lang="es-ES" smtClean="0"/>
            </a:fld>
            <a:endParaRPr lang="es-E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DC44D-1A34-4346-84D9-E37204B72C26}" type="slidenum">
              <a:rPr lang="es-ES" smtClean="0"/>
            </a:fld>
            <a:endParaRPr lang="es-E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0CD5C-3C9D-48C9-9EBF-631A6F67CF3B}" type="slidenum">
              <a:rPr lang="es-ES" smtClean="0"/>
            </a:fld>
            <a:endParaRPr lang="es-E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9D938-C501-47F4-A98E-F89EEF5F2224}" type="slidenum">
              <a:rPr lang="es-ES" smtClean="0"/>
            </a:fld>
            <a:endParaRPr lang="es-E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B70C0-C772-4E79-A125-0E758D5274FB}" type="slidenum">
              <a:rPr lang="es-ES" smtClean="0"/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F490C-2E29-4FB6-B8C1-5C4961361B60}" type="slidenum">
              <a:rPr lang="es-ES" smtClean="0"/>
            </a:fld>
            <a:endParaRPr 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A128E-67C3-4510-A414-BFB335C18E09}" type="slidenum">
              <a:rPr lang="es-ES" smtClean="0"/>
            </a:fld>
            <a:endParaRPr lang="es-E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CBE23-D422-4DE1-AF82-6C202BE9FBEC}" type="slidenum">
              <a:rPr lang="es-ES" smtClean="0"/>
            </a:fld>
            <a:endParaRPr lang="es-E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C99FA-A6B1-4A54-A6DF-106D13F8A692}" type="slidenum">
              <a:rPr lang="es-ES" smtClean="0"/>
            </a:fld>
            <a:endParaRPr lang="es-E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32746-2EC5-4681-BBBF-40FFC553B4C1}" type="slidenum">
              <a:rPr lang="es-ES" smtClean="0"/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A7222-B27D-40C6-BBB1-B938A31CFD51}" type="slidenum">
              <a:rPr lang="es-ES" smtClean="0"/>
            </a:fld>
            <a:endParaRPr lang="es-E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27341-685F-47A6-B511-7096D6F51A65}" type="slidenum">
              <a:rPr lang="es-ES" smtClean="0"/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AC30E-441D-468D-A42B-ADF78660B965}" type="slidenum">
              <a:rPr lang="es-ES" smtClean="0"/>
            </a:fld>
            <a:endParaRPr lang="es-E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20EE5-838D-4904-80BF-FEE60B80FE4B}" type="slidenum">
              <a:rPr lang="es-ES" smtClean="0"/>
            </a:fld>
            <a:endParaRPr 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D0EA2-F11B-4D28-82D2-1F75820E965D}" type="slidenum">
              <a:rPr lang="es-ES" smtClean="0"/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8890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 hasCustomPrompt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 eaLnBrk="1" latinLnBrk="0" hangingPunct="1"/>
            <a:r>
              <a:rPr lang="es-ES" smtClean="0"/>
              <a:t>Segundo nivel</a:t>
            </a:r>
            <a:endParaRPr lang="es-ES" smtClean="0"/>
          </a:p>
          <a:p>
            <a:pPr lvl="2" eaLnBrk="1" latinLnBrk="0" hangingPunct="1"/>
            <a:r>
              <a:rPr lang="es-ES" smtClean="0"/>
              <a:t>Tercer nivel</a:t>
            </a:r>
            <a:endParaRPr lang="es-ES" smtClean="0"/>
          </a:p>
          <a:p>
            <a:pPr lvl="3" eaLnBrk="1" latinLnBrk="0" hangingPunct="1"/>
            <a:r>
              <a:rPr lang="es-ES" smtClean="0"/>
              <a:t>Cuarto nivel</a:t>
            </a:r>
            <a:endParaRPr lang="es-ES" smtClean="0"/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4EDED-B962-4CE9-941E-380284AC8A4C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 eaLnBrk="1" latinLnBrk="0" hangingPunct="1"/>
            <a:r>
              <a:rPr lang="es-ES" smtClean="0"/>
              <a:t>Segundo nivel</a:t>
            </a:r>
            <a:endParaRPr lang="es-ES" smtClean="0"/>
          </a:p>
          <a:p>
            <a:pPr lvl="2" eaLnBrk="1" latinLnBrk="0" hangingPunct="1"/>
            <a:r>
              <a:rPr lang="es-ES" smtClean="0"/>
              <a:t>Tercer nivel</a:t>
            </a:r>
            <a:endParaRPr lang="es-ES" smtClean="0"/>
          </a:p>
          <a:p>
            <a:pPr lvl="3" eaLnBrk="1" latinLnBrk="0" hangingPunct="1"/>
            <a:r>
              <a:rPr lang="es-ES" smtClean="0"/>
              <a:t>Cuarto nivel</a:t>
            </a:r>
            <a:endParaRPr lang="es-ES" smtClean="0"/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A355B-D630-4E0D-AD56-772E34F70991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FCAF-CA37-4774-B9BA-7520AFD514AF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 eaLnBrk="1" latinLnBrk="0" hangingPunct="1"/>
            <a:r>
              <a:rPr lang="es-ES" smtClean="0"/>
              <a:t>Segundo nivel</a:t>
            </a:r>
            <a:endParaRPr lang="es-ES" smtClean="0"/>
          </a:p>
          <a:p>
            <a:pPr lvl="2" eaLnBrk="1" latinLnBrk="0" hangingPunct="1"/>
            <a:r>
              <a:rPr lang="es-ES" smtClean="0"/>
              <a:t>Tercer nivel</a:t>
            </a:r>
            <a:endParaRPr lang="es-ES" smtClean="0"/>
          </a:p>
          <a:p>
            <a:pPr lvl="3" eaLnBrk="1" latinLnBrk="0" hangingPunct="1"/>
            <a:r>
              <a:rPr lang="es-ES" smtClean="0"/>
              <a:t>Cuarto nivel</a:t>
            </a:r>
            <a:endParaRPr lang="es-ES" smtClean="0"/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95A63-721C-46BC-A859-730C8F3A5C55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/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Forma libre"/>
          <p:cNvSpPr/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Forma libre"/>
          <p:cNvSpPr/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/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Forma libre"/>
          <p:cNvSpPr/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Forma libre"/>
          <p:cNvSpPr/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Forma libre"/>
          <p:cNvSpPr/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Forma libre"/>
          <p:cNvSpPr/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Forma libre"/>
          <p:cNvSpPr/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Forma libre"/>
          <p:cNvSpPr/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Forma libre"/>
          <p:cNvSpPr/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Forma libre"/>
          <p:cNvSpPr/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Forma libre"/>
          <p:cNvSpPr/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Forma libre"/>
          <p:cNvSpPr/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Forma libre"/>
          <p:cNvSpPr/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6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  <a:endParaRPr kumimoji="0"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A7260-B2B0-4949-BD33-098D0E407898}" type="slidenum">
              <a:rPr lang="es-ES" smtClean="0"/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 eaLnBrk="1" latinLnBrk="0" hangingPunct="1"/>
            <a:r>
              <a:rPr lang="es-ES" smtClean="0"/>
              <a:t>Segundo nivel</a:t>
            </a:r>
            <a:endParaRPr lang="es-ES" smtClean="0"/>
          </a:p>
          <a:p>
            <a:pPr lvl="2" eaLnBrk="1" latinLnBrk="0" hangingPunct="1"/>
            <a:r>
              <a:rPr lang="es-ES" smtClean="0"/>
              <a:t>Tercer nivel</a:t>
            </a:r>
            <a:endParaRPr lang="es-ES" smtClean="0"/>
          </a:p>
          <a:p>
            <a:pPr lvl="3" eaLnBrk="1" latinLnBrk="0" hangingPunct="1"/>
            <a:r>
              <a:rPr lang="es-ES" smtClean="0"/>
              <a:t>Cuarto nivel</a:t>
            </a:r>
            <a:endParaRPr lang="es-ES" smtClean="0"/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 eaLnBrk="1" latinLnBrk="0" hangingPunct="1"/>
            <a:r>
              <a:rPr lang="es-ES" smtClean="0"/>
              <a:t>Segundo nivel</a:t>
            </a:r>
            <a:endParaRPr lang="es-ES" smtClean="0"/>
          </a:p>
          <a:p>
            <a:pPr lvl="2" eaLnBrk="1" latinLnBrk="0" hangingPunct="1"/>
            <a:r>
              <a:rPr lang="es-ES" smtClean="0"/>
              <a:t>Tercer nivel</a:t>
            </a:r>
            <a:endParaRPr lang="es-ES" smtClean="0"/>
          </a:p>
          <a:p>
            <a:pPr lvl="3" eaLnBrk="1" latinLnBrk="0" hangingPunct="1"/>
            <a:r>
              <a:rPr lang="es-ES" smtClean="0"/>
              <a:t>Cuarto nivel</a:t>
            </a:r>
            <a:endParaRPr lang="es-ES" smtClean="0"/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3B7B1-950E-418D-B69D-F6995956EA4F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025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  <a:endParaRPr kumimoji="0" lang="es-ES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025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  <a:endParaRPr kumimoji="0" lang="es-ES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 hasCustomPrompt="1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 eaLnBrk="1" latinLnBrk="0" hangingPunct="1"/>
            <a:r>
              <a:rPr lang="es-ES" smtClean="0"/>
              <a:t>Segundo nivel</a:t>
            </a:r>
            <a:endParaRPr lang="es-ES" smtClean="0"/>
          </a:p>
          <a:p>
            <a:pPr lvl="2" eaLnBrk="1" latinLnBrk="0" hangingPunct="1"/>
            <a:r>
              <a:rPr lang="es-ES" smtClean="0"/>
              <a:t>Tercer nivel</a:t>
            </a:r>
            <a:endParaRPr lang="es-ES" smtClean="0"/>
          </a:p>
          <a:p>
            <a:pPr lvl="3" eaLnBrk="1" latinLnBrk="0" hangingPunct="1"/>
            <a:r>
              <a:rPr lang="es-ES" smtClean="0"/>
              <a:t>Cuarto nivel</a:t>
            </a:r>
            <a:endParaRPr lang="es-ES" smtClean="0"/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 eaLnBrk="1" latinLnBrk="0" hangingPunct="1"/>
            <a:r>
              <a:rPr lang="es-ES" smtClean="0"/>
              <a:t>Segundo nivel</a:t>
            </a:r>
            <a:endParaRPr lang="es-ES" smtClean="0"/>
          </a:p>
          <a:p>
            <a:pPr lvl="2" eaLnBrk="1" latinLnBrk="0" hangingPunct="1"/>
            <a:r>
              <a:rPr lang="es-ES" smtClean="0"/>
              <a:t>Tercer nivel</a:t>
            </a:r>
            <a:endParaRPr lang="es-ES" smtClean="0"/>
          </a:p>
          <a:p>
            <a:pPr lvl="3" eaLnBrk="1" latinLnBrk="0" hangingPunct="1"/>
            <a:r>
              <a:rPr lang="es-ES" smtClean="0"/>
              <a:t>Cuarto nivel</a:t>
            </a:r>
            <a:endParaRPr lang="es-ES" smtClean="0"/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7839-63FF-40DB-B285-0CFF9F96AB9F}" type="slidenum">
              <a:rPr lang="es-ES" smtClean="0"/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ABDC6-8FDC-42C6-902D-D3DE7519CA3A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51C5-FF1C-44F2-8A39-832FF0D348CA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 hasCustomPrompt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61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  <a:endParaRPr kumimoji="0"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 eaLnBrk="1" latinLnBrk="0" hangingPunct="1"/>
            <a:r>
              <a:rPr lang="es-ES" smtClean="0"/>
              <a:t>Segundo nivel</a:t>
            </a:r>
            <a:endParaRPr lang="es-ES" smtClean="0"/>
          </a:p>
          <a:p>
            <a:pPr lvl="2" eaLnBrk="1" latinLnBrk="0" hangingPunct="1"/>
            <a:r>
              <a:rPr lang="es-ES" smtClean="0"/>
              <a:t>Tercer nivel</a:t>
            </a:r>
            <a:endParaRPr lang="es-ES" smtClean="0"/>
          </a:p>
          <a:p>
            <a:pPr lvl="3" eaLnBrk="1" latinLnBrk="0" hangingPunct="1"/>
            <a:r>
              <a:rPr lang="es-ES" smtClean="0"/>
              <a:t>Cuarto nivel</a:t>
            </a:r>
            <a:endParaRPr lang="es-ES" smtClean="0"/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F80B6-F7F3-4332-B2CC-FD1BAFC01C2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305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  <a:endParaRPr kumimoji="0" lang="es-ES" smtClean="0"/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>
              <a:defRPr/>
            </a:pPr>
            <a:fld id="{9995845F-9D6F-4072-8B6A-2CB68FCEA494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  <a:endParaRPr kumimoji="0" lang="es-ES" smtClean="0"/>
          </a:p>
          <a:p>
            <a:pPr lvl="1" eaLnBrk="1" latinLnBrk="0" hangingPunct="1"/>
            <a:r>
              <a:rPr kumimoji="0" lang="es-ES" smtClean="0"/>
              <a:t>Segundo nivel</a:t>
            </a:r>
            <a:endParaRPr kumimoji="0" lang="es-ES" smtClean="0"/>
          </a:p>
          <a:p>
            <a:pPr lvl="2" eaLnBrk="1" latinLnBrk="0" hangingPunct="1"/>
            <a:r>
              <a:rPr kumimoji="0" lang="es-ES" smtClean="0"/>
              <a:t>Tercer nivel</a:t>
            </a:r>
            <a:endParaRPr kumimoji="0" lang="es-ES" smtClean="0"/>
          </a:p>
          <a:p>
            <a:pPr lvl="3" eaLnBrk="1" latinLnBrk="0" hangingPunct="1"/>
            <a:r>
              <a:rPr kumimoji="0" lang="es-ES" smtClean="0"/>
              <a:t>Cuarto nivel</a:t>
            </a:r>
            <a:endParaRPr kumimoji="0" lang="es-ES" smtClean="0"/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570D4E-1B60-4157-AFB0-B3A35C99E35B}" type="slidenum">
              <a:rPr lang="es-ES" smtClean="0"/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 panose="05000000000000000000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 panose="05000000000000000000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50" indent="-22860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745" indent="-228600" algn="l" rtl="0" eaLnBrk="1" latinLnBrk="0" hangingPunct="1">
        <a:spcBef>
          <a:spcPct val="20000"/>
        </a:spcBef>
        <a:buClr>
          <a:schemeClr val="accent3"/>
        </a:buClr>
        <a:buFont typeface="Wingdings 3" panose="05040102010807070707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455" indent="-210185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indent="-210185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825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4230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image" Target="file:///A:\..\..\..\..\..\CECI\Mis%20documentos\biochem\biochem\ch09\fi9p20.gif" TargetMode="Externa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6.xml"/><Relationship Id="rId2" Type="http://schemas.openxmlformats.org/officeDocument/2006/relationships/slide" Target="slide8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Química Biológica I</a:t>
            </a:r>
            <a:br>
              <a:rPr lang="es-ES" dirty="0" smtClean="0"/>
            </a:br>
            <a:r>
              <a:rPr lang="es-ES" dirty="0" smtClean="0"/>
              <a:t>Química BIOLÓGICA</a:t>
            </a:r>
            <a:endParaRPr lang="es-ES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Tema 1</a:t>
            </a:r>
            <a:endParaRPr lang="es-AR" dirty="0" smtClean="0"/>
          </a:p>
          <a:p>
            <a:pPr>
              <a:defRPr/>
            </a:pPr>
            <a:r>
              <a:rPr lang="es-AR" dirty="0" smtClean="0"/>
              <a:t>Objeto e Importancia de la Química Biológica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64500" cy="774700"/>
          </a:xfrm>
        </p:spPr>
        <p:txBody>
          <a:bodyPr/>
          <a:lstStyle/>
          <a:p>
            <a:pPr eaLnBrk="1" hangingPunct="1">
              <a:defRPr/>
            </a:pPr>
            <a:r>
              <a:rPr lang="es-ES" sz="2600" smtClean="0"/>
              <a:t>Jerarquía de la organización molecular de las células</a:t>
            </a:r>
            <a:endParaRPr lang="es-ES" sz="2600" smtClean="0"/>
          </a:p>
        </p:txBody>
      </p:sp>
      <p:graphicFrame>
        <p:nvGraphicFramePr>
          <p:cNvPr id="63491" name="Group 3"/>
          <p:cNvGraphicFramePr>
            <a:graphicFrameLocks noGrp="1"/>
          </p:cNvGraphicFramePr>
          <p:nvPr>
            <p:ph type="tbl" idx="1"/>
          </p:nvPr>
        </p:nvGraphicFramePr>
        <p:xfrm>
          <a:off x="323850" y="1165225"/>
          <a:ext cx="8362950" cy="5699760"/>
        </p:xfrm>
        <a:graphic>
          <a:graphicData uri="http://schemas.openxmlformats.org/drawingml/2006/table">
            <a:tbl>
              <a:tblPr/>
              <a:tblGrid>
                <a:gridCol w="3825875"/>
                <a:gridCol w="45370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Célula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809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Intermediarios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peso molecular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50 - 250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Piruvato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Citrato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Malato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Gliceraldehído 3-fosfato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Precursores del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entorno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peso molecular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18 - 44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Dióxido de carbono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Agua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Oxígeno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Amoníaco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Nitrógeno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6" name="AutoShape 37"/>
          <p:cNvSpPr>
            <a:spLocks noChangeArrowheads="1"/>
          </p:cNvSpPr>
          <p:nvPr/>
        </p:nvSpPr>
        <p:spPr bwMode="auto">
          <a:xfrm>
            <a:off x="8893175" y="1700213"/>
            <a:ext cx="250825" cy="5157787"/>
          </a:xfrm>
          <a:prstGeom prst="downArrow">
            <a:avLst>
              <a:gd name="adj1" fmla="val 64657"/>
              <a:gd name="adj2" fmla="val 34624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3.gstatic.com/images?q=tbn:ANd9GcTB1p28hA-fVSSsB21taroLyuBOVVDx_1EMUYsJnZXow6k3EVe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03350" y="3860800"/>
            <a:ext cx="274955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files.edumom.webnode.es/200000074-b98b3ba857/ribos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573463"/>
            <a:ext cx="26225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1.bp.blogspot.com/_vwpOdFPkZ6o/S8CaPPn6AsI/AAAAAAAAAF4/jvDtGAPjYJc/s320/4%C2%BA+C%C3%A9lulas+mucosa+bu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92150"/>
            <a:ext cx="29067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>
            <a:off x="2916238" y="2852738"/>
            <a:ext cx="0" cy="86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427538" y="4652963"/>
            <a:ext cx="6492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3.gstatic.com/images?q=tbn:ANd9GcTB1p28hA-fVSSsB21taroLyuBOVVDx_1EMUYsJnZXow6k3EVe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03350" y="3860800"/>
            <a:ext cx="274955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files.edumom.webnode.es/200000074-b98b3ba857/ribos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284538"/>
            <a:ext cx="26225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1.bp.blogspot.com/_vwpOdFPkZ6o/S8CaPPn6AsI/AAAAAAAAAF4/jvDtGAPjYJc/s320/4%C2%BA+C%C3%A9lulas+mucosa+bu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92150"/>
            <a:ext cx="29067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>
            <a:off x="2916238" y="2852738"/>
            <a:ext cx="0" cy="86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427538" y="4652963"/>
            <a:ext cx="6492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V="1">
            <a:off x="6516688" y="2060575"/>
            <a:ext cx="576262" cy="1368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651500" y="3933825"/>
            <a:ext cx="360363" cy="1511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369" name="13 CuadroTexto"/>
          <p:cNvSpPr txBox="1">
            <a:spLocks noChangeArrowheads="1"/>
          </p:cNvSpPr>
          <p:nvPr/>
        </p:nvSpPr>
        <p:spPr bwMode="auto">
          <a:xfrm>
            <a:off x="6300788" y="908050"/>
            <a:ext cx="24479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AR" b="1"/>
              <a:t>PROTEÍNAS</a:t>
            </a:r>
            <a:endParaRPr lang="es-AR" b="1"/>
          </a:p>
          <a:p>
            <a:endParaRPr lang="es-AR" b="1"/>
          </a:p>
          <a:p>
            <a:r>
              <a:rPr lang="es-AR" b="1"/>
              <a:t>(x aminoácidos)</a:t>
            </a:r>
            <a:endParaRPr lang="es-AR" b="1"/>
          </a:p>
        </p:txBody>
      </p:sp>
      <p:sp>
        <p:nvSpPr>
          <p:cNvPr id="15" name="14 CuadroTexto"/>
          <p:cNvSpPr txBox="1"/>
          <p:nvPr/>
        </p:nvSpPr>
        <p:spPr>
          <a:xfrm>
            <a:off x="5940425" y="5589588"/>
            <a:ext cx="2190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>
                <a:solidFill>
                  <a:schemeClr val="bg1">
                    <a:lumMod val="50000"/>
                  </a:schemeClr>
                </a:solidFill>
              </a:rPr>
              <a:t>ACIDO NUCLEICO ARN</a:t>
            </a:r>
            <a:endParaRPr lang="es-AR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s-AR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AR" b="1" dirty="0">
                <a:solidFill>
                  <a:schemeClr val="bg1">
                    <a:lumMod val="50000"/>
                  </a:schemeClr>
                </a:solidFill>
              </a:rPr>
              <a:t>(x nucleótidos)</a:t>
            </a:r>
            <a:endParaRPr lang="es-A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980728"/>
            <a:ext cx="8151118" cy="458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1124744"/>
            <a:ext cx="84530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1268760"/>
            <a:ext cx="7754566" cy="43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n 1" descr="The-role-of-P-selectin-in-thrombosis-Endothelial-WPb-contain-P-selectin-and-other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25" y="339090"/>
            <a:ext cx="8775065" cy="61080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Moléculas de la vida</a:t>
            </a:r>
            <a:endParaRPr lang="es-ES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650" y="1989138"/>
            <a:ext cx="763111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58888" y="2060575"/>
            <a:ext cx="1223962" cy="3667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563938" y="2060575"/>
            <a:ext cx="1223962" cy="3667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019925" y="2852738"/>
            <a:ext cx="1223963" cy="366712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067175" y="5373688"/>
            <a:ext cx="1008063" cy="274637"/>
          </a:xfrm>
          <a:prstGeom prst="rect">
            <a:avLst/>
          </a:prstGeom>
          <a:solidFill>
            <a:srgbClr val="FEF6DE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sz="12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211638" y="5157788"/>
            <a:ext cx="1008062" cy="274637"/>
          </a:xfrm>
          <a:prstGeom prst="rect">
            <a:avLst/>
          </a:prstGeom>
          <a:solidFill>
            <a:srgbClr val="FEF6DE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sz="120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219700" y="5157788"/>
            <a:ext cx="1008063" cy="274637"/>
          </a:xfrm>
          <a:prstGeom prst="rect">
            <a:avLst/>
          </a:prstGeom>
          <a:solidFill>
            <a:srgbClr val="FEF6DE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Moléculas de la vida</a:t>
            </a:r>
            <a:endParaRPr lang="es-ES" smtClean="0"/>
          </a:p>
        </p:txBody>
      </p:sp>
      <p:pic>
        <p:nvPicPr>
          <p:cNvPr id="17411" name="Picture 3" descr="Membrana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47813" y="1268413"/>
            <a:ext cx="5976937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35600" y="1052513"/>
            <a:ext cx="259238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1" name="Picture 3" descr="Fig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52513"/>
            <a:ext cx="2852738" cy="403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076700"/>
            <a:ext cx="26574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3563938" cy="719138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4000" b="1" smtClean="0"/>
              <a:t>Tema 1:</a:t>
            </a:r>
            <a:endParaRPr lang="es-ES" sz="4000" b="1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s-ES" b="1" smtClean="0"/>
              <a:t>Biomoléculas. </a:t>
            </a:r>
            <a:endParaRPr lang="es-ES" b="1" smtClean="0"/>
          </a:p>
          <a:p>
            <a:pPr eaLnBrk="1" hangingPunct="1">
              <a:defRPr/>
            </a:pPr>
            <a:r>
              <a:rPr lang="es-ES" b="1" smtClean="0"/>
              <a:t>Jerarquía de la organización molecular de las células. </a:t>
            </a:r>
            <a:endParaRPr lang="es-ES" b="1" smtClean="0"/>
          </a:p>
          <a:p>
            <a:pPr eaLnBrk="1" hangingPunct="1">
              <a:defRPr/>
            </a:pPr>
            <a:r>
              <a:rPr lang="es-ES" b="1" smtClean="0"/>
              <a:t>Células procariotas y eucariotas.</a:t>
            </a:r>
            <a:endParaRPr lang="es-ES" b="1" smtClean="0"/>
          </a:p>
          <a:p>
            <a:pPr eaLnBrk="1" hangingPunct="1">
              <a:defRPr/>
            </a:pPr>
            <a:r>
              <a:rPr lang="es-ES" b="1" smtClean="0"/>
              <a:t>Localización intracelular de las actividades bioquímicas. Fraccionamiento subcelular.</a:t>
            </a:r>
            <a:endParaRPr lang="es-ES" b="1" smtClean="0"/>
          </a:p>
          <a:p>
            <a:pPr marL="68580" indent="0" eaLnBrk="1" hangingPunct="1">
              <a:buNone/>
              <a:defRPr/>
            </a:pPr>
            <a:r>
              <a:rPr lang="es-ES" b="1" smtClean="0"/>
              <a:t> </a:t>
            </a:r>
            <a:endParaRPr lang="es-E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650" y="549275"/>
            <a:ext cx="18208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5" name="Picture 3" descr="endo-res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573463"/>
            <a:ext cx="3529013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A:\..\..\..\..\..\CECI\Mis documentos\biochem\biochem\ch09\fi9p20.gif"/>
          <p:cNvPicPr>
            <a:picLocks noChangeAspect="1" noChangeArrowheads="1"/>
          </p:cNvPicPr>
          <p:nvPr/>
        </p:nvPicPr>
        <p:blipFill>
          <a:blip r:embed="rId3" r:link="rId4" cstate="print"/>
          <a:srcRect r="-3741" b="22423"/>
          <a:stretch>
            <a:fillRect/>
          </a:stretch>
        </p:blipFill>
        <p:spPr bwMode="auto">
          <a:xfrm>
            <a:off x="5651500" y="981075"/>
            <a:ext cx="26558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4213" y="692150"/>
            <a:ext cx="33115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 bwMode="auto">
          <a:xfrm>
            <a:off x="1042988" y="4221163"/>
            <a:ext cx="2520950" cy="1441450"/>
            <a:chOff x="3061" y="1570"/>
            <a:chExt cx="1588" cy="908"/>
          </a:xfrm>
        </p:grpSpPr>
        <p:grpSp>
          <p:nvGrpSpPr>
            <p:cNvPr id="20485" name="Group 4"/>
            <p:cNvGrpSpPr/>
            <p:nvPr/>
          </p:nvGrpSpPr>
          <p:grpSpPr bwMode="auto">
            <a:xfrm>
              <a:off x="3061" y="1570"/>
              <a:ext cx="1588" cy="908"/>
              <a:chOff x="2699" y="1661"/>
              <a:chExt cx="2540" cy="1629"/>
            </a:xfrm>
          </p:grpSpPr>
          <p:pic>
            <p:nvPicPr>
              <p:cNvPr id="20487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99" y="1661"/>
                <a:ext cx="2540" cy="1629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88" name="Oval 6"/>
              <p:cNvSpPr>
                <a:spLocks noChangeArrowheads="1"/>
              </p:cNvSpPr>
              <p:nvPr/>
            </p:nvSpPr>
            <p:spPr bwMode="auto">
              <a:xfrm>
                <a:off x="2744" y="2205"/>
                <a:ext cx="680" cy="590"/>
              </a:xfrm>
              <a:prstGeom prst="ellipse">
                <a:avLst/>
              </a:prstGeom>
              <a:solidFill>
                <a:srgbClr val="FF6600">
                  <a:alpha val="14902"/>
                </a:srgb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20489" name="Oval 7"/>
              <p:cNvSpPr>
                <a:spLocks noChangeArrowheads="1"/>
              </p:cNvSpPr>
              <p:nvPr/>
            </p:nvSpPr>
            <p:spPr bwMode="auto">
              <a:xfrm>
                <a:off x="4059" y="1842"/>
                <a:ext cx="1180" cy="1225"/>
              </a:xfrm>
              <a:prstGeom prst="ellipse">
                <a:avLst/>
              </a:prstGeom>
              <a:solidFill>
                <a:schemeClr val="hlink">
                  <a:alpha val="14902"/>
                </a:scheme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sp>
          <p:nvSpPr>
            <p:cNvPr id="20486" name="Text Box 8"/>
            <p:cNvSpPr txBox="1">
              <a:spLocks noChangeArrowheads="1"/>
            </p:cNvSpPr>
            <p:nvPr/>
          </p:nvSpPr>
          <p:spPr bwMode="auto">
            <a:xfrm>
              <a:off x="3742" y="1706"/>
              <a:ext cx="363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s-ES" sz="14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  <a:endParaRPr lang="es-ES" sz="14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378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81075"/>
            <a:ext cx="2266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188" y="1628775"/>
            <a:ext cx="7751762" cy="280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embrana celular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750" y="765175"/>
            <a:ext cx="8194675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embrana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550" y="206375"/>
            <a:ext cx="6985000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Biomoléculas en una célula</a:t>
            </a:r>
            <a:endParaRPr lang="es-ES" smtClean="0"/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800" y="1773238"/>
            <a:ext cx="9093200" cy="474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812088" y="6491288"/>
            <a:ext cx="474662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 action="ppaction://hlinksldjump"/>
              </a:rPr>
              <a:t>&lt;-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Biomoléculas </a:t>
            </a:r>
            <a:br>
              <a:rPr lang="es-ES" sz="4000" smtClean="0"/>
            </a:br>
            <a:r>
              <a:rPr lang="es-ES" sz="4000" smtClean="0"/>
              <a:t>a describir en este curso</a:t>
            </a:r>
            <a:endParaRPr lang="es-ES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 glúcidos (carbohidratos - azúcares)</a:t>
            </a:r>
            <a:endParaRPr lang="es-ES" smtClean="0"/>
          </a:p>
          <a:p>
            <a:pPr eaLnBrk="1" hangingPunct="1">
              <a:defRPr/>
            </a:pPr>
            <a:r>
              <a:rPr lang="es-ES" smtClean="0"/>
              <a:t> lípidos</a:t>
            </a:r>
            <a:endParaRPr lang="es-ES" smtClean="0"/>
          </a:p>
          <a:p>
            <a:pPr eaLnBrk="1" hangingPunct="1">
              <a:defRPr/>
            </a:pPr>
            <a:r>
              <a:rPr lang="es-ES" smtClean="0"/>
              <a:t> aminoácidos – péptidos – proteínas</a:t>
            </a:r>
            <a:endParaRPr lang="es-ES" smtClean="0"/>
          </a:p>
          <a:p>
            <a:pPr eaLnBrk="1" hangingPunct="1">
              <a:defRPr/>
            </a:pPr>
            <a:r>
              <a:rPr lang="es-ES" smtClean="0"/>
              <a:t> nucleótidos - ácidos nucleicos</a:t>
            </a:r>
            <a:endParaRPr lang="es-ES" smtClean="0"/>
          </a:p>
          <a:p>
            <a:pPr eaLnBrk="1" hangingPunct="1">
              <a:defRPr/>
            </a:pPr>
            <a:r>
              <a:rPr lang="es-ES" smtClean="0"/>
              <a:t> vitaminas</a:t>
            </a:r>
            <a:endParaRPr lang="es-ES" smtClean="0"/>
          </a:p>
          <a:p>
            <a:pPr eaLnBrk="1" hangingPunct="1">
              <a:defRPr/>
            </a:pPr>
            <a:endParaRPr lang="es-ES" smtClean="0"/>
          </a:p>
          <a:p>
            <a:pPr eaLnBrk="1" hangingPunct="1">
              <a:defRPr/>
            </a:pPr>
            <a:endParaRPr lang="es-ES" smtClean="0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7467600" y="5181600"/>
            <a:ext cx="1371600" cy="1379538"/>
            <a:chOff x="3094" y="3264"/>
            <a:chExt cx="864" cy="869"/>
          </a:xfrm>
        </p:grpSpPr>
        <p:sp>
          <p:nvSpPr>
            <p:cNvPr id="32773" name="PubHalfFrame"/>
            <p:cNvSpPr>
              <a:spLocks noEditPoints="1" noChangeArrowheads="1"/>
            </p:cNvSpPr>
            <p:nvPr/>
          </p:nvSpPr>
          <p:spPr bwMode="auto">
            <a:xfrm rot="10800000">
              <a:off x="3094" y="3264"/>
              <a:ext cx="864" cy="869"/>
            </a:xfrm>
            <a:custGeom>
              <a:avLst/>
              <a:gdLst>
                <a:gd name="G0" fmla="+- 0 0 0"/>
                <a:gd name="G1" fmla="+- 7200 0 0"/>
                <a:gd name="G2" fmla="+- 21600 0 7200"/>
                <a:gd name="G3" fmla="*/ 7200 1 2"/>
                <a:gd name="G4" fmla="+- 21600 0 G3"/>
                <a:gd name="G5" fmla="+- 7200 0 0"/>
                <a:gd name="G6" fmla="+- 21600 0 7200"/>
                <a:gd name="G7" fmla="*/ 7200 1 2"/>
                <a:gd name="G8" fmla="+- 21600 0 G7"/>
                <a:gd name="T0" fmla="*/ 10800 w 21600"/>
                <a:gd name="T1" fmla="*/ 0 h 21600"/>
                <a:gd name="T2" fmla="*/ 0 w 21600"/>
                <a:gd name="T3" fmla="*/ 10800 h 21600"/>
                <a:gd name="T4" fmla="*/ 3600 w 21600"/>
                <a:gd name="T5" fmla="*/ 18000 h 21600"/>
                <a:gd name="T6" fmla="*/ 18000 w 21600"/>
                <a:gd name="T7" fmla="*/ 36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0 h 21600"/>
                <a:gd name="T14" fmla="*/ G2 w 21600"/>
                <a:gd name="T15" fmla="*/ G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7200" y="14400"/>
                  </a:lnTo>
                  <a:lnTo>
                    <a:pt x="7200" y="7200"/>
                  </a:lnTo>
                  <a:lnTo>
                    <a:pt x="14400" y="7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3290" y="3921"/>
              <a:ext cx="511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s-ES_tradnl" sz="16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Tema 2</a:t>
              </a:r>
              <a:endParaRPr lang="es-ES" sz="1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704" name="Group 96"/>
          <p:cNvGraphicFramePr>
            <a:graphicFrameLocks noGrp="1"/>
          </p:cNvGraphicFramePr>
          <p:nvPr>
            <p:ph type="tbl" idx="1"/>
          </p:nvPr>
        </p:nvGraphicFramePr>
        <p:xfrm>
          <a:off x="611560" y="1196752"/>
          <a:ext cx="8229600" cy="4032251"/>
        </p:xfrm>
        <a:graphic>
          <a:graphicData uri="http://schemas.openxmlformats.org/drawingml/2006/table">
            <a:tbl>
              <a:tblPr/>
              <a:tblGrid>
                <a:gridCol w="1987550"/>
                <a:gridCol w="6242050"/>
              </a:tblGrid>
              <a:tr h="936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Reino</a:t>
                      </a:r>
                      <a:endParaRPr kumimoji="0" lang="es-ES_tradnl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Características</a:t>
                      </a:r>
                      <a:endParaRPr kumimoji="0" lang="es-ES_tradnl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MONERA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unicelulares - procariotas - auto/heterótrofos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PROTISTA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unicelulares - eucariotas- auto/heterótrofos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FUNGI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pluricelulares - eucariotas- heterótrofos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PLANTAE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pluricelulares - eucariotas- autótrofos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ANIMALIA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pluricelulares - eucariotas- heterótrofos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484368" cy="936104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Célula procariota</a:t>
            </a:r>
            <a:endParaRPr lang="es-ES" dirty="0" smtClean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576" y="1412776"/>
            <a:ext cx="7939767" cy="465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092280" cy="70326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Célula eucariota animal</a:t>
            </a:r>
            <a:endParaRPr lang="es-ES" sz="4000" dirty="0" smtClean="0"/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1" cstate="print"/>
          <a:srcRect l="4525"/>
          <a:stretch>
            <a:fillRect/>
          </a:stretch>
        </p:blipFill>
        <p:spPr bwMode="auto">
          <a:xfrm>
            <a:off x="802870" y="908721"/>
            <a:ext cx="581423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Resultado de imagen para fotografia microscopio celula ani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49080"/>
            <a:ext cx="3275856" cy="245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101013" cy="70326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Célula eucariota vegetal  </a:t>
            </a:r>
            <a:r>
              <a:rPr lang="es-ES" sz="4000" dirty="0" smtClean="0">
                <a:hlinkClick r:id="rId1" action="ppaction://hlinksldjump"/>
              </a:rPr>
              <a:t>&lt;-</a:t>
            </a:r>
            <a:endParaRPr lang="es-ES" sz="4000" dirty="0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7775575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01013" cy="70326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smtClean="0"/>
              <a:t>Célula eucariota vegetal  </a:t>
            </a:r>
            <a:r>
              <a:rPr lang="es-ES" sz="4000" smtClean="0">
                <a:hlinkClick r:id="rId1" action="ppaction://hlinksldjump"/>
              </a:rPr>
              <a:t>&lt;-</a:t>
            </a:r>
            <a:endParaRPr lang="es-ES" sz="4000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5335587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http://www.biologia.edu.ar/images/Vi27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365625"/>
            <a:ext cx="3106737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Jerarquía de la organización molecular de las células</a:t>
            </a:r>
            <a:endParaRPr lang="es-ES" sz="4000" dirty="0" smtClean="0"/>
          </a:p>
        </p:txBody>
      </p:sp>
      <p:graphicFrame>
        <p:nvGraphicFramePr>
          <p:cNvPr id="59500" name="Group 108"/>
          <p:cNvGraphicFramePr>
            <a:graphicFrameLocks noGrp="1"/>
          </p:cNvGraphicFramePr>
          <p:nvPr>
            <p:ph type="tbl" idx="1"/>
          </p:nvPr>
        </p:nvGraphicFramePr>
        <p:xfrm>
          <a:off x="250825" y="1682750"/>
          <a:ext cx="8435975" cy="5181600"/>
        </p:xfrm>
        <a:graphic>
          <a:graphicData uri="http://schemas.openxmlformats.org/drawingml/2006/table">
            <a:tbl>
              <a:tblPr/>
              <a:tblGrid>
                <a:gridCol w="3898900"/>
                <a:gridCol w="45370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Célula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809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Orgánulos 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hlinkClick r:id="rId1" action="ppaction://hlinksldjump"/>
                        </a:rPr>
                        <a:t>-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hlinkClick r:id="rId2" action="ppaction://hlinksldjump"/>
                        </a:rPr>
                        <a:t>&gt;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Núcleo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Mitocondria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Cloroplasto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Cuerpos de </a:t>
                      </a: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Golgi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Retículo </a:t>
                      </a:r>
                      <a:r>
                        <a:rPr kumimoji="0" lang="es-A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endoplásmico</a:t>
                      </a: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Asociaciones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Supramoleculares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peso de partícula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10</a:t>
                      </a:r>
                      <a:r>
                        <a:rPr kumimoji="0" lang="es-E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6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 – 10</a:t>
                      </a:r>
                      <a:r>
                        <a:rPr kumimoji="0" lang="es-E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9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hlinkClick r:id="rId1" action="ppaction://hlinksldjump"/>
                        </a:rPr>
                        <a:t>-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hlinkClick r:id="rId2" action="ppaction://hlinksldjump"/>
                        </a:rPr>
                        <a:t>&gt;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Ribosomas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Complejos enzimáticos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Sistemas contráctiles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Microtúbulos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5" name="AutoShape 96"/>
          <p:cNvSpPr>
            <a:spLocks noChangeArrowheads="1"/>
          </p:cNvSpPr>
          <p:nvPr/>
        </p:nvSpPr>
        <p:spPr bwMode="auto">
          <a:xfrm>
            <a:off x="8893175" y="1700213"/>
            <a:ext cx="250825" cy="5157787"/>
          </a:xfrm>
          <a:prstGeom prst="downArrow">
            <a:avLst>
              <a:gd name="adj1" fmla="val 64657"/>
              <a:gd name="adj2" fmla="val 34624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s-AR"/>
          </a:p>
        </p:txBody>
      </p:sp>
      <p:pic>
        <p:nvPicPr>
          <p:cNvPr id="11296" name="Picture 6" descr="http://1.bp.blogspot.com/_vwpOdFPkZ6o/S8CaPPn6AsI/AAAAAAAAAF4/jvDtGAPjYJc/s320/4%C2%BA+C%C3%A9lulas+mucosa+bu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908050"/>
            <a:ext cx="15017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2" descr="https://encrypted-tbn3.gstatic.com/images?q=tbn:ANd9GcTB1p28hA-fVSSsB21taroLyuBOVVDx_1EMUYsJnZXow6k3EV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860800"/>
            <a:ext cx="15684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64500" cy="774700"/>
          </a:xfrm>
        </p:spPr>
        <p:txBody>
          <a:bodyPr/>
          <a:lstStyle/>
          <a:p>
            <a:pPr eaLnBrk="1" hangingPunct="1">
              <a:defRPr/>
            </a:pPr>
            <a:r>
              <a:rPr lang="es-ES" sz="2600" smtClean="0"/>
              <a:t>Jerarquía de la organización molecular de las células</a:t>
            </a:r>
            <a:endParaRPr lang="es-ES" sz="2600" smtClean="0"/>
          </a:p>
        </p:txBody>
      </p:sp>
      <p:graphicFrame>
        <p:nvGraphicFramePr>
          <p:cNvPr id="62547" name="Group 83"/>
          <p:cNvGraphicFramePr>
            <a:graphicFrameLocks noGrp="1"/>
          </p:cNvGraphicFramePr>
          <p:nvPr>
            <p:ph type="tbl" idx="1"/>
          </p:nvPr>
        </p:nvGraphicFramePr>
        <p:xfrm>
          <a:off x="323850" y="1165225"/>
          <a:ext cx="8362950" cy="5699760"/>
        </p:xfrm>
        <a:graphic>
          <a:graphicData uri="http://schemas.openxmlformats.org/drawingml/2006/table">
            <a:tbl>
              <a:tblPr/>
              <a:tblGrid>
                <a:gridCol w="3825875"/>
                <a:gridCol w="45370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Célula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809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Macromoléculas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peso molecular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10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3</a:t>
                      </a: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 – 10</a:t>
                      </a:r>
                      <a:r>
                        <a:rPr kumimoji="0" lang="es-E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9</a:t>
                      </a:r>
                      <a:endParaRPr kumimoji="0" lang="es-E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hlinkClick r:id="rId1" action="ppaction://hlinksldjump"/>
                        </a:rPr>
                        <a:t>-&gt;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Ácidos nucleicos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Proteínas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Polisacáridos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Lípidos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Unidades ó sillares</a:t>
                      </a:r>
                      <a:endParaRPr kumimoji="0" lang="es-E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estructurales</a:t>
                      </a:r>
                      <a:endParaRPr kumimoji="0" lang="es-E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peso molecular</a:t>
                      </a:r>
                      <a:endParaRPr kumimoji="0" 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100 - 350</a:t>
                      </a:r>
                      <a:endParaRPr kumimoji="0" 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Nucleótidos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Aminoácidos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Monosacáridos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Ácidos grasos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Glicerina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2" name="AutoShape 38"/>
          <p:cNvSpPr>
            <a:spLocks noChangeArrowheads="1"/>
          </p:cNvSpPr>
          <p:nvPr/>
        </p:nvSpPr>
        <p:spPr bwMode="auto">
          <a:xfrm>
            <a:off x="8893175" y="1700213"/>
            <a:ext cx="250825" cy="5157787"/>
          </a:xfrm>
          <a:prstGeom prst="downArrow">
            <a:avLst>
              <a:gd name="adj1" fmla="val 64657"/>
              <a:gd name="adj2" fmla="val 34624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2510</Words>
  <Application>WPS Presentation</Application>
  <PresentationFormat>Presentación en pantalla (4:3)</PresentationFormat>
  <Paragraphs>262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Verdana</vt:lpstr>
      <vt:lpstr>Wingdings</vt:lpstr>
      <vt:lpstr>Wingdings 2</vt:lpstr>
      <vt:lpstr>Wingdings 3</vt:lpstr>
      <vt:lpstr>Times New Roman</vt:lpstr>
      <vt:lpstr>Corbel</vt:lpstr>
      <vt:lpstr>Consolas</vt:lpstr>
      <vt:lpstr>Microsoft YaHei</vt:lpstr>
      <vt:lpstr>Arial Unicode MS</vt:lpstr>
      <vt:lpstr>Metro</vt:lpstr>
      <vt:lpstr>Química Biológica I Química BIOLÓGICA</vt:lpstr>
      <vt:lpstr>Tema 1:</vt:lpstr>
      <vt:lpstr>PowerPoint 演示文稿</vt:lpstr>
      <vt:lpstr>Célula procariota</vt:lpstr>
      <vt:lpstr>Célula eucariota animal</vt:lpstr>
      <vt:lpstr>Célula eucariota vegetal  &lt;-</vt:lpstr>
      <vt:lpstr>Célula eucariota vegetal  &lt;-</vt:lpstr>
      <vt:lpstr>Jerarquía de la organización molecular de las células</vt:lpstr>
      <vt:lpstr>Jerarquía de la organización molecular de las células</vt:lpstr>
      <vt:lpstr>Jerarquía de la organización molecular de las células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Moléculas de la vida</vt:lpstr>
      <vt:lpstr>Moléculas de la vida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Biomoléculas en una célula</vt:lpstr>
      <vt:lpstr>Biomoléculas  a describir en este curso</vt:lpstr>
    </vt:vector>
  </TitlesOfParts>
  <Company>USUARIO FINAL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Bioquímica</dc:title>
  <dc:creator>VILAS</dc:creator>
  <cp:lastModifiedBy>lasco</cp:lastModifiedBy>
  <cp:revision>217</cp:revision>
  <dcterms:created xsi:type="dcterms:W3CDTF">2006-07-10T20:25:00Z</dcterms:created>
  <dcterms:modified xsi:type="dcterms:W3CDTF">2023-08-29T21:48:49Z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56DA5E61E8FC42618446B645D100A3AE</vt:lpwstr>
  </property>
  <property fmtid="{D5CDD505-2E9C-101B-9397-08002B2CF9AE}" pid="3" name="KSOProductBuildVer">
    <vt:lpwstr>3082-11.2.0.11537</vt:lpwstr>
  </property>
</Properties>
</file>