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71" r:id="rId2"/>
    <p:sldId id="345" r:id="rId3"/>
    <p:sldId id="346" r:id="rId4"/>
    <p:sldId id="347" r:id="rId5"/>
    <p:sldId id="348" r:id="rId6"/>
    <p:sldId id="349" r:id="rId7"/>
    <p:sldId id="372" r:id="rId8"/>
    <p:sldId id="351" r:id="rId9"/>
    <p:sldId id="354" r:id="rId10"/>
    <p:sldId id="353" r:id="rId11"/>
    <p:sldId id="358" r:id="rId12"/>
    <p:sldId id="374" r:id="rId13"/>
    <p:sldId id="355" r:id="rId14"/>
    <p:sldId id="356" r:id="rId15"/>
    <p:sldId id="378" r:id="rId16"/>
    <p:sldId id="375" r:id="rId17"/>
    <p:sldId id="357" r:id="rId18"/>
    <p:sldId id="359" r:id="rId19"/>
    <p:sldId id="376" r:id="rId20"/>
    <p:sldId id="360" r:id="rId21"/>
    <p:sldId id="361" r:id="rId22"/>
    <p:sldId id="377" r:id="rId23"/>
    <p:sldId id="362" r:id="rId24"/>
    <p:sldId id="379" r:id="rId25"/>
    <p:sldId id="373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A50021"/>
    <a:srgbClr val="CCDB0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16" autoAdjust="0"/>
  </p:normalViewPr>
  <p:slideViewPr>
    <p:cSldViewPr>
      <p:cViewPr>
        <p:scale>
          <a:sx n="70" d="100"/>
          <a:sy n="70" d="100"/>
        </p:scale>
        <p:origin x="1302" y="-8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CF6345-F792-409C-A7E9-5ED76FB8123C}" type="datetimeFigureOut">
              <a:rPr lang="es-ES"/>
              <a:pPr>
                <a:defRPr/>
              </a:pPr>
              <a:t>16/03/2022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70B716-6D0B-4610-8DDE-014B4C19216F}" type="slidenum">
              <a:rPr lang="es-ES" altLang="es-AR"/>
              <a:pPr>
                <a:defRPr/>
              </a:pPr>
              <a:t>‹Nº›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200484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AR" smtClean="0"/>
          </a:p>
        </p:txBody>
      </p:sp>
      <p:sp>
        <p:nvSpPr>
          <p:cNvPr id="41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2EC2CB-2503-4FE4-910F-D638C41F4195}" type="slidenum">
              <a:rPr lang="es-ES" altLang="es-AR" smtClean="0"/>
              <a:pPr/>
              <a:t>1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3902928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dirty="0" smtClean="0"/>
          </a:p>
        </p:txBody>
      </p:sp>
      <p:sp>
        <p:nvSpPr>
          <p:cNvPr id="184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7EDD64-4CAB-4495-B43F-8CAC064C1948}" type="slidenum">
              <a:rPr lang="es-ES" altLang="es-AR" smtClean="0"/>
              <a:pPr/>
              <a:t>10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41922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baseline="-25000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11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636703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12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880918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13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217289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14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509903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15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648018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16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211734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17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145585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18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537545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19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093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 smtClean="0"/>
          </a:p>
        </p:txBody>
      </p:sp>
      <p:sp>
        <p:nvSpPr>
          <p:cNvPr id="61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1B302C-F553-4B27-A970-6E34DF1275BE}" type="slidenum">
              <a:rPr lang="es-E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58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noProof="0" dirty="0" smtClean="0"/>
          </a:p>
        </p:txBody>
      </p:sp>
      <p:sp>
        <p:nvSpPr>
          <p:cNvPr id="297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D37A9A-C296-49C8-A3CD-33DA1A07BE47}" type="slidenum">
              <a:rPr lang="es-ES" altLang="es-AR" smtClean="0"/>
              <a:pPr/>
              <a:t>20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14561416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 dirty="0" smtClean="0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43B506-22D2-459A-A3C3-53FA14CCDCA5}" type="slidenum">
              <a:rPr lang="es-ES" altLang="es-A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s-ES" altLang="es-A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22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altLang="es-AR" i="1" dirty="0" smtClean="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01C073-8011-4AFD-93F4-7CE993765BA5}" type="slidenum">
              <a:rPr lang="es-ES" altLang="es-AR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s-ES" altLang="es-A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36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ES" dirty="0" smtClean="0"/>
          </a:p>
        </p:txBody>
      </p:sp>
      <p:sp>
        <p:nvSpPr>
          <p:cNvPr id="358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7CC487-0EFE-4AB4-A26A-F34E1354A5B7}" type="slidenum">
              <a:rPr lang="es-ES" altLang="es-AR" smtClean="0"/>
              <a:pPr/>
              <a:t>23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4244325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AR" altLang="es-AR" dirty="0" smtClean="0"/>
          </a:p>
        </p:txBody>
      </p:sp>
      <p:sp>
        <p:nvSpPr>
          <p:cNvPr id="378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126572-CA4D-44B4-BA4F-C916CCCCB6DC}" type="slidenum">
              <a:rPr lang="es-ES" altLang="es-AR" smtClean="0"/>
              <a:pPr/>
              <a:t>24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1293393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25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829802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US" altLang="es-ES" dirty="0" smtClean="0"/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6ED0A9-C324-4BBA-9F4A-CAA7C6FF49A5}" type="slidenum">
              <a:rPr lang="es-ES" altLang="es-AR" smtClean="0"/>
              <a:pPr/>
              <a:t>26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2741712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ES" dirty="0" smtClean="0"/>
          </a:p>
        </p:txBody>
      </p:sp>
      <p:sp>
        <p:nvSpPr>
          <p:cNvPr id="430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FC1E554-5E1B-4792-82FF-16DE85A034A8}" type="slidenum">
              <a:rPr lang="es-ES" altLang="es-AR" smtClean="0"/>
              <a:pPr/>
              <a:t>27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978867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US" altLang="es-ES" dirty="0" smtClean="0"/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93ECB0B-C468-41FB-804C-DD5787C5AFAC}" type="slidenum">
              <a:rPr lang="es-ES" altLang="es-AR" smtClean="0"/>
              <a:pPr/>
              <a:t>28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1922033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s-ES" dirty="0" smtClean="0"/>
          </a:p>
        </p:txBody>
      </p:sp>
      <p:sp>
        <p:nvSpPr>
          <p:cNvPr id="471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4D6DE9-6A86-4387-B1A0-31BD141FC784}" type="slidenum">
              <a:rPr lang="es-ES" altLang="es-AR" smtClean="0"/>
              <a:pPr/>
              <a:t>29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991021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 smtClean="0"/>
          </a:p>
        </p:txBody>
      </p:sp>
      <p:sp>
        <p:nvSpPr>
          <p:cNvPr id="81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57FA51-A0A6-4E12-83EE-ECF31A844668}" type="slidenum">
              <a:rPr lang="es-E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95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30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2620123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31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2349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32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4133448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US" altLang="es-ES" b="1" dirty="0" smtClean="0"/>
          </a:p>
        </p:txBody>
      </p:sp>
      <p:sp>
        <p:nvSpPr>
          <p:cNvPr id="522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182C2C-97A4-4841-907C-7BD088E407D7}" type="slidenum">
              <a:rPr lang="es-ES" altLang="es-AR" smtClean="0"/>
              <a:pPr/>
              <a:t>33</a:t>
            </a:fld>
            <a:endParaRPr lang="es-ES" altLang="es-AR" smtClean="0"/>
          </a:p>
        </p:txBody>
      </p:sp>
    </p:spTree>
    <p:extLst>
      <p:ext uri="{BB962C8B-B14F-4D97-AF65-F5344CB8AC3E}">
        <p14:creationId xmlns:p14="http://schemas.microsoft.com/office/powerpoint/2010/main" val="1820632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2267FF-78CD-41DE-B448-7BC0AE39A6ED}" type="slidenum">
              <a:rPr lang="es-E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9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5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9998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altLang="es-ES" b="1" dirty="0" smtClean="0"/>
          </a:p>
        </p:txBody>
      </p:sp>
      <p:sp>
        <p:nvSpPr>
          <p:cNvPr id="133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B879F5-B63E-4CD7-B6FC-9E45BCA8D63C}" type="slidenum">
              <a:rPr lang="es-ES" alt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0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7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3663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8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611738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70B716-6D0B-4610-8DDE-014B4C19216F}" type="slidenum">
              <a:rPr lang="es-ES" altLang="es-AR" smtClean="0"/>
              <a:pPr>
                <a:defRPr/>
              </a:pPr>
              <a:t>9</a:t>
            </a:fld>
            <a:endParaRPr lang="es-ES" altLang="es-AR"/>
          </a:p>
        </p:txBody>
      </p:sp>
    </p:spTree>
    <p:extLst>
      <p:ext uri="{BB962C8B-B14F-4D97-AF65-F5344CB8AC3E}">
        <p14:creationId xmlns:p14="http://schemas.microsoft.com/office/powerpoint/2010/main" val="395809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65652-71B7-4E14-8CD3-60FCE6BC777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9122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DEEB5-B9D8-4803-B417-9B29F6C0BF3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5576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65848-1970-4F48-B125-1D81A38BE2B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091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D3FED-4F0D-482D-A308-3B2BAE08EBD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3297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948FE-243A-4285-B117-77DF7BF25BD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5652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F0363-3D25-4792-9C5A-AAEF08A4FD0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229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67933-A57A-4403-B89A-0DA9594A545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4220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95E73-53FD-4993-89F2-B827383B4F2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6043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E979A-F153-4998-AE89-8CEFAB7503C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1844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E003-254E-494B-A2F8-A23B80377D0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6535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CBDF-E88A-4C64-B259-4E7FDCE7894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2909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86A0BDC-C3CE-441F-9D0F-52CEF2791CF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altLang="es-ES" sz="4000" b="1" dirty="0" smtClean="0"/>
              <a:t/>
            </a:r>
            <a:br>
              <a:rPr lang="es-ES" altLang="es-ES" sz="4000" b="1" dirty="0" smtClean="0"/>
            </a:br>
            <a:r>
              <a:rPr lang="es-ES" alt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TEMA 1: FUNDAMENTOS DE QUIMICA GENERAL</a:t>
            </a:r>
            <a:br>
              <a:rPr lang="es-ES" alt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altLang="es-E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46088" y="1844675"/>
            <a:ext cx="8229600" cy="1439863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es-ES_tradnl" altLang="es-ES" sz="2400" b="1" u="sng" smtClean="0">
                <a:latin typeface="Tahoma" panose="020B0604030504040204" pitchFamily="34" charset="0"/>
              </a:rPr>
              <a:t>Clase nº 4</a:t>
            </a:r>
            <a:r>
              <a:rPr lang="es-ES_tradnl" altLang="es-ES" sz="2400" b="1" smtClean="0">
                <a:latin typeface="Tahoma" panose="020B0604030504040204" pitchFamily="34" charset="0"/>
              </a:rPr>
              <a:t>: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es-AR" altLang="es-ES" sz="2400" smtClean="0">
                <a:latin typeface="Tahoma" panose="020B0604030504040204" pitchFamily="34" charset="0"/>
              </a:rPr>
              <a:t>Uniones químicas. Regla del octeto. Símbolos de puntos de Lewis. Enlaces iónico, covalente y metálico. Uniones intermoleculares.</a:t>
            </a:r>
            <a:endParaRPr lang="es-ES_tradnl" altLang="es-ES" sz="2400" smtClean="0">
              <a:latin typeface="Tahoma" panose="020B0604030504040204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87313" y="6483350"/>
            <a:ext cx="822960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altLang="es-E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Química General y Biológica – </a:t>
            </a:r>
            <a:r>
              <a:rPr lang="es-ES_tradnl" altLang="es-ES" sz="16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FaCENA</a:t>
            </a:r>
            <a:r>
              <a:rPr lang="es-ES_tradnl" altLang="es-E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</a:rPr>
              <a:t>, UNNE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-6350" y="6381750"/>
            <a:ext cx="9150350" cy="0"/>
          </a:xfrm>
          <a:prstGeom prst="line">
            <a:avLst/>
          </a:prstGeom>
          <a:ln w="158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AutoShape 7" descr="http://www.nndb.com/people/593/000091320/dmitri-mendeleev-1-size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3219450" y="3343275"/>
            <a:ext cx="5240338" cy="2894013"/>
            <a:chOff x="3219473" y="3342582"/>
            <a:chExt cx="5240959" cy="2894730"/>
          </a:xfrm>
        </p:grpSpPr>
        <p:sp>
          <p:nvSpPr>
            <p:cNvPr id="3080" name="1 Rectángulo"/>
            <p:cNvSpPr>
              <a:spLocks noChangeArrowheads="1"/>
            </p:cNvSpPr>
            <p:nvPr/>
          </p:nvSpPr>
          <p:spPr bwMode="auto">
            <a:xfrm>
              <a:off x="5288906" y="4090720"/>
              <a:ext cx="3171526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s-ES" altLang="es-ES" sz="1500" b="1"/>
                <a:t>Gilbert Newton Lewis </a:t>
              </a:r>
              <a:r>
                <a:rPr lang="es-ES" altLang="es-ES" sz="1500"/>
                <a:t>(1875-1946). Químico estadounidense. Realizó importantes contribuciones en las áreas del enlace químico, termodinámica, ácidos y bases, y espectroscopia.</a:t>
              </a:r>
            </a:p>
          </p:txBody>
        </p:sp>
        <p:pic>
          <p:nvPicPr>
            <p:cNvPr id="3081" name="Picture 2" descr="http://ww3.hdnux.com/photos/12/10/01/2654302/4/628x47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473" y="3342582"/>
              <a:ext cx="1997424" cy="289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9585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5888"/>
            <a:ext cx="7038975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919163" y="5086350"/>
            <a:ext cx="739775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" b="1" dirty="0">
                <a:solidFill>
                  <a:srgbClr val="0000FF"/>
                </a:solidFill>
                <a:latin typeface="Arial" charset="0"/>
                <a:cs typeface="Arial" charset="0"/>
              </a:rPr>
              <a:t>Los</a:t>
            </a:r>
            <a:r>
              <a:rPr lang="es-E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compuestos covalentes </a:t>
            </a:r>
            <a:r>
              <a:rPr lang="es-ES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son aquellos que sólo contienen enlaces covalentes</a:t>
            </a:r>
            <a:r>
              <a:rPr lang="es-ES" b="1" dirty="0">
                <a:solidFill>
                  <a:srgbClr val="0000FF"/>
                </a:solidFill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8"/>
          <a:stretch>
            <a:fillRect/>
          </a:stretch>
        </p:blipFill>
        <p:spPr bwMode="auto">
          <a:xfrm>
            <a:off x="323850" y="285750"/>
            <a:ext cx="8569325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468313" y="4411663"/>
            <a:ext cx="5256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800" b="1">
                <a:solidFill>
                  <a:srgbClr val="0000FF"/>
                </a:solidFill>
              </a:rPr>
              <a:t>En el enlace covalente, cada electrón del par compartido es atraído por los núcleos de ambos átomos; esta atracción mantiene unidos a los dos átomos en la molécula.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74"/>
          <a:stretch>
            <a:fillRect/>
          </a:stretch>
        </p:blipFill>
        <p:spPr bwMode="auto">
          <a:xfrm>
            <a:off x="323850" y="188913"/>
            <a:ext cx="856932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0" t="38333" r="24670" b="53876"/>
          <a:stretch>
            <a:fillRect/>
          </a:stretch>
        </p:blipFill>
        <p:spPr bwMode="auto">
          <a:xfrm>
            <a:off x="1411288" y="1989138"/>
            <a:ext cx="6616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1849438" y="4691063"/>
            <a:ext cx="5530850" cy="1041400"/>
            <a:chOff x="1777256" y="4619220"/>
            <a:chExt cx="5531048" cy="1042028"/>
          </a:xfrm>
        </p:grpSpPr>
        <p:pic>
          <p:nvPicPr>
            <p:cNvPr id="2560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15" t="59695" r="26115" b="30618"/>
            <a:stretch>
              <a:fillRect/>
            </a:stretch>
          </p:blipFill>
          <p:spPr bwMode="auto">
            <a:xfrm>
              <a:off x="1821706" y="4619220"/>
              <a:ext cx="5486598" cy="104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8" t="38333" r="60168" b="59279"/>
            <a:stretch>
              <a:fillRect/>
            </a:stretch>
          </p:blipFill>
          <p:spPr bwMode="auto">
            <a:xfrm>
              <a:off x="1777256" y="4619220"/>
              <a:ext cx="1498600" cy="190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2 Grupo"/>
          <p:cNvGrpSpPr>
            <a:grpSpLocks/>
          </p:cNvGrpSpPr>
          <p:nvPr/>
        </p:nvGrpSpPr>
        <p:grpSpPr bwMode="auto">
          <a:xfrm>
            <a:off x="323850" y="3105150"/>
            <a:ext cx="8556625" cy="1201738"/>
            <a:chOff x="323106" y="3105807"/>
            <a:chExt cx="8557875" cy="1201605"/>
          </a:xfrm>
        </p:grpSpPr>
        <p:pic>
          <p:nvPicPr>
            <p:cNvPr id="2560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8" t="46849" r="10410" b="38921"/>
            <a:stretch>
              <a:fillRect/>
            </a:stretch>
          </p:blipFill>
          <p:spPr bwMode="auto">
            <a:xfrm>
              <a:off x="323106" y="3105807"/>
              <a:ext cx="8557875" cy="1135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8" t="38333" r="60168" b="59279"/>
            <a:stretch>
              <a:fillRect/>
            </a:stretch>
          </p:blipFill>
          <p:spPr bwMode="auto">
            <a:xfrm>
              <a:off x="3818190" y="4101781"/>
              <a:ext cx="1617906" cy="205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33672" r="20390" b="17282"/>
          <a:stretch>
            <a:fillRect/>
          </a:stretch>
        </p:blipFill>
        <p:spPr bwMode="auto">
          <a:xfrm>
            <a:off x="1187450" y="2255838"/>
            <a:ext cx="7129463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85297" r="20390" b="6250"/>
          <a:stretch>
            <a:fillRect/>
          </a:stretch>
        </p:blipFill>
        <p:spPr bwMode="auto">
          <a:xfrm>
            <a:off x="611188" y="5876925"/>
            <a:ext cx="82089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0" name="2 Grupo"/>
          <p:cNvGrpSpPr>
            <a:grpSpLocks/>
          </p:cNvGrpSpPr>
          <p:nvPr/>
        </p:nvGrpSpPr>
        <p:grpSpPr bwMode="auto">
          <a:xfrm>
            <a:off x="250825" y="44450"/>
            <a:ext cx="8353425" cy="2424113"/>
            <a:chOff x="179388" y="44450"/>
            <a:chExt cx="8353425" cy="2424113"/>
          </a:xfrm>
        </p:grpSpPr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8" t="11423" r="20390" b="68410"/>
            <a:stretch>
              <a:fillRect/>
            </a:stretch>
          </p:blipFill>
          <p:spPr bwMode="auto">
            <a:xfrm>
              <a:off x="179388" y="44450"/>
              <a:ext cx="8353425" cy="163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62" name="1 Grupo"/>
            <p:cNvGrpSpPr>
              <a:grpSpLocks/>
            </p:cNvGrpSpPr>
            <p:nvPr/>
          </p:nvGrpSpPr>
          <p:grpSpPr bwMode="auto">
            <a:xfrm>
              <a:off x="1907683" y="1772947"/>
              <a:ext cx="4752811" cy="695616"/>
              <a:chOff x="1907683" y="1772947"/>
              <a:chExt cx="4752811" cy="695616"/>
            </a:xfrm>
          </p:grpSpPr>
          <p:pic>
            <p:nvPicPr>
              <p:cNvPr id="19463" name="Picture 8" descr="http://4.bp.blogspot.com/-KrItarjEk64/TuKbtPDTmjI/AAAAAAAAAcQ/zT3dl9mo32c/s1600/estructura%2Bde%2BLewis%2B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9" t="25047" r="16399" b="36552"/>
              <a:stretch>
                <a:fillRect/>
              </a:stretch>
            </p:blipFill>
            <p:spPr bwMode="auto">
              <a:xfrm>
                <a:off x="1907683" y="1772947"/>
                <a:ext cx="4752811" cy="69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4" name="7 CuadroTexto"/>
              <p:cNvSpPr txBox="1">
                <a:spLocks noChangeArrowheads="1"/>
              </p:cNvSpPr>
              <p:nvPr/>
            </p:nvSpPr>
            <p:spPr bwMode="auto">
              <a:xfrm>
                <a:off x="2150016" y="1902753"/>
                <a:ext cx="288032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200"/>
                  <a:t>+</a:t>
                </a:r>
              </a:p>
            </p:txBody>
          </p:sp>
          <p:sp>
            <p:nvSpPr>
              <p:cNvPr id="19465" name="8 CuadroTexto"/>
              <p:cNvSpPr txBox="1">
                <a:spLocks noChangeArrowheads="1"/>
              </p:cNvSpPr>
              <p:nvPr/>
            </p:nvSpPr>
            <p:spPr bwMode="auto">
              <a:xfrm>
                <a:off x="2998872" y="1901592"/>
                <a:ext cx="288032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2200"/>
                  <a:t>+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2 Grupo"/>
          <p:cNvGrpSpPr>
            <a:grpSpLocks/>
          </p:cNvGrpSpPr>
          <p:nvPr/>
        </p:nvGrpSpPr>
        <p:grpSpPr bwMode="auto">
          <a:xfrm>
            <a:off x="611188" y="476250"/>
            <a:ext cx="7848600" cy="5880100"/>
            <a:chOff x="611634" y="214457"/>
            <a:chExt cx="7848798" cy="5878839"/>
          </a:xfrm>
        </p:grpSpPr>
        <p:pic>
          <p:nvPicPr>
            <p:cNvPr id="2048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t="12717" r="23663" b="62346"/>
            <a:stretch>
              <a:fillRect/>
            </a:stretch>
          </p:blipFill>
          <p:spPr bwMode="auto">
            <a:xfrm>
              <a:off x="611634" y="214457"/>
              <a:ext cx="7848798" cy="1990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8" descr="https://upload.wikimedia.org/wikipedia/commons/thumb/d/d1/Hydrogen_fluoride.svg/150px-Hydrogen_fluoride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3068960"/>
              <a:ext cx="1428818" cy="666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6" t="17134" r="8395" b="14655"/>
            <a:stretch>
              <a:fillRect/>
            </a:stretch>
          </p:blipFill>
          <p:spPr bwMode="auto">
            <a:xfrm>
              <a:off x="3275857" y="2204864"/>
              <a:ext cx="2923962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3" name="Picture 7" descr="Resultado de imagen para enlace covalente H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7" t="56783" r="35620" b="30592"/>
          <a:stretch>
            <a:fillRect/>
          </a:stretch>
        </p:blipFill>
        <p:spPr bwMode="auto">
          <a:xfrm>
            <a:off x="6567488" y="3514725"/>
            <a:ext cx="20875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388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5" t="14439" r="26813" b="13362"/>
          <a:stretch>
            <a:fillRect/>
          </a:stretch>
        </p:blipFill>
        <p:spPr bwMode="auto">
          <a:xfrm>
            <a:off x="971550" y="333375"/>
            <a:ext cx="6840538" cy="60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1040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2 Grupo"/>
          <p:cNvGrpSpPr>
            <a:grpSpLocks/>
          </p:cNvGrpSpPr>
          <p:nvPr/>
        </p:nvGrpSpPr>
        <p:grpSpPr bwMode="auto">
          <a:xfrm>
            <a:off x="971550" y="44450"/>
            <a:ext cx="7272338" cy="6046788"/>
            <a:chOff x="971550" y="44624"/>
            <a:chExt cx="7272338" cy="6046788"/>
          </a:xfrm>
        </p:grpSpPr>
        <p:pic>
          <p:nvPicPr>
            <p:cNvPr id="2253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9" t="12930" r="21603" b="6248"/>
            <a:stretch>
              <a:fillRect/>
            </a:stretch>
          </p:blipFill>
          <p:spPr bwMode="auto">
            <a:xfrm>
              <a:off x="971550" y="44624"/>
              <a:ext cx="7272338" cy="6046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7508875" y="836787"/>
              <a:ext cx="719138" cy="4321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ES"/>
            </a:p>
          </p:txBody>
        </p:sp>
      </p:grpSp>
      <p:sp>
        <p:nvSpPr>
          <p:cNvPr id="5" name="4 Rectángulo"/>
          <p:cNvSpPr/>
          <p:nvPr/>
        </p:nvSpPr>
        <p:spPr>
          <a:xfrm>
            <a:off x="6891338" y="1819275"/>
            <a:ext cx="633412" cy="6429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411760" y="6279703"/>
            <a:ext cx="5616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AR" sz="2400" b="1">
                <a:solidFill>
                  <a:srgbClr val="FF0066"/>
                </a:solidFill>
              </a:rPr>
              <a:t>F</a:t>
            </a:r>
            <a:r>
              <a:rPr lang="es-ES" altLang="es-AR" sz="2400" b="1">
                <a:solidFill>
                  <a:srgbClr val="FF0066"/>
                </a:solidFill>
                <a:latin typeface="Cambria" panose="02040503050406030204" pitchFamily="18" charset="0"/>
              </a:rPr>
              <a:t>&gt;O&gt;No metales&gt;H&gt;Metales</a:t>
            </a:r>
            <a:endParaRPr lang="es-ES" altLang="es-AR" sz="2400" b="1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t="11855" r="20029" b="14655"/>
          <a:stretch>
            <a:fillRect/>
          </a:stretch>
        </p:blipFill>
        <p:spPr bwMode="auto">
          <a:xfrm>
            <a:off x="468313" y="260350"/>
            <a:ext cx="8135937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t="15517" r="23541" b="13792"/>
          <a:stretch>
            <a:fillRect/>
          </a:stretch>
        </p:blipFill>
        <p:spPr bwMode="auto">
          <a:xfrm>
            <a:off x="539750" y="333375"/>
            <a:ext cx="79025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706438"/>
            <a:ext cx="7189787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04"/>
          <a:stretch>
            <a:fillRect/>
          </a:stretch>
        </p:blipFill>
        <p:spPr bwMode="auto">
          <a:xfrm>
            <a:off x="396875" y="620713"/>
            <a:ext cx="84963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0"/>
          <a:stretch>
            <a:fillRect/>
          </a:stretch>
        </p:blipFill>
        <p:spPr bwMode="auto">
          <a:xfrm>
            <a:off x="396875" y="2924175"/>
            <a:ext cx="84963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804025" y="4927600"/>
            <a:ext cx="1963738" cy="877888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 E.C. </a:t>
            </a:r>
            <a:r>
              <a:rPr lang="en-US" sz="15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polares</a:t>
            </a:r>
            <a:endParaRPr lang="en-US" sz="1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 eaLnBrk="1" hangingPunct="1">
              <a:defRPr/>
            </a:pPr>
            <a:endParaRPr lang="en-US" sz="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E.C. </a:t>
            </a:r>
            <a:r>
              <a:rPr lang="en-US" sz="15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coordinado</a:t>
            </a:r>
            <a:r>
              <a:rPr lang="en-US" sz="1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500" b="1" dirty="0">
                <a:solidFill>
                  <a:srgbClr val="C00000"/>
                </a:solidFill>
              </a:rPr>
              <a:t>(</a:t>
            </a:r>
            <a:r>
              <a:rPr lang="en-US" sz="1500" b="1" dirty="0" err="1">
                <a:solidFill>
                  <a:srgbClr val="C00000"/>
                </a:solidFill>
              </a:rPr>
              <a:t>flecha</a:t>
            </a:r>
            <a:r>
              <a:rPr lang="en-US" sz="1500" b="1" dirty="0">
                <a:solidFill>
                  <a:srgbClr val="C00000"/>
                </a:solidFill>
              </a:rPr>
              <a:t>)</a:t>
            </a:r>
          </a:p>
        </p:txBody>
      </p:sp>
      <p:grpSp>
        <p:nvGrpSpPr>
          <p:cNvPr id="28675" name="Grupo 14"/>
          <p:cNvGrpSpPr>
            <a:grpSpLocks/>
          </p:cNvGrpSpPr>
          <p:nvPr/>
        </p:nvGrpSpPr>
        <p:grpSpPr bwMode="auto">
          <a:xfrm>
            <a:off x="323850" y="92075"/>
            <a:ext cx="8280400" cy="1968500"/>
            <a:chOff x="323528" y="92710"/>
            <a:chExt cx="8280722" cy="1968138"/>
          </a:xfrm>
        </p:grpSpPr>
        <p:pic>
          <p:nvPicPr>
            <p:cNvPr id="2868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7" t="15733" r="21725" b="71037"/>
            <a:stretch>
              <a:fillRect/>
            </a:stretch>
          </p:blipFill>
          <p:spPr bwMode="auto">
            <a:xfrm>
              <a:off x="539750" y="92710"/>
              <a:ext cx="8064500" cy="111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7" t="80225" r="21725" b="11638"/>
            <a:stretch>
              <a:fillRect/>
            </a:stretch>
          </p:blipFill>
          <p:spPr bwMode="auto">
            <a:xfrm>
              <a:off x="323528" y="1375018"/>
              <a:ext cx="8064500" cy="685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66229" r="17995"/>
          <a:stretch>
            <a:fillRect/>
          </a:stretch>
        </p:blipFill>
        <p:spPr bwMode="auto">
          <a:xfrm>
            <a:off x="1116013" y="4830763"/>
            <a:ext cx="54721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7" name="Grupo 4"/>
          <p:cNvGrpSpPr>
            <a:grpSpLocks/>
          </p:cNvGrpSpPr>
          <p:nvPr/>
        </p:nvGrpSpPr>
        <p:grpSpPr bwMode="auto">
          <a:xfrm>
            <a:off x="684213" y="2133600"/>
            <a:ext cx="7272337" cy="2303463"/>
            <a:chOff x="684212" y="2132856"/>
            <a:chExt cx="7272163" cy="2304256"/>
          </a:xfrm>
        </p:grpSpPr>
        <p:pic>
          <p:nvPicPr>
            <p:cNvPr id="2867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1" t="32596" r="21587" b="38429"/>
            <a:stretch>
              <a:fillRect/>
            </a:stretch>
          </p:blipFill>
          <p:spPr bwMode="auto">
            <a:xfrm>
              <a:off x="684212" y="2132856"/>
              <a:ext cx="7272163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CuadroTexto 1"/>
            <p:cNvSpPr txBox="1">
              <a:spLocks noChangeArrowheads="1"/>
            </p:cNvSpPr>
            <p:nvPr/>
          </p:nvSpPr>
          <p:spPr bwMode="auto">
            <a:xfrm>
              <a:off x="1259632" y="3923764"/>
              <a:ext cx="86409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500" b="1">
                  <a:solidFill>
                    <a:srgbClr val="C00000"/>
                  </a:solidFill>
                </a:rPr>
                <a:t>NH</a:t>
              </a:r>
              <a:r>
                <a:rPr lang="en-US" altLang="es-AR" sz="1500" b="1" baseline="-2500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28680" name="CuadroTexto 15"/>
            <p:cNvSpPr txBox="1">
              <a:spLocks noChangeArrowheads="1"/>
            </p:cNvSpPr>
            <p:nvPr/>
          </p:nvSpPr>
          <p:spPr bwMode="auto">
            <a:xfrm>
              <a:off x="2627784" y="3921024"/>
              <a:ext cx="86409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AR" sz="1500" b="1">
                  <a:solidFill>
                    <a:srgbClr val="C00000"/>
                  </a:solidFill>
                </a:rPr>
                <a:t>H</a:t>
              </a:r>
              <a:r>
                <a:rPr lang="en-US" altLang="es-AR" sz="1500" b="1" baseline="30000">
                  <a:solidFill>
                    <a:srgbClr val="C00000"/>
                  </a:solidFill>
                </a:rPr>
                <a:t>+</a:t>
              </a:r>
            </a:p>
          </p:txBody>
        </p:sp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367" y="5350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1 Grupo"/>
          <p:cNvGrpSpPr>
            <a:grpSpLocks/>
          </p:cNvGrpSpPr>
          <p:nvPr/>
        </p:nvGrpSpPr>
        <p:grpSpPr bwMode="auto">
          <a:xfrm>
            <a:off x="539750" y="285750"/>
            <a:ext cx="8078788" cy="6238875"/>
            <a:chOff x="539552" y="285736"/>
            <a:chExt cx="8079023" cy="6239608"/>
          </a:xfrm>
        </p:grpSpPr>
        <p:pic>
          <p:nvPicPr>
            <p:cNvPr id="307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38" t="14008" r="18817" b="7759"/>
            <a:stretch>
              <a:fillRect/>
            </a:stretch>
          </p:blipFill>
          <p:spPr bwMode="auto">
            <a:xfrm>
              <a:off x="539552" y="285736"/>
              <a:ext cx="7992888" cy="623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Picture 5" descr="https://upload.wikimedia.org/wikipedia/commons/thumb/3/35/Bromine_vial_in_acrylic_cube.jpg/220px-Bromine_vial_in_acrylic_cub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4" t="24728" r="20164" b="24886"/>
            <a:stretch>
              <a:fillRect/>
            </a:stretch>
          </p:blipFill>
          <p:spPr bwMode="auto">
            <a:xfrm>
              <a:off x="7517139" y="1052737"/>
              <a:ext cx="1101436" cy="1046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Picture 7" descr="http://image.slidesharecdn.com/halogenos-150517232619-lva1-app6891/95/comp-halogenos-19-638.jpg?cb=14319052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17" t="8459" r="14307" b="15288"/>
            <a:stretch>
              <a:fillRect/>
            </a:stretch>
          </p:blipFill>
          <p:spPr bwMode="auto">
            <a:xfrm>
              <a:off x="6372200" y="908043"/>
              <a:ext cx="1144938" cy="1008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251519" y="85834"/>
            <a:ext cx="8712970" cy="6439509"/>
            <a:chOff x="811160" y="668683"/>
            <a:chExt cx="8073351" cy="5603434"/>
          </a:xfrm>
        </p:grpSpPr>
        <p:pic>
          <p:nvPicPr>
            <p:cNvPr id="3277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8" t="42500" r="17969" b="13147"/>
            <a:stretch>
              <a:fillRect/>
            </a:stretch>
          </p:blipFill>
          <p:spPr bwMode="auto">
            <a:xfrm>
              <a:off x="811160" y="2449931"/>
              <a:ext cx="6639105" cy="3822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6" t="28638" r="27805" b="11365"/>
            <a:stretch>
              <a:fillRect/>
            </a:stretch>
          </p:blipFill>
          <p:spPr bwMode="auto">
            <a:xfrm>
              <a:off x="6975774" y="668683"/>
              <a:ext cx="1908737" cy="2031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8" t="70573" r="23866" b="15208"/>
          <a:stretch>
            <a:fillRect/>
          </a:stretch>
        </p:blipFill>
        <p:spPr bwMode="auto">
          <a:xfrm>
            <a:off x="179512" y="809452"/>
            <a:ext cx="665638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4908" y="85834"/>
            <a:ext cx="6854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i="1" dirty="0" err="1" smtClean="0">
                <a:solidFill>
                  <a:srgbClr val="FF0066"/>
                </a:solidFill>
              </a:rPr>
              <a:t>Por</a:t>
            </a:r>
            <a:r>
              <a:rPr lang="en-US" sz="2300" b="1" i="1" dirty="0" smtClean="0">
                <a:solidFill>
                  <a:srgbClr val="FF0066"/>
                </a:solidFill>
              </a:rPr>
              <a:t> </a:t>
            </a:r>
            <a:r>
              <a:rPr lang="en-US" sz="2300" b="1" i="1" dirty="0" err="1" smtClean="0">
                <a:solidFill>
                  <a:srgbClr val="FF0066"/>
                </a:solidFill>
              </a:rPr>
              <a:t>qué</a:t>
            </a:r>
            <a:r>
              <a:rPr lang="en-US" sz="2300" b="1" i="1" dirty="0" smtClean="0">
                <a:solidFill>
                  <a:srgbClr val="FF0066"/>
                </a:solidFill>
              </a:rPr>
              <a:t> el </a:t>
            </a:r>
            <a:r>
              <a:rPr lang="en-US" sz="2300" b="1" i="1" dirty="0" err="1" smtClean="0">
                <a:solidFill>
                  <a:srgbClr val="FF0066"/>
                </a:solidFill>
              </a:rPr>
              <a:t>grafito</a:t>
            </a:r>
            <a:r>
              <a:rPr lang="en-US" sz="2300" b="1" i="1" dirty="0" smtClean="0">
                <a:solidFill>
                  <a:srgbClr val="FF0066"/>
                </a:solidFill>
              </a:rPr>
              <a:t> </a:t>
            </a:r>
            <a:r>
              <a:rPr lang="en-US" sz="2300" b="1" i="1" dirty="0" err="1" smtClean="0">
                <a:solidFill>
                  <a:srgbClr val="FF0066"/>
                </a:solidFill>
              </a:rPr>
              <a:t>es</a:t>
            </a:r>
            <a:r>
              <a:rPr lang="en-US" sz="2300" b="1" i="1" dirty="0" smtClean="0">
                <a:solidFill>
                  <a:srgbClr val="FF0066"/>
                </a:solidFill>
              </a:rPr>
              <a:t> conductor de </a:t>
            </a:r>
            <a:r>
              <a:rPr lang="en-US" sz="2300" b="1" i="1" dirty="0" err="1" smtClean="0">
                <a:solidFill>
                  <a:srgbClr val="FF0066"/>
                </a:solidFill>
              </a:rPr>
              <a:t>electricidad</a:t>
            </a:r>
            <a:r>
              <a:rPr lang="en-US" sz="2300" b="1" i="1" dirty="0" smtClean="0">
                <a:solidFill>
                  <a:srgbClr val="FF0066"/>
                </a:solidFill>
              </a:rPr>
              <a:t>?</a:t>
            </a:r>
            <a:endParaRPr lang="en-US" sz="2300" b="1" i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/>
          <p:cNvSpPr txBox="1"/>
          <p:nvPr/>
        </p:nvSpPr>
        <p:spPr>
          <a:xfrm>
            <a:off x="131888" y="115052"/>
            <a:ext cx="68547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300" b="1" i="1" dirty="0" smtClean="0">
                <a:solidFill>
                  <a:srgbClr val="FF0066"/>
                </a:solidFill>
              </a:rPr>
              <a:t>Los metales también conducen la electricidad</a:t>
            </a:r>
            <a:endParaRPr lang="es-AR" sz="2300" b="1" i="1" dirty="0">
              <a:solidFill>
                <a:srgbClr val="FF0066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1428" y="730076"/>
            <a:ext cx="8699672" cy="5939284"/>
            <a:chOff x="101428" y="730076"/>
            <a:chExt cx="8699672" cy="5939284"/>
          </a:xfrm>
        </p:grpSpPr>
        <p:pic>
          <p:nvPicPr>
            <p:cNvPr id="34819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1"/>
            <a:stretch/>
          </p:blipFill>
          <p:spPr bwMode="auto">
            <a:xfrm>
              <a:off x="331788" y="1268337"/>
              <a:ext cx="8469312" cy="4906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4820" name="Grupo 2"/>
            <p:cNvGrpSpPr>
              <a:grpSpLocks/>
            </p:cNvGrpSpPr>
            <p:nvPr/>
          </p:nvGrpSpPr>
          <p:grpSpPr bwMode="auto">
            <a:xfrm>
              <a:off x="346190" y="5747664"/>
              <a:ext cx="8227898" cy="921696"/>
              <a:chOff x="376670" y="5684055"/>
              <a:chExt cx="8227898" cy="921534"/>
            </a:xfrm>
          </p:grpSpPr>
          <p:sp>
            <p:nvSpPr>
              <p:cNvPr id="2" name="Rectángulo 1"/>
              <p:cNvSpPr/>
              <p:nvPr/>
            </p:nvSpPr>
            <p:spPr>
              <a:xfrm>
                <a:off x="467043" y="6021492"/>
                <a:ext cx="8137525" cy="5840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182563" algn="just" eaLnBrk="1" hangingPunct="1">
                  <a:defRPr/>
                </a:pPr>
                <a:r>
                  <a:rPr lang="es-AR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La gran fuerza de cohesión que resulta de la deslocalización de e- es, en parte, responsable de la dureza que se manifiesta en la </a:t>
                </a:r>
                <a:r>
                  <a:rPr lang="en-US" sz="16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mayoría</a:t>
                </a:r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de </a:t>
                </a:r>
                <a:r>
                  <a:rPr lang="en-US" sz="16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los</a:t>
                </a:r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16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metales</a:t>
                </a:r>
                <a:r>
                  <a:rPr lang="en-US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.</a:t>
                </a:r>
              </a:p>
            </p:txBody>
          </p:sp>
          <p:pic>
            <p:nvPicPr>
              <p:cNvPr id="3482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122" r="95946" b="7626"/>
              <a:stretch>
                <a:fillRect/>
              </a:stretch>
            </p:blipFill>
            <p:spPr bwMode="auto">
              <a:xfrm>
                <a:off x="376670" y="5684055"/>
                <a:ext cx="343396" cy="3600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649"/>
            <a:stretch/>
          </p:blipFill>
          <p:spPr bwMode="auto">
            <a:xfrm>
              <a:off x="101428" y="730076"/>
              <a:ext cx="8469312" cy="538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122" r="95946" b="7626"/>
            <a:stretch>
              <a:fillRect/>
            </a:stretch>
          </p:blipFill>
          <p:spPr bwMode="auto">
            <a:xfrm>
              <a:off x="341065" y="6066110"/>
              <a:ext cx="343396" cy="360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88913"/>
            <a:ext cx="8507413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s-ES" altLang="es-ES" sz="24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Enlace metálico: TEORÍA DE BANDAS </a:t>
            </a:r>
            <a:r>
              <a:rPr lang="es-ES" altLang="es-ES" sz="18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(de conductividad eléctrica)</a:t>
            </a:r>
            <a:endParaRPr lang="es-ES" altLang="es-ES" sz="2400" b="1" i="1" kern="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7" name="Rectángulo 2"/>
          <p:cNvSpPr>
            <a:spLocks noChangeArrowheads="1"/>
          </p:cNvSpPr>
          <p:nvPr/>
        </p:nvSpPr>
        <p:spPr bwMode="auto">
          <a:xfrm>
            <a:off x="457200" y="1125538"/>
            <a:ext cx="8210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AR" altLang="es-AR" sz="1800" b="1" i="1">
                <a:latin typeface="TimesLTStd-BoldItalic"/>
              </a:rPr>
              <a:t>Teoría de las bandas</a:t>
            </a:r>
            <a:r>
              <a:rPr lang="es-AR" altLang="es-AR" sz="1800">
                <a:latin typeface="TimesLTStd-Roman"/>
              </a:rPr>
              <a:t>: </a:t>
            </a:r>
            <a:r>
              <a:rPr lang="es-AR" altLang="es-AR" sz="1800" i="1">
                <a:latin typeface="TimesLTStd-Italic"/>
              </a:rPr>
              <a:t>los electrones deslocalizados se mueven libremente </a:t>
            </a:r>
            <a:r>
              <a:rPr lang="en-US" altLang="es-AR" sz="1800" i="1">
                <a:latin typeface="TimesLTStd-Italic"/>
              </a:rPr>
              <a:t>a través de “bandas” que se forman por el traslapo de orbitales moleculares</a:t>
            </a:r>
            <a:r>
              <a:rPr lang="en-US" altLang="es-AR" sz="1800">
                <a:latin typeface="TimesLTStd-Roman"/>
              </a:rPr>
              <a:t>.</a:t>
            </a:r>
            <a:endParaRPr lang="en-US" altLang="es-AR" sz="1800"/>
          </a:p>
        </p:txBody>
      </p:sp>
      <p:grpSp>
        <p:nvGrpSpPr>
          <p:cNvPr id="9" name="Grupo 8"/>
          <p:cNvGrpSpPr>
            <a:grpSpLocks/>
          </p:cNvGrpSpPr>
          <p:nvPr/>
        </p:nvGrpSpPr>
        <p:grpSpPr bwMode="auto">
          <a:xfrm>
            <a:off x="1046163" y="2030413"/>
            <a:ext cx="6453187" cy="1654175"/>
            <a:chOff x="1045630" y="2031177"/>
            <a:chExt cx="6452953" cy="1653753"/>
          </a:xfrm>
        </p:grpSpPr>
        <p:sp>
          <p:nvSpPr>
            <p:cNvPr id="36872" name="Rectángulo 4"/>
            <p:cNvSpPr>
              <a:spLocks noChangeArrowheads="1"/>
            </p:cNvSpPr>
            <p:nvPr/>
          </p:nvSpPr>
          <p:spPr bwMode="auto">
            <a:xfrm>
              <a:off x="1045630" y="2168165"/>
              <a:ext cx="280629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s-AR" altLang="es-AR" sz="1800">
                  <a:solidFill>
                    <a:srgbClr val="0000FF"/>
                  </a:solidFill>
                  <a:latin typeface="TimesLTStd-Roman"/>
                </a:rPr>
                <a:t>La interacción entre dos </a:t>
              </a:r>
              <a:r>
                <a:rPr lang="es-AR" altLang="es-AR" sz="1800" b="1">
                  <a:solidFill>
                    <a:srgbClr val="0000FF"/>
                  </a:solidFill>
                  <a:latin typeface="TimesLTStd-Roman"/>
                </a:rPr>
                <a:t>orbitales atómicos</a:t>
              </a:r>
              <a:r>
                <a:rPr lang="es-AR" altLang="es-AR" sz="1800">
                  <a:solidFill>
                    <a:srgbClr val="0000FF"/>
                  </a:solidFill>
                  <a:latin typeface="TimesLTStd-Roman"/>
                </a:rPr>
                <a:t> conduce a la formación de un </a:t>
              </a:r>
              <a:r>
                <a:rPr lang="es-AR" altLang="es-AR" sz="1800" b="1">
                  <a:solidFill>
                    <a:srgbClr val="0000FF"/>
                  </a:solidFill>
                  <a:latin typeface="TimesLTStd-Roman"/>
                </a:rPr>
                <a:t>orbital molecular</a:t>
              </a:r>
              <a:r>
                <a:rPr lang="es-AR" altLang="es-AR" sz="1800">
                  <a:solidFill>
                    <a:srgbClr val="0000FF"/>
                  </a:solidFill>
                  <a:latin typeface="TimesLTStd-Roman"/>
                </a:rPr>
                <a:t>.</a:t>
              </a:r>
              <a:endParaRPr lang="en-US" altLang="es-AR" sz="1800">
                <a:solidFill>
                  <a:srgbClr val="0000FF"/>
                </a:solidFill>
              </a:endParaRPr>
            </a:p>
          </p:txBody>
        </p:sp>
        <p:pic>
          <p:nvPicPr>
            <p:cNvPr id="36873" name="Picture 4" descr="Resultado de imagen para cristal metáli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031177"/>
              <a:ext cx="2134495" cy="1653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1119188" y="3765550"/>
            <a:ext cx="7413625" cy="2847975"/>
            <a:chOff x="759621" y="3945032"/>
            <a:chExt cx="7412779" cy="2847440"/>
          </a:xfrm>
        </p:grpSpPr>
        <p:pic>
          <p:nvPicPr>
            <p:cNvPr id="36870" name="Imagen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4" t="19185" r="2751" b="28990"/>
            <a:stretch>
              <a:fillRect/>
            </a:stretch>
          </p:blipFill>
          <p:spPr bwMode="auto">
            <a:xfrm>
              <a:off x="956612" y="3945032"/>
              <a:ext cx="7215788" cy="2724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1" name="Rectángulo 5"/>
            <p:cNvSpPr>
              <a:spLocks noChangeArrowheads="1"/>
            </p:cNvSpPr>
            <p:nvPr/>
          </p:nvSpPr>
          <p:spPr bwMode="auto">
            <a:xfrm>
              <a:off x="759621" y="6330807"/>
              <a:ext cx="36683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s-AR" altLang="es-AR" sz="1200">
                  <a:latin typeface="TimesLTStd-Roman"/>
                </a:rPr>
                <a:t>Configuración electrónica del Mg (Z: 12)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s-AR" altLang="es-AR" sz="1200">
                  <a:latin typeface="TimesLTStd-Roman"/>
                </a:rPr>
                <a:t>[Ne] 3</a:t>
              </a:r>
              <a:r>
                <a:rPr lang="es-AR" altLang="es-AR" sz="1200" i="1">
                  <a:latin typeface="TimesLTStd-Italic"/>
                </a:rPr>
                <a:t>s</a:t>
              </a:r>
              <a:r>
                <a:rPr lang="es-AR" altLang="es-AR" sz="1200" baseline="30000">
                  <a:latin typeface="TimesLTStd-Roman"/>
                </a:rPr>
                <a:t>2</a:t>
              </a:r>
              <a:endParaRPr lang="en-US" altLang="es-AR" sz="3600" baseline="30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upo 3"/>
          <p:cNvGrpSpPr>
            <a:grpSpLocks/>
          </p:cNvGrpSpPr>
          <p:nvPr/>
        </p:nvGrpSpPr>
        <p:grpSpPr bwMode="auto">
          <a:xfrm>
            <a:off x="539750" y="188913"/>
            <a:ext cx="7848600" cy="6248400"/>
            <a:chOff x="539750" y="188913"/>
            <a:chExt cx="7848600" cy="6247864"/>
          </a:xfrm>
        </p:grpSpPr>
        <p:sp>
          <p:nvSpPr>
            <p:cNvPr id="2" name="1 Rectángulo"/>
            <p:cNvSpPr/>
            <p:nvPr/>
          </p:nvSpPr>
          <p:spPr bwMode="auto">
            <a:xfrm>
              <a:off x="539750" y="188913"/>
              <a:ext cx="7848600" cy="62478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s-ES" altLang="es-ES" sz="2400" u="sng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Ejercicios</a:t>
              </a:r>
            </a:p>
            <a:p>
              <a:pPr algn="just" eaLnBrk="1" hangingPunct="1">
                <a:defRPr/>
              </a:pPr>
              <a:r>
                <a:rPr lang="es-ES" sz="1600" dirty="0">
                  <a:latin typeface="Arial" charset="0"/>
                  <a:cs typeface="Arial" charset="0"/>
                </a:rPr>
                <a:t>Utilice la siguiente ecuación (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H</a:t>
              </a:r>
              <a:r>
                <a:rPr lang="es-ES" altLang="es-ES" sz="1600" baseline="-25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0</a:t>
              </a:r>
              <a:r>
                <a:rPr lang="es-ES" sz="1600" dirty="0">
                  <a:latin typeface="Arial" charset="0"/>
                  <a:cs typeface="Arial" charset="0"/>
                </a:rPr>
                <a:t>) a modo de ejemplo y, con los símbolos de puntos de Lewis de los elementos, realice la estructura de Lewis de los siguientes compuestos:</a:t>
              </a:r>
            </a:p>
            <a:p>
              <a:pPr algn="just" eaLnBrk="1" hangingPunct="1">
                <a:defRPr/>
              </a:pPr>
              <a:endParaRPr lang="es-ES" sz="1600" dirty="0"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endParaRPr lang="es-ES" altLang="es-ES" sz="1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endParaRPr lang="es-ES" altLang="es-E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endParaRPr lang="es-ES" altLang="es-E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r>
                <a:rPr lang="es-ES" altLang="es-ES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1) Compuestos iónicos:</a:t>
              </a:r>
            </a:p>
            <a:p>
              <a:pPr algn="just" eaLnBrk="1" hangingPunct="1">
                <a:defRPr/>
              </a:pPr>
              <a:r>
                <a:rPr lang="es-ES" sz="1600" dirty="0">
                  <a:latin typeface="Arial" charset="0"/>
                  <a:cs typeface="Arial" charset="0"/>
                </a:rPr>
                <a:t>	a) fluoruro de litio (</a:t>
              </a:r>
              <a:r>
                <a:rPr lang="es-ES" sz="1600" dirty="0" err="1">
                  <a:latin typeface="Arial" charset="0"/>
                  <a:cs typeface="Arial" charset="0"/>
                </a:rPr>
                <a:t>LiF</a:t>
              </a:r>
              <a:r>
                <a:rPr lang="es-ES" sz="1600" dirty="0">
                  <a:latin typeface="Arial" charset="0"/>
                  <a:cs typeface="Arial" charset="0"/>
                </a:rPr>
                <a:t>)</a:t>
              </a:r>
            </a:p>
            <a:p>
              <a:pPr algn="just" eaLnBrk="1" hangingPunct="1">
                <a:defRPr/>
              </a:pPr>
              <a:endParaRPr lang="es-ES" sz="1600" dirty="0"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endParaRPr lang="es-ES" sz="1600" dirty="0"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r>
                <a:rPr lang="es-ES" altLang="es-ES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	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b) óxido de calcio (</a:t>
              </a:r>
              <a:r>
                <a:rPr lang="es-ES" altLang="es-ES" sz="16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CaO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)</a:t>
              </a:r>
            </a:p>
            <a:p>
              <a:pPr algn="just" eaLnBrk="1" hangingPunct="1">
                <a:defRPr/>
              </a:pPr>
              <a:endParaRPr lang="es-ES" altLang="es-E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endParaRPr lang="es-ES" altLang="es-E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r>
                <a:rPr lang="es-ES" altLang="es-ES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2) Compuestos covalentes (aclare el tipo de enlace covalente)</a:t>
              </a:r>
            </a:p>
            <a:p>
              <a:pPr algn="just" eaLnBrk="1" hangingPunct="1">
                <a:defRPr/>
              </a:pPr>
              <a:r>
                <a:rPr 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	a) cloro (Cl</a:t>
              </a:r>
              <a:r>
                <a:rPr lang="es-ES" sz="1600" baseline="-25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</a:t>
              </a:r>
              <a:r>
                <a:rPr 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)</a:t>
              </a:r>
            </a:p>
            <a:p>
              <a:pPr algn="just" eaLnBrk="1" hangingPunct="1">
                <a:defRPr/>
              </a:pPr>
              <a:endParaRPr lang="es-ES" sz="16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endParaRPr lang="es-ES" sz="16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r>
                <a:rPr lang="es-ES" altLang="es-ES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	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b) amoníaco (NH</a:t>
              </a:r>
              <a:r>
                <a:rPr lang="es-ES" altLang="es-ES" sz="1600" baseline="-25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)</a:t>
              </a:r>
            </a:p>
            <a:p>
              <a:pPr algn="just" eaLnBrk="1" hangingPunct="1">
                <a:defRPr/>
              </a:pPr>
              <a:endParaRPr lang="es-ES" altLang="es-E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endParaRPr lang="es-ES" altLang="es-E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algn="just" eaLnBrk="1" hangingPunct="1">
                <a:defRPr/>
              </a:pPr>
              <a:r>
                <a:rPr lang="es-ES" altLang="es-ES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	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c) ion hidronio (H</a:t>
              </a:r>
              <a:r>
                <a:rPr lang="es-ES" altLang="es-ES" sz="1600" baseline="-25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O</a:t>
              </a:r>
              <a:r>
                <a:rPr lang="es-ES" altLang="es-ES" sz="1600" b="1" baseline="30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+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); proviene de H</a:t>
              </a:r>
              <a:r>
                <a:rPr lang="es-ES" altLang="es-ES" sz="1600" baseline="-25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2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0 + H</a:t>
              </a:r>
              <a:r>
                <a:rPr lang="es-ES" altLang="es-ES" sz="1600" b="1" baseline="30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+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(catión hidrógeno) → H</a:t>
              </a:r>
              <a:r>
                <a:rPr lang="es-ES" altLang="es-ES" sz="1600" baseline="-25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O</a:t>
              </a:r>
              <a:r>
                <a:rPr lang="es-ES" altLang="es-ES" sz="1600" b="1" baseline="30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+</a:t>
              </a:r>
              <a:r>
                <a:rPr lang="es-ES" altLang="es-ES" sz="16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)</a:t>
              </a:r>
              <a:endParaRPr lang="es-ES" altLang="es-E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  <a:p>
              <a:pPr indent="15875" algn="just" eaLnBrk="1" hangingPunct="1">
                <a:buFont typeface="Arial" panose="020B0604020202020204" pitchFamily="34" charset="0"/>
                <a:buChar char="•"/>
                <a:defRPr/>
              </a:pPr>
              <a:endParaRPr lang="es-ES" alt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38916" name="Grupo 2"/>
            <p:cNvGrpSpPr>
              <a:grpSpLocks/>
            </p:cNvGrpSpPr>
            <p:nvPr/>
          </p:nvGrpSpPr>
          <p:grpSpPr bwMode="auto">
            <a:xfrm>
              <a:off x="2411760" y="1196752"/>
              <a:ext cx="4248150" cy="930302"/>
              <a:chOff x="2195513" y="1196752"/>
              <a:chExt cx="4248150" cy="930302"/>
            </a:xfrm>
          </p:grpSpPr>
          <p:pic>
            <p:nvPicPr>
              <p:cNvPr id="38917" name="Picture 2" descr="http://4.bp.blogspot.com/-KrItarjEk64/TuKbtPDTmjI/AAAAAAAAAcQ/zT3dl9mo32c/s1600/estructura%2Bde%2BLewis%2B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8" r="17502" b="34775"/>
              <a:stretch>
                <a:fillRect/>
              </a:stretch>
            </p:blipFill>
            <p:spPr bwMode="auto">
              <a:xfrm>
                <a:off x="2195513" y="1196752"/>
                <a:ext cx="4248150" cy="930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918" name="3 CuadroTexto"/>
              <p:cNvSpPr txBox="1">
                <a:spLocks noChangeArrowheads="1"/>
              </p:cNvSpPr>
              <p:nvPr/>
            </p:nvSpPr>
            <p:spPr bwMode="auto">
              <a:xfrm>
                <a:off x="2555776" y="1628800"/>
                <a:ext cx="288032" cy="36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1800"/>
                  <a:t>+</a:t>
                </a:r>
              </a:p>
            </p:txBody>
          </p:sp>
          <p:sp>
            <p:nvSpPr>
              <p:cNvPr id="38919" name="5 CuadroTexto"/>
              <p:cNvSpPr txBox="1">
                <a:spLocks noChangeArrowheads="1"/>
              </p:cNvSpPr>
              <p:nvPr/>
            </p:nvSpPr>
            <p:spPr bwMode="auto">
              <a:xfrm>
                <a:off x="3275856" y="1628800"/>
                <a:ext cx="288032" cy="369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s-AR" sz="1800"/>
                  <a:t>+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upo 3"/>
          <p:cNvGrpSpPr>
            <a:grpSpLocks/>
          </p:cNvGrpSpPr>
          <p:nvPr/>
        </p:nvGrpSpPr>
        <p:grpSpPr bwMode="auto">
          <a:xfrm>
            <a:off x="755650" y="1125538"/>
            <a:ext cx="7920038" cy="3455987"/>
            <a:chOff x="828443" y="1124744"/>
            <a:chExt cx="7920880" cy="3456384"/>
          </a:xfrm>
        </p:grpSpPr>
        <p:pic>
          <p:nvPicPr>
            <p:cNvPr id="39939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6" t="21454" r="23434" b="34250"/>
            <a:stretch>
              <a:fillRect/>
            </a:stretch>
          </p:blipFill>
          <p:spPr bwMode="auto">
            <a:xfrm>
              <a:off x="1259632" y="1124744"/>
              <a:ext cx="6682343" cy="345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828443" y="1702660"/>
              <a:ext cx="7920880" cy="3699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AR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(fuerzas de atracción entre las moléculas</a:t>
              </a:r>
              <a:r>
                <a:rPr lang="es-AR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  <a:r>
                <a:rPr lang="es-AR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7" b="38116"/>
          <a:stretch>
            <a:fillRect/>
          </a:stretch>
        </p:blipFill>
        <p:spPr bwMode="auto">
          <a:xfrm>
            <a:off x="323850" y="88900"/>
            <a:ext cx="3887788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7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133"/>
            <a:ext cx="4140200" cy="366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3" t="27441" b="7123"/>
          <a:stretch>
            <a:fillRect/>
          </a:stretch>
        </p:blipFill>
        <p:spPr bwMode="auto">
          <a:xfrm>
            <a:off x="2123728" y="3554912"/>
            <a:ext cx="2664296" cy="312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273700" y="4727639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Disolución en agua (molécula polar) de cloruro de sodio (</a:t>
            </a:r>
            <a:r>
              <a:rPr lang="es-A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NaCl</a:t>
            </a:r>
            <a:r>
              <a:rPr lang="es-A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molécula iónica que se disuelve formando iones </a:t>
            </a:r>
            <a:r>
              <a:rPr lang="es-AR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</a:t>
            </a:r>
            <a:r>
              <a:rPr lang="es-AR" sz="15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es-A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 iones Cl</a:t>
            </a:r>
            <a:r>
              <a:rPr lang="es-AR" sz="15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s-AR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endParaRPr lang="es-AR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16531" r="22328" b="8656"/>
          <a:stretch>
            <a:fillRect/>
          </a:stretch>
        </p:blipFill>
        <p:spPr bwMode="auto">
          <a:xfrm>
            <a:off x="395288" y="188913"/>
            <a:ext cx="8353425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19484" r="21222" b="7672"/>
          <a:stretch>
            <a:fillRect/>
          </a:stretch>
        </p:blipFill>
        <p:spPr bwMode="auto">
          <a:xfrm>
            <a:off x="611188" y="0"/>
            <a:ext cx="80645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0" y="6316663"/>
            <a:ext cx="9036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AR" altLang="es-AR" sz="1400"/>
              <a:t>La fuerza de un puente de hidrógeno es determinada por la interacción entre el par libre de electrones del átomo electronegativo y el núcleo de hidrógeno.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468313" y="260350"/>
            <a:ext cx="8104187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s-ES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SÍMBOLOS DE LEWIS</a:t>
            </a:r>
          </a:p>
          <a:p>
            <a:pPr algn="ctr" eaLnBrk="1" hangingPunct="1">
              <a:defRPr/>
            </a:pPr>
            <a:endParaRPr lang="es-ES" altLang="es-ES" sz="1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indent="15875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Cuando los átomos interactúan para formar un enlace químico, sólo entran en contacto sus regiones más externas, es decir sus </a:t>
            </a:r>
            <a:r>
              <a:rPr lang="es-ES" altLang="es-E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electrones de </a:t>
            </a:r>
            <a:r>
              <a:rPr lang="es-ES" altLang="es-ES" sz="23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valencia</a:t>
            </a:r>
            <a:r>
              <a:rPr lang="es-ES" altLang="es-ES" sz="2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 </a:t>
            </a:r>
            <a:endParaRPr lang="es-ES" altLang="es-ES" sz="23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just" eaLnBrk="1" hangingPunct="1">
              <a:defRPr/>
            </a:pPr>
            <a:endParaRPr lang="es-ES" altLang="es-ES" sz="1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indent="15875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Los </a:t>
            </a:r>
            <a:r>
              <a:rPr lang="es-ES_tradnl" altLang="es-E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símbolos de electrón-punto </a:t>
            </a:r>
            <a:r>
              <a:rPr lang="es-ES_tradnl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son una forma útil de mostrar los e- de valencia de los átomos y de seguirles la pista durante la formación de enlaces.</a:t>
            </a:r>
          </a:p>
          <a:p>
            <a:pPr algn="just" eaLnBrk="1" hangingPunct="1">
              <a:defRPr/>
            </a:pPr>
            <a:endParaRPr lang="es-ES_tradnl" altLang="es-ES" sz="1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indent="15875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_tradnl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El </a:t>
            </a:r>
            <a:r>
              <a:rPr lang="es-ES_tradnl" altLang="es-E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símbolo de electrón-punto </a:t>
            </a:r>
            <a:r>
              <a:rPr lang="es-ES_tradnl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para un elemento consiste en el </a:t>
            </a:r>
            <a:r>
              <a:rPr lang="es-ES_tradnl" altLang="es-ES" sz="23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símbolo químico del elemento</a:t>
            </a:r>
            <a:r>
              <a:rPr lang="es-ES_tradnl" altLang="es-ES" sz="23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_tradnl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más </a:t>
            </a:r>
            <a:r>
              <a:rPr lang="es-ES_tradnl" altLang="es-ES" sz="23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un punto por cada electrón de valencia</a:t>
            </a:r>
            <a:r>
              <a:rPr lang="es-ES_tradnl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los que se colocan en los cuatro lados del símbolo atómico: </a:t>
            </a:r>
            <a:r>
              <a:rPr lang="es-ES_tradnl" altLang="es-ES" sz="23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arriba, abajo, izquierda y derecha</a:t>
            </a:r>
            <a:r>
              <a:rPr lang="es-ES_tradnl" altLang="es-ES" sz="23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s-ES_tradnl" altLang="es-E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cada lado puede dar cabida a </a:t>
            </a:r>
            <a:r>
              <a:rPr lang="es-ES_tradnl" altLang="es-ES" sz="23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dos electrones como máximo</a:t>
            </a:r>
            <a:r>
              <a:rPr lang="es-ES_tradnl" altLang="es-ES" sz="23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  <a:endParaRPr lang="es-ES" altLang="es-ES" sz="2300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2" t="59052" r="30569" b="29311"/>
          <a:stretch>
            <a:fillRect/>
          </a:stretch>
        </p:blipFill>
        <p:spPr bwMode="auto">
          <a:xfrm>
            <a:off x="3419475" y="5157788"/>
            <a:ext cx="453707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88201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6" t="16531" r="20114" b="5704"/>
          <a:stretch>
            <a:fillRect/>
          </a:stretch>
        </p:blipFill>
        <p:spPr bwMode="auto">
          <a:xfrm>
            <a:off x="395288" y="147638"/>
            <a:ext cx="8353425" cy="66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3422" r="23434" b="9641"/>
          <a:stretch>
            <a:fillRect/>
          </a:stretch>
        </p:blipFill>
        <p:spPr bwMode="auto">
          <a:xfrm>
            <a:off x="331788" y="260350"/>
            <a:ext cx="85613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35" y="1052736"/>
            <a:ext cx="8542537" cy="465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38237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es-E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Símbolos de puntos de Lewis para </a:t>
            </a:r>
            <a:br>
              <a:rPr lang="es-ES" altLang="es-E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altLang="es-E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elementos representativos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 t="18637" r="16177" b="28494"/>
          <a:stretch>
            <a:fillRect/>
          </a:stretch>
        </p:blipFill>
        <p:spPr bwMode="auto">
          <a:xfrm>
            <a:off x="468313" y="1223963"/>
            <a:ext cx="8278812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2 Rectángulo"/>
          <p:cNvSpPr>
            <a:spLocks noChangeArrowheads="1"/>
          </p:cNvSpPr>
          <p:nvPr/>
        </p:nvSpPr>
        <p:spPr bwMode="auto">
          <a:xfrm>
            <a:off x="488950" y="4868863"/>
            <a:ext cx="8115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0000FF"/>
                </a:solidFill>
              </a:rPr>
              <a:t>A excepción del helio, </a:t>
            </a:r>
            <a:r>
              <a:rPr lang="es-ES" altLang="es-ES" sz="1600" b="1" dirty="0">
                <a:solidFill>
                  <a:srgbClr val="0000FF"/>
                </a:solidFill>
              </a:rPr>
              <a:t>el número de electrones de valencia de cada átomo es igual al número de grupo del </a:t>
            </a:r>
            <a:r>
              <a:rPr lang="es-ES" altLang="es-ES" sz="1600" b="1" dirty="0" smtClean="0">
                <a:solidFill>
                  <a:srgbClr val="0000FF"/>
                </a:solidFill>
              </a:rPr>
              <a:t>elemento </a:t>
            </a:r>
            <a:r>
              <a:rPr lang="es-ES" altLang="es-ES" sz="1600" dirty="0" smtClean="0">
                <a:solidFill>
                  <a:srgbClr val="0000FF"/>
                </a:solidFill>
              </a:rPr>
              <a:t>(nomenclatura anterior)</a:t>
            </a:r>
            <a:r>
              <a:rPr lang="es-ES" altLang="es-ES" sz="1600" b="1" dirty="0" smtClean="0">
                <a:solidFill>
                  <a:srgbClr val="0000FF"/>
                </a:solidFill>
              </a:rPr>
              <a:t>.</a:t>
            </a:r>
            <a:r>
              <a:rPr lang="es-ES" altLang="es-ES" sz="1600" dirty="0" smtClean="0">
                <a:solidFill>
                  <a:srgbClr val="0000FF"/>
                </a:solidFill>
              </a:rPr>
              <a:t> </a:t>
            </a:r>
            <a:r>
              <a:rPr lang="es-ES" altLang="es-ES" sz="1600" dirty="0">
                <a:solidFill>
                  <a:srgbClr val="0000FF"/>
                </a:solidFill>
              </a:rPr>
              <a:t>El número de puntos desapareados corresponde al número de enlaces que un átomo del elemento puede formar en un compuesto.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0000FF"/>
                </a:solidFill>
              </a:rPr>
              <a:t>Los metales de transición y de transición interna, tienen capas internas incompletas y en general no es posible escribir símbolos sencillos de puntos de Lewis para ellos.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961313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497888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3850" y="188913"/>
            <a:ext cx="8104188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s-ES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ENLACE IÓNICO</a:t>
            </a:r>
          </a:p>
          <a:p>
            <a:pPr eaLnBrk="1" hangingPunct="1">
              <a:defRPr/>
            </a:pPr>
            <a:endParaRPr lang="es-ES" altLang="es-ES" sz="1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s-ES" altLang="es-E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La fuerza electrostática que une a los iones en un compuesto iónico se denomina enlace iónico</a:t>
            </a:r>
            <a:r>
              <a:rPr lang="es-ES_tradnl" altLang="es-ES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</a:t>
            </a:r>
            <a:endParaRPr lang="es-ES" altLang="es-ES" sz="22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8313" y="1628775"/>
            <a:ext cx="8104187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indent="15875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Los átomos de los elementos con bajas energías de ionización tienden a formar </a:t>
            </a:r>
            <a:r>
              <a:rPr lang="es-ES" altLang="es-E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cationes 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(ej. </a:t>
            </a:r>
            <a:r>
              <a:rPr lang="es-ES" altLang="es-ES" sz="2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Na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); los que tienen alta afinidad electrónica tienden a formar </a:t>
            </a:r>
            <a:r>
              <a:rPr lang="es-ES" altLang="es-E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aniones 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(ej. F).</a:t>
            </a:r>
          </a:p>
          <a:p>
            <a:pPr algn="just" eaLnBrk="1" hangingPunct="1">
              <a:defRPr/>
            </a:pPr>
            <a:endParaRPr lang="es-ES" altLang="es-ES" sz="1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indent="15875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s-ES" altLang="es-ES" sz="22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Regla general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 </a:t>
            </a:r>
          </a:p>
          <a:p>
            <a:pPr algn="just" eaLnBrk="1" hangingPunct="1">
              <a:defRPr/>
            </a:pP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	- los </a:t>
            </a:r>
            <a:r>
              <a:rPr lang="es-ES" altLang="es-E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metales alcalinos y alcalinotérreos 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tienen más probabilidad de formar </a:t>
            </a:r>
            <a:r>
              <a:rPr lang="es-ES" altLang="es-E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cationes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en los compuestos iónicos,</a:t>
            </a:r>
          </a:p>
          <a:p>
            <a:pPr algn="just" eaLnBrk="1" hangingPunct="1">
              <a:defRPr/>
            </a:pP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	- los más aptos para formar </a:t>
            </a:r>
            <a:r>
              <a:rPr lang="es-ES" altLang="es-E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aniones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son los </a:t>
            </a:r>
            <a:r>
              <a:rPr lang="es-ES" altLang="es-E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halógenos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y el </a:t>
            </a:r>
            <a:r>
              <a:rPr lang="es-ES" altLang="es-E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oxígeno</a:t>
            </a:r>
            <a:r>
              <a:rPr lang="es-ES" altLang="es-ES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 </a:t>
            </a:r>
          </a:p>
          <a:p>
            <a:pPr algn="just" eaLnBrk="1" hangingPunct="1">
              <a:defRPr/>
            </a:pPr>
            <a:endParaRPr lang="es-ES" altLang="es-ES" sz="1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just" eaLnBrk="1" hangingPunct="1">
              <a:defRPr/>
            </a:pPr>
            <a:r>
              <a:rPr lang="es-ES" altLang="es-ES" sz="2000" dirty="0">
                <a:latin typeface="Arial" charset="0"/>
                <a:cs typeface="Arial" charset="0"/>
              </a:rPr>
              <a:t>La composición de una gran variedad de compuestos iónicos resulta de la combinación de </a:t>
            </a:r>
            <a:r>
              <a:rPr lang="es-ES" altLang="es-ES" sz="2000" b="1" dirty="0">
                <a:latin typeface="Arial" charset="0"/>
                <a:cs typeface="Arial" charset="0"/>
              </a:rPr>
              <a:t>un metal del grupo 1A o 2A </a:t>
            </a:r>
            <a:r>
              <a:rPr lang="es-ES" altLang="es-ES" sz="2000" dirty="0">
                <a:latin typeface="Arial" charset="0"/>
                <a:cs typeface="Arial" charset="0"/>
              </a:rPr>
              <a:t>y un </a:t>
            </a:r>
            <a:r>
              <a:rPr lang="es-ES" altLang="es-ES" sz="2000" b="1" dirty="0">
                <a:latin typeface="Arial" charset="0"/>
                <a:cs typeface="Arial" charset="0"/>
              </a:rPr>
              <a:t>no metal como un halógeno u oxígeno.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17027" r="18452" b="19089"/>
          <a:stretch>
            <a:fillRect/>
          </a:stretch>
        </p:blipFill>
        <p:spPr bwMode="auto">
          <a:xfrm>
            <a:off x="392113" y="1446213"/>
            <a:ext cx="51879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>
            <a:grpSpLocks/>
          </p:cNvGrpSpPr>
          <p:nvPr/>
        </p:nvGrpSpPr>
        <p:grpSpPr bwMode="auto">
          <a:xfrm>
            <a:off x="250825" y="260350"/>
            <a:ext cx="8529638" cy="5937250"/>
            <a:chOff x="251520" y="260350"/>
            <a:chExt cx="8529637" cy="5936468"/>
          </a:xfrm>
        </p:grpSpPr>
        <p:pic>
          <p:nvPicPr>
            <p:cNvPr id="1536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0" t="82912" r="18452" b="6250"/>
            <a:stretch>
              <a:fillRect/>
            </a:stretch>
          </p:blipFill>
          <p:spPr bwMode="auto">
            <a:xfrm>
              <a:off x="251520" y="260350"/>
              <a:ext cx="8529637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92"/>
            <a:stretch>
              <a:fillRect/>
            </a:stretch>
          </p:blipFill>
          <p:spPr bwMode="auto">
            <a:xfrm>
              <a:off x="5580112" y="2146933"/>
              <a:ext cx="3201045" cy="4049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367383" y="5090115"/>
            <a:ext cx="5187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i="1" dirty="0" smtClean="0"/>
              <a:t>Muchos </a:t>
            </a:r>
            <a:r>
              <a:rPr lang="es-AR" b="1" i="1" dirty="0" smtClean="0"/>
              <a:t>compuestos iónicos </a:t>
            </a:r>
            <a:r>
              <a:rPr lang="es-AR" i="1" dirty="0" smtClean="0"/>
              <a:t>son solubles en agua, y sus disoluciones acuosas conducen la electricidad debido a que estos compuestos son electrólitos fuertes.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11636" r="19543" b="6252"/>
          <a:stretch>
            <a:fillRect/>
          </a:stretch>
        </p:blipFill>
        <p:spPr bwMode="auto">
          <a:xfrm>
            <a:off x="571500" y="188913"/>
            <a:ext cx="7920038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650</Words>
  <Application>Microsoft Office PowerPoint</Application>
  <PresentationFormat>Presentación en pantalla (4:3)</PresentationFormat>
  <Paragraphs>103</Paragraphs>
  <Slides>33</Slides>
  <Notes>33</Notes>
  <HiddenSlides>0</HiddenSlides>
  <MMClips>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</vt:lpstr>
      <vt:lpstr>Tahoma</vt:lpstr>
      <vt:lpstr>TimesLTStd-BoldItalic</vt:lpstr>
      <vt:lpstr>TimesLTStd-Italic</vt:lpstr>
      <vt:lpstr>TimesLTStd-Roman</vt:lpstr>
      <vt:lpstr>Diseño predeterminado</vt:lpstr>
      <vt:lpstr> TEMA 1: FUNDAMENTOS DE QUIMICA GENERAL </vt:lpstr>
      <vt:lpstr>Presentación de PowerPoint</vt:lpstr>
      <vt:lpstr>Presentación de PowerPoint</vt:lpstr>
      <vt:lpstr>Símbolos de puntos de Lewis para  elementos representativos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Windows XP Titan Ultimate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Asignatura:  QUÍMICA GENERAL Carreras: Profesorado en Biología Licenciatura en Cs. Biológicas</dc:title>
  <dc:creator>Admin</dc:creator>
  <cp:lastModifiedBy>Cuenta Microsoft</cp:lastModifiedBy>
  <cp:revision>303</cp:revision>
  <dcterms:created xsi:type="dcterms:W3CDTF">2007-01-16T21:59:21Z</dcterms:created>
  <dcterms:modified xsi:type="dcterms:W3CDTF">2022-03-16T14:51:33Z</dcterms:modified>
</cp:coreProperties>
</file>