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20"/>
  </p:handoutMasterIdLst>
  <p:sldIdLst>
    <p:sldId id="256" r:id="rId2"/>
    <p:sldId id="257" r:id="rId3"/>
    <p:sldId id="315" r:id="rId4"/>
    <p:sldId id="316" r:id="rId5"/>
    <p:sldId id="318" r:id="rId6"/>
    <p:sldId id="319" r:id="rId7"/>
    <p:sldId id="311" r:id="rId8"/>
    <p:sldId id="321" r:id="rId9"/>
    <p:sldId id="313" r:id="rId10"/>
    <p:sldId id="320" r:id="rId11"/>
    <p:sldId id="322" r:id="rId12"/>
    <p:sldId id="323" r:id="rId13"/>
    <p:sldId id="324" r:id="rId14"/>
    <p:sldId id="325" r:id="rId15"/>
    <p:sldId id="326" r:id="rId16"/>
    <p:sldId id="327" r:id="rId17"/>
    <p:sldId id="328" r:id="rId18"/>
    <p:sldId id="293" r:id="rId19"/>
  </p:sldIdLst>
  <p:sldSz cx="9144000" cy="6858000" type="screen4x3"/>
  <p:notesSz cx="6784975" cy="9906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000CC"/>
    <a:srgbClr val="008000"/>
    <a:srgbClr val="00FF00"/>
    <a:srgbClr val="0C98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4660"/>
  </p:normalViewPr>
  <p:slideViewPr>
    <p:cSldViewPr>
      <p:cViewPr>
        <p:scale>
          <a:sx n="66" d="100"/>
          <a:sy n="66" d="100"/>
        </p:scale>
        <p:origin x="-1500" y="-15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0895" cy="495855"/>
          </a:xfrm>
          <a:prstGeom prst="rect">
            <a:avLst/>
          </a:prstGeom>
        </p:spPr>
        <p:txBody>
          <a:bodyPr vert="horz" lIns="91257" tIns="45629" rIns="91257" bIns="45629" rtlCol="0"/>
          <a:lstStyle>
            <a:lvl1pPr algn="l">
              <a:defRPr sz="1200"/>
            </a:lvl1pPr>
          </a:lstStyle>
          <a:p>
            <a:endParaRPr lang="es-AR"/>
          </a:p>
        </p:txBody>
      </p:sp>
      <p:sp>
        <p:nvSpPr>
          <p:cNvPr id="3" name="2 Marcador de fecha"/>
          <p:cNvSpPr>
            <a:spLocks noGrp="1"/>
          </p:cNvSpPr>
          <p:nvPr>
            <p:ph type="dt" sz="quarter" idx="1"/>
          </p:nvPr>
        </p:nvSpPr>
        <p:spPr>
          <a:xfrm>
            <a:off x="3842496" y="0"/>
            <a:ext cx="2940895" cy="495855"/>
          </a:xfrm>
          <a:prstGeom prst="rect">
            <a:avLst/>
          </a:prstGeom>
        </p:spPr>
        <p:txBody>
          <a:bodyPr vert="horz" lIns="91257" tIns="45629" rIns="91257" bIns="45629" rtlCol="0"/>
          <a:lstStyle>
            <a:lvl1pPr algn="r">
              <a:defRPr sz="1200"/>
            </a:lvl1pPr>
          </a:lstStyle>
          <a:p>
            <a:fld id="{F3F68424-C393-4793-BF03-8CD186767C4B}" type="datetimeFigureOut">
              <a:rPr lang="es-AR" smtClean="0"/>
              <a:pPr/>
              <a:t>04/07/2023</a:t>
            </a:fld>
            <a:endParaRPr lang="es-AR"/>
          </a:p>
        </p:txBody>
      </p:sp>
      <p:sp>
        <p:nvSpPr>
          <p:cNvPr id="4" name="3 Marcador de pie de página"/>
          <p:cNvSpPr>
            <a:spLocks noGrp="1"/>
          </p:cNvSpPr>
          <p:nvPr>
            <p:ph type="ftr" sz="quarter" idx="2"/>
          </p:nvPr>
        </p:nvSpPr>
        <p:spPr>
          <a:xfrm>
            <a:off x="0" y="9408562"/>
            <a:ext cx="2940895" cy="495854"/>
          </a:xfrm>
          <a:prstGeom prst="rect">
            <a:avLst/>
          </a:prstGeom>
        </p:spPr>
        <p:txBody>
          <a:bodyPr vert="horz" lIns="91257" tIns="45629" rIns="91257" bIns="45629" rtlCol="0" anchor="b"/>
          <a:lstStyle>
            <a:lvl1pPr algn="l">
              <a:defRPr sz="1200"/>
            </a:lvl1pPr>
          </a:lstStyle>
          <a:p>
            <a:endParaRPr lang="es-AR"/>
          </a:p>
        </p:txBody>
      </p:sp>
      <p:sp>
        <p:nvSpPr>
          <p:cNvPr id="5" name="4 Marcador de número de diapositiva"/>
          <p:cNvSpPr>
            <a:spLocks noGrp="1"/>
          </p:cNvSpPr>
          <p:nvPr>
            <p:ph type="sldNum" sz="quarter" idx="3"/>
          </p:nvPr>
        </p:nvSpPr>
        <p:spPr>
          <a:xfrm>
            <a:off x="3842496" y="9408562"/>
            <a:ext cx="2940895" cy="495854"/>
          </a:xfrm>
          <a:prstGeom prst="rect">
            <a:avLst/>
          </a:prstGeom>
        </p:spPr>
        <p:txBody>
          <a:bodyPr vert="horz" lIns="91257" tIns="45629" rIns="91257" bIns="45629" rtlCol="0" anchor="b"/>
          <a:lstStyle>
            <a:lvl1pPr algn="r">
              <a:defRPr sz="1200"/>
            </a:lvl1pPr>
          </a:lstStyle>
          <a:p>
            <a:fld id="{DC0EDCE6-B1CF-4AE1-B2C1-CD5503331FC3}" type="slidenum">
              <a:rPr lang="es-AR" smtClean="0"/>
              <a:pPr/>
              <a:t>‹Nº›</a:t>
            </a:fld>
            <a:endParaRPr lang="es-AR"/>
          </a:p>
        </p:txBody>
      </p:sp>
    </p:spTree>
    <p:extLst>
      <p:ext uri="{BB962C8B-B14F-4D97-AF65-F5344CB8AC3E}">
        <p14:creationId xmlns:p14="http://schemas.microsoft.com/office/powerpoint/2010/main" val="170105129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cxnSp>
        <p:nvCxnSpPr>
          <p:cNvPr id="4" name="7 Conector recto"/>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12 Conector recto"/>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13 Elipse"/>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8 Subtítulo"/>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n-US"/>
          </a:p>
        </p:txBody>
      </p:sp>
      <p:sp>
        <p:nvSpPr>
          <p:cNvPr id="28" name="27 Título"/>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s-ES" smtClean="0"/>
              <a:t>Haga clic para modificar el estilo de título del patrón</a:t>
            </a:r>
            <a:endParaRPr lang="en-US"/>
          </a:p>
        </p:txBody>
      </p:sp>
      <p:sp>
        <p:nvSpPr>
          <p:cNvPr id="7" name="14 Marcador de fecha"/>
          <p:cNvSpPr>
            <a:spLocks noGrp="1"/>
          </p:cNvSpPr>
          <p:nvPr>
            <p:ph type="dt" sz="half" idx="10"/>
          </p:nvPr>
        </p:nvSpPr>
        <p:spPr/>
        <p:txBody>
          <a:bodyPr/>
          <a:lstStyle>
            <a:lvl1pPr>
              <a:defRPr/>
            </a:lvl1pPr>
          </a:lstStyle>
          <a:p>
            <a:pPr>
              <a:defRPr/>
            </a:pPr>
            <a:fld id="{8E4F6C63-0AFC-48B1-8341-FDF556F872F7}" type="datetimeFigureOut">
              <a:rPr lang="es-ES"/>
              <a:pPr>
                <a:defRPr/>
              </a:pPr>
              <a:t>04/07/2023</a:t>
            </a:fld>
            <a:endParaRPr lang="es-ES"/>
          </a:p>
        </p:txBody>
      </p:sp>
      <p:sp>
        <p:nvSpPr>
          <p:cNvPr id="8" name="15 Marcador de número de diapositiva"/>
          <p:cNvSpPr>
            <a:spLocks noGrp="1"/>
          </p:cNvSpPr>
          <p:nvPr>
            <p:ph type="sldNum" sz="quarter" idx="11"/>
          </p:nvPr>
        </p:nvSpPr>
        <p:spPr/>
        <p:txBody>
          <a:bodyPr/>
          <a:lstStyle>
            <a:lvl1pPr>
              <a:defRPr/>
            </a:lvl1pPr>
          </a:lstStyle>
          <a:p>
            <a:pPr>
              <a:defRPr/>
            </a:pPr>
            <a:fld id="{074DBAC8-AECD-496D-BCC5-C1BA4D2B328A}" type="slidenum">
              <a:rPr lang="es-ES"/>
              <a:pPr>
                <a:defRPr/>
              </a:pPr>
              <a:t>‹Nº›</a:t>
            </a:fld>
            <a:endParaRPr lang="es-ES"/>
          </a:p>
        </p:txBody>
      </p:sp>
      <p:sp>
        <p:nvSpPr>
          <p:cNvPr id="10" name="16 Marcador de pie de página"/>
          <p:cNvSpPr>
            <a:spLocks noGrp="1"/>
          </p:cNvSpPr>
          <p:nvPr>
            <p:ph type="ftr" sz="quarter" idx="12"/>
          </p:nvPr>
        </p:nvSpPr>
        <p:spPr/>
        <p:txBody>
          <a:bodyPr/>
          <a:lstStyle>
            <a:lvl1pPr>
              <a:defRPr/>
            </a:lvl1pPr>
          </a:lstStyle>
          <a:p>
            <a:pPr>
              <a:defRPr/>
            </a:pPr>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3 Marcador de fecha"/>
          <p:cNvSpPr>
            <a:spLocks noGrp="1"/>
          </p:cNvSpPr>
          <p:nvPr>
            <p:ph type="dt" sz="half" idx="10"/>
          </p:nvPr>
        </p:nvSpPr>
        <p:spPr/>
        <p:txBody>
          <a:bodyPr/>
          <a:lstStyle>
            <a:lvl1pPr>
              <a:defRPr/>
            </a:lvl1pPr>
          </a:lstStyle>
          <a:p>
            <a:pPr>
              <a:defRPr/>
            </a:pPr>
            <a:fld id="{B87442D7-5A52-468C-A6C8-65B211A7E5E3}" type="datetimeFigureOut">
              <a:rPr lang="es-ES"/>
              <a:pPr>
                <a:defRPr/>
              </a:pPr>
              <a:t>04/07/2023</a:t>
            </a:fld>
            <a:endParaRPr lang="es-ES"/>
          </a:p>
        </p:txBody>
      </p:sp>
      <p:sp>
        <p:nvSpPr>
          <p:cNvPr id="5" name="9 Marcador de pie de página"/>
          <p:cNvSpPr>
            <a:spLocks noGrp="1"/>
          </p:cNvSpPr>
          <p:nvPr>
            <p:ph type="ftr" sz="quarter" idx="11"/>
          </p:nvPr>
        </p:nvSpPr>
        <p:spPr/>
        <p:txBody>
          <a:bodyPr/>
          <a:lstStyle>
            <a:lvl1pPr>
              <a:defRPr/>
            </a:lvl1pPr>
          </a:lstStyle>
          <a:p>
            <a:pPr>
              <a:defRPr/>
            </a:pPr>
            <a:endParaRPr lang="es-ES"/>
          </a:p>
        </p:txBody>
      </p:sp>
      <p:sp>
        <p:nvSpPr>
          <p:cNvPr id="6" name="21 Marcador de número de diapositiva"/>
          <p:cNvSpPr>
            <a:spLocks noGrp="1"/>
          </p:cNvSpPr>
          <p:nvPr>
            <p:ph type="sldNum" sz="quarter" idx="12"/>
          </p:nvPr>
        </p:nvSpPr>
        <p:spPr/>
        <p:txBody>
          <a:bodyPr/>
          <a:lstStyle>
            <a:lvl1pPr>
              <a:defRPr/>
            </a:lvl1pPr>
          </a:lstStyle>
          <a:p>
            <a:pPr>
              <a:defRPr/>
            </a:pPr>
            <a:fld id="{402A5D1A-AD41-4D3E-8A21-170D441F368B}"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3 Marcador de fecha"/>
          <p:cNvSpPr>
            <a:spLocks noGrp="1"/>
          </p:cNvSpPr>
          <p:nvPr>
            <p:ph type="dt" sz="half" idx="10"/>
          </p:nvPr>
        </p:nvSpPr>
        <p:spPr/>
        <p:txBody>
          <a:bodyPr/>
          <a:lstStyle>
            <a:lvl1pPr>
              <a:defRPr/>
            </a:lvl1pPr>
          </a:lstStyle>
          <a:p>
            <a:pPr>
              <a:defRPr/>
            </a:pPr>
            <a:fld id="{9B53C509-991D-495B-AAD9-8C74522D30AE}" type="datetimeFigureOut">
              <a:rPr lang="es-ES"/>
              <a:pPr>
                <a:defRPr/>
              </a:pPr>
              <a:t>04/07/2023</a:t>
            </a:fld>
            <a:endParaRPr lang="es-ES"/>
          </a:p>
        </p:txBody>
      </p:sp>
      <p:sp>
        <p:nvSpPr>
          <p:cNvPr id="5" name="9 Marcador de pie de página"/>
          <p:cNvSpPr>
            <a:spLocks noGrp="1"/>
          </p:cNvSpPr>
          <p:nvPr>
            <p:ph type="ftr" sz="quarter" idx="11"/>
          </p:nvPr>
        </p:nvSpPr>
        <p:spPr/>
        <p:txBody>
          <a:bodyPr/>
          <a:lstStyle>
            <a:lvl1pPr>
              <a:defRPr/>
            </a:lvl1pPr>
          </a:lstStyle>
          <a:p>
            <a:pPr>
              <a:defRPr/>
            </a:pPr>
            <a:endParaRPr lang="es-ES"/>
          </a:p>
        </p:txBody>
      </p:sp>
      <p:sp>
        <p:nvSpPr>
          <p:cNvPr id="6" name="21 Marcador de número de diapositiva"/>
          <p:cNvSpPr>
            <a:spLocks noGrp="1"/>
          </p:cNvSpPr>
          <p:nvPr>
            <p:ph type="sldNum" sz="quarter" idx="12"/>
          </p:nvPr>
        </p:nvSpPr>
        <p:spPr/>
        <p:txBody>
          <a:bodyPr/>
          <a:lstStyle>
            <a:lvl1pPr>
              <a:defRPr/>
            </a:lvl1pPr>
          </a:lstStyle>
          <a:p>
            <a:pPr>
              <a:defRPr/>
            </a:pPr>
            <a:fld id="{A6831696-2EE2-4BE7-B4C1-EEFF532CCEB2}"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457200" y="1524000"/>
            <a:ext cx="8229600" cy="4572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7" name="16 Título"/>
          <p:cNvSpPr>
            <a:spLocks noGrp="1"/>
          </p:cNvSpPr>
          <p:nvPr>
            <p:ph type="title"/>
          </p:nvPr>
        </p:nvSpPr>
        <p:spPr/>
        <p:txBody>
          <a:bodyPr rtlCol="0"/>
          <a:lstStyle/>
          <a:p>
            <a:r>
              <a:rPr lang="es-ES" smtClean="0"/>
              <a:t>Haga clic para modificar el estilo de título del patrón</a:t>
            </a:r>
            <a:endParaRPr lang="en-US"/>
          </a:p>
        </p:txBody>
      </p:sp>
      <p:sp>
        <p:nvSpPr>
          <p:cNvPr id="4" name="23 Marcador de fecha"/>
          <p:cNvSpPr>
            <a:spLocks noGrp="1"/>
          </p:cNvSpPr>
          <p:nvPr>
            <p:ph type="dt" sz="half" idx="10"/>
          </p:nvPr>
        </p:nvSpPr>
        <p:spPr/>
        <p:txBody>
          <a:bodyPr/>
          <a:lstStyle>
            <a:lvl1pPr>
              <a:defRPr/>
            </a:lvl1pPr>
          </a:lstStyle>
          <a:p>
            <a:pPr>
              <a:defRPr/>
            </a:pPr>
            <a:fld id="{58B5F0C0-45F3-4B73-8A62-22DA53EE96C0}" type="datetimeFigureOut">
              <a:rPr lang="es-ES"/>
              <a:pPr>
                <a:defRPr/>
              </a:pPr>
              <a:t>04/07/2023</a:t>
            </a:fld>
            <a:endParaRPr lang="es-ES"/>
          </a:p>
        </p:txBody>
      </p:sp>
      <p:sp>
        <p:nvSpPr>
          <p:cNvPr id="5" name="9 Marcador de pie de página"/>
          <p:cNvSpPr>
            <a:spLocks noGrp="1"/>
          </p:cNvSpPr>
          <p:nvPr>
            <p:ph type="ftr" sz="quarter" idx="11"/>
          </p:nvPr>
        </p:nvSpPr>
        <p:spPr/>
        <p:txBody>
          <a:bodyPr/>
          <a:lstStyle>
            <a:lvl1pPr>
              <a:defRPr/>
            </a:lvl1pPr>
          </a:lstStyle>
          <a:p>
            <a:pPr>
              <a:defRPr/>
            </a:pPr>
            <a:endParaRPr lang="es-ES"/>
          </a:p>
        </p:txBody>
      </p:sp>
      <p:sp>
        <p:nvSpPr>
          <p:cNvPr id="6" name="21 Marcador de número de diapositiva"/>
          <p:cNvSpPr>
            <a:spLocks noGrp="1"/>
          </p:cNvSpPr>
          <p:nvPr>
            <p:ph type="sldNum" sz="quarter" idx="12"/>
          </p:nvPr>
        </p:nvSpPr>
        <p:spPr/>
        <p:txBody>
          <a:bodyPr/>
          <a:lstStyle>
            <a:lvl1pPr>
              <a:defRPr/>
            </a:lvl1pPr>
          </a:lstStyle>
          <a:p>
            <a:pPr>
              <a:defRPr/>
            </a:pPr>
            <a:fld id="{46AB04FE-83EB-4439-B4D7-534DD58B7D03}"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cxnSp>
        <p:nvCxnSpPr>
          <p:cNvPr id="4" name="6 Conector recto"/>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1 Título"/>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2904E47E-C165-4982-99D1-A73C8980EAD8}" type="datetimeFigureOut">
              <a:rPr lang="es-ES"/>
              <a:pPr>
                <a:defRPr/>
              </a:pPr>
              <a:t>04/07/2023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1215D583-F7E4-4590-B343-751B279C9B3D}"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11" name="10 Marcador de contenido"/>
          <p:cNvSpPr>
            <a:spLocks noGrp="1"/>
          </p:cNvSpPr>
          <p:nvPr>
            <p:ph sz="half" idx="1"/>
          </p:nvPr>
        </p:nvSpPr>
        <p:spPr>
          <a:xfrm>
            <a:off x="457200" y="1524000"/>
            <a:ext cx="4059936" cy="4572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3" name="12 Marcador de contenido"/>
          <p:cNvSpPr>
            <a:spLocks noGrp="1"/>
          </p:cNvSpPr>
          <p:nvPr>
            <p:ph sz="half" idx="2"/>
          </p:nvPr>
        </p:nvSpPr>
        <p:spPr>
          <a:xfrm>
            <a:off x="4648200" y="1524000"/>
            <a:ext cx="4059936" cy="4572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23 Marcador de fecha"/>
          <p:cNvSpPr>
            <a:spLocks noGrp="1"/>
          </p:cNvSpPr>
          <p:nvPr>
            <p:ph type="dt" sz="half" idx="10"/>
          </p:nvPr>
        </p:nvSpPr>
        <p:spPr/>
        <p:txBody>
          <a:bodyPr/>
          <a:lstStyle>
            <a:lvl1pPr>
              <a:defRPr/>
            </a:lvl1pPr>
          </a:lstStyle>
          <a:p>
            <a:pPr>
              <a:defRPr/>
            </a:pPr>
            <a:fld id="{FDE925F2-A02F-40D1-96DC-DF78BDFA1D74}" type="datetimeFigureOut">
              <a:rPr lang="es-ES"/>
              <a:pPr>
                <a:defRPr/>
              </a:pPr>
              <a:t>04/07/2023</a:t>
            </a:fld>
            <a:endParaRPr lang="es-ES"/>
          </a:p>
        </p:txBody>
      </p:sp>
      <p:sp>
        <p:nvSpPr>
          <p:cNvPr id="6" name="9 Marcador de pie de página"/>
          <p:cNvSpPr>
            <a:spLocks noGrp="1"/>
          </p:cNvSpPr>
          <p:nvPr>
            <p:ph type="ftr" sz="quarter" idx="11"/>
          </p:nvPr>
        </p:nvSpPr>
        <p:spPr/>
        <p:txBody>
          <a:bodyPr/>
          <a:lstStyle>
            <a:lvl1pPr>
              <a:defRPr/>
            </a:lvl1pPr>
          </a:lstStyle>
          <a:p>
            <a:pPr>
              <a:defRPr/>
            </a:pPr>
            <a:endParaRPr lang="es-ES"/>
          </a:p>
        </p:txBody>
      </p:sp>
      <p:sp>
        <p:nvSpPr>
          <p:cNvPr id="7" name="21 Marcador de número de diapositiva"/>
          <p:cNvSpPr>
            <a:spLocks noGrp="1"/>
          </p:cNvSpPr>
          <p:nvPr>
            <p:ph type="sldNum" sz="quarter" idx="12"/>
          </p:nvPr>
        </p:nvSpPr>
        <p:spPr/>
        <p:txBody>
          <a:bodyPr/>
          <a:lstStyle>
            <a:lvl1pPr>
              <a:defRPr/>
            </a:lvl1pPr>
          </a:lstStyle>
          <a:p>
            <a:pPr>
              <a:defRPr/>
            </a:pPr>
            <a:fld id="{B4154FE1-68C3-4DD6-914A-582AFDDB8569}"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cxnSp>
        <p:nvCxnSpPr>
          <p:cNvPr id="7" name="9 Conector recto"/>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16 Conector recto"/>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2 Marcador de texto"/>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s-ES" smtClean="0"/>
              <a:t>Haga clic para modificar el estilo de texto del patrón</a:t>
            </a:r>
          </a:p>
        </p:txBody>
      </p:sp>
      <p:sp>
        <p:nvSpPr>
          <p:cNvPr id="32" name="31 Marcador de contenido"/>
          <p:cNvSpPr>
            <a:spLocks noGrp="1"/>
          </p:cNvSpPr>
          <p:nvPr>
            <p:ph sz="half" idx="2"/>
          </p:nvPr>
        </p:nvSpPr>
        <p:spPr>
          <a:xfrm>
            <a:off x="457200" y="2201896"/>
            <a:ext cx="4038600" cy="391363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34" name="33 Marcador de contenido"/>
          <p:cNvSpPr>
            <a:spLocks noGrp="1"/>
          </p:cNvSpPr>
          <p:nvPr>
            <p:ph sz="quarter" idx="4"/>
          </p:nvPr>
        </p:nvSpPr>
        <p:spPr>
          <a:xfrm>
            <a:off x="4649788" y="2201896"/>
            <a:ext cx="4038600" cy="391363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2" name="1 Título"/>
          <p:cNvSpPr>
            <a:spLocks noGrp="1"/>
          </p:cNvSpPr>
          <p:nvPr>
            <p:ph type="title"/>
          </p:nvPr>
        </p:nvSpPr>
        <p:spPr>
          <a:xfrm>
            <a:off x="457200" y="155448"/>
            <a:ext cx="8229600" cy="1143000"/>
          </a:xfrm>
        </p:spPr>
        <p:txBody>
          <a:bodyPr/>
          <a:lstStyle>
            <a:lvl1pPr>
              <a:defRPr/>
            </a:lvl1pPr>
          </a:lstStyle>
          <a:p>
            <a:r>
              <a:rPr lang="es-ES" smtClean="0"/>
              <a:t>Haga clic para modificar el estilo de título del patrón</a:t>
            </a:r>
            <a:endParaRPr lang="en-US"/>
          </a:p>
        </p:txBody>
      </p:sp>
      <p:sp>
        <p:nvSpPr>
          <p:cNvPr id="12" name="11 Marcador de texto"/>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s-ES" smtClean="0"/>
              <a:t>Haga clic para modificar el estilo de texto del patrón</a:t>
            </a:r>
          </a:p>
        </p:txBody>
      </p:sp>
      <p:sp>
        <p:nvSpPr>
          <p:cNvPr id="9" name="8 Marcador de número de diapositiva"/>
          <p:cNvSpPr>
            <a:spLocks noGrp="1"/>
          </p:cNvSpPr>
          <p:nvPr>
            <p:ph type="sldNum" sz="quarter" idx="10"/>
          </p:nvPr>
        </p:nvSpPr>
        <p:spPr/>
        <p:txBody>
          <a:bodyPr/>
          <a:lstStyle>
            <a:lvl1pPr>
              <a:defRPr/>
            </a:lvl1pPr>
          </a:lstStyle>
          <a:p>
            <a:pPr>
              <a:defRPr/>
            </a:pPr>
            <a:fld id="{4E3006B3-AED7-40B4-941B-E8CEA08B9A02}" type="slidenum">
              <a:rPr lang="es-ES"/>
              <a:pPr>
                <a:defRPr/>
              </a:pPr>
              <a:t>‹Nº›</a:t>
            </a:fld>
            <a:endParaRPr lang="es-ES"/>
          </a:p>
        </p:txBody>
      </p:sp>
      <p:sp>
        <p:nvSpPr>
          <p:cNvPr id="10" name="7 Marcador de pie de página"/>
          <p:cNvSpPr>
            <a:spLocks noGrp="1"/>
          </p:cNvSpPr>
          <p:nvPr>
            <p:ph type="ftr" sz="quarter" idx="11"/>
          </p:nvPr>
        </p:nvSpPr>
        <p:spPr/>
        <p:txBody>
          <a:bodyPr/>
          <a:lstStyle>
            <a:lvl1pPr>
              <a:defRPr/>
            </a:lvl1pPr>
          </a:lstStyle>
          <a:p>
            <a:pPr>
              <a:defRPr/>
            </a:pPr>
            <a:endParaRPr lang="es-ES"/>
          </a:p>
        </p:txBody>
      </p:sp>
      <p:sp>
        <p:nvSpPr>
          <p:cNvPr id="11" name="6 Marcador de fecha"/>
          <p:cNvSpPr>
            <a:spLocks noGrp="1"/>
          </p:cNvSpPr>
          <p:nvPr>
            <p:ph type="dt" sz="half" idx="12"/>
          </p:nvPr>
        </p:nvSpPr>
        <p:spPr/>
        <p:txBody>
          <a:bodyPr/>
          <a:lstStyle>
            <a:lvl1pPr>
              <a:defRPr/>
            </a:lvl1pPr>
          </a:lstStyle>
          <a:p>
            <a:pPr>
              <a:defRPr/>
            </a:pPr>
            <a:fld id="{C83C94B9-1CEF-486D-B176-8151E3CE2597}" type="datetimeFigureOut">
              <a:rPr lang="es-ES"/>
              <a:pPr>
                <a:defRPr/>
              </a:pPr>
              <a:t>04/07/2023</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3 Marcador de fecha"/>
          <p:cNvSpPr>
            <a:spLocks noGrp="1"/>
          </p:cNvSpPr>
          <p:nvPr>
            <p:ph type="dt" sz="half" idx="10"/>
          </p:nvPr>
        </p:nvSpPr>
        <p:spPr/>
        <p:txBody>
          <a:bodyPr/>
          <a:lstStyle>
            <a:lvl1pPr>
              <a:defRPr/>
            </a:lvl1pPr>
          </a:lstStyle>
          <a:p>
            <a:pPr>
              <a:defRPr/>
            </a:pPr>
            <a:fld id="{4D9F4A00-D36D-438F-9D6C-BB148547CD80}" type="datetimeFigureOut">
              <a:rPr lang="es-ES"/>
              <a:pPr>
                <a:defRPr/>
              </a:pPr>
              <a:t>04/07/2023</a:t>
            </a:fld>
            <a:endParaRPr lang="es-ES"/>
          </a:p>
        </p:txBody>
      </p:sp>
      <p:sp>
        <p:nvSpPr>
          <p:cNvPr id="4" name="9 Marcador de pie de página"/>
          <p:cNvSpPr>
            <a:spLocks noGrp="1"/>
          </p:cNvSpPr>
          <p:nvPr>
            <p:ph type="ftr" sz="quarter" idx="11"/>
          </p:nvPr>
        </p:nvSpPr>
        <p:spPr/>
        <p:txBody>
          <a:bodyPr/>
          <a:lstStyle>
            <a:lvl1pPr>
              <a:defRPr/>
            </a:lvl1pPr>
          </a:lstStyle>
          <a:p>
            <a:pPr>
              <a:defRPr/>
            </a:pPr>
            <a:endParaRPr lang="es-ES"/>
          </a:p>
        </p:txBody>
      </p:sp>
      <p:sp>
        <p:nvSpPr>
          <p:cNvPr id="5" name="21 Marcador de número de diapositiva"/>
          <p:cNvSpPr>
            <a:spLocks noGrp="1"/>
          </p:cNvSpPr>
          <p:nvPr>
            <p:ph type="sldNum" sz="quarter" idx="12"/>
          </p:nvPr>
        </p:nvSpPr>
        <p:spPr/>
        <p:txBody>
          <a:bodyPr/>
          <a:lstStyle>
            <a:lvl1pPr>
              <a:defRPr/>
            </a:lvl1pPr>
          </a:lstStyle>
          <a:p>
            <a:pPr>
              <a:defRPr/>
            </a:pPr>
            <a:fld id="{3E9F4C40-C290-4287-81FA-6C9250404DC2}"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23 Marcador de fecha"/>
          <p:cNvSpPr>
            <a:spLocks noGrp="1"/>
          </p:cNvSpPr>
          <p:nvPr>
            <p:ph type="dt" sz="half" idx="10"/>
          </p:nvPr>
        </p:nvSpPr>
        <p:spPr/>
        <p:txBody>
          <a:bodyPr/>
          <a:lstStyle>
            <a:lvl1pPr>
              <a:defRPr/>
            </a:lvl1pPr>
          </a:lstStyle>
          <a:p>
            <a:pPr>
              <a:defRPr/>
            </a:pPr>
            <a:fld id="{E58D2E0E-7870-4E40-B374-F3DA3F339872}" type="datetimeFigureOut">
              <a:rPr lang="es-ES"/>
              <a:pPr>
                <a:defRPr/>
              </a:pPr>
              <a:t>04/07/2023</a:t>
            </a:fld>
            <a:endParaRPr lang="es-ES"/>
          </a:p>
        </p:txBody>
      </p:sp>
      <p:sp>
        <p:nvSpPr>
          <p:cNvPr id="3" name="9 Marcador de pie de página"/>
          <p:cNvSpPr>
            <a:spLocks noGrp="1"/>
          </p:cNvSpPr>
          <p:nvPr>
            <p:ph type="ftr" sz="quarter" idx="11"/>
          </p:nvPr>
        </p:nvSpPr>
        <p:spPr/>
        <p:txBody>
          <a:bodyPr/>
          <a:lstStyle>
            <a:lvl1pPr>
              <a:defRPr/>
            </a:lvl1pPr>
          </a:lstStyle>
          <a:p>
            <a:pPr>
              <a:defRPr/>
            </a:pPr>
            <a:endParaRPr lang="es-ES"/>
          </a:p>
        </p:txBody>
      </p:sp>
      <p:sp>
        <p:nvSpPr>
          <p:cNvPr id="4" name="21 Marcador de número de diapositiva"/>
          <p:cNvSpPr>
            <a:spLocks noGrp="1"/>
          </p:cNvSpPr>
          <p:nvPr>
            <p:ph type="sldNum" sz="quarter" idx="12"/>
          </p:nvPr>
        </p:nvSpPr>
        <p:spPr/>
        <p:txBody>
          <a:bodyPr/>
          <a:lstStyle>
            <a:lvl1pPr>
              <a:defRPr/>
            </a:lvl1pPr>
          </a:lstStyle>
          <a:p>
            <a:pPr>
              <a:defRPr/>
            </a:pPr>
            <a:fld id="{FF392539-CCB7-442C-AD67-4BA620CA9F4E}"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457200" y="457200"/>
            <a:ext cx="6248400" cy="5715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3" name="2 Marcador de texto"/>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s-ES" smtClean="0"/>
              <a:t>Haga clic para modificar el estilo de texto del patrón</a:t>
            </a:r>
          </a:p>
        </p:txBody>
      </p:sp>
      <p:sp>
        <p:nvSpPr>
          <p:cNvPr id="31" name="30 Título"/>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s-ES" smtClean="0"/>
              <a:t>Haga clic para modificar el estilo de título del patrón</a:t>
            </a:r>
            <a:endParaRPr lang="en-US"/>
          </a:p>
        </p:txBody>
      </p:sp>
      <p:sp>
        <p:nvSpPr>
          <p:cNvPr id="5" name="7 Marcador de fecha"/>
          <p:cNvSpPr>
            <a:spLocks noGrp="1"/>
          </p:cNvSpPr>
          <p:nvPr>
            <p:ph type="dt" sz="half" idx="10"/>
          </p:nvPr>
        </p:nvSpPr>
        <p:spPr/>
        <p:txBody>
          <a:bodyPr/>
          <a:lstStyle>
            <a:lvl1pPr>
              <a:defRPr/>
            </a:lvl1pPr>
          </a:lstStyle>
          <a:p>
            <a:pPr>
              <a:defRPr/>
            </a:pPr>
            <a:fld id="{316BA4A2-2F3D-4E54-995D-7253419C156F}" type="datetimeFigureOut">
              <a:rPr lang="es-ES"/>
              <a:pPr>
                <a:defRPr/>
              </a:pPr>
              <a:t>04/07/2023</a:t>
            </a:fld>
            <a:endParaRPr lang="es-ES"/>
          </a:p>
        </p:txBody>
      </p:sp>
      <p:sp>
        <p:nvSpPr>
          <p:cNvPr id="6" name="8 Marcador de número de diapositiva"/>
          <p:cNvSpPr>
            <a:spLocks noGrp="1"/>
          </p:cNvSpPr>
          <p:nvPr>
            <p:ph type="sldNum" sz="quarter" idx="11"/>
          </p:nvPr>
        </p:nvSpPr>
        <p:spPr/>
        <p:txBody>
          <a:bodyPr/>
          <a:lstStyle>
            <a:lvl1pPr>
              <a:defRPr/>
            </a:lvl1pPr>
          </a:lstStyle>
          <a:p>
            <a:pPr>
              <a:defRPr/>
            </a:pPr>
            <a:fld id="{32361B30-4AC5-4A82-9F2C-D19960F8F8C9}" type="slidenum">
              <a:rPr lang="es-ES"/>
              <a:pPr>
                <a:defRPr/>
              </a:pPr>
              <a:t>‹Nº›</a:t>
            </a:fld>
            <a:endParaRPr lang="es-ES"/>
          </a:p>
        </p:txBody>
      </p:sp>
      <p:sp>
        <p:nvSpPr>
          <p:cNvPr id="7" name="9 Marcador de pie de página"/>
          <p:cNvSpPr>
            <a:spLocks noGrp="1"/>
          </p:cNvSpPr>
          <p:nvPr>
            <p:ph type="ftr" sz="quarter" idx="12"/>
          </p:nvPr>
        </p:nvSpPr>
        <p:spPr/>
        <p:txBody>
          <a:bodyPr/>
          <a:lstStyle>
            <a:lvl1pPr>
              <a:defRPr/>
            </a:lvl1pPr>
          </a:lstStyle>
          <a:p>
            <a:pPr>
              <a:defRPr/>
            </a:pPr>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s-ES" noProof="0" smtClean="0"/>
              <a:t>Haga clic en el icono para agregar una imagen</a:t>
            </a:r>
            <a:endParaRPr lang="en-US" noProof="0"/>
          </a:p>
        </p:txBody>
      </p:sp>
      <p:sp>
        <p:nvSpPr>
          <p:cNvPr id="4" name="3 Marcador de texto"/>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s-ES" smtClean="0"/>
              <a:t>Haga clic para modificar el estilo de texto del patrón</a:t>
            </a:r>
          </a:p>
        </p:txBody>
      </p:sp>
      <p:sp>
        <p:nvSpPr>
          <p:cNvPr id="5" name="7 Marcador de fecha"/>
          <p:cNvSpPr>
            <a:spLocks noGrp="1"/>
          </p:cNvSpPr>
          <p:nvPr>
            <p:ph type="dt" sz="half" idx="10"/>
          </p:nvPr>
        </p:nvSpPr>
        <p:spPr/>
        <p:txBody>
          <a:bodyPr/>
          <a:lstStyle>
            <a:lvl1pPr>
              <a:defRPr/>
            </a:lvl1pPr>
          </a:lstStyle>
          <a:p>
            <a:pPr>
              <a:defRPr/>
            </a:pPr>
            <a:fld id="{1ED8273B-0D00-4ADD-BFC6-C7EB94B7B87D}" type="datetimeFigureOut">
              <a:rPr lang="es-ES"/>
              <a:pPr>
                <a:defRPr/>
              </a:pPr>
              <a:t>04/07/2023</a:t>
            </a:fld>
            <a:endParaRPr lang="es-ES"/>
          </a:p>
        </p:txBody>
      </p:sp>
      <p:sp>
        <p:nvSpPr>
          <p:cNvPr id="6" name="8 Marcador de número de diapositiva"/>
          <p:cNvSpPr>
            <a:spLocks noGrp="1"/>
          </p:cNvSpPr>
          <p:nvPr>
            <p:ph type="sldNum" sz="quarter" idx="11"/>
          </p:nvPr>
        </p:nvSpPr>
        <p:spPr/>
        <p:txBody>
          <a:bodyPr/>
          <a:lstStyle>
            <a:lvl1pPr>
              <a:defRPr/>
            </a:lvl1pPr>
          </a:lstStyle>
          <a:p>
            <a:pPr>
              <a:defRPr/>
            </a:pPr>
            <a:fld id="{AE01714B-694B-4208-81FB-10DC3117A009}" type="slidenum">
              <a:rPr lang="es-ES"/>
              <a:pPr>
                <a:defRPr/>
              </a:pPr>
              <a:t>‹Nº›</a:t>
            </a:fld>
            <a:endParaRPr lang="es-ES"/>
          </a:p>
        </p:txBody>
      </p:sp>
      <p:sp>
        <p:nvSpPr>
          <p:cNvPr id="7" name="9 Marcador de pie de página"/>
          <p:cNvSpPr>
            <a:spLocks noGrp="1"/>
          </p:cNvSpPr>
          <p:nvPr>
            <p:ph type="ftr" sz="quarter" idx="12"/>
          </p:nvPr>
        </p:nvSpPr>
        <p:spPr/>
        <p:txBody>
          <a:bodyPr/>
          <a:lstStyle>
            <a:lvl1pPr>
              <a:defRPr/>
            </a:lvl1pPr>
          </a:lstStyle>
          <a:p>
            <a:pPr>
              <a:defRPr/>
            </a:pPr>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47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1026" name="8 Marcador de texto"/>
          <p:cNvSpPr>
            <a:spLocks noGrp="1"/>
          </p:cNvSpPr>
          <p:nvPr>
            <p:ph type="body" idx="1"/>
          </p:nvPr>
        </p:nvSpPr>
        <p:spPr bwMode="auto">
          <a:xfrm>
            <a:off x="457200" y="1447800"/>
            <a:ext cx="8229600" cy="4678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24" name="23 Marcador de fecha"/>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smtClean="0">
                <a:solidFill>
                  <a:schemeClr val="tx2"/>
                </a:solidFill>
                <a:latin typeface="+mn-lt"/>
              </a:defRPr>
            </a:lvl1pPr>
          </a:lstStyle>
          <a:p>
            <a:pPr>
              <a:defRPr/>
            </a:pPr>
            <a:fld id="{11D9067A-669E-45D7-BF16-1B51FC5569CC}" type="datetimeFigureOut">
              <a:rPr lang="es-ES"/>
              <a:pPr>
                <a:defRPr/>
              </a:pPr>
              <a:t>04/07/2023</a:t>
            </a:fld>
            <a:endParaRPr lang="es-ES"/>
          </a:p>
        </p:txBody>
      </p:sp>
      <p:sp>
        <p:nvSpPr>
          <p:cNvPr id="10" name="9 Marcador de pie de página"/>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endParaRPr lang="es-ES"/>
          </a:p>
        </p:txBody>
      </p:sp>
      <p:sp>
        <p:nvSpPr>
          <p:cNvPr id="22" name="21 Marcador de número de diapositiva"/>
          <p:cNvSpPr>
            <a:spLocks noGrp="1"/>
          </p:cNvSpPr>
          <p:nvPr>
            <p:ph type="sldNum" sz="quarter" idx="4"/>
          </p:nvPr>
        </p:nvSpPr>
        <p:spPr>
          <a:xfrm>
            <a:off x="8410575" y="6181725"/>
            <a:ext cx="609600" cy="457200"/>
          </a:xfrm>
          <a:prstGeom prst="rect">
            <a:avLst/>
          </a:prstGeom>
          <a:noFill/>
        </p:spPr>
        <p:txBody>
          <a:bodyPr vert="horz" lIns="0" tIns="0" rIns="0" bIns="0" anchor="ctr" anchorCtr="0">
            <a:noAutofit/>
          </a:bodyPr>
          <a:lstStyle>
            <a:lvl1pPr algn="ctr" eaLnBrk="1" fontAlgn="auto" latinLnBrk="0" hangingPunct="1">
              <a:spcBef>
                <a:spcPts val="0"/>
              </a:spcBef>
              <a:spcAft>
                <a:spcPts val="0"/>
              </a:spcAft>
              <a:defRPr kumimoji="0" sz="1600" baseline="0" smtClean="0">
                <a:solidFill>
                  <a:schemeClr val="tx2"/>
                </a:solidFill>
                <a:latin typeface="+mn-lt"/>
              </a:defRPr>
            </a:lvl1pPr>
          </a:lstStyle>
          <a:p>
            <a:pPr>
              <a:defRPr/>
            </a:pPr>
            <a:fld id="{49F711D7-BB3A-46AA-9389-5CEF6442F2A2}" type="slidenum">
              <a:rPr lang="es-ES"/>
              <a:pPr>
                <a:defRPr/>
              </a:pPr>
              <a:t>‹Nº›</a:t>
            </a:fld>
            <a:endParaRPr lang="es-ES"/>
          </a:p>
        </p:txBody>
      </p:sp>
      <p:sp>
        <p:nvSpPr>
          <p:cNvPr id="5" name="4 Marcador de título"/>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s-ES" smtClean="0"/>
              <a:t>Haga clic para modificar el estilo de título del patrón</a:t>
            </a:r>
            <a:endParaRPr lang="en-US"/>
          </a:p>
        </p:txBody>
      </p:sp>
    </p:spTree>
  </p:cSld>
  <p:clrMap bg1="dk1" tx1="lt1" bg2="dk2" tx2="lt2" accent1="accent1" accent2="accent2" accent3="accent3" accent4="accent4" accent5="accent5" accent6="accent6" hlink="hlink" folHlink="folHlink"/>
  <p:sldLayoutIdLst>
    <p:sldLayoutId id="2147483684" r:id="rId1"/>
    <p:sldLayoutId id="2147483678" r:id="rId2"/>
    <p:sldLayoutId id="2147483685" r:id="rId3"/>
    <p:sldLayoutId id="2147483679" r:id="rId4"/>
    <p:sldLayoutId id="2147483686" r:id="rId5"/>
    <p:sldLayoutId id="2147483680" r:id="rId6"/>
    <p:sldLayoutId id="2147483681" r:id="rId7"/>
    <p:sldLayoutId id="2147483687" r:id="rId8"/>
    <p:sldLayoutId id="2147483688" r:id="rId9"/>
    <p:sldLayoutId id="2147483682" r:id="rId10"/>
    <p:sldLayoutId id="2147483683" r:id="rId11"/>
  </p:sldLayoutIdLst>
  <p:txStyles>
    <p:titleStyle>
      <a:lvl1pPr algn="l" rtl="0" fontAlgn="base">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fontAlgn="base">
        <a:spcBef>
          <a:spcPct val="0"/>
        </a:spcBef>
        <a:spcAft>
          <a:spcPct val="0"/>
        </a:spcAft>
        <a:defRPr sz="4200">
          <a:solidFill>
            <a:srgbClr val="F9F9F9"/>
          </a:solidFill>
          <a:latin typeface="Constantia" pitchFamily="18" charset="0"/>
        </a:defRPr>
      </a:lvl2pPr>
      <a:lvl3pPr algn="l" rtl="0" fontAlgn="base">
        <a:spcBef>
          <a:spcPct val="0"/>
        </a:spcBef>
        <a:spcAft>
          <a:spcPct val="0"/>
        </a:spcAft>
        <a:defRPr sz="4200">
          <a:solidFill>
            <a:srgbClr val="F9F9F9"/>
          </a:solidFill>
          <a:latin typeface="Constantia" pitchFamily="18" charset="0"/>
        </a:defRPr>
      </a:lvl3pPr>
      <a:lvl4pPr algn="l" rtl="0" fontAlgn="base">
        <a:spcBef>
          <a:spcPct val="0"/>
        </a:spcBef>
        <a:spcAft>
          <a:spcPct val="0"/>
        </a:spcAft>
        <a:defRPr sz="4200">
          <a:solidFill>
            <a:srgbClr val="F9F9F9"/>
          </a:solidFill>
          <a:latin typeface="Constantia" pitchFamily="18" charset="0"/>
        </a:defRPr>
      </a:lvl4pPr>
      <a:lvl5pPr algn="l" rtl="0" fontAlgn="base">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fontAlgn="base">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fontAlgn="base">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l" rtl="0" fontAlgn="base">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l" rtl="0" fontAlgn="base">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l" rtl="0" fontAlgn="base">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a:spLocks noChangeArrowheads="1"/>
          </p:cNvSpPr>
          <p:nvPr/>
        </p:nvSpPr>
        <p:spPr bwMode="auto">
          <a:xfrm>
            <a:off x="2428859" y="1571612"/>
            <a:ext cx="5630067" cy="3170099"/>
          </a:xfrm>
          <a:prstGeom prst="rect">
            <a:avLst/>
          </a:prstGeom>
          <a:noFill/>
          <a:ln w="9525">
            <a:noFill/>
            <a:miter lim="800000"/>
            <a:headEnd/>
            <a:tailEnd/>
          </a:ln>
        </p:spPr>
        <p:txBody>
          <a:bodyPr wrap="none">
            <a:spAutoFit/>
          </a:bodyPr>
          <a:lstStyle/>
          <a:p>
            <a:pPr algn="ctr"/>
            <a:r>
              <a:rPr lang="es-ES" sz="2000" dirty="0">
                <a:solidFill>
                  <a:schemeClr val="bg1"/>
                </a:solidFill>
                <a:latin typeface="Algerian" pitchFamily="82" charset="0"/>
              </a:rPr>
              <a:t>PROVINCIA DE CORRIENTES</a:t>
            </a:r>
          </a:p>
          <a:p>
            <a:pPr algn="ctr"/>
            <a:endParaRPr lang="es-ES" sz="2000" dirty="0" smtClean="0">
              <a:solidFill>
                <a:schemeClr val="bg1"/>
              </a:solidFill>
              <a:latin typeface="Algerian" pitchFamily="82" charset="0"/>
            </a:endParaRPr>
          </a:p>
          <a:p>
            <a:pPr algn="ctr"/>
            <a:r>
              <a:rPr lang="es-ES" sz="2000" dirty="0" smtClean="0">
                <a:solidFill>
                  <a:schemeClr val="bg1"/>
                </a:solidFill>
                <a:latin typeface="Algerian" pitchFamily="82" charset="0"/>
              </a:rPr>
              <a:t>MINISTERIO </a:t>
            </a:r>
            <a:r>
              <a:rPr lang="es-ES" sz="2000" dirty="0">
                <a:solidFill>
                  <a:schemeClr val="bg1"/>
                </a:solidFill>
                <a:latin typeface="Algerian" pitchFamily="82" charset="0"/>
              </a:rPr>
              <a:t>DE </a:t>
            </a:r>
            <a:r>
              <a:rPr lang="es-ES" sz="2000" dirty="0" smtClean="0">
                <a:solidFill>
                  <a:schemeClr val="bg1"/>
                </a:solidFill>
                <a:latin typeface="Algerian" pitchFamily="82" charset="0"/>
              </a:rPr>
              <a:t>SEGURIDAD</a:t>
            </a:r>
            <a:endParaRPr lang="es-ES" sz="2000" dirty="0">
              <a:solidFill>
                <a:schemeClr val="bg1"/>
              </a:solidFill>
              <a:latin typeface="Algerian" pitchFamily="82" charset="0"/>
            </a:endParaRPr>
          </a:p>
          <a:p>
            <a:pPr algn="ctr"/>
            <a:endParaRPr lang="es-ES" sz="2000" dirty="0" smtClean="0">
              <a:solidFill>
                <a:schemeClr val="bg1"/>
              </a:solidFill>
              <a:latin typeface="Algerian" pitchFamily="82" charset="0"/>
            </a:endParaRPr>
          </a:p>
          <a:p>
            <a:pPr algn="ctr"/>
            <a:r>
              <a:rPr lang="es-ES" sz="2000" dirty="0" smtClean="0">
                <a:solidFill>
                  <a:schemeClr val="bg1"/>
                </a:solidFill>
                <a:latin typeface="Algerian" pitchFamily="82" charset="0"/>
              </a:rPr>
              <a:t>JEFATURA </a:t>
            </a:r>
            <a:r>
              <a:rPr lang="es-ES" sz="2000" dirty="0">
                <a:solidFill>
                  <a:schemeClr val="bg1"/>
                </a:solidFill>
                <a:latin typeface="Algerian" pitchFamily="82" charset="0"/>
              </a:rPr>
              <a:t>DE </a:t>
            </a:r>
            <a:r>
              <a:rPr lang="es-ES" sz="2000" dirty="0" smtClean="0">
                <a:solidFill>
                  <a:schemeClr val="bg1"/>
                </a:solidFill>
                <a:latin typeface="Algerian" pitchFamily="82" charset="0"/>
              </a:rPr>
              <a:t>POLICIA</a:t>
            </a:r>
          </a:p>
          <a:p>
            <a:pPr algn="ctr"/>
            <a:endParaRPr lang="es-ES" sz="2000" dirty="0" smtClean="0">
              <a:solidFill>
                <a:schemeClr val="bg1"/>
              </a:solidFill>
              <a:latin typeface="Algerian" pitchFamily="82" charset="0"/>
            </a:endParaRPr>
          </a:p>
          <a:p>
            <a:pPr algn="ctr"/>
            <a:r>
              <a:rPr lang="es-ES" sz="2000" dirty="0" smtClean="0">
                <a:solidFill>
                  <a:schemeClr val="bg1"/>
                </a:solidFill>
                <a:latin typeface="Algerian" pitchFamily="82" charset="0"/>
              </a:rPr>
              <a:t>DIRECCIÓN  GENERAL DE PERSONAL </a:t>
            </a:r>
          </a:p>
          <a:p>
            <a:pPr algn="ctr"/>
            <a:r>
              <a:rPr lang="es-ES" sz="2000" dirty="0" smtClean="0">
                <a:solidFill>
                  <a:schemeClr val="bg1"/>
                </a:solidFill>
                <a:latin typeface="Algerian" pitchFamily="82" charset="0"/>
              </a:rPr>
              <a:t>Y FORMACIÓN POLICIAL</a:t>
            </a:r>
          </a:p>
          <a:p>
            <a:pPr algn="ctr"/>
            <a:endParaRPr lang="es-ES" sz="2000" dirty="0" smtClean="0">
              <a:solidFill>
                <a:schemeClr val="bg1"/>
              </a:solidFill>
              <a:latin typeface="Algerian" pitchFamily="82" charset="0"/>
            </a:endParaRPr>
          </a:p>
          <a:p>
            <a:pPr algn="ctr"/>
            <a:r>
              <a:rPr lang="es-ES" sz="2000" dirty="0" smtClean="0">
                <a:solidFill>
                  <a:schemeClr val="bg1"/>
                </a:solidFill>
                <a:latin typeface="Algerian" pitchFamily="82" charset="0"/>
              </a:rPr>
              <a:t>INSTITUTO SUPERIOR DE FORMACIÓN POLICIAL</a:t>
            </a:r>
          </a:p>
        </p:txBody>
      </p:sp>
      <p:sp>
        <p:nvSpPr>
          <p:cNvPr id="9" name="8 Pergamino horizontal"/>
          <p:cNvSpPr/>
          <p:nvPr/>
        </p:nvSpPr>
        <p:spPr>
          <a:xfrm>
            <a:off x="2143108" y="4786322"/>
            <a:ext cx="6094412" cy="1871663"/>
          </a:xfrm>
          <a:prstGeom prst="horizontalScroll">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endParaRPr lang="es-ES"/>
          </a:p>
        </p:txBody>
      </p:sp>
      <p:sp>
        <p:nvSpPr>
          <p:cNvPr id="11" name="10 CuadroTexto"/>
          <p:cNvSpPr txBox="1">
            <a:spLocks noChangeArrowheads="1"/>
          </p:cNvSpPr>
          <p:nvPr/>
        </p:nvSpPr>
        <p:spPr bwMode="auto">
          <a:xfrm>
            <a:off x="2496986" y="5522098"/>
            <a:ext cx="5493812" cy="400110"/>
          </a:xfrm>
          <a:prstGeom prst="rect">
            <a:avLst/>
          </a:prstGeom>
          <a:noFill/>
          <a:ln w="9525">
            <a:noFill/>
            <a:miter lim="800000"/>
            <a:headEnd/>
            <a:tailEnd/>
          </a:ln>
        </p:spPr>
        <p:txBody>
          <a:bodyPr wrap="square">
            <a:spAutoFit/>
          </a:bodyPr>
          <a:lstStyle/>
          <a:p>
            <a:pPr algn="ctr"/>
            <a:r>
              <a:rPr lang="es-ES" sz="2000" dirty="0">
                <a:solidFill>
                  <a:schemeClr val="bg1"/>
                </a:solidFill>
                <a:latin typeface="Algerian" pitchFamily="82" charset="0"/>
              </a:rPr>
              <a:t>DIVISIÓN ESCUELA DE </a:t>
            </a:r>
            <a:r>
              <a:rPr lang="es-ES" sz="2000" dirty="0" smtClean="0">
                <a:solidFill>
                  <a:schemeClr val="bg1"/>
                </a:solidFill>
                <a:latin typeface="Algerian" pitchFamily="82" charset="0"/>
              </a:rPr>
              <a:t>SUBOFICIALES</a:t>
            </a:r>
            <a:endParaRPr lang="es-ES" sz="2000" dirty="0">
              <a:solidFill>
                <a:schemeClr val="bg1"/>
              </a:solidFill>
              <a:latin typeface="Algerian" pitchFamily="82" charset="0"/>
            </a:endParaRPr>
          </a:p>
        </p:txBody>
      </p:sp>
      <p:pic>
        <p:nvPicPr>
          <p:cNvPr id="10" name="9 Imagen"/>
          <p:cNvPicPr>
            <a:picLocks noChangeAspect="1"/>
          </p:cNvPicPr>
          <p:nvPr/>
        </p:nvPicPr>
        <p:blipFill>
          <a:blip r:embed="rId2" cstate="print"/>
          <a:srcRect/>
          <a:stretch>
            <a:fillRect/>
          </a:stretch>
        </p:blipFill>
        <p:spPr bwMode="auto">
          <a:xfrm>
            <a:off x="-107950" y="9525"/>
            <a:ext cx="2484438" cy="2235200"/>
          </a:xfrm>
          <a:prstGeom prst="rect">
            <a:avLst/>
          </a:prstGeom>
          <a:noFill/>
          <a:ln w="9525">
            <a:noFill/>
            <a:miter lim="800000"/>
            <a:headEnd/>
            <a:tailEnd/>
          </a:ln>
        </p:spPr>
      </p:pic>
      <p:pic>
        <p:nvPicPr>
          <p:cNvPr id="7" name="6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6" presetClass="entr" presetSubtype="16"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par>
                          <p:cTn id="13" fill="hold">
                            <p:stCondLst>
                              <p:cond delay="2500"/>
                            </p:stCondLst>
                            <p:childTnLst>
                              <p:par>
                                <p:cTn id="14" presetID="16" presetClass="entr" presetSubtype="2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arn(inVertical)">
                                      <p:cBhvr>
                                        <p:cTn id="16" dur="500"/>
                                        <p:tgtEl>
                                          <p:spTgt spid="9"/>
                                        </p:tgtEl>
                                      </p:cBhvr>
                                    </p:animEffect>
                                  </p:childTnLst>
                                </p:cTn>
                              </p:par>
                            </p:childTnLst>
                          </p:cTn>
                        </p:par>
                        <p:par>
                          <p:cTn id="17" fill="hold">
                            <p:stCondLst>
                              <p:cond delay="3000"/>
                            </p:stCondLst>
                            <p:childTnLst>
                              <p:par>
                                <p:cTn id="18" presetID="42"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1000"/>
                                        <p:tgtEl>
                                          <p:spTgt spid="11"/>
                                        </p:tgtEl>
                                      </p:cBhvr>
                                    </p:animEffect>
                                    <p:anim calcmode="lin" valueType="num">
                                      <p:cBhvr>
                                        <p:cTn id="21" dur="1000" fill="hold"/>
                                        <p:tgtEl>
                                          <p:spTgt spid="11"/>
                                        </p:tgtEl>
                                        <p:attrNameLst>
                                          <p:attrName>ppt_x</p:attrName>
                                        </p:attrNameLst>
                                      </p:cBhvr>
                                      <p:tavLst>
                                        <p:tav tm="0">
                                          <p:val>
                                            <p:strVal val="#ppt_x"/>
                                          </p:val>
                                        </p:tav>
                                        <p:tav tm="100000">
                                          <p:val>
                                            <p:strVal val="#ppt_x"/>
                                          </p:val>
                                        </p:tav>
                                      </p:tavLst>
                                    </p:anim>
                                    <p:anim calcmode="lin" valueType="num">
                                      <p:cBhvr>
                                        <p:cTn id="22" dur="1000" fill="hold"/>
                                        <p:tgtEl>
                                          <p:spTgt spid="11"/>
                                        </p:tgtEl>
                                        <p:attrNameLst>
                                          <p:attrName>ppt_y</p:attrName>
                                        </p:attrNameLst>
                                      </p:cBhvr>
                                      <p:tavLst>
                                        <p:tav tm="0">
                                          <p:val>
                                            <p:strVal val="#ppt_y+.1"/>
                                          </p:val>
                                        </p:tav>
                                        <p:tav tm="100000">
                                          <p:val>
                                            <p:strVal val="#ppt_y"/>
                                          </p:val>
                                        </p:tav>
                                      </p:tavLst>
                                    </p:anim>
                                  </p:childTnLst>
                                </p:cTn>
                              </p:par>
                            </p:childTnLst>
                          </p:cTn>
                        </p:par>
                        <p:par>
                          <p:cTn id="23" fill="hold">
                            <p:stCondLst>
                              <p:cond delay="4000"/>
                            </p:stCondLst>
                            <p:childTnLst>
                              <p:par>
                                <p:cTn id="24" presetID="16" presetClass="entr" presetSubtype="21" fill="hold" nodeType="after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50825" y="115888"/>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10" name="9 Rectángulo"/>
          <p:cNvSpPr/>
          <p:nvPr/>
        </p:nvSpPr>
        <p:spPr>
          <a:xfrm>
            <a:off x="3214678" y="357166"/>
            <a:ext cx="2714644" cy="523220"/>
          </a:xfrm>
          <a:prstGeom prst="rect">
            <a:avLst/>
          </a:prstGeom>
        </p:spPr>
        <p:txBody>
          <a:bodyPr wrap="square">
            <a:spAutoFit/>
          </a:bodyPr>
          <a:lstStyle/>
          <a:p>
            <a:r>
              <a:rPr lang="es-ES" sz="2800" b="1" spc="-5" dirty="0" smtClean="0">
                <a:solidFill>
                  <a:schemeClr val="bg1"/>
                </a:solidFill>
                <a:latin typeface="Arial"/>
                <a:cs typeface="Arial"/>
              </a:rPr>
              <a:t>Criminalística</a:t>
            </a:r>
            <a:endParaRPr lang="es-ES" sz="2800" dirty="0"/>
          </a:p>
        </p:txBody>
      </p:sp>
      <p:sp>
        <p:nvSpPr>
          <p:cNvPr id="21" name="object 15"/>
          <p:cNvSpPr txBox="1"/>
          <p:nvPr/>
        </p:nvSpPr>
        <p:spPr>
          <a:xfrm>
            <a:off x="714348" y="1500174"/>
            <a:ext cx="8072494" cy="734368"/>
          </a:xfrm>
          <a:prstGeom prst="rect">
            <a:avLst/>
          </a:prstGeom>
        </p:spPr>
        <p:txBody>
          <a:bodyPr vert="horz" wrap="square" lIns="0" tIns="13335" rIns="0" bIns="0" rtlCol="0">
            <a:spAutoFit/>
          </a:bodyPr>
          <a:lstStyle/>
          <a:p>
            <a:pPr marL="12700" marR="5080" indent="635" algn="ctr">
              <a:lnSpc>
                <a:spcPct val="122900"/>
              </a:lnSpc>
              <a:spcBef>
                <a:spcPts val="105"/>
              </a:spcBef>
            </a:pPr>
            <a:r>
              <a:rPr sz="2000" b="1" i="1" spc="-60" dirty="0">
                <a:solidFill>
                  <a:schemeClr val="bg1"/>
                </a:solidFill>
                <a:latin typeface="Andalus"/>
                <a:cs typeface="Trebuchet MS"/>
              </a:rPr>
              <a:t>EL </a:t>
            </a:r>
            <a:r>
              <a:rPr sz="2000" b="1" i="1" spc="-15" dirty="0">
                <a:solidFill>
                  <a:schemeClr val="bg1"/>
                </a:solidFill>
                <a:latin typeface="Andalus"/>
                <a:cs typeface="Trebuchet MS"/>
              </a:rPr>
              <a:t>PRINCIPIO </a:t>
            </a:r>
            <a:r>
              <a:rPr sz="2000" b="1" i="1" spc="-5" dirty="0">
                <a:solidFill>
                  <a:schemeClr val="bg1"/>
                </a:solidFill>
                <a:latin typeface="Andalus"/>
                <a:cs typeface="Trebuchet MS"/>
              </a:rPr>
              <a:t>DE  </a:t>
            </a:r>
            <a:r>
              <a:rPr sz="2000" b="1" i="1" dirty="0">
                <a:solidFill>
                  <a:schemeClr val="bg1"/>
                </a:solidFill>
                <a:latin typeface="Andalus"/>
                <a:cs typeface="Trebuchet MS"/>
              </a:rPr>
              <a:t>INTERCAMBIO </a:t>
            </a:r>
            <a:r>
              <a:rPr sz="2000" b="1" i="1" spc="20" dirty="0">
                <a:solidFill>
                  <a:schemeClr val="bg1"/>
                </a:solidFill>
                <a:latin typeface="Andalus"/>
                <a:cs typeface="Trebuchet MS"/>
              </a:rPr>
              <a:t>UNO </a:t>
            </a:r>
            <a:r>
              <a:rPr sz="2000" b="1" i="1" spc="-5" dirty="0">
                <a:solidFill>
                  <a:schemeClr val="bg1"/>
                </a:solidFill>
                <a:latin typeface="Andalus"/>
                <a:cs typeface="Trebuchet MS"/>
              </a:rPr>
              <a:t>DE  </a:t>
            </a:r>
            <a:r>
              <a:rPr sz="2000" b="1" i="1" spc="-20" dirty="0">
                <a:solidFill>
                  <a:schemeClr val="bg1"/>
                </a:solidFill>
                <a:latin typeface="Andalus"/>
                <a:cs typeface="Trebuchet MS"/>
              </a:rPr>
              <a:t>LOS </a:t>
            </a:r>
            <a:r>
              <a:rPr sz="2000" b="1" i="1" spc="65" dirty="0">
                <a:solidFill>
                  <a:schemeClr val="bg1"/>
                </a:solidFill>
                <a:latin typeface="Andalus"/>
                <a:cs typeface="Trebuchet MS"/>
              </a:rPr>
              <a:t>MÁS</a:t>
            </a:r>
            <a:r>
              <a:rPr sz="2000" b="1" i="1" spc="-175" dirty="0">
                <a:solidFill>
                  <a:schemeClr val="bg1"/>
                </a:solidFill>
                <a:latin typeface="Andalus"/>
                <a:cs typeface="Trebuchet MS"/>
              </a:rPr>
              <a:t> </a:t>
            </a:r>
            <a:r>
              <a:rPr sz="2000" b="1" i="1" dirty="0">
                <a:solidFill>
                  <a:schemeClr val="bg1"/>
                </a:solidFill>
                <a:latin typeface="Andalus"/>
                <a:cs typeface="Trebuchet MS"/>
              </a:rPr>
              <a:t>IMPORTANTES</a:t>
            </a:r>
            <a:endParaRPr sz="2000" b="1" i="1">
              <a:solidFill>
                <a:schemeClr val="bg1"/>
              </a:solidFill>
              <a:latin typeface="Andalus"/>
              <a:cs typeface="Trebuchet MS"/>
            </a:endParaRPr>
          </a:p>
        </p:txBody>
      </p:sp>
      <p:sp>
        <p:nvSpPr>
          <p:cNvPr id="22" name="object 2"/>
          <p:cNvSpPr txBox="1"/>
          <p:nvPr/>
        </p:nvSpPr>
        <p:spPr>
          <a:xfrm>
            <a:off x="714348" y="2714620"/>
            <a:ext cx="7929618" cy="2816156"/>
          </a:xfrm>
          <a:prstGeom prst="rect">
            <a:avLst/>
          </a:prstGeom>
        </p:spPr>
        <p:txBody>
          <a:bodyPr vert="horz" wrap="square" lIns="0" tIns="30480" rIns="0" bIns="0" rtlCol="0">
            <a:spAutoFit/>
          </a:bodyPr>
          <a:lstStyle/>
          <a:p>
            <a:pPr marL="241300">
              <a:lnSpc>
                <a:spcPct val="100000"/>
              </a:lnSpc>
              <a:spcBef>
                <a:spcPts val="240"/>
              </a:spcBef>
            </a:pPr>
            <a:r>
              <a:rPr sz="2000" b="1" dirty="0">
                <a:solidFill>
                  <a:schemeClr val="bg1"/>
                </a:solidFill>
                <a:latin typeface="Arial"/>
                <a:cs typeface="Arial"/>
              </a:rPr>
              <a:t>Nos determinará un número de </a:t>
            </a:r>
            <a:r>
              <a:rPr sz="2000" b="1" spc="-5" dirty="0">
                <a:solidFill>
                  <a:schemeClr val="bg1"/>
                </a:solidFill>
                <a:latin typeface="Arial"/>
                <a:cs typeface="Arial"/>
              </a:rPr>
              <a:t>postulados</a:t>
            </a:r>
            <a:r>
              <a:rPr sz="2000" b="1" spc="-25" dirty="0">
                <a:solidFill>
                  <a:schemeClr val="bg1"/>
                </a:solidFill>
                <a:latin typeface="Arial"/>
                <a:cs typeface="Arial"/>
              </a:rPr>
              <a:t> </a:t>
            </a:r>
            <a:r>
              <a:rPr sz="2000" b="1" dirty="0">
                <a:solidFill>
                  <a:schemeClr val="bg1"/>
                </a:solidFill>
                <a:latin typeface="Arial"/>
                <a:cs typeface="Arial"/>
              </a:rPr>
              <a:t>interesantes:</a:t>
            </a:r>
            <a:endParaRPr sz="2000" dirty="0">
              <a:solidFill>
                <a:schemeClr val="bg1"/>
              </a:solidFill>
              <a:latin typeface="Arial"/>
              <a:cs typeface="Arial"/>
            </a:endParaRPr>
          </a:p>
          <a:p>
            <a:pPr marL="248920" marR="5080" indent="-228600" algn="just">
              <a:lnSpc>
                <a:spcPct val="110000"/>
              </a:lnSpc>
              <a:buAutoNum type="arabicPeriod"/>
              <a:tabLst>
                <a:tab pos="248920" algn="l"/>
                <a:tab pos="3839210" algn="l"/>
              </a:tabLst>
            </a:pPr>
            <a:r>
              <a:rPr sz="2000" dirty="0">
                <a:solidFill>
                  <a:schemeClr val="bg1"/>
                </a:solidFill>
                <a:latin typeface="Arial"/>
                <a:cs typeface="Arial"/>
              </a:rPr>
              <a:t>Ninguna  persona  que  cometa  un</a:t>
            </a:r>
            <a:r>
              <a:rPr sz="2000" spc="-114" dirty="0">
                <a:solidFill>
                  <a:schemeClr val="bg1"/>
                </a:solidFill>
                <a:latin typeface="Arial"/>
                <a:cs typeface="Arial"/>
              </a:rPr>
              <a:t> </a:t>
            </a:r>
            <a:r>
              <a:rPr sz="2000" dirty="0" err="1">
                <a:solidFill>
                  <a:schemeClr val="bg1"/>
                </a:solidFill>
                <a:latin typeface="Arial"/>
                <a:cs typeface="Arial"/>
              </a:rPr>
              <a:t>hecho</a:t>
            </a:r>
            <a:r>
              <a:rPr sz="2000" spc="245" dirty="0">
                <a:solidFill>
                  <a:schemeClr val="bg1"/>
                </a:solidFill>
                <a:latin typeface="Arial"/>
                <a:cs typeface="Arial"/>
              </a:rPr>
              <a:t> </a:t>
            </a:r>
            <a:r>
              <a:rPr sz="2000" spc="-5" dirty="0" smtClean="0">
                <a:solidFill>
                  <a:schemeClr val="bg1"/>
                </a:solidFill>
                <a:latin typeface="Arial"/>
                <a:cs typeface="Arial"/>
              </a:rPr>
              <a:t>del</a:t>
            </a:r>
            <a:r>
              <a:rPr lang="es-ES" sz="2000" spc="-5" dirty="0">
                <a:solidFill>
                  <a:schemeClr val="bg1"/>
                </a:solidFill>
                <a:latin typeface="Arial"/>
                <a:cs typeface="Arial"/>
              </a:rPr>
              <a:t>i</a:t>
            </a:r>
            <a:r>
              <a:rPr sz="2000" spc="-5" dirty="0" err="1" smtClean="0">
                <a:solidFill>
                  <a:schemeClr val="bg1"/>
                </a:solidFill>
                <a:latin typeface="Arial"/>
                <a:cs typeface="Arial"/>
              </a:rPr>
              <a:t>ctivo</a:t>
            </a:r>
            <a:r>
              <a:rPr lang="es-ES" sz="2000" spc="-5" dirty="0" smtClean="0">
                <a:solidFill>
                  <a:schemeClr val="bg1"/>
                </a:solidFill>
                <a:latin typeface="Arial"/>
                <a:cs typeface="Arial"/>
              </a:rPr>
              <a:t> </a:t>
            </a:r>
            <a:r>
              <a:rPr sz="2000" dirty="0" err="1" smtClean="0">
                <a:solidFill>
                  <a:schemeClr val="bg1"/>
                </a:solidFill>
                <a:latin typeface="Arial"/>
                <a:cs typeface="Arial"/>
              </a:rPr>
              <a:t>es</a:t>
            </a:r>
            <a:r>
              <a:rPr lang="es-ES" sz="2000" dirty="0" smtClean="0">
                <a:solidFill>
                  <a:schemeClr val="bg1"/>
                </a:solidFill>
                <a:latin typeface="Arial"/>
                <a:cs typeface="Arial"/>
              </a:rPr>
              <a:t> </a:t>
            </a:r>
            <a:r>
              <a:rPr sz="2000" spc="-5" dirty="0" err="1" smtClean="0">
                <a:solidFill>
                  <a:schemeClr val="bg1"/>
                </a:solidFill>
                <a:latin typeface="Arial"/>
                <a:cs typeface="Arial"/>
              </a:rPr>
              <a:t>inexistente</a:t>
            </a:r>
            <a:r>
              <a:rPr sz="2000" spc="-5" dirty="0" smtClean="0">
                <a:solidFill>
                  <a:schemeClr val="bg1"/>
                </a:solidFill>
                <a:latin typeface="Arial"/>
                <a:cs typeface="Arial"/>
              </a:rPr>
              <a:t> </a:t>
            </a:r>
            <a:r>
              <a:rPr sz="2000" dirty="0">
                <a:solidFill>
                  <a:schemeClr val="bg1"/>
                </a:solidFill>
                <a:latin typeface="Arial"/>
                <a:cs typeface="Arial"/>
              </a:rPr>
              <a:t>para la  </a:t>
            </a:r>
            <a:r>
              <a:rPr sz="2000" dirty="0" err="1">
                <a:solidFill>
                  <a:schemeClr val="bg1"/>
                </a:solidFill>
                <a:latin typeface="Arial"/>
                <a:cs typeface="Arial"/>
              </a:rPr>
              <a:t>ciencia</a:t>
            </a:r>
            <a:r>
              <a:rPr sz="2000" dirty="0" smtClean="0">
                <a:solidFill>
                  <a:schemeClr val="bg1"/>
                </a:solidFill>
                <a:latin typeface="Arial"/>
                <a:cs typeface="Arial"/>
              </a:rPr>
              <a:t>.</a:t>
            </a:r>
            <a:endParaRPr lang="es-ES" sz="2000" dirty="0" smtClean="0">
              <a:solidFill>
                <a:schemeClr val="bg1"/>
              </a:solidFill>
              <a:latin typeface="Arial"/>
              <a:cs typeface="Arial"/>
            </a:endParaRPr>
          </a:p>
          <a:p>
            <a:pPr marL="248920" marR="5080" indent="-228600">
              <a:lnSpc>
                <a:spcPct val="110000"/>
              </a:lnSpc>
              <a:buAutoNum type="arabicPeriod"/>
              <a:tabLst>
                <a:tab pos="248920" algn="l"/>
                <a:tab pos="3839210" algn="l"/>
              </a:tabLst>
            </a:pPr>
            <a:endParaRPr sz="2000" dirty="0">
              <a:solidFill>
                <a:schemeClr val="bg1"/>
              </a:solidFill>
              <a:latin typeface="Arial"/>
              <a:cs typeface="Arial"/>
            </a:endParaRPr>
          </a:p>
          <a:p>
            <a:pPr marL="241300" marR="5080" indent="-228600" algn="just">
              <a:lnSpc>
                <a:spcPts val="1610"/>
              </a:lnSpc>
              <a:spcBef>
                <a:spcPts val="0"/>
              </a:spcBef>
              <a:buAutoNum type="arabicPeriod"/>
              <a:tabLst>
                <a:tab pos="241300" algn="l"/>
              </a:tabLst>
            </a:pPr>
            <a:r>
              <a:rPr sz="2000" dirty="0">
                <a:solidFill>
                  <a:schemeClr val="bg1"/>
                </a:solidFill>
                <a:latin typeface="Arial"/>
                <a:cs typeface="Arial"/>
              </a:rPr>
              <a:t>Toda </a:t>
            </a:r>
            <a:r>
              <a:rPr lang="es-ES" sz="2000" dirty="0" smtClean="0">
                <a:solidFill>
                  <a:schemeClr val="bg1"/>
                </a:solidFill>
                <a:latin typeface="Arial"/>
                <a:cs typeface="Arial"/>
              </a:rPr>
              <a:t>  </a:t>
            </a:r>
            <a:r>
              <a:rPr sz="2000" dirty="0" smtClean="0">
                <a:solidFill>
                  <a:schemeClr val="bg1"/>
                </a:solidFill>
                <a:latin typeface="Arial"/>
                <a:cs typeface="Arial"/>
              </a:rPr>
              <a:t>persona</a:t>
            </a:r>
            <a:r>
              <a:rPr lang="es-ES" sz="2000" dirty="0" smtClean="0">
                <a:solidFill>
                  <a:schemeClr val="bg1"/>
                </a:solidFill>
                <a:latin typeface="Arial"/>
                <a:cs typeface="Arial"/>
              </a:rPr>
              <a:t> </a:t>
            </a:r>
            <a:r>
              <a:rPr sz="2000" dirty="0" smtClean="0">
                <a:solidFill>
                  <a:schemeClr val="bg1"/>
                </a:solidFill>
                <a:latin typeface="Arial"/>
                <a:cs typeface="Arial"/>
              </a:rPr>
              <a:t> </a:t>
            </a:r>
            <a:r>
              <a:rPr sz="2000" dirty="0" err="1">
                <a:solidFill>
                  <a:schemeClr val="bg1"/>
                </a:solidFill>
                <a:latin typeface="Arial"/>
                <a:cs typeface="Arial"/>
              </a:rPr>
              <a:t>que</a:t>
            </a:r>
            <a:r>
              <a:rPr sz="2000" dirty="0">
                <a:solidFill>
                  <a:schemeClr val="bg1"/>
                </a:solidFill>
                <a:latin typeface="Arial"/>
                <a:cs typeface="Arial"/>
              </a:rPr>
              <a:t> </a:t>
            </a:r>
            <a:r>
              <a:rPr lang="es-ES" sz="2000" dirty="0" smtClean="0">
                <a:solidFill>
                  <a:schemeClr val="bg1"/>
                </a:solidFill>
                <a:latin typeface="Arial"/>
                <a:cs typeface="Arial"/>
              </a:rPr>
              <a:t> </a:t>
            </a:r>
            <a:r>
              <a:rPr sz="2000" dirty="0" smtClean="0">
                <a:solidFill>
                  <a:schemeClr val="bg1"/>
                </a:solidFill>
                <a:latin typeface="Arial"/>
                <a:cs typeface="Arial"/>
              </a:rPr>
              <a:t>se </a:t>
            </a:r>
            <a:r>
              <a:rPr lang="es-ES" sz="2000" dirty="0" smtClean="0">
                <a:solidFill>
                  <a:schemeClr val="bg1"/>
                </a:solidFill>
                <a:latin typeface="Arial"/>
                <a:cs typeface="Arial"/>
              </a:rPr>
              <a:t> </a:t>
            </a:r>
            <a:r>
              <a:rPr sz="2000" dirty="0" err="1" smtClean="0">
                <a:solidFill>
                  <a:schemeClr val="bg1"/>
                </a:solidFill>
                <a:latin typeface="Arial"/>
                <a:cs typeface="Arial"/>
              </a:rPr>
              <a:t>traslade</a:t>
            </a:r>
            <a:r>
              <a:rPr lang="es-ES" sz="2000" dirty="0" smtClean="0">
                <a:solidFill>
                  <a:schemeClr val="bg1"/>
                </a:solidFill>
                <a:latin typeface="Arial"/>
                <a:cs typeface="Arial"/>
              </a:rPr>
              <a:t> </a:t>
            </a:r>
            <a:r>
              <a:rPr sz="2000" dirty="0" smtClean="0">
                <a:solidFill>
                  <a:schemeClr val="bg1"/>
                </a:solidFill>
                <a:latin typeface="Arial"/>
                <a:cs typeface="Arial"/>
              </a:rPr>
              <a:t> </a:t>
            </a:r>
            <a:r>
              <a:rPr sz="2000" dirty="0">
                <a:solidFill>
                  <a:schemeClr val="bg1"/>
                </a:solidFill>
                <a:latin typeface="Arial"/>
                <a:cs typeface="Arial"/>
              </a:rPr>
              <a:t>de </a:t>
            </a:r>
            <a:r>
              <a:rPr lang="es-ES" sz="2000" dirty="0" smtClean="0">
                <a:solidFill>
                  <a:schemeClr val="bg1"/>
                </a:solidFill>
                <a:latin typeface="Arial"/>
                <a:cs typeface="Arial"/>
              </a:rPr>
              <a:t> </a:t>
            </a:r>
            <a:r>
              <a:rPr sz="2000" dirty="0" smtClean="0">
                <a:solidFill>
                  <a:schemeClr val="bg1"/>
                </a:solidFill>
                <a:latin typeface="Arial"/>
                <a:cs typeface="Arial"/>
              </a:rPr>
              <a:t>un</a:t>
            </a:r>
            <a:r>
              <a:rPr lang="es-ES" sz="2000" dirty="0" smtClean="0">
                <a:solidFill>
                  <a:schemeClr val="bg1"/>
                </a:solidFill>
                <a:latin typeface="Arial"/>
                <a:cs typeface="Arial"/>
              </a:rPr>
              <a:t> </a:t>
            </a:r>
            <a:r>
              <a:rPr sz="2000" dirty="0" smtClean="0">
                <a:solidFill>
                  <a:schemeClr val="bg1"/>
                </a:solidFill>
                <a:latin typeface="Arial"/>
                <a:cs typeface="Arial"/>
              </a:rPr>
              <a:t> </a:t>
            </a:r>
            <a:r>
              <a:rPr sz="2000" dirty="0" err="1">
                <a:solidFill>
                  <a:schemeClr val="bg1"/>
                </a:solidFill>
                <a:latin typeface="Arial"/>
                <a:cs typeface="Arial"/>
              </a:rPr>
              <a:t>lugar</a:t>
            </a:r>
            <a:r>
              <a:rPr sz="2000" dirty="0">
                <a:solidFill>
                  <a:schemeClr val="bg1"/>
                </a:solidFill>
                <a:latin typeface="Arial"/>
                <a:cs typeface="Arial"/>
              </a:rPr>
              <a:t> </a:t>
            </a:r>
            <a:r>
              <a:rPr lang="es-ES" sz="2000" dirty="0" smtClean="0">
                <a:solidFill>
                  <a:schemeClr val="bg1"/>
                </a:solidFill>
                <a:latin typeface="Arial"/>
                <a:cs typeface="Arial"/>
              </a:rPr>
              <a:t> </a:t>
            </a:r>
            <a:r>
              <a:rPr sz="2000" dirty="0" smtClean="0">
                <a:solidFill>
                  <a:schemeClr val="bg1"/>
                </a:solidFill>
                <a:latin typeface="Arial"/>
                <a:cs typeface="Arial"/>
              </a:rPr>
              <a:t>a </a:t>
            </a:r>
            <a:r>
              <a:rPr sz="2000" dirty="0" err="1">
                <a:solidFill>
                  <a:schemeClr val="bg1"/>
                </a:solidFill>
                <a:latin typeface="Arial"/>
                <a:cs typeface="Arial"/>
              </a:rPr>
              <a:t>otro</a:t>
            </a:r>
            <a:r>
              <a:rPr sz="2000" dirty="0">
                <a:solidFill>
                  <a:schemeClr val="bg1"/>
                </a:solidFill>
                <a:latin typeface="Arial"/>
                <a:cs typeface="Arial"/>
              </a:rPr>
              <a:t> </a:t>
            </a:r>
            <a:r>
              <a:rPr sz="2000" dirty="0" err="1" smtClean="0">
                <a:solidFill>
                  <a:schemeClr val="bg1"/>
                </a:solidFill>
                <a:latin typeface="Arial"/>
                <a:cs typeface="Arial"/>
              </a:rPr>
              <a:t>intercambia</a:t>
            </a:r>
            <a:endParaRPr lang="es-ES" sz="2000" dirty="0" smtClean="0">
              <a:solidFill>
                <a:schemeClr val="bg1"/>
              </a:solidFill>
              <a:latin typeface="Arial"/>
              <a:cs typeface="Arial"/>
            </a:endParaRPr>
          </a:p>
          <a:p>
            <a:pPr marL="241300" marR="5080" indent="-228600" algn="just">
              <a:lnSpc>
                <a:spcPts val="1610"/>
              </a:lnSpc>
              <a:spcBef>
                <a:spcPts val="0"/>
              </a:spcBef>
              <a:tabLst>
                <a:tab pos="241300" algn="l"/>
              </a:tabLst>
            </a:pPr>
            <a:endParaRPr lang="es-ES" sz="800" dirty="0" smtClean="0">
              <a:solidFill>
                <a:schemeClr val="bg1"/>
              </a:solidFill>
              <a:latin typeface="Arial"/>
              <a:cs typeface="Arial"/>
            </a:endParaRPr>
          </a:p>
          <a:p>
            <a:pPr marL="241300" marR="5080" indent="-228600" algn="just">
              <a:lnSpc>
                <a:spcPts val="1610"/>
              </a:lnSpc>
              <a:spcBef>
                <a:spcPts val="0"/>
              </a:spcBef>
              <a:tabLst>
                <a:tab pos="241300" algn="l"/>
              </a:tabLst>
            </a:pPr>
            <a:r>
              <a:rPr sz="2000" dirty="0" smtClean="0">
                <a:solidFill>
                  <a:schemeClr val="bg1"/>
                </a:solidFill>
                <a:latin typeface="Arial"/>
                <a:cs typeface="Arial"/>
              </a:rPr>
              <a:t> </a:t>
            </a:r>
            <a:r>
              <a:rPr lang="es-ES" sz="2000" dirty="0" smtClean="0">
                <a:solidFill>
                  <a:schemeClr val="bg1"/>
                </a:solidFill>
                <a:latin typeface="Arial"/>
                <a:cs typeface="Arial"/>
              </a:rPr>
              <a:t>   </a:t>
            </a:r>
            <a:r>
              <a:rPr sz="2000" dirty="0" err="1" smtClean="0">
                <a:solidFill>
                  <a:schemeClr val="bg1"/>
                </a:solidFill>
                <a:latin typeface="Arial"/>
                <a:cs typeface="Arial"/>
              </a:rPr>
              <a:t>indicios</a:t>
            </a:r>
            <a:r>
              <a:rPr sz="2000" dirty="0" smtClean="0">
                <a:solidFill>
                  <a:schemeClr val="bg1"/>
                </a:solidFill>
                <a:latin typeface="Arial"/>
                <a:cs typeface="Arial"/>
              </a:rPr>
              <a:t>  </a:t>
            </a:r>
            <a:r>
              <a:rPr sz="2000" dirty="0">
                <a:solidFill>
                  <a:schemeClr val="bg1"/>
                </a:solidFill>
                <a:latin typeface="Arial"/>
                <a:cs typeface="Arial"/>
              </a:rPr>
              <a:t>identificables de los lugares donde</a:t>
            </a:r>
            <a:r>
              <a:rPr sz="2000" spc="-10" dirty="0">
                <a:solidFill>
                  <a:schemeClr val="bg1"/>
                </a:solidFill>
                <a:latin typeface="Arial"/>
                <a:cs typeface="Arial"/>
              </a:rPr>
              <a:t> </a:t>
            </a:r>
            <a:r>
              <a:rPr sz="2000" spc="-5" dirty="0" err="1">
                <a:solidFill>
                  <a:schemeClr val="bg1"/>
                </a:solidFill>
                <a:latin typeface="Arial"/>
                <a:cs typeface="Arial"/>
              </a:rPr>
              <a:t>estuvo</a:t>
            </a:r>
            <a:r>
              <a:rPr sz="2000" spc="-5" dirty="0" smtClean="0">
                <a:solidFill>
                  <a:schemeClr val="bg1"/>
                </a:solidFill>
                <a:latin typeface="Arial"/>
                <a:cs typeface="Arial"/>
              </a:rPr>
              <a:t>.</a:t>
            </a:r>
            <a:endParaRPr lang="es-ES" sz="2000" spc="-5" dirty="0" smtClean="0">
              <a:solidFill>
                <a:schemeClr val="bg1"/>
              </a:solidFill>
              <a:latin typeface="Arial"/>
              <a:cs typeface="Arial"/>
            </a:endParaRPr>
          </a:p>
          <a:p>
            <a:pPr marL="241300" marR="5080" indent="-228600" algn="just">
              <a:lnSpc>
                <a:spcPts val="1610"/>
              </a:lnSpc>
              <a:spcBef>
                <a:spcPts val="60"/>
              </a:spcBef>
              <a:buAutoNum type="arabicPeriod"/>
              <a:tabLst>
                <a:tab pos="241300" algn="l"/>
              </a:tabLst>
            </a:pPr>
            <a:endParaRPr sz="2000" dirty="0">
              <a:solidFill>
                <a:schemeClr val="bg1"/>
              </a:solidFill>
              <a:latin typeface="Arial"/>
              <a:cs typeface="Arial"/>
            </a:endParaRPr>
          </a:p>
          <a:p>
            <a:pPr marL="469900" indent="-457200" algn="just">
              <a:lnSpc>
                <a:spcPct val="100000"/>
              </a:lnSpc>
              <a:spcBef>
                <a:spcPts val="60"/>
              </a:spcBef>
              <a:buFont typeface="+mj-lt"/>
              <a:buAutoNum type="arabicPeriod" startAt="3"/>
              <a:tabLst>
                <a:tab pos="241300" algn="l"/>
              </a:tabLst>
            </a:pPr>
            <a:r>
              <a:rPr sz="2000" dirty="0">
                <a:solidFill>
                  <a:schemeClr val="bg1"/>
                </a:solidFill>
                <a:latin typeface="Arial"/>
                <a:cs typeface="Arial"/>
              </a:rPr>
              <a:t>Todos los delincuentes por más meticulosos que sean </a:t>
            </a:r>
            <a:r>
              <a:rPr sz="2000" spc="-5" dirty="0">
                <a:solidFill>
                  <a:schemeClr val="bg1"/>
                </a:solidFill>
                <a:latin typeface="Arial"/>
                <a:cs typeface="Arial"/>
              </a:rPr>
              <a:t>dejan </a:t>
            </a:r>
            <a:r>
              <a:rPr sz="2000" dirty="0" err="1">
                <a:solidFill>
                  <a:schemeClr val="bg1"/>
                </a:solidFill>
                <a:latin typeface="Arial"/>
                <a:cs typeface="Arial"/>
              </a:rPr>
              <a:t>indicios</a:t>
            </a:r>
            <a:r>
              <a:rPr sz="2000" spc="85" dirty="0">
                <a:solidFill>
                  <a:schemeClr val="bg1"/>
                </a:solidFill>
                <a:latin typeface="Arial"/>
                <a:cs typeface="Arial"/>
              </a:rPr>
              <a:t> </a:t>
            </a:r>
            <a:r>
              <a:rPr sz="2000" dirty="0" err="1" smtClean="0">
                <a:solidFill>
                  <a:schemeClr val="bg1"/>
                </a:solidFill>
                <a:latin typeface="Arial"/>
                <a:cs typeface="Arial"/>
              </a:rPr>
              <a:t>para</a:t>
            </a:r>
            <a:r>
              <a:rPr lang="es-ES" sz="2000" dirty="0" smtClean="0">
                <a:solidFill>
                  <a:schemeClr val="bg1"/>
                </a:solidFill>
                <a:latin typeface="Arial"/>
                <a:cs typeface="Arial"/>
              </a:rPr>
              <a:t> </a:t>
            </a:r>
            <a:r>
              <a:rPr sz="2000" dirty="0" err="1" smtClean="0">
                <a:solidFill>
                  <a:schemeClr val="bg1"/>
                </a:solidFill>
                <a:latin typeface="Arial"/>
                <a:cs typeface="Arial"/>
              </a:rPr>
              <a:t>determinar</a:t>
            </a:r>
            <a:r>
              <a:rPr sz="2000" dirty="0" smtClean="0">
                <a:solidFill>
                  <a:schemeClr val="bg1"/>
                </a:solidFill>
                <a:latin typeface="Arial"/>
                <a:cs typeface="Arial"/>
              </a:rPr>
              <a:t> </a:t>
            </a:r>
            <a:r>
              <a:rPr sz="2000" dirty="0">
                <a:solidFill>
                  <a:schemeClr val="bg1"/>
                </a:solidFill>
                <a:latin typeface="Arial"/>
                <a:cs typeface="Arial"/>
              </a:rPr>
              <a:t>responsabilidad en el lugar del</a:t>
            </a:r>
            <a:r>
              <a:rPr sz="2000" spc="-20" dirty="0">
                <a:solidFill>
                  <a:schemeClr val="bg1"/>
                </a:solidFill>
                <a:latin typeface="Arial"/>
                <a:cs typeface="Arial"/>
              </a:rPr>
              <a:t> </a:t>
            </a:r>
            <a:r>
              <a:rPr sz="2000" spc="-5" dirty="0">
                <a:solidFill>
                  <a:schemeClr val="bg1"/>
                </a:solidFill>
                <a:latin typeface="Arial"/>
                <a:cs typeface="Arial"/>
              </a:rPr>
              <a:t>hallazgo</a:t>
            </a:r>
            <a:r>
              <a:rPr sz="2000" b="1" spc="-5" dirty="0">
                <a:solidFill>
                  <a:schemeClr val="bg1"/>
                </a:solidFill>
                <a:latin typeface="Arial"/>
                <a:cs typeface="Arial"/>
              </a:rPr>
              <a:t>.</a:t>
            </a:r>
            <a:endParaRPr sz="2000" dirty="0">
              <a:solidFill>
                <a:schemeClr val="bg1"/>
              </a:solidFill>
              <a:latin typeface="Arial"/>
              <a:cs typeface="Arial"/>
            </a:endParaRPr>
          </a:p>
        </p:txBody>
      </p:sp>
    </p:spTree>
    <p:extLst>
      <p:ext uri="{BB962C8B-B14F-4D97-AF65-F5344CB8AC3E}">
        <p14:creationId xmlns:p14="http://schemas.microsoft.com/office/powerpoint/2010/main" val="2821583549"/>
      </p:ext>
    </p:extLst>
  </p:cSld>
  <p:clrMapOvr>
    <a:masterClrMapping/>
  </p:clrMapOvr>
  <p:transition spd="slow">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50825" y="115888"/>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10" name="9 Rectángulo"/>
          <p:cNvSpPr/>
          <p:nvPr/>
        </p:nvSpPr>
        <p:spPr>
          <a:xfrm>
            <a:off x="3214678" y="572867"/>
            <a:ext cx="2714644" cy="523220"/>
          </a:xfrm>
          <a:prstGeom prst="rect">
            <a:avLst/>
          </a:prstGeom>
        </p:spPr>
        <p:txBody>
          <a:bodyPr wrap="square">
            <a:spAutoFit/>
          </a:bodyPr>
          <a:lstStyle/>
          <a:p>
            <a:r>
              <a:rPr lang="es-ES" sz="2800" b="1" spc="-5" dirty="0" smtClean="0">
                <a:solidFill>
                  <a:schemeClr val="bg1"/>
                </a:solidFill>
                <a:latin typeface="Arial"/>
                <a:cs typeface="Arial"/>
              </a:rPr>
              <a:t>Criminalística</a:t>
            </a:r>
            <a:endParaRPr lang="es-ES" sz="2800" dirty="0"/>
          </a:p>
        </p:txBody>
      </p:sp>
      <p:sp>
        <p:nvSpPr>
          <p:cNvPr id="21" name="object 15"/>
          <p:cNvSpPr txBox="1"/>
          <p:nvPr/>
        </p:nvSpPr>
        <p:spPr>
          <a:xfrm>
            <a:off x="714348" y="1215809"/>
            <a:ext cx="8072494" cy="355803"/>
          </a:xfrm>
          <a:prstGeom prst="rect">
            <a:avLst/>
          </a:prstGeom>
        </p:spPr>
        <p:txBody>
          <a:bodyPr vert="horz" wrap="square" lIns="0" tIns="13335" rIns="0" bIns="0" rtlCol="0">
            <a:spAutoFit/>
          </a:bodyPr>
          <a:lstStyle/>
          <a:p>
            <a:pPr marL="12700" marR="5080" indent="635" algn="ctr">
              <a:lnSpc>
                <a:spcPct val="122900"/>
              </a:lnSpc>
              <a:spcBef>
                <a:spcPts val="105"/>
              </a:spcBef>
            </a:pPr>
            <a:r>
              <a:rPr sz="2000" b="1" i="1" spc="-15" smtClean="0">
                <a:solidFill>
                  <a:schemeClr val="bg1"/>
                </a:solidFill>
                <a:latin typeface="Andalus"/>
                <a:cs typeface="Trebuchet MS"/>
              </a:rPr>
              <a:t>PRINCIPIO </a:t>
            </a:r>
            <a:r>
              <a:rPr lang="es-ES" sz="2000" b="1" i="1" spc="-15" dirty="0" smtClean="0">
                <a:solidFill>
                  <a:schemeClr val="bg1"/>
                </a:solidFill>
                <a:latin typeface="Andalus"/>
                <a:cs typeface="Trebuchet MS"/>
              </a:rPr>
              <a:t>S</a:t>
            </a:r>
            <a:r>
              <a:rPr lang="es-ES" sz="2000" b="1" i="1" spc="-5" dirty="0" smtClean="0">
                <a:solidFill>
                  <a:schemeClr val="bg1"/>
                </a:solidFill>
                <a:latin typeface="Andalus"/>
                <a:cs typeface="Trebuchet MS"/>
              </a:rPr>
              <a:t> CIENTÍFICOS DE LA CRIMINALISTICA</a:t>
            </a:r>
            <a:endParaRPr sz="2000" b="1" i="1">
              <a:solidFill>
                <a:schemeClr val="bg1"/>
              </a:solidFill>
              <a:latin typeface="Andalus"/>
              <a:cs typeface="Trebuchet MS"/>
            </a:endParaRPr>
          </a:p>
        </p:txBody>
      </p:sp>
      <p:sp>
        <p:nvSpPr>
          <p:cNvPr id="22" name="object 2"/>
          <p:cNvSpPr txBox="1"/>
          <p:nvPr/>
        </p:nvSpPr>
        <p:spPr>
          <a:xfrm>
            <a:off x="142844" y="1857364"/>
            <a:ext cx="8715436" cy="4462760"/>
          </a:xfrm>
          <a:prstGeom prst="rect">
            <a:avLst/>
          </a:prstGeom>
        </p:spPr>
        <p:txBody>
          <a:bodyPr vert="horz" wrap="square" lIns="0" tIns="30480" rIns="0" bIns="0" rtlCol="0">
            <a:spAutoFit/>
          </a:bodyPr>
          <a:lstStyle/>
          <a:p>
            <a:pPr algn="just">
              <a:lnSpc>
                <a:spcPct val="150000"/>
              </a:lnSpc>
            </a:pPr>
            <a:r>
              <a:rPr lang="es-CR" sz="2000" dirty="0" smtClean="0">
                <a:solidFill>
                  <a:schemeClr val="bg1"/>
                </a:solidFill>
              </a:rPr>
              <a:t>	En relación con los siete principios que se mencionan, se considera que aparte de hacer válido el método que aplica la criminalística, coadyuvan para sustentarla como ciencia, es decir, la criminalística se apoya en éstos siete principios, a fin de realizar su aplicación con metodología científica en las investigaciones de hechos presuntamente delictuosos y, además recuérdese que cuenta con metodología propia para el desarrollo técnico de sus actividades y también con conocimientos generales sistemáticamente ordenados, y con todo ello cumple con los objetivos que se le encomiendan. (López et al, op.cit, págs. 152-153).</a:t>
            </a:r>
            <a:endParaRPr lang="es-ES" sz="2000" dirty="0" smtClean="0">
              <a:solidFill>
                <a:schemeClr val="bg1"/>
              </a:solidFill>
            </a:endParaRPr>
          </a:p>
          <a:p>
            <a:pPr lvl="0" algn="just"/>
            <a:endParaRPr lang="es-CR" b="1" dirty="0" smtClean="0">
              <a:solidFill>
                <a:schemeClr val="bg1"/>
              </a:solidFill>
            </a:endParaRPr>
          </a:p>
        </p:txBody>
      </p:sp>
    </p:spTree>
    <p:extLst>
      <p:ext uri="{BB962C8B-B14F-4D97-AF65-F5344CB8AC3E}">
        <p14:creationId xmlns:p14="http://schemas.microsoft.com/office/powerpoint/2010/main" val="2821583549"/>
      </p:ext>
    </p:extLst>
  </p:cSld>
  <p:clrMapOvr>
    <a:masterClrMapping/>
  </p:clrMapOvr>
  <p:transition spd="slow">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50825" y="115888"/>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7" name="object 18"/>
          <p:cNvSpPr/>
          <p:nvPr/>
        </p:nvSpPr>
        <p:spPr>
          <a:xfrm>
            <a:off x="1766998" y="3888616"/>
            <a:ext cx="4913376" cy="277368"/>
          </a:xfrm>
          <a:prstGeom prst="rect">
            <a:avLst/>
          </a:prstGeom>
          <a:blipFill>
            <a:blip r:embed="rId4" cstate="print"/>
            <a:stretch>
              <a:fillRect/>
            </a:stretch>
          </a:blipFill>
        </p:spPr>
        <p:txBody>
          <a:bodyPr wrap="square" lIns="0" tIns="0" rIns="0" bIns="0" rtlCol="0"/>
          <a:lstStyle/>
          <a:p>
            <a:endParaRPr/>
          </a:p>
        </p:txBody>
      </p:sp>
      <p:sp>
        <p:nvSpPr>
          <p:cNvPr id="8" name="object 19"/>
          <p:cNvSpPr txBox="1"/>
          <p:nvPr/>
        </p:nvSpPr>
        <p:spPr>
          <a:xfrm>
            <a:off x="1714480" y="1285860"/>
            <a:ext cx="5786478" cy="382156"/>
          </a:xfrm>
          <a:prstGeom prst="rect">
            <a:avLst/>
          </a:prstGeom>
        </p:spPr>
        <p:txBody>
          <a:bodyPr vert="horz" wrap="square" lIns="0" tIns="12700" rIns="0" bIns="0" rtlCol="0">
            <a:spAutoFit/>
          </a:bodyPr>
          <a:lstStyle/>
          <a:p>
            <a:pPr marL="12700">
              <a:lnSpc>
                <a:spcPct val="100000"/>
              </a:lnSpc>
              <a:spcBef>
                <a:spcPts val="100"/>
              </a:spcBef>
            </a:pPr>
            <a:r>
              <a:rPr sz="2400" b="1" spc="-5" dirty="0">
                <a:solidFill>
                  <a:schemeClr val="bg1"/>
                </a:solidFill>
                <a:latin typeface="Andalus"/>
                <a:cs typeface="Arial"/>
              </a:rPr>
              <a:t>El proceso </a:t>
            </a:r>
            <a:r>
              <a:rPr sz="2400" b="1" dirty="0">
                <a:solidFill>
                  <a:schemeClr val="bg1"/>
                </a:solidFill>
                <a:latin typeface="Andalus"/>
                <a:cs typeface="Arial"/>
              </a:rPr>
              <a:t>en </a:t>
            </a:r>
            <a:r>
              <a:rPr sz="2400" b="1" spc="-10" dirty="0">
                <a:solidFill>
                  <a:schemeClr val="bg1"/>
                </a:solidFill>
                <a:latin typeface="Andalus"/>
                <a:cs typeface="Arial"/>
              </a:rPr>
              <a:t>la </a:t>
            </a:r>
            <a:r>
              <a:rPr sz="2400" b="1" spc="-5" dirty="0">
                <a:solidFill>
                  <a:schemeClr val="bg1"/>
                </a:solidFill>
                <a:latin typeface="Andalus"/>
                <a:cs typeface="Arial"/>
              </a:rPr>
              <a:t>Investigación</a:t>
            </a:r>
            <a:r>
              <a:rPr sz="2400" b="1" spc="10" dirty="0">
                <a:solidFill>
                  <a:schemeClr val="bg1"/>
                </a:solidFill>
                <a:latin typeface="Andalus"/>
                <a:cs typeface="Arial"/>
              </a:rPr>
              <a:t> </a:t>
            </a:r>
            <a:r>
              <a:rPr sz="2400" b="1" spc="-5" dirty="0">
                <a:solidFill>
                  <a:schemeClr val="bg1"/>
                </a:solidFill>
                <a:latin typeface="Andalus"/>
                <a:cs typeface="Arial"/>
              </a:rPr>
              <a:t>criminal</a:t>
            </a:r>
            <a:endParaRPr sz="2400">
              <a:solidFill>
                <a:schemeClr val="bg1"/>
              </a:solidFill>
              <a:latin typeface="Andalus"/>
              <a:cs typeface="Arial"/>
            </a:endParaRPr>
          </a:p>
        </p:txBody>
      </p:sp>
      <p:sp>
        <p:nvSpPr>
          <p:cNvPr id="12" name="object 2"/>
          <p:cNvSpPr txBox="1"/>
          <p:nvPr/>
        </p:nvSpPr>
        <p:spPr>
          <a:xfrm>
            <a:off x="571472" y="1928802"/>
            <a:ext cx="8286808" cy="4155497"/>
          </a:xfrm>
          <a:prstGeom prst="rect">
            <a:avLst/>
          </a:prstGeom>
        </p:spPr>
        <p:txBody>
          <a:bodyPr vert="horz" wrap="square" lIns="0" tIns="15240" rIns="0" bIns="0" rtlCol="0">
            <a:spAutoFit/>
          </a:bodyPr>
          <a:lstStyle/>
          <a:p>
            <a:pPr marL="12700" marR="5080" algn="just">
              <a:lnSpc>
                <a:spcPct val="110300"/>
              </a:lnSpc>
              <a:spcBef>
                <a:spcPts val="120"/>
              </a:spcBef>
            </a:pPr>
            <a:r>
              <a:rPr lang="es-ES" dirty="0" smtClean="0">
                <a:solidFill>
                  <a:schemeClr val="bg1"/>
                </a:solidFill>
                <a:latin typeface="Arial"/>
                <a:cs typeface="Arial"/>
              </a:rPr>
              <a:t>	</a:t>
            </a:r>
            <a:r>
              <a:rPr smtClean="0">
                <a:solidFill>
                  <a:schemeClr val="bg1"/>
                </a:solidFill>
                <a:latin typeface="Arial"/>
                <a:cs typeface="Arial"/>
              </a:rPr>
              <a:t>El </a:t>
            </a:r>
            <a:r>
              <a:rPr dirty="0">
                <a:solidFill>
                  <a:schemeClr val="bg1"/>
                </a:solidFill>
                <a:latin typeface="Arial"/>
                <a:cs typeface="Arial"/>
              </a:rPr>
              <a:t>proceso de </a:t>
            </a:r>
            <a:r>
              <a:rPr spc="-5" dirty="0">
                <a:solidFill>
                  <a:schemeClr val="bg1"/>
                </a:solidFill>
                <a:latin typeface="Arial"/>
                <a:cs typeface="Arial"/>
              </a:rPr>
              <a:t>investigación </a:t>
            </a:r>
            <a:r>
              <a:rPr dirty="0">
                <a:solidFill>
                  <a:schemeClr val="bg1"/>
                </a:solidFill>
                <a:latin typeface="Arial"/>
                <a:cs typeface="Arial"/>
              </a:rPr>
              <a:t>criminal con fines </a:t>
            </a:r>
            <a:r>
              <a:rPr spc="-5" dirty="0">
                <a:solidFill>
                  <a:schemeClr val="bg1"/>
                </a:solidFill>
                <a:latin typeface="Arial"/>
                <a:cs typeface="Arial"/>
              </a:rPr>
              <a:t>judiciales </a:t>
            </a:r>
            <a:r>
              <a:rPr dirty="0">
                <a:solidFill>
                  <a:schemeClr val="bg1"/>
                </a:solidFill>
                <a:latin typeface="Arial"/>
                <a:cs typeface="Arial"/>
              </a:rPr>
              <a:t>requiere el conocimiento  de modelos teóricos de las ciencias </a:t>
            </a:r>
            <a:r>
              <a:rPr spc="-5" dirty="0">
                <a:solidFill>
                  <a:schemeClr val="bg1"/>
                </a:solidFill>
                <a:latin typeface="Arial"/>
                <a:cs typeface="Arial"/>
              </a:rPr>
              <a:t>sociales </a:t>
            </a:r>
            <a:r>
              <a:rPr dirty="0">
                <a:solidFill>
                  <a:schemeClr val="bg1"/>
                </a:solidFill>
                <a:latin typeface="Arial"/>
                <a:cs typeface="Arial"/>
              </a:rPr>
              <a:t>y de las ciencias </a:t>
            </a:r>
            <a:r>
              <a:rPr spc="-5" dirty="0">
                <a:solidFill>
                  <a:schemeClr val="bg1"/>
                </a:solidFill>
                <a:latin typeface="Arial"/>
                <a:cs typeface="Arial"/>
              </a:rPr>
              <a:t>exactas </a:t>
            </a:r>
            <a:r>
              <a:rPr dirty="0">
                <a:solidFill>
                  <a:schemeClr val="bg1"/>
                </a:solidFill>
                <a:latin typeface="Arial"/>
                <a:cs typeface="Arial"/>
              </a:rPr>
              <a:t>y  tecnológicas. Una </a:t>
            </a:r>
            <a:r>
              <a:rPr spc="-5" dirty="0">
                <a:solidFill>
                  <a:schemeClr val="bg1"/>
                </a:solidFill>
                <a:latin typeface="Arial"/>
                <a:cs typeface="Arial"/>
              </a:rPr>
              <a:t>investigación judicial </a:t>
            </a:r>
            <a:r>
              <a:rPr dirty="0">
                <a:solidFill>
                  <a:schemeClr val="bg1"/>
                </a:solidFill>
                <a:latin typeface="Arial"/>
                <a:cs typeface="Arial"/>
              </a:rPr>
              <a:t>es un </a:t>
            </a:r>
            <a:r>
              <a:rPr spc="-5" dirty="0">
                <a:solidFill>
                  <a:schemeClr val="bg1"/>
                </a:solidFill>
                <a:latin typeface="Arial"/>
                <a:cs typeface="Arial"/>
              </a:rPr>
              <a:t>proyecto </a:t>
            </a:r>
            <a:r>
              <a:rPr dirty="0">
                <a:solidFill>
                  <a:schemeClr val="bg1"/>
                </a:solidFill>
                <a:latin typeface="Arial"/>
                <a:cs typeface="Arial"/>
              </a:rPr>
              <a:t>de una verdad, cuyo fin es  </a:t>
            </a:r>
            <a:r>
              <a:rPr spc="-5" dirty="0">
                <a:solidFill>
                  <a:schemeClr val="bg1"/>
                </a:solidFill>
                <a:latin typeface="Arial"/>
                <a:cs typeface="Arial"/>
              </a:rPr>
              <a:t>establecer </a:t>
            </a:r>
            <a:r>
              <a:rPr dirty="0">
                <a:solidFill>
                  <a:schemeClr val="bg1"/>
                </a:solidFill>
                <a:latin typeface="Arial"/>
                <a:cs typeface="Arial"/>
              </a:rPr>
              <a:t>una hipótesis que pueda someterse empíricamente a un proceso de  verificación, basándose todo ello en una evidencia que debe ser científica y  legalmente</a:t>
            </a:r>
            <a:r>
              <a:rPr spc="-5" dirty="0">
                <a:solidFill>
                  <a:schemeClr val="bg1"/>
                </a:solidFill>
                <a:latin typeface="Arial"/>
                <a:cs typeface="Arial"/>
              </a:rPr>
              <a:t> establecida.</a:t>
            </a:r>
            <a:endParaRPr>
              <a:solidFill>
                <a:schemeClr val="bg1"/>
              </a:solidFill>
              <a:latin typeface="Arial"/>
              <a:cs typeface="Arial"/>
            </a:endParaRPr>
          </a:p>
          <a:p>
            <a:pPr>
              <a:lnSpc>
                <a:spcPct val="100000"/>
              </a:lnSpc>
            </a:pPr>
            <a:endParaRPr>
              <a:solidFill>
                <a:schemeClr val="bg1"/>
              </a:solidFill>
              <a:latin typeface="Times New Roman"/>
              <a:cs typeface="Times New Roman"/>
            </a:endParaRPr>
          </a:p>
          <a:p>
            <a:pPr marL="462280">
              <a:lnSpc>
                <a:spcPct val="100000"/>
              </a:lnSpc>
            </a:pPr>
            <a:r>
              <a:rPr b="1" dirty="0">
                <a:solidFill>
                  <a:schemeClr val="bg1"/>
                </a:solidFill>
                <a:latin typeface="Arial"/>
                <a:cs typeface="Arial"/>
              </a:rPr>
              <a:t>La </a:t>
            </a:r>
            <a:r>
              <a:rPr b="1" spc="-5" dirty="0">
                <a:solidFill>
                  <a:schemeClr val="bg1"/>
                </a:solidFill>
                <a:latin typeface="Arial"/>
                <a:cs typeface="Arial"/>
              </a:rPr>
              <a:t>investigación </a:t>
            </a:r>
            <a:r>
              <a:rPr b="1" dirty="0">
                <a:solidFill>
                  <a:schemeClr val="bg1"/>
                </a:solidFill>
                <a:latin typeface="Arial"/>
                <a:cs typeface="Arial"/>
              </a:rPr>
              <a:t>como un</a:t>
            </a:r>
            <a:r>
              <a:rPr b="1" spc="-15" dirty="0">
                <a:solidFill>
                  <a:schemeClr val="bg1"/>
                </a:solidFill>
                <a:latin typeface="Arial"/>
                <a:cs typeface="Arial"/>
              </a:rPr>
              <a:t> </a:t>
            </a:r>
            <a:r>
              <a:rPr b="1" dirty="0">
                <a:solidFill>
                  <a:schemeClr val="bg1"/>
                </a:solidFill>
                <a:latin typeface="Arial"/>
                <a:cs typeface="Arial"/>
              </a:rPr>
              <a:t>proceso…</a:t>
            </a:r>
            <a:endParaRPr>
              <a:solidFill>
                <a:schemeClr val="bg1"/>
              </a:solidFill>
              <a:latin typeface="Arial"/>
              <a:cs typeface="Arial"/>
            </a:endParaRPr>
          </a:p>
          <a:p>
            <a:pPr>
              <a:lnSpc>
                <a:spcPct val="100000"/>
              </a:lnSpc>
              <a:spcBef>
                <a:spcPts val="5"/>
              </a:spcBef>
            </a:pPr>
            <a:endParaRPr>
              <a:solidFill>
                <a:schemeClr val="bg1"/>
              </a:solidFill>
              <a:latin typeface="Times New Roman"/>
              <a:cs typeface="Times New Roman"/>
            </a:endParaRPr>
          </a:p>
          <a:p>
            <a:pPr marL="462280">
              <a:lnSpc>
                <a:spcPct val="100000"/>
              </a:lnSpc>
              <a:tabLst>
                <a:tab pos="4018279" algn="l"/>
              </a:tabLst>
            </a:pPr>
            <a:r>
              <a:rPr lang="es-ES" b="1" dirty="0" smtClean="0">
                <a:solidFill>
                  <a:schemeClr val="bg1"/>
                </a:solidFill>
                <a:latin typeface="Arial"/>
                <a:cs typeface="Arial"/>
              </a:rPr>
              <a:t>        </a:t>
            </a:r>
            <a:r>
              <a:rPr b="1" smtClean="0">
                <a:solidFill>
                  <a:schemeClr val="bg1"/>
                </a:solidFill>
                <a:latin typeface="Arial"/>
                <a:cs typeface="Arial"/>
              </a:rPr>
              <a:t>HECHO</a:t>
            </a:r>
            <a:r>
              <a:rPr b="1">
                <a:solidFill>
                  <a:schemeClr val="bg1"/>
                </a:solidFill>
                <a:latin typeface="Arial"/>
                <a:cs typeface="Arial"/>
              </a:rPr>
              <a:t>	</a:t>
            </a:r>
            <a:r>
              <a:rPr lang="es-ES" b="1" dirty="0" smtClean="0">
                <a:solidFill>
                  <a:schemeClr val="bg1"/>
                </a:solidFill>
                <a:latin typeface="Arial"/>
                <a:cs typeface="Arial"/>
              </a:rPr>
              <a:t>             </a:t>
            </a:r>
            <a:r>
              <a:rPr b="1" smtClean="0">
                <a:solidFill>
                  <a:schemeClr val="bg1"/>
                </a:solidFill>
                <a:latin typeface="Arial"/>
                <a:cs typeface="Arial"/>
              </a:rPr>
              <a:t>VERDAD</a:t>
            </a:r>
            <a:endParaRPr>
              <a:solidFill>
                <a:schemeClr val="bg1"/>
              </a:solidFill>
              <a:latin typeface="Arial"/>
              <a:cs typeface="Arial"/>
            </a:endParaRPr>
          </a:p>
          <a:p>
            <a:pPr>
              <a:lnSpc>
                <a:spcPct val="100000"/>
              </a:lnSpc>
              <a:spcBef>
                <a:spcPts val="55"/>
              </a:spcBef>
            </a:pPr>
            <a:endParaRPr>
              <a:solidFill>
                <a:schemeClr val="bg1"/>
              </a:solidFill>
              <a:latin typeface="Times New Roman"/>
              <a:cs typeface="Times New Roman"/>
            </a:endParaRPr>
          </a:p>
          <a:p>
            <a:pPr marL="12700" marR="5080" algn="just">
              <a:lnSpc>
                <a:spcPct val="110000"/>
              </a:lnSpc>
            </a:pPr>
            <a:r>
              <a:rPr lang="es-ES" dirty="0" smtClean="0">
                <a:solidFill>
                  <a:schemeClr val="bg1"/>
                </a:solidFill>
                <a:latin typeface="Arial"/>
                <a:cs typeface="Arial"/>
              </a:rPr>
              <a:t>	</a:t>
            </a:r>
            <a:r>
              <a:rPr smtClean="0">
                <a:solidFill>
                  <a:schemeClr val="bg1"/>
                </a:solidFill>
                <a:latin typeface="Arial"/>
                <a:cs typeface="Arial"/>
              </a:rPr>
              <a:t>Significa </a:t>
            </a:r>
            <a:r>
              <a:rPr dirty="0">
                <a:solidFill>
                  <a:schemeClr val="bg1"/>
                </a:solidFill>
                <a:latin typeface="Arial"/>
                <a:cs typeface="Arial"/>
              </a:rPr>
              <a:t>nada más ni nada menos que la belleza oculta del proceso de  </a:t>
            </a:r>
            <a:r>
              <a:rPr spc="-5" dirty="0">
                <a:solidFill>
                  <a:schemeClr val="bg1"/>
                </a:solidFill>
                <a:latin typeface="Arial"/>
                <a:cs typeface="Arial"/>
              </a:rPr>
              <a:t>investigación, </a:t>
            </a:r>
            <a:r>
              <a:rPr dirty="0">
                <a:solidFill>
                  <a:schemeClr val="bg1"/>
                </a:solidFill>
                <a:latin typeface="Arial"/>
                <a:cs typeface="Arial"/>
              </a:rPr>
              <a:t>cuyo fin es el descubrimiento de la verdad, </a:t>
            </a:r>
            <a:r>
              <a:rPr spc="-5" dirty="0">
                <a:solidFill>
                  <a:schemeClr val="bg1"/>
                </a:solidFill>
                <a:latin typeface="Arial"/>
                <a:cs typeface="Arial"/>
              </a:rPr>
              <a:t>está </a:t>
            </a:r>
            <a:r>
              <a:rPr dirty="0">
                <a:solidFill>
                  <a:schemeClr val="bg1"/>
                </a:solidFill>
                <a:latin typeface="Arial"/>
                <a:cs typeface="Arial"/>
              </a:rPr>
              <a:t>por encima de la  verdad</a:t>
            </a:r>
            <a:r>
              <a:rPr spc="-5" dirty="0">
                <a:solidFill>
                  <a:schemeClr val="bg1"/>
                </a:solidFill>
                <a:latin typeface="Arial"/>
                <a:cs typeface="Arial"/>
              </a:rPr>
              <a:t> </a:t>
            </a:r>
            <a:r>
              <a:rPr dirty="0">
                <a:solidFill>
                  <a:schemeClr val="bg1"/>
                </a:solidFill>
                <a:latin typeface="Arial"/>
                <a:cs typeface="Arial"/>
              </a:rPr>
              <a:t>misma.</a:t>
            </a:r>
            <a:endParaRPr>
              <a:solidFill>
                <a:schemeClr val="bg1"/>
              </a:solidFill>
              <a:latin typeface="Arial"/>
              <a:cs typeface="Arial"/>
            </a:endParaRPr>
          </a:p>
        </p:txBody>
      </p:sp>
      <p:sp>
        <p:nvSpPr>
          <p:cNvPr id="13" name="object 5"/>
          <p:cNvSpPr/>
          <p:nvPr/>
        </p:nvSpPr>
        <p:spPr>
          <a:xfrm>
            <a:off x="2571736" y="4429132"/>
            <a:ext cx="2755900" cy="508000"/>
          </a:xfrm>
          <a:custGeom>
            <a:avLst/>
            <a:gdLst/>
            <a:ahLst/>
            <a:cxnLst/>
            <a:rect l="l" t="t" r="r" b="b"/>
            <a:pathLst>
              <a:path w="2755900" h="508000">
                <a:moveTo>
                  <a:pt x="0" y="127000"/>
                </a:moveTo>
                <a:lnTo>
                  <a:pt x="2066921" y="127000"/>
                </a:lnTo>
                <a:lnTo>
                  <a:pt x="2066921" y="0"/>
                </a:lnTo>
                <a:lnTo>
                  <a:pt x="2755901" y="254000"/>
                </a:lnTo>
                <a:lnTo>
                  <a:pt x="2066921" y="508000"/>
                </a:lnTo>
                <a:lnTo>
                  <a:pt x="2066921" y="381000"/>
                </a:lnTo>
                <a:lnTo>
                  <a:pt x="0" y="381000"/>
                </a:lnTo>
                <a:lnTo>
                  <a:pt x="0" y="127000"/>
                </a:lnTo>
                <a:close/>
              </a:path>
            </a:pathLst>
          </a:custGeom>
          <a:ln w="9525">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2821583549"/>
      </p:ext>
    </p:extLst>
  </p:cSld>
  <p:clrMapOvr>
    <a:masterClrMapping/>
  </p:clrMapOvr>
  <p:transition spd="slow">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85720" y="0"/>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12" name="object 2"/>
          <p:cNvSpPr txBox="1"/>
          <p:nvPr/>
        </p:nvSpPr>
        <p:spPr>
          <a:xfrm>
            <a:off x="571472" y="1928802"/>
            <a:ext cx="8286808" cy="296491"/>
          </a:xfrm>
          <a:prstGeom prst="rect">
            <a:avLst/>
          </a:prstGeom>
        </p:spPr>
        <p:txBody>
          <a:bodyPr vert="horz" wrap="square" lIns="0" tIns="15240" rIns="0" bIns="0" rtlCol="0">
            <a:spAutoFit/>
          </a:bodyPr>
          <a:lstStyle/>
          <a:p>
            <a:pPr marL="12700" marR="5080" algn="just">
              <a:lnSpc>
                <a:spcPct val="110300"/>
              </a:lnSpc>
              <a:spcBef>
                <a:spcPts val="120"/>
              </a:spcBef>
            </a:pPr>
            <a:r>
              <a:rPr lang="es-ES" dirty="0" smtClean="0">
                <a:solidFill>
                  <a:schemeClr val="bg1"/>
                </a:solidFill>
                <a:latin typeface="Arial"/>
                <a:cs typeface="Arial"/>
              </a:rPr>
              <a:t>	</a:t>
            </a:r>
            <a:endParaRPr>
              <a:solidFill>
                <a:schemeClr val="bg1"/>
              </a:solidFill>
              <a:latin typeface="Arial"/>
              <a:cs typeface="Arial"/>
            </a:endParaRPr>
          </a:p>
        </p:txBody>
      </p:sp>
      <p:sp>
        <p:nvSpPr>
          <p:cNvPr id="11" name="10 Rectángulo"/>
          <p:cNvSpPr/>
          <p:nvPr/>
        </p:nvSpPr>
        <p:spPr>
          <a:xfrm>
            <a:off x="428596" y="1071546"/>
            <a:ext cx="8501122" cy="3615349"/>
          </a:xfrm>
          <a:prstGeom prst="rect">
            <a:avLst/>
          </a:prstGeom>
        </p:spPr>
        <p:txBody>
          <a:bodyPr wrap="square">
            <a:spAutoFit/>
          </a:bodyPr>
          <a:lstStyle/>
          <a:p>
            <a:pPr marL="12700" algn="ctr">
              <a:lnSpc>
                <a:spcPct val="100000"/>
              </a:lnSpc>
              <a:spcBef>
                <a:spcPts val="1345"/>
              </a:spcBef>
            </a:pPr>
            <a:r>
              <a:rPr lang="es-ES" sz="2400" b="1" spc="-5" dirty="0" smtClean="0">
                <a:solidFill>
                  <a:schemeClr val="bg1"/>
                </a:solidFill>
                <a:latin typeface="Arial"/>
                <a:cs typeface="Arial"/>
              </a:rPr>
              <a:t>BLOQUE III.</a:t>
            </a:r>
            <a:endParaRPr lang="es-ES" sz="2400" dirty="0" smtClean="0">
              <a:solidFill>
                <a:schemeClr val="bg1"/>
              </a:solidFill>
              <a:latin typeface="Arial"/>
              <a:cs typeface="Arial"/>
            </a:endParaRPr>
          </a:p>
          <a:p>
            <a:pPr marL="12700" marR="5080" algn="just">
              <a:lnSpc>
                <a:spcPct val="110400"/>
              </a:lnSpc>
              <a:spcBef>
                <a:spcPts val="1025"/>
              </a:spcBef>
            </a:pPr>
            <a:r>
              <a:rPr lang="es-ES" b="1" i="1" spc="-5" dirty="0" smtClean="0">
                <a:solidFill>
                  <a:schemeClr val="bg1"/>
                </a:solidFill>
                <a:latin typeface="Arial"/>
                <a:cs typeface="Arial"/>
              </a:rPr>
              <a:t>	</a:t>
            </a:r>
            <a:r>
              <a:rPr lang="es-ES" sz="2400" b="1" i="1" spc="-5" dirty="0" smtClean="0">
                <a:solidFill>
                  <a:schemeClr val="bg1"/>
                </a:solidFill>
                <a:latin typeface="Arial"/>
                <a:cs typeface="Arial"/>
              </a:rPr>
              <a:t>ADQUISICIÓN </a:t>
            </a:r>
            <a:r>
              <a:rPr lang="es-ES" sz="2400" b="1" i="1" dirty="0" smtClean="0">
                <a:solidFill>
                  <a:schemeClr val="bg1"/>
                </a:solidFill>
                <a:latin typeface="Arial"/>
                <a:cs typeface="Arial"/>
              </a:rPr>
              <a:t>DE </a:t>
            </a:r>
            <a:r>
              <a:rPr lang="es-ES" sz="2400" b="1" i="1" spc="-5" dirty="0" smtClean="0">
                <a:solidFill>
                  <a:schemeClr val="bg1"/>
                </a:solidFill>
                <a:latin typeface="Arial"/>
                <a:cs typeface="Arial"/>
              </a:rPr>
              <a:t>LA METODOLOGÍA </a:t>
            </a:r>
            <a:r>
              <a:rPr lang="es-ES" sz="2400" b="1" i="1" dirty="0" smtClean="0">
                <a:solidFill>
                  <a:schemeClr val="bg1"/>
                </a:solidFill>
                <a:latin typeface="Arial"/>
                <a:cs typeface="Arial"/>
              </a:rPr>
              <a:t>DE </a:t>
            </a:r>
            <a:r>
              <a:rPr lang="es-ES" sz="2400" b="1" i="1" spc="-5" dirty="0" smtClean="0">
                <a:solidFill>
                  <a:schemeClr val="bg1"/>
                </a:solidFill>
                <a:latin typeface="Arial"/>
                <a:cs typeface="Arial"/>
              </a:rPr>
              <a:t>LA  INVESTIGACIÓN CRIMINALÍSTICA </a:t>
            </a:r>
            <a:r>
              <a:rPr lang="es-ES" sz="2400" b="1" i="1" dirty="0" smtClean="0">
                <a:solidFill>
                  <a:schemeClr val="bg1"/>
                </a:solidFill>
                <a:latin typeface="Arial"/>
                <a:cs typeface="Arial"/>
              </a:rPr>
              <a:t>EN EL </a:t>
            </a:r>
            <a:r>
              <a:rPr lang="es-ES" sz="2400" b="1" i="1" spc="-5" dirty="0" smtClean="0">
                <a:solidFill>
                  <a:schemeClr val="bg1"/>
                </a:solidFill>
                <a:latin typeface="Arial"/>
                <a:cs typeface="Arial"/>
              </a:rPr>
              <a:t>LUGAR  </a:t>
            </a:r>
            <a:r>
              <a:rPr lang="es-ES" sz="2400" b="1" i="1" dirty="0" smtClean="0">
                <a:solidFill>
                  <a:schemeClr val="bg1"/>
                </a:solidFill>
                <a:latin typeface="Arial"/>
                <a:cs typeface="Arial"/>
              </a:rPr>
              <a:t>DE </a:t>
            </a:r>
            <a:r>
              <a:rPr lang="es-ES" sz="2400" b="1" i="1" spc="-5" dirty="0" smtClean="0">
                <a:solidFill>
                  <a:schemeClr val="bg1"/>
                </a:solidFill>
                <a:latin typeface="Arial"/>
                <a:cs typeface="Arial"/>
              </a:rPr>
              <a:t>LOS HECHOS APLICADA </a:t>
            </a:r>
            <a:r>
              <a:rPr lang="es-ES" sz="2400" b="1" i="1" dirty="0" smtClean="0">
                <a:solidFill>
                  <a:schemeClr val="bg1"/>
                </a:solidFill>
                <a:latin typeface="Arial"/>
                <a:cs typeface="Arial"/>
              </a:rPr>
              <a:t>AL </a:t>
            </a:r>
            <a:r>
              <a:rPr lang="es-ES" sz="2400" b="1" i="1" spc="-5" dirty="0" smtClean="0">
                <a:solidFill>
                  <a:schemeClr val="bg1"/>
                </a:solidFill>
                <a:latin typeface="Arial"/>
                <a:cs typeface="Arial"/>
              </a:rPr>
              <a:t>ACCIONAR </a:t>
            </a:r>
            <a:r>
              <a:rPr lang="es-ES" sz="2400" b="1" i="1" dirty="0" smtClean="0">
                <a:solidFill>
                  <a:schemeClr val="bg1"/>
                </a:solidFill>
                <a:latin typeface="Arial"/>
                <a:cs typeface="Arial"/>
              </a:rPr>
              <a:t>DEL  </a:t>
            </a:r>
            <a:r>
              <a:rPr lang="es-ES" sz="2400" b="1" i="1" spc="-5" dirty="0" smtClean="0">
                <a:solidFill>
                  <a:schemeClr val="bg1"/>
                </a:solidFill>
                <a:latin typeface="Arial"/>
                <a:cs typeface="Arial"/>
              </a:rPr>
              <a:t>AGENTE </a:t>
            </a:r>
            <a:r>
              <a:rPr lang="es-ES" sz="2400" b="1" i="1" dirty="0" smtClean="0">
                <a:solidFill>
                  <a:schemeClr val="bg1"/>
                </a:solidFill>
                <a:latin typeface="Arial"/>
                <a:cs typeface="Arial"/>
              </a:rPr>
              <a:t>DE </a:t>
            </a:r>
            <a:r>
              <a:rPr lang="es-ES" sz="2400" b="1" i="1" spc="-5" dirty="0" smtClean="0">
                <a:solidFill>
                  <a:schemeClr val="bg1"/>
                </a:solidFill>
                <a:latin typeface="Arial"/>
                <a:cs typeface="Arial"/>
              </a:rPr>
              <a:t>POLICÍA.</a:t>
            </a:r>
          </a:p>
          <a:p>
            <a:pPr marL="12700" marR="5080" algn="just">
              <a:lnSpc>
                <a:spcPct val="110400"/>
              </a:lnSpc>
              <a:spcBef>
                <a:spcPts val="1025"/>
              </a:spcBef>
            </a:pPr>
            <a:endParaRPr lang="es-ES" sz="2400" b="1" i="1" spc="-5" dirty="0" smtClean="0">
              <a:solidFill>
                <a:schemeClr val="bg1"/>
              </a:solidFill>
              <a:latin typeface="Arial"/>
              <a:cs typeface="Arial"/>
            </a:endParaRPr>
          </a:p>
          <a:p>
            <a:pPr marL="12700" marR="5080" algn="just">
              <a:lnSpc>
                <a:spcPct val="110400"/>
              </a:lnSpc>
              <a:spcBef>
                <a:spcPts val="1025"/>
              </a:spcBef>
            </a:pPr>
            <a:endParaRPr lang="es-ES" b="1" i="1" spc="-5" dirty="0" smtClean="0">
              <a:solidFill>
                <a:schemeClr val="bg1"/>
              </a:solidFill>
              <a:latin typeface="Arial"/>
              <a:cs typeface="Arial"/>
            </a:endParaRPr>
          </a:p>
          <a:p>
            <a:pPr marL="12700" marR="5080" algn="just">
              <a:lnSpc>
                <a:spcPct val="110400"/>
              </a:lnSpc>
              <a:spcBef>
                <a:spcPts val="1025"/>
              </a:spcBef>
            </a:pPr>
            <a:endParaRPr lang="es-ES" dirty="0">
              <a:solidFill>
                <a:schemeClr val="bg1"/>
              </a:solidFill>
              <a:latin typeface="Arial"/>
              <a:cs typeface="Arial"/>
            </a:endParaRPr>
          </a:p>
        </p:txBody>
      </p:sp>
      <p:sp>
        <p:nvSpPr>
          <p:cNvPr id="14" name="object 12"/>
          <p:cNvSpPr txBox="1"/>
          <p:nvPr/>
        </p:nvSpPr>
        <p:spPr>
          <a:xfrm>
            <a:off x="428596" y="3857628"/>
            <a:ext cx="8501122" cy="1713290"/>
          </a:xfrm>
          <a:prstGeom prst="rect">
            <a:avLst/>
          </a:prstGeom>
        </p:spPr>
        <p:txBody>
          <a:bodyPr vert="horz" wrap="square" lIns="0" tIns="25400" rIns="0" bIns="0" rtlCol="0">
            <a:spAutoFit/>
          </a:bodyPr>
          <a:lstStyle/>
          <a:p>
            <a:pPr marL="12700" marR="5080" indent="-635" algn="ctr">
              <a:lnSpc>
                <a:spcPct val="89600"/>
              </a:lnSpc>
              <a:spcBef>
                <a:spcPts val="200"/>
              </a:spcBef>
            </a:pPr>
            <a:r>
              <a:rPr sz="2400" b="1" spc="-5" dirty="0">
                <a:solidFill>
                  <a:schemeClr val="bg1"/>
                </a:solidFill>
                <a:latin typeface="Arial Unicode MS" pitchFamily="34" charset="-128"/>
                <a:ea typeface="Arial Unicode MS" pitchFamily="34" charset="-128"/>
                <a:cs typeface="Arial Unicode MS" pitchFamily="34" charset="-128"/>
              </a:rPr>
              <a:t>MÓDULO </a:t>
            </a:r>
            <a:r>
              <a:rPr sz="2400" b="1" dirty="0">
                <a:solidFill>
                  <a:schemeClr val="bg1"/>
                </a:solidFill>
                <a:latin typeface="Arial Unicode MS" pitchFamily="34" charset="-128"/>
                <a:ea typeface="Arial Unicode MS" pitchFamily="34" charset="-128"/>
                <a:cs typeface="Arial Unicode MS" pitchFamily="34" charset="-128"/>
              </a:rPr>
              <a:t>I</a:t>
            </a:r>
            <a:r>
              <a:rPr sz="2400" b="1">
                <a:solidFill>
                  <a:schemeClr val="bg1"/>
                </a:solidFill>
                <a:latin typeface="Arial Unicode MS" pitchFamily="34" charset="-128"/>
                <a:ea typeface="Arial Unicode MS" pitchFamily="34" charset="-128"/>
                <a:cs typeface="Arial Unicode MS" pitchFamily="34" charset="-128"/>
              </a:rPr>
              <a:t>: </a:t>
            </a:r>
            <a:endParaRPr lang="es-ES" sz="2400" b="1" dirty="0" smtClean="0">
              <a:solidFill>
                <a:schemeClr val="bg1"/>
              </a:solidFill>
              <a:latin typeface="Arial Unicode MS" pitchFamily="34" charset="-128"/>
              <a:ea typeface="Arial Unicode MS" pitchFamily="34" charset="-128"/>
              <a:cs typeface="Arial Unicode MS" pitchFamily="34" charset="-128"/>
            </a:endParaRPr>
          </a:p>
          <a:p>
            <a:pPr marL="12700" marR="5080" indent="-635" algn="ctr">
              <a:lnSpc>
                <a:spcPct val="89600"/>
              </a:lnSpc>
              <a:spcBef>
                <a:spcPts val="200"/>
              </a:spcBef>
            </a:pPr>
            <a:r>
              <a:rPr sz="2400" b="1" spc="-25" smtClean="0">
                <a:solidFill>
                  <a:schemeClr val="bg1"/>
                </a:solidFill>
                <a:latin typeface="Arial Unicode MS" pitchFamily="34" charset="-128"/>
                <a:ea typeface="Arial Unicode MS" pitchFamily="34" charset="-128"/>
                <a:cs typeface="Arial Unicode MS" pitchFamily="34" charset="-128"/>
              </a:rPr>
              <a:t>INICIACIÓN </a:t>
            </a:r>
            <a:r>
              <a:rPr sz="2400" b="1" spc="-40" dirty="0">
                <a:solidFill>
                  <a:schemeClr val="bg1"/>
                </a:solidFill>
                <a:latin typeface="Arial Unicode MS" pitchFamily="34" charset="-128"/>
                <a:ea typeface="Arial Unicode MS" pitchFamily="34" charset="-128"/>
                <a:cs typeface="Arial Unicode MS" pitchFamily="34" charset="-128"/>
              </a:rPr>
              <a:t>EN </a:t>
            </a:r>
            <a:r>
              <a:rPr sz="2400" b="1" spc="-65" dirty="0">
                <a:solidFill>
                  <a:schemeClr val="bg1"/>
                </a:solidFill>
                <a:latin typeface="Arial Unicode MS" pitchFamily="34" charset="-128"/>
                <a:ea typeface="Arial Unicode MS" pitchFamily="34" charset="-128"/>
                <a:cs typeface="Arial Unicode MS" pitchFamily="34" charset="-128"/>
              </a:rPr>
              <a:t>LA  </a:t>
            </a:r>
            <a:r>
              <a:rPr sz="2400" b="1" spc="-35" dirty="0">
                <a:solidFill>
                  <a:schemeClr val="bg1"/>
                </a:solidFill>
                <a:latin typeface="Arial Unicode MS" pitchFamily="34" charset="-128"/>
                <a:ea typeface="Arial Unicode MS" pitchFamily="34" charset="-128"/>
                <a:cs typeface="Arial Unicode MS" pitchFamily="34" charset="-128"/>
              </a:rPr>
              <a:t>CIENCIA </a:t>
            </a:r>
            <a:r>
              <a:rPr sz="2400" b="1" spc="-60" dirty="0">
                <a:solidFill>
                  <a:schemeClr val="bg1"/>
                </a:solidFill>
                <a:latin typeface="Arial Unicode MS" pitchFamily="34" charset="-128"/>
                <a:ea typeface="Arial Unicode MS" pitchFamily="34" charset="-128"/>
                <a:cs typeface="Arial Unicode MS" pitchFamily="34" charset="-128"/>
              </a:rPr>
              <a:t>DEL </a:t>
            </a:r>
            <a:r>
              <a:rPr sz="2400" b="1" spc="-55" dirty="0">
                <a:solidFill>
                  <a:schemeClr val="bg1"/>
                </a:solidFill>
                <a:latin typeface="Arial Unicode MS" pitchFamily="34" charset="-128"/>
                <a:ea typeface="Arial Unicode MS" pitchFamily="34" charset="-128"/>
                <a:cs typeface="Arial Unicode MS" pitchFamily="34" charset="-128"/>
              </a:rPr>
              <a:t>DELITO </a:t>
            </a:r>
            <a:r>
              <a:rPr sz="2400" b="1" spc="-35" dirty="0">
                <a:solidFill>
                  <a:schemeClr val="bg1"/>
                </a:solidFill>
                <a:latin typeface="Arial Unicode MS" pitchFamily="34" charset="-128"/>
                <a:ea typeface="Arial Unicode MS" pitchFamily="34" charset="-128"/>
                <a:cs typeface="Arial Unicode MS" pitchFamily="34" charset="-128"/>
              </a:rPr>
              <a:t>PARA </a:t>
            </a:r>
            <a:r>
              <a:rPr sz="2400" b="1" spc="-15" dirty="0">
                <a:solidFill>
                  <a:schemeClr val="bg1"/>
                </a:solidFill>
                <a:latin typeface="Arial Unicode MS" pitchFamily="34" charset="-128"/>
                <a:ea typeface="Arial Unicode MS" pitchFamily="34" charset="-128"/>
                <a:cs typeface="Arial Unicode MS" pitchFamily="34" charset="-128"/>
              </a:rPr>
              <a:t>UN  </a:t>
            </a:r>
            <a:r>
              <a:rPr sz="2400" b="1" spc="-50">
                <a:solidFill>
                  <a:schemeClr val="bg1"/>
                </a:solidFill>
                <a:latin typeface="Arial Unicode MS" pitchFamily="34" charset="-128"/>
                <a:ea typeface="Arial Unicode MS" pitchFamily="34" charset="-128"/>
                <a:cs typeface="Arial Unicode MS" pitchFamily="34" charset="-128"/>
              </a:rPr>
              <a:t>ABORDAJE </a:t>
            </a:r>
            <a:r>
              <a:rPr lang="es-ES" sz="2400" b="1" spc="-50" dirty="0" smtClean="0">
                <a:solidFill>
                  <a:schemeClr val="bg1"/>
                </a:solidFill>
                <a:latin typeface="Arial Unicode MS" pitchFamily="34" charset="-128"/>
                <a:ea typeface="Arial Unicode MS" pitchFamily="34" charset="-128"/>
                <a:cs typeface="Arial Unicode MS" pitchFamily="34" charset="-128"/>
              </a:rPr>
              <a:t> </a:t>
            </a:r>
            <a:r>
              <a:rPr sz="2400" b="1" spc="-55" smtClean="0">
                <a:solidFill>
                  <a:schemeClr val="bg1"/>
                </a:solidFill>
                <a:latin typeface="Arial Unicode MS" pitchFamily="34" charset="-128"/>
                <a:ea typeface="Arial Unicode MS" pitchFamily="34" charset="-128"/>
                <a:cs typeface="Arial Unicode MS" pitchFamily="34" charset="-128"/>
              </a:rPr>
              <a:t>EFICIENTE </a:t>
            </a:r>
            <a:r>
              <a:rPr sz="2400" b="1" spc="-40" dirty="0">
                <a:solidFill>
                  <a:schemeClr val="bg1"/>
                </a:solidFill>
                <a:latin typeface="Arial Unicode MS" pitchFamily="34" charset="-128"/>
                <a:ea typeface="Arial Unicode MS" pitchFamily="34" charset="-128"/>
                <a:cs typeface="Arial Unicode MS" pitchFamily="34" charset="-128"/>
              </a:rPr>
              <a:t>EN </a:t>
            </a:r>
            <a:r>
              <a:rPr sz="2400" b="1" spc="-65" dirty="0">
                <a:solidFill>
                  <a:schemeClr val="bg1"/>
                </a:solidFill>
                <a:latin typeface="Arial Unicode MS" pitchFamily="34" charset="-128"/>
                <a:ea typeface="Arial Unicode MS" pitchFamily="34" charset="-128"/>
                <a:cs typeface="Arial Unicode MS" pitchFamily="34" charset="-128"/>
              </a:rPr>
              <a:t>LA  </a:t>
            </a:r>
            <a:r>
              <a:rPr sz="2400" b="1" spc="-40" dirty="0">
                <a:solidFill>
                  <a:schemeClr val="bg1"/>
                </a:solidFill>
                <a:latin typeface="Arial Unicode MS" pitchFamily="34" charset="-128"/>
                <a:ea typeface="Arial Unicode MS" pitchFamily="34" charset="-128"/>
                <a:cs typeface="Arial Unicode MS" pitchFamily="34" charset="-128"/>
              </a:rPr>
              <a:t>GESTIÓN QUE </a:t>
            </a:r>
            <a:r>
              <a:rPr sz="2400" b="1" spc="-45" dirty="0">
                <a:solidFill>
                  <a:schemeClr val="bg1"/>
                </a:solidFill>
                <a:latin typeface="Arial Unicode MS" pitchFamily="34" charset="-128"/>
                <a:ea typeface="Arial Unicode MS" pitchFamily="34" charset="-128"/>
                <a:cs typeface="Arial Unicode MS" pitchFamily="34" charset="-128"/>
              </a:rPr>
              <a:t>DEBE </a:t>
            </a:r>
            <a:r>
              <a:rPr sz="2400" b="1" spc="-50" dirty="0">
                <a:solidFill>
                  <a:schemeClr val="bg1"/>
                </a:solidFill>
                <a:latin typeface="Arial Unicode MS" pitchFamily="34" charset="-128"/>
                <a:ea typeface="Arial Unicode MS" pitchFamily="34" charset="-128"/>
                <a:cs typeface="Arial Unicode MS" pitchFamily="34" charset="-128"/>
              </a:rPr>
              <a:t>REALIZAR </a:t>
            </a:r>
            <a:r>
              <a:rPr sz="2400" b="1" spc="-85" dirty="0">
                <a:solidFill>
                  <a:schemeClr val="bg1"/>
                </a:solidFill>
                <a:latin typeface="Arial Unicode MS" pitchFamily="34" charset="-128"/>
                <a:ea typeface="Arial Unicode MS" pitchFamily="34" charset="-128"/>
                <a:cs typeface="Arial Unicode MS" pitchFamily="34" charset="-128"/>
              </a:rPr>
              <a:t>EL  </a:t>
            </a:r>
            <a:r>
              <a:rPr sz="2400" b="1" spc="-50" dirty="0">
                <a:solidFill>
                  <a:schemeClr val="bg1"/>
                </a:solidFill>
                <a:latin typeface="Arial Unicode MS" pitchFamily="34" charset="-128"/>
                <a:ea typeface="Arial Unicode MS" pitchFamily="34" charset="-128"/>
                <a:cs typeface="Arial Unicode MS" pitchFamily="34" charset="-128"/>
              </a:rPr>
              <a:t>AGENTE </a:t>
            </a:r>
            <a:r>
              <a:rPr sz="2400" b="1" spc="-40" dirty="0">
                <a:solidFill>
                  <a:schemeClr val="bg1"/>
                </a:solidFill>
                <a:latin typeface="Arial Unicode MS" pitchFamily="34" charset="-128"/>
                <a:ea typeface="Arial Unicode MS" pitchFamily="34" charset="-128"/>
                <a:cs typeface="Arial Unicode MS" pitchFamily="34" charset="-128"/>
              </a:rPr>
              <a:t>DE POLICÍA EN </a:t>
            </a:r>
            <a:r>
              <a:rPr sz="2400" b="1" spc="-65" dirty="0">
                <a:solidFill>
                  <a:schemeClr val="bg1"/>
                </a:solidFill>
                <a:latin typeface="Arial Unicode MS" pitchFamily="34" charset="-128"/>
                <a:ea typeface="Arial Unicode MS" pitchFamily="34" charset="-128"/>
                <a:cs typeface="Arial Unicode MS" pitchFamily="34" charset="-128"/>
              </a:rPr>
              <a:t>LA  </a:t>
            </a:r>
            <a:r>
              <a:rPr sz="2400" b="1" spc="-35" dirty="0">
                <a:solidFill>
                  <a:schemeClr val="bg1"/>
                </a:solidFill>
                <a:latin typeface="Arial Unicode MS" pitchFamily="34" charset="-128"/>
                <a:ea typeface="Arial Unicode MS" pitchFamily="34" charset="-128"/>
                <a:cs typeface="Arial Unicode MS" pitchFamily="34" charset="-128"/>
              </a:rPr>
              <a:t>SITUACIÓN </a:t>
            </a:r>
            <a:r>
              <a:rPr sz="2400" b="1" spc="-60" dirty="0">
                <a:solidFill>
                  <a:schemeClr val="bg1"/>
                </a:solidFill>
                <a:latin typeface="Arial Unicode MS" pitchFamily="34" charset="-128"/>
                <a:ea typeface="Arial Unicode MS" pitchFamily="34" charset="-128"/>
                <a:cs typeface="Arial Unicode MS" pitchFamily="34" charset="-128"/>
              </a:rPr>
              <a:t>DEL </a:t>
            </a:r>
            <a:r>
              <a:rPr sz="2400" b="1" spc="-50">
                <a:solidFill>
                  <a:schemeClr val="bg1"/>
                </a:solidFill>
                <a:latin typeface="Arial Unicode MS" pitchFamily="34" charset="-128"/>
                <a:ea typeface="Arial Unicode MS" pitchFamily="34" charset="-128"/>
                <a:cs typeface="Arial Unicode MS" pitchFamily="34" charset="-128"/>
              </a:rPr>
              <a:t>HECHO</a:t>
            </a:r>
            <a:r>
              <a:rPr sz="2400" b="1" spc="-150">
                <a:solidFill>
                  <a:schemeClr val="bg1"/>
                </a:solidFill>
                <a:latin typeface="Arial Unicode MS" pitchFamily="34" charset="-128"/>
                <a:ea typeface="Arial Unicode MS" pitchFamily="34" charset="-128"/>
                <a:cs typeface="Arial Unicode MS" pitchFamily="34" charset="-128"/>
              </a:rPr>
              <a:t> </a:t>
            </a:r>
            <a:r>
              <a:rPr lang="es-ES" sz="2400" b="1" spc="-150" dirty="0" smtClean="0">
                <a:solidFill>
                  <a:schemeClr val="bg1"/>
                </a:solidFill>
                <a:latin typeface="Arial Unicode MS" pitchFamily="34" charset="-128"/>
                <a:ea typeface="Arial Unicode MS" pitchFamily="34" charset="-128"/>
                <a:cs typeface="Arial Unicode MS" pitchFamily="34" charset="-128"/>
              </a:rPr>
              <a:t> </a:t>
            </a:r>
            <a:r>
              <a:rPr sz="2400" b="1" spc="-45" smtClean="0">
                <a:solidFill>
                  <a:schemeClr val="bg1"/>
                </a:solidFill>
                <a:latin typeface="Arial Unicode MS" pitchFamily="34" charset="-128"/>
                <a:ea typeface="Arial Unicode MS" pitchFamily="34" charset="-128"/>
                <a:cs typeface="Arial Unicode MS" pitchFamily="34" charset="-128"/>
              </a:rPr>
              <a:t>DELICTIVO</a:t>
            </a:r>
            <a:endParaRPr sz="2400">
              <a:solidFill>
                <a:schemeClr val="bg1"/>
              </a:solidFill>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2821583549"/>
      </p:ext>
    </p:extLst>
  </p:cSld>
  <p:clrMapOvr>
    <a:masterClrMapping/>
  </p:clrMapOvr>
  <p:transition spd="slow">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85720" y="0"/>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12" name="object 2"/>
          <p:cNvSpPr txBox="1"/>
          <p:nvPr/>
        </p:nvSpPr>
        <p:spPr>
          <a:xfrm>
            <a:off x="571472" y="1928802"/>
            <a:ext cx="8286808" cy="296491"/>
          </a:xfrm>
          <a:prstGeom prst="rect">
            <a:avLst/>
          </a:prstGeom>
        </p:spPr>
        <p:txBody>
          <a:bodyPr vert="horz" wrap="square" lIns="0" tIns="15240" rIns="0" bIns="0" rtlCol="0">
            <a:spAutoFit/>
          </a:bodyPr>
          <a:lstStyle/>
          <a:p>
            <a:pPr marL="12700" marR="5080" algn="just">
              <a:lnSpc>
                <a:spcPct val="110300"/>
              </a:lnSpc>
              <a:spcBef>
                <a:spcPts val="120"/>
              </a:spcBef>
            </a:pPr>
            <a:r>
              <a:rPr lang="es-ES" dirty="0" smtClean="0">
                <a:solidFill>
                  <a:schemeClr val="bg1"/>
                </a:solidFill>
                <a:latin typeface="Arial"/>
                <a:cs typeface="Arial"/>
              </a:rPr>
              <a:t>	</a:t>
            </a:r>
            <a:endParaRPr>
              <a:solidFill>
                <a:schemeClr val="bg1"/>
              </a:solidFill>
              <a:latin typeface="Arial"/>
              <a:cs typeface="Arial"/>
            </a:endParaRPr>
          </a:p>
        </p:txBody>
      </p:sp>
      <p:sp>
        <p:nvSpPr>
          <p:cNvPr id="14" name="object 12"/>
          <p:cNvSpPr txBox="1"/>
          <p:nvPr/>
        </p:nvSpPr>
        <p:spPr>
          <a:xfrm>
            <a:off x="428596" y="785794"/>
            <a:ext cx="8501122" cy="5784148"/>
          </a:xfrm>
          <a:prstGeom prst="rect">
            <a:avLst/>
          </a:prstGeom>
        </p:spPr>
        <p:txBody>
          <a:bodyPr vert="horz" wrap="square" lIns="0" tIns="25400" rIns="0" bIns="0" rtlCol="0">
            <a:spAutoFit/>
          </a:bodyPr>
          <a:lstStyle/>
          <a:p>
            <a:pPr marL="12700" algn="ctr">
              <a:lnSpc>
                <a:spcPct val="100000"/>
              </a:lnSpc>
              <a:spcBef>
                <a:spcPts val="100"/>
              </a:spcBef>
            </a:pPr>
            <a:r>
              <a:rPr lang="es-ES" sz="2000" b="1" spc="-5" dirty="0" smtClean="0">
                <a:solidFill>
                  <a:schemeClr val="bg1"/>
                </a:solidFill>
                <a:latin typeface="Arial"/>
                <a:cs typeface="Arial"/>
              </a:rPr>
              <a:t>INTRODUCCIÓN</a:t>
            </a:r>
            <a:endParaRPr lang="es-ES" sz="2000" dirty="0" smtClean="0">
              <a:solidFill>
                <a:schemeClr val="bg1"/>
              </a:solidFill>
              <a:latin typeface="Arial"/>
              <a:cs typeface="Arial"/>
            </a:endParaRPr>
          </a:p>
          <a:p>
            <a:pPr marL="12700" marR="5080" indent="41910" algn="just">
              <a:lnSpc>
                <a:spcPct val="109600"/>
              </a:lnSpc>
              <a:spcBef>
                <a:spcPts val="1035"/>
              </a:spcBef>
            </a:pPr>
            <a:r>
              <a:rPr lang="es-ES" sz="2000" dirty="0" smtClean="0">
                <a:solidFill>
                  <a:schemeClr val="bg1"/>
                </a:solidFill>
                <a:latin typeface="Arial"/>
                <a:cs typeface="Arial"/>
              </a:rPr>
              <a:t>	Durante el transcurso del siglo XX las Ciencias Forenses se desarrollaron en un  sinnúmero de disciplinas que permitieron el análisis de </a:t>
            </a:r>
            <a:r>
              <a:rPr lang="es-ES" sz="2000" spc="-5" dirty="0" smtClean="0">
                <a:solidFill>
                  <a:schemeClr val="bg1"/>
                </a:solidFill>
                <a:latin typeface="Arial"/>
                <a:cs typeface="Arial"/>
              </a:rPr>
              <a:t>rastros </a:t>
            </a:r>
            <a:r>
              <a:rPr lang="es-ES" sz="2000" dirty="0" smtClean="0">
                <a:solidFill>
                  <a:schemeClr val="bg1"/>
                </a:solidFill>
                <a:latin typeface="Arial"/>
                <a:cs typeface="Arial"/>
              </a:rPr>
              <a:t>con </a:t>
            </a:r>
            <a:r>
              <a:rPr lang="es-ES" sz="2000" spc="-5" dirty="0" smtClean="0">
                <a:solidFill>
                  <a:schemeClr val="bg1"/>
                </a:solidFill>
                <a:latin typeface="Arial"/>
                <a:cs typeface="Arial"/>
              </a:rPr>
              <a:t>las </a:t>
            </a:r>
            <a:r>
              <a:rPr lang="es-ES" sz="2000" dirty="0" smtClean="0">
                <a:solidFill>
                  <a:schemeClr val="bg1"/>
                </a:solidFill>
                <a:latin typeface="Arial"/>
                <a:cs typeface="Arial"/>
              </a:rPr>
              <a:t>más altas  tecnologías. Sin embargo no fue </a:t>
            </a:r>
            <a:r>
              <a:rPr lang="es-ES" sz="2000" spc="-5" dirty="0" smtClean="0">
                <a:solidFill>
                  <a:schemeClr val="bg1"/>
                </a:solidFill>
                <a:latin typeface="Arial"/>
                <a:cs typeface="Arial"/>
              </a:rPr>
              <a:t>hasta </a:t>
            </a:r>
            <a:r>
              <a:rPr lang="es-ES" sz="2000" dirty="0" smtClean="0">
                <a:solidFill>
                  <a:schemeClr val="bg1"/>
                </a:solidFill>
                <a:latin typeface="Arial"/>
                <a:cs typeface="Arial"/>
              </a:rPr>
              <a:t>finales de siglo que se </a:t>
            </a:r>
            <a:r>
              <a:rPr lang="es-ES" sz="2000" spc="-5" dirty="0" smtClean="0">
                <a:solidFill>
                  <a:schemeClr val="bg1"/>
                </a:solidFill>
                <a:latin typeface="Arial"/>
                <a:cs typeface="Arial"/>
              </a:rPr>
              <a:t>tomó </a:t>
            </a:r>
            <a:r>
              <a:rPr lang="es-ES" sz="2000" dirty="0" smtClean="0">
                <a:solidFill>
                  <a:schemeClr val="bg1"/>
                </a:solidFill>
                <a:latin typeface="Arial"/>
                <a:cs typeface="Arial"/>
              </a:rPr>
              <a:t>real  consciencia de la </a:t>
            </a:r>
            <a:r>
              <a:rPr lang="es-ES" sz="2000" spc="-5" dirty="0" smtClean="0">
                <a:solidFill>
                  <a:schemeClr val="bg1"/>
                </a:solidFill>
                <a:latin typeface="Arial"/>
                <a:cs typeface="Arial"/>
              </a:rPr>
              <a:t>importancia </a:t>
            </a:r>
            <a:r>
              <a:rPr lang="es-ES" sz="2000" dirty="0" smtClean="0">
                <a:solidFill>
                  <a:schemeClr val="bg1"/>
                </a:solidFill>
                <a:latin typeface="Arial"/>
                <a:cs typeface="Arial"/>
              </a:rPr>
              <a:t>de tecnificar la </a:t>
            </a:r>
            <a:r>
              <a:rPr lang="es-ES" sz="2000" spc="-5" dirty="0" smtClean="0">
                <a:solidFill>
                  <a:schemeClr val="bg1"/>
                </a:solidFill>
                <a:latin typeface="Arial"/>
                <a:cs typeface="Arial"/>
              </a:rPr>
              <a:t>investigación </a:t>
            </a:r>
            <a:r>
              <a:rPr lang="es-ES" sz="2000" dirty="0" smtClean="0">
                <a:solidFill>
                  <a:schemeClr val="bg1"/>
                </a:solidFill>
                <a:latin typeface="Arial"/>
                <a:cs typeface="Arial"/>
              </a:rPr>
              <a:t>en el lugar de los  hechos.</a:t>
            </a:r>
          </a:p>
          <a:p>
            <a:pPr marL="12700" marR="5080" algn="just">
              <a:lnSpc>
                <a:spcPct val="109400"/>
              </a:lnSpc>
              <a:spcBef>
                <a:spcPts val="1040"/>
              </a:spcBef>
            </a:pPr>
            <a:r>
              <a:rPr lang="es-ES" sz="2000" dirty="0" smtClean="0">
                <a:solidFill>
                  <a:schemeClr val="bg1"/>
                </a:solidFill>
                <a:latin typeface="Arial"/>
                <a:cs typeface="Arial"/>
              </a:rPr>
              <a:t>	El </a:t>
            </a:r>
            <a:r>
              <a:rPr lang="es-ES" sz="2000" b="1" dirty="0" smtClean="0">
                <a:solidFill>
                  <a:schemeClr val="bg1"/>
                </a:solidFill>
                <a:latin typeface="Arial"/>
                <a:cs typeface="Arial"/>
              </a:rPr>
              <a:t>buen </a:t>
            </a:r>
            <a:r>
              <a:rPr lang="es-ES" sz="2000" b="1" spc="-5" dirty="0" smtClean="0">
                <a:solidFill>
                  <a:schemeClr val="bg1"/>
                </a:solidFill>
                <a:latin typeface="Arial"/>
                <a:cs typeface="Arial"/>
              </a:rPr>
              <a:t>análisis </a:t>
            </a:r>
            <a:r>
              <a:rPr lang="es-ES" sz="2000" dirty="0" smtClean="0">
                <a:solidFill>
                  <a:schemeClr val="bg1"/>
                </a:solidFill>
                <a:latin typeface="Arial"/>
                <a:cs typeface="Arial"/>
              </a:rPr>
              <a:t>de la escena del crimen permite poner el </a:t>
            </a:r>
            <a:r>
              <a:rPr lang="es-ES" sz="2000" b="1" dirty="0" smtClean="0">
                <a:solidFill>
                  <a:schemeClr val="bg1"/>
                </a:solidFill>
                <a:latin typeface="Arial"/>
                <a:cs typeface="Arial"/>
              </a:rPr>
              <a:t>sello de </a:t>
            </a:r>
            <a:r>
              <a:rPr lang="es-ES" sz="2000" b="1" spc="-5" dirty="0" smtClean="0">
                <a:solidFill>
                  <a:schemeClr val="bg1"/>
                </a:solidFill>
                <a:latin typeface="Arial"/>
                <a:cs typeface="Arial"/>
              </a:rPr>
              <a:t>eficacia </a:t>
            </a:r>
            <a:r>
              <a:rPr lang="es-ES" sz="2000" spc="-5" dirty="0" smtClean="0">
                <a:solidFill>
                  <a:schemeClr val="bg1"/>
                </a:solidFill>
                <a:latin typeface="Arial"/>
                <a:cs typeface="Arial"/>
              </a:rPr>
              <a:t>en la  investigación </a:t>
            </a:r>
            <a:r>
              <a:rPr lang="es-ES" sz="2000" dirty="0" smtClean="0">
                <a:solidFill>
                  <a:schemeClr val="bg1"/>
                </a:solidFill>
                <a:latin typeface="Arial"/>
                <a:cs typeface="Arial"/>
              </a:rPr>
              <a:t>criminal y sólo se logra con </a:t>
            </a:r>
            <a:r>
              <a:rPr lang="es-ES" sz="2000" b="1" dirty="0" smtClean="0">
                <a:solidFill>
                  <a:schemeClr val="bg1"/>
                </a:solidFill>
                <a:latin typeface="Arial"/>
                <a:cs typeface="Arial"/>
              </a:rPr>
              <a:t>la comunicación y el trabajo en  equipo </a:t>
            </a:r>
            <a:r>
              <a:rPr lang="es-ES" sz="2000" dirty="0" smtClean="0">
                <a:solidFill>
                  <a:schemeClr val="bg1"/>
                </a:solidFill>
                <a:latin typeface="Arial"/>
                <a:cs typeface="Arial"/>
              </a:rPr>
              <a:t>de los funcionarios de la </a:t>
            </a:r>
            <a:r>
              <a:rPr lang="es-ES" sz="2000" spc="-5" dirty="0" smtClean="0">
                <a:solidFill>
                  <a:schemeClr val="bg1"/>
                </a:solidFill>
                <a:latin typeface="Arial"/>
                <a:cs typeface="Arial"/>
              </a:rPr>
              <a:t>justicia, </a:t>
            </a:r>
            <a:r>
              <a:rPr lang="es-ES" sz="2000" dirty="0" smtClean="0">
                <a:solidFill>
                  <a:schemeClr val="bg1"/>
                </a:solidFill>
                <a:latin typeface="Arial"/>
                <a:cs typeface="Arial"/>
              </a:rPr>
              <a:t>las fuerzas de seguridad y los peritos  especializados que intervienen en el</a:t>
            </a:r>
            <a:r>
              <a:rPr lang="es-ES" sz="2000" spc="-10" dirty="0" smtClean="0">
                <a:solidFill>
                  <a:schemeClr val="bg1"/>
                </a:solidFill>
                <a:latin typeface="Arial"/>
                <a:cs typeface="Arial"/>
              </a:rPr>
              <a:t> </a:t>
            </a:r>
            <a:r>
              <a:rPr lang="es-ES" sz="2000" dirty="0" smtClean="0">
                <a:solidFill>
                  <a:schemeClr val="bg1"/>
                </a:solidFill>
                <a:latin typeface="Arial"/>
                <a:cs typeface="Arial"/>
              </a:rPr>
              <a:t>caso.</a:t>
            </a:r>
          </a:p>
          <a:p>
            <a:pPr marL="12700" marR="5080" algn="just">
              <a:lnSpc>
                <a:spcPct val="110000"/>
              </a:lnSpc>
              <a:spcBef>
                <a:spcPts val="1035"/>
              </a:spcBef>
            </a:pPr>
            <a:r>
              <a:rPr lang="es-ES" sz="2000" dirty="0" smtClean="0">
                <a:solidFill>
                  <a:schemeClr val="bg1"/>
                </a:solidFill>
                <a:latin typeface="Arial"/>
                <a:cs typeface="Arial"/>
              </a:rPr>
              <a:t>	En el presente Bloque profundizaremos sobre la función primordial que le  compete al Agente de </a:t>
            </a:r>
            <a:r>
              <a:rPr lang="es-ES" sz="2000" spc="-5" dirty="0" smtClean="0">
                <a:solidFill>
                  <a:schemeClr val="bg1"/>
                </a:solidFill>
                <a:latin typeface="Arial"/>
                <a:cs typeface="Arial"/>
              </a:rPr>
              <a:t>policía </a:t>
            </a:r>
            <a:r>
              <a:rPr lang="es-ES" sz="2000" dirty="0" smtClean="0">
                <a:solidFill>
                  <a:schemeClr val="bg1"/>
                </a:solidFill>
                <a:latin typeface="Arial"/>
                <a:cs typeface="Arial"/>
              </a:rPr>
              <a:t>sobre la Protección del lugar de los hechos; también  </a:t>
            </a:r>
            <a:r>
              <a:rPr lang="es-ES" sz="2000" spc="-5" dirty="0" smtClean="0">
                <a:solidFill>
                  <a:schemeClr val="bg1"/>
                </a:solidFill>
                <a:latin typeface="Arial"/>
                <a:cs typeface="Arial"/>
              </a:rPr>
              <a:t>trabajaremos</a:t>
            </a:r>
            <a:r>
              <a:rPr lang="es-ES" sz="2000" spc="70" dirty="0" smtClean="0">
                <a:solidFill>
                  <a:schemeClr val="bg1"/>
                </a:solidFill>
                <a:latin typeface="Arial"/>
                <a:cs typeface="Arial"/>
              </a:rPr>
              <a:t> </a:t>
            </a:r>
            <a:r>
              <a:rPr lang="es-ES" sz="2000" dirty="0" smtClean="0">
                <a:solidFill>
                  <a:schemeClr val="bg1"/>
                </a:solidFill>
                <a:latin typeface="Arial"/>
                <a:cs typeface="Arial"/>
              </a:rPr>
              <a:t>en</a:t>
            </a:r>
            <a:r>
              <a:rPr lang="es-ES" sz="2000" spc="75" dirty="0" smtClean="0">
                <a:solidFill>
                  <a:schemeClr val="bg1"/>
                </a:solidFill>
                <a:latin typeface="Arial"/>
                <a:cs typeface="Arial"/>
              </a:rPr>
              <a:t> </a:t>
            </a:r>
            <a:r>
              <a:rPr lang="es-ES" sz="2000" dirty="0" smtClean="0">
                <a:solidFill>
                  <a:schemeClr val="bg1"/>
                </a:solidFill>
                <a:latin typeface="Arial"/>
                <a:cs typeface="Arial"/>
              </a:rPr>
              <a:t>la</a:t>
            </a:r>
            <a:r>
              <a:rPr lang="es-ES" sz="2000" spc="75" dirty="0" smtClean="0">
                <a:solidFill>
                  <a:schemeClr val="bg1"/>
                </a:solidFill>
                <a:latin typeface="Arial"/>
                <a:cs typeface="Arial"/>
              </a:rPr>
              <a:t> </a:t>
            </a:r>
            <a:r>
              <a:rPr lang="es-ES" sz="2000" dirty="0" smtClean="0">
                <a:solidFill>
                  <a:schemeClr val="bg1"/>
                </a:solidFill>
                <a:latin typeface="Arial"/>
                <a:cs typeface="Arial"/>
              </a:rPr>
              <a:t>adquisición</a:t>
            </a:r>
            <a:r>
              <a:rPr lang="es-ES" sz="2000" spc="75" dirty="0" smtClean="0">
                <a:solidFill>
                  <a:schemeClr val="bg1"/>
                </a:solidFill>
                <a:latin typeface="Arial"/>
                <a:cs typeface="Arial"/>
              </a:rPr>
              <a:t> </a:t>
            </a:r>
            <a:r>
              <a:rPr lang="es-ES" sz="2000" dirty="0" smtClean="0">
                <a:solidFill>
                  <a:schemeClr val="bg1"/>
                </a:solidFill>
                <a:latin typeface="Arial"/>
                <a:cs typeface="Arial"/>
              </a:rPr>
              <a:t>de</a:t>
            </a:r>
            <a:r>
              <a:rPr lang="es-ES" sz="2000" spc="75" dirty="0" smtClean="0">
                <a:solidFill>
                  <a:schemeClr val="bg1"/>
                </a:solidFill>
                <a:latin typeface="Arial"/>
                <a:cs typeface="Arial"/>
              </a:rPr>
              <a:t> </a:t>
            </a:r>
            <a:r>
              <a:rPr lang="es-ES" sz="2000" dirty="0" smtClean="0">
                <a:solidFill>
                  <a:schemeClr val="bg1"/>
                </a:solidFill>
                <a:latin typeface="Arial"/>
                <a:cs typeface="Arial"/>
              </a:rPr>
              <a:t>técnicas</a:t>
            </a:r>
            <a:r>
              <a:rPr lang="es-ES" sz="2000" spc="70" dirty="0" smtClean="0">
                <a:solidFill>
                  <a:schemeClr val="bg1"/>
                </a:solidFill>
                <a:latin typeface="Arial"/>
                <a:cs typeface="Arial"/>
              </a:rPr>
              <a:t> </a:t>
            </a:r>
            <a:r>
              <a:rPr lang="es-ES" sz="2000" dirty="0" smtClean="0">
                <a:solidFill>
                  <a:schemeClr val="bg1"/>
                </a:solidFill>
                <a:latin typeface="Arial"/>
                <a:cs typeface="Arial"/>
              </a:rPr>
              <a:t>para</a:t>
            </a:r>
            <a:r>
              <a:rPr lang="es-ES" sz="2000" spc="70" dirty="0" smtClean="0">
                <a:solidFill>
                  <a:schemeClr val="bg1"/>
                </a:solidFill>
                <a:latin typeface="Arial"/>
                <a:cs typeface="Arial"/>
              </a:rPr>
              <a:t> </a:t>
            </a:r>
            <a:r>
              <a:rPr lang="es-ES" sz="2000" spc="-5" dirty="0" smtClean="0">
                <a:solidFill>
                  <a:schemeClr val="bg1"/>
                </a:solidFill>
                <a:latin typeface="Arial"/>
                <a:cs typeface="Arial"/>
              </a:rPr>
              <a:t>lograr</a:t>
            </a:r>
            <a:r>
              <a:rPr lang="es-ES" sz="2000" spc="75" dirty="0" smtClean="0">
                <a:solidFill>
                  <a:schemeClr val="bg1"/>
                </a:solidFill>
                <a:latin typeface="Arial"/>
                <a:cs typeface="Arial"/>
              </a:rPr>
              <a:t> </a:t>
            </a:r>
            <a:r>
              <a:rPr lang="es-ES" sz="2000" dirty="0" smtClean="0">
                <a:solidFill>
                  <a:schemeClr val="bg1"/>
                </a:solidFill>
                <a:latin typeface="Arial"/>
                <a:cs typeface="Arial"/>
              </a:rPr>
              <a:t>una</a:t>
            </a:r>
            <a:r>
              <a:rPr lang="es-ES" sz="2000" spc="75" dirty="0" smtClean="0">
                <a:solidFill>
                  <a:schemeClr val="bg1"/>
                </a:solidFill>
                <a:latin typeface="Arial"/>
                <a:cs typeface="Arial"/>
              </a:rPr>
              <a:t> </a:t>
            </a:r>
            <a:r>
              <a:rPr lang="es-ES" sz="2000" dirty="0" smtClean="0">
                <a:solidFill>
                  <a:schemeClr val="bg1"/>
                </a:solidFill>
                <a:latin typeface="Arial"/>
                <a:cs typeface="Arial"/>
              </a:rPr>
              <a:t>adecuada fijación del lugar; y brindaremos estrategias para una correcta inspección detallada del lugar  de los hechos. Será fundamental atender e interiorizarse sobre el procedimiento  en la cadena de custodia.</a:t>
            </a:r>
            <a:endParaRPr sz="2400">
              <a:solidFill>
                <a:schemeClr val="bg1"/>
              </a:solidFill>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2821583549"/>
      </p:ext>
    </p:extLst>
  </p:cSld>
  <p:clrMapOvr>
    <a:masterClrMapping/>
  </p:clrMapOvr>
  <p:transition spd="slow">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85720" y="0"/>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12" name="object 2"/>
          <p:cNvSpPr txBox="1"/>
          <p:nvPr/>
        </p:nvSpPr>
        <p:spPr>
          <a:xfrm>
            <a:off x="571472" y="1928802"/>
            <a:ext cx="8286808" cy="296491"/>
          </a:xfrm>
          <a:prstGeom prst="rect">
            <a:avLst/>
          </a:prstGeom>
        </p:spPr>
        <p:txBody>
          <a:bodyPr vert="horz" wrap="square" lIns="0" tIns="15240" rIns="0" bIns="0" rtlCol="0">
            <a:spAutoFit/>
          </a:bodyPr>
          <a:lstStyle/>
          <a:p>
            <a:pPr marL="12700" marR="5080" algn="just">
              <a:lnSpc>
                <a:spcPct val="110300"/>
              </a:lnSpc>
              <a:spcBef>
                <a:spcPts val="120"/>
              </a:spcBef>
            </a:pPr>
            <a:r>
              <a:rPr lang="es-ES" dirty="0" smtClean="0">
                <a:solidFill>
                  <a:schemeClr val="bg1"/>
                </a:solidFill>
                <a:latin typeface="Arial"/>
                <a:cs typeface="Arial"/>
              </a:rPr>
              <a:t>	</a:t>
            </a:r>
            <a:endParaRPr>
              <a:solidFill>
                <a:schemeClr val="bg1"/>
              </a:solidFill>
              <a:latin typeface="Arial"/>
              <a:cs typeface="Arial"/>
            </a:endParaRPr>
          </a:p>
        </p:txBody>
      </p:sp>
      <p:sp>
        <p:nvSpPr>
          <p:cNvPr id="14" name="object 12"/>
          <p:cNvSpPr txBox="1"/>
          <p:nvPr/>
        </p:nvSpPr>
        <p:spPr>
          <a:xfrm>
            <a:off x="214282" y="1142984"/>
            <a:ext cx="8786874" cy="5627181"/>
          </a:xfrm>
          <a:prstGeom prst="rect">
            <a:avLst/>
          </a:prstGeom>
        </p:spPr>
        <p:txBody>
          <a:bodyPr vert="horz" wrap="square" lIns="0" tIns="25400" rIns="0" bIns="0" rtlCol="0">
            <a:spAutoFit/>
          </a:bodyPr>
          <a:lstStyle/>
          <a:p>
            <a:pPr marL="12700" algn="ctr">
              <a:lnSpc>
                <a:spcPct val="100000"/>
              </a:lnSpc>
              <a:spcBef>
                <a:spcPts val="1150"/>
              </a:spcBef>
            </a:pPr>
            <a:r>
              <a:rPr lang="es-ES" sz="2400" b="1" dirty="0" smtClean="0">
                <a:solidFill>
                  <a:schemeClr val="bg1"/>
                </a:solidFill>
                <a:latin typeface="Arial"/>
                <a:cs typeface="Arial"/>
              </a:rPr>
              <a:t>ESCENA </a:t>
            </a:r>
            <a:r>
              <a:rPr lang="es-ES" sz="2400" b="1" spc="-5" dirty="0" smtClean="0">
                <a:solidFill>
                  <a:schemeClr val="bg1"/>
                </a:solidFill>
                <a:latin typeface="Arial"/>
                <a:cs typeface="Arial"/>
              </a:rPr>
              <a:t>DEL </a:t>
            </a:r>
            <a:r>
              <a:rPr lang="es-ES" sz="2400" b="1" dirty="0" smtClean="0">
                <a:solidFill>
                  <a:schemeClr val="bg1"/>
                </a:solidFill>
                <a:latin typeface="Arial"/>
                <a:cs typeface="Arial"/>
              </a:rPr>
              <a:t>CRIMEN O LUGAR DE LOS</a:t>
            </a:r>
            <a:r>
              <a:rPr lang="es-ES" sz="2400" b="1" spc="-15" dirty="0" smtClean="0">
                <a:solidFill>
                  <a:schemeClr val="bg1"/>
                </a:solidFill>
                <a:latin typeface="Arial"/>
                <a:cs typeface="Arial"/>
              </a:rPr>
              <a:t> </a:t>
            </a:r>
            <a:r>
              <a:rPr lang="es-ES" sz="2400" b="1" dirty="0" smtClean="0">
                <a:solidFill>
                  <a:schemeClr val="bg1"/>
                </a:solidFill>
                <a:latin typeface="Arial"/>
                <a:cs typeface="Arial"/>
              </a:rPr>
              <a:t>HECHOS.</a:t>
            </a:r>
          </a:p>
          <a:p>
            <a:r>
              <a:rPr lang="es-ES" b="1" i="1" dirty="0" smtClean="0">
                <a:solidFill>
                  <a:schemeClr val="bg1"/>
                </a:solidFill>
                <a:latin typeface="Arial"/>
                <a:cs typeface="Arial"/>
              </a:rPr>
              <a:t>“Es el espacio </a:t>
            </a:r>
            <a:r>
              <a:rPr lang="es-ES" b="1" i="1" spc="-5" dirty="0" smtClean="0">
                <a:solidFill>
                  <a:schemeClr val="bg1"/>
                </a:solidFill>
                <a:latin typeface="Arial"/>
                <a:cs typeface="Arial"/>
              </a:rPr>
              <a:t>físico </a:t>
            </a:r>
            <a:r>
              <a:rPr lang="es-ES" b="1" i="1" dirty="0" smtClean="0">
                <a:solidFill>
                  <a:schemeClr val="bg1"/>
                </a:solidFill>
                <a:latin typeface="Arial"/>
                <a:cs typeface="Arial"/>
              </a:rPr>
              <a:t>o </a:t>
            </a:r>
            <a:r>
              <a:rPr lang="es-ES" b="1" i="1" spc="-5" dirty="0" smtClean="0">
                <a:solidFill>
                  <a:schemeClr val="bg1"/>
                </a:solidFill>
                <a:latin typeface="Arial"/>
                <a:cs typeface="Arial"/>
              </a:rPr>
              <a:t>sitio </a:t>
            </a:r>
            <a:r>
              <a:rPr lang="es-ES" b="1" i="1" dirty="0" smtClean="0">
                <a:solidFill>
                  <a:schemeClr val="bg1"/>
                </a:solidFill>
                <a:latin typeface="Arial"/>
                <a:cs typeface="Arial"/>
              </a:rPr>
              <a:t>donde se ha desarrollado la </a:t>
            </a:r>
            <a:r>
              <a:rPr lang="es-ES" b="1" i="1" spc="-5" dirty="0" smtClean="0">
                <a:solidFill>
                  <a:schemeClr val="bg1"/>
                </a:solidFill>
                <a:latin typeface="Arial"/>
                <a:cs typeface="Arial"/>
              </a:rPr>
              <a:t>actividad delictiva  </a:t>
            </a:r>
            <a:r>
              <a:rPr lang="es-ES" b="1" i="1" dirty="0" smtClean="0">
                <a:solidFill>
                  <a:schemeClr val="bg1"/>
                </a:solidFill>
                <a:latin typeface="Arial"/>
                <a:cs typeface="Arial"/>
              </a:rPr>
              <a:t>criminal, ya sea en </a:t>
            </a:r>
            <a:r>
              <a:rPr lang="es-ES" b="1" i="1" spc="-5" dirty="0" smtClean="0">
                <a:solidFill>
                  <a:schemeClr val="bg1"/>
                </a:solidFill>
                <a:latin typeface="Arial"/>
                <a:cs typeface="Arial"/>
              </a:rPr>
              <a:t>forma </a:t>
            </a:r>
            <a:r>
              <a:rPr lang="es-ES" b="1" i="1" dirty="0" smtClean="0">
                <a:solidFill>
                  <a:schemeClr val="bg1"/>
                </a:solidFill>
                <a:latin typeface="Arial"/>
                <a:cs typeface="Arial"/>
              </a:rPr>
              <a:t>parcial o</a:t>
            </a:r>
            <a:r>
              <a:rPr lang="es-ES" b="1" i="1" spc="-25" dirty="0" smtClean="0">
                <a:solidFill>
                  <a:schemeClr val="bg1"/>
                </a:solidFill>
                <a:latin typeface="Arial"/>
                <a:cs typeface="Arial"/>
              </a:rPr>
              <a:t> </a:t>
            </a:r>
            <a:r>
              <a:rPr lang="es-ES" b="1" i="1" spc="-5" dirty="0" smtClean="0">
                <a:solidFill>
                  <a:schemeClr val="bg1"/>
                </a:solidFill>
                <a:latin typeface="Arial"/>
                <a:cs typeface="Arial"/>
              </a:rPr>
              <a:t>total.”</a:t>
            </a:r>
            <a:endParaRPr lang="es-ES" dirty="0" smtClean="0">
              <a:solidFill>
                <a:schemeClr val="bg1"/>
              </a:solidFill>
              <a:latin typeface="Arial"/>
              <a:cs typeface="Arial"/>
            </a:endParaRPr>
          </a:p>
          <a:p>
            <a:endParaRPr lang="es-ES" sz="1600" dirty="0" smtClean="0">
              <a:solidFill>
                <a:schemeClr val="bg1"/>
              </a:solidFill>
            </a:endParaRPr>
          </a:p>
          <a:p>
            <a:pPr algn="ctr"/>
            <a:r>
              <a:rPr lang="es-ES" b="1" dirty="0" smtClean="0">
                <a:solidFill>
                  <a:schemeClr val="bg1"/>
                </a:solidFill>
              </a:rPr>
              <a:t>CONCEPTOS BÁSICOS</a:t>
            </a:r>
          </a:p>
          <a:p>
            <a:pPr algn="just"/>
            <a:r>
              <a:rPr lang="es-ES" dirty="0" smtClean="0">
                <a:solidFill>
                  <a:schemeClr val="bg1"/>
                </a:solidFill>
              </a:rPr>
              <a:t>1.- Es el espacio físico en el que se ha producido un acontecimiento susceptible de una investigación científica criminal con el propósito de establecer su naturaleza y quiénes intervinieron.</a:t>
            </a:r>
          </a:p>
          <a:p>
            <a:r>
              <a:rPr lang="es-ES" dirty="0" smtClean="0">
                <a:solidFill>
                  <a:schemeClr val="bg1"/>
                </a:solidFill>
              </a:rPr>
              <a:t>2.- Puede estar integrado por uno o varios espacios físicos interrelacionados por los actos del acontecimiento investigado.</a:t>
            </a:r>
          </a:p>
          <a:p>
            <a:r>
              <a:rPr lang="es-ES" dirty="0" smtClean="0">
                <a:solidFill>
                  <a:schemeClr val="bg1"/>
                </a:solidFill>
              </a:rPr>
              <a:t>3.- Se caracteriza por la presencia de elementos, rastros y/o indicios que puedan develar las circunstancias o características de lo allí ocurrido.</a:t>
            </a:r>
          </a:p>
          <a:p>
            <a:pPr algn="just"/>
            <a:r>
              <a:rPr lang="es-ES" dirty="0" smtClean="0">
                <a:solidFill>
                  <a:schemeClr val="bg1"/>
                </a:solidFill>
              </a:rPr>
              <a:t>4.- Se denomina </a:t>
            </a:r>
            <a:r>
              <a:rPr lang="es-ES" b="1" i="1" dirty="0" smtClean="0">
                <a:solidFill>
                  <a:schemeClr val="bg1"/>
                </a:solidFill>
              </a:rPr>
              <a:t>escena del crimen </a:t>
            </a:r>
            <a:r>
              <a:rPr lang="es-ES" dirty="0" smtClean="0">
                <a:solidFill>
                  <a:schemeClr val="bg1"/>
                </a:solidFill>
              </a:rPr>
              <a:t>cuando la naturaleza, circunstancias y características del acontecimiento permitan sospechar la comisión de un delito.</a:t>
            </a:r>
          </a:p>
          <a:p>
            <a:r>
              <a:rPr lang="es-ES" dirty="0" smtClean="0">
                <a:solidFill>
                  <a:schemeClr val="bg1"/>
                </a:solidFill>
              </a:rPr>
              <a:t>5.- Siempre será considerado potencial </a:t>
            </a:r>
            <a:r>
              <a:rPr lang="es-ES" b="1" i="1" dirty="0" smtClean="0">
                <a:solidFill>
                  <a:schemeClr val="bg1"/>
                </a:solidFill>
              </a:rPr>
              <a:t>escena del crimen </a:t>
            </a:r>
            <a:r>
              <a:rPr lang="es-ES" dirty="0" smtClean="0">
                <a:solidFill>
                  <a:schemeClr val="bg1"/>
                </a:solidFill>
              </a:rPr>
              <a:t>hasta que se determine lo contrario.</a:t>
            </a:r>
          </a:p>
          <a:p>
            <a:r>
              <a:rPr lang="es-ES" dirty="0" smtClean="0">
                <a:solidFill>
                  <a:schemeClr val="bg1"/>
                </a:solidFill>
              </a:rPr>
              <a:t>6.- Verificada la existencia del </a:t>
            </a:r>
            <a:r>
              <a:rPr lang="es-ES" b="1" i="1" dirty="0" smtClean="0">
                <a:solidFill>
                  <a:schemeClr val="bg1"/>
                </a:solidFill>
              </a:rPr>
              <a:t>lugar del hecho </a:t>
            </a:r>
            <a:r>
              <a:rPr lang="es-ES" dirty="0" smtClean="0">
                <a:solidFill>
                  <a:schemeClr val="bg1"/>
                </a:solidFill>
              </a:rPr>
              <a:t>o </a:t>
            </a:r>
            <a:r>
              <a:rPr lang="es-ES" b="1" i="1" dirty="0" smtClean="0">
                <a:solidFill>
                  <a:schemeClr val="bg1"/>
                </a:solidFill>
              </a:rPr>
              <a:t>escena del crimen </a:t>
            </a:r>
            <a:r>
              <a:rPr lang="es-ES" dirty="0" smtClean="0">
                <a:solidFill>
                  <a:schemeClr val="bg1"/>
                </a:solidFill>
              </a:rPr>
              <a:t>corresponde inmediatamente su preservación para garantizar la intangibilidad de los elementos, rastros o indicios que puedan existir y para evitar cualquier pérdida, alteración o contaminación.</a:t>
            </a:r>
            <a:endParaRPr>
              <a:solidFill>
                <a:schemeClr val="bg1"/>
              </a:solidFill>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2821583549"/>
      </p:ext>
    </p:extLst>
  </p:cSld>
  <p:clrMapOvr>
    <a:masterClrMapping/>
  </p:clrMapOvr>
  <p:transition spd="slow">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85720" y="0"/>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12" name="object 2"/>
          <p:cNvSpPr txBox="1"/>
          <p:nvPr/>
        </p:nvSpPr>
        <p:spPr>
          <a:xfrm>
            <a:off x="571472" y="1928802"/>
            <a:ext cx="8286808" cy="296491"/>
          </a:xfrm>
          <a:prstGeom prst="rect">
            <a:avLst/>
          </a:prstGeom>
        </p:spPr>
        <p:txBody>
          <a:bodyPr vert="horz" wrap="square" lIns="0" tIns="15240" rIns="0" bIns="0" rtlCol="0">
            <a:spAutoFit/>
          </a:bodyPr>
          <a:lstStyle/>
          <a:p>
            <a:pPr marL="12700" marR="5080" algn="just">
              <a:lnSpc>
                <a:spcPct val="110300"/>
              </a:lnSpc>
              <a:spcBef>
                <a:spcPts val="120"/>
              </a:spcBef>
            </a:pPr>
            <a:r>
              <a:rPr lang="es-ES" dirty="0" smtClean="0">
                <a:solidFill>
                  <a:schemeClr val="bg1"/>
                </a:solidFill>
                <a:latin typeface="Arial"/>
                <a:cs typeface="Arial"/>
              </a:rPr>
              <a:t>	</a:t>
            </a:r>
            <a:endParaRPr>
              <a:solidFill>
                <a:schemeClr val="bg1"/>
              </a:solidFill>
              <a:latin typeface="Arial"/>
              <a:cs typeface="Arial"/>
            </a:endParaRPr>
          </a:p>
        </p:txBody>
      </p:sp>
      <p:sp>
        <p:nvSpPr>
          <p:cNvPr id="14" name="object 12"/>
          <p:cNvSpPr txBox="1"/>
          <p:nvPr/>
        </p:nvSpPr>
        <p:spPr>
          <a:xfrm>
            <a:off x="214282" y="1149522"/>
            <a:ext cx="8786874" cy="5565626"/>
          </a:xfrm>
          <a:prstGeom prst="rect">
            <a:avLst/>
          </a:prstGeom>
        </p:spPr>
        <p:txBody>
          <a:bodyPr vert="horz" wrap="square" lIns="0" tIns="25400" rIns="0" bIns="0" rtlCol="0">
            <a:spAutoFit/>
          </a:bodyPr>
          <a:lstStyle/>
          <a:p>
            <a:pPr algn="ctr"/>
            <a:r>
              <a:rPr lang="es-ES" b="1" dirty="0" smtClean="0">
                <a:solidFill>
                  <a:schemeClr val="bg1"/>
                </a:solidFill>
              </a:rPr>
              <a:t>PROTECCIÓN Y ASEGURAMIENTO DEL LUGAR DEL HECHO</a:t>
            </a:r>
          </a:p>
          <a:p>
            <a:endParaRPr lang="es-ES" sz="1200" b="1" dirty="0" smtClean="0">
              <a:solidFill>
                <a:schemeClr val="bg1"/>
              </a:solidFill>
            </a:endParaRPr>
          </a:p>
          <a:p>
            <a:pPr algn="just"/>
            <a:r>
              <a:rPr lang="es-ES" dirty="0" smtClean="0">
                <a:solidFill>
                  <a:schemeClr val="bg1"/>
                </a:solidFill>
              </a:rPr>
              <a:t>1.- La protección inicial del LUGAR DEL HECHO o ESCENA DEL CRIMEN implica mantener de inmediato la intangibilidad del espacio físico en el que pudieran hallarse elementos, rastros y/o indicios vinculados con el suceso, rigiéndose por un criterio de delimitación amplio, a fi n de evitar cualquier omisión, alteración o contaminación.</a:t>
            </a:r>
          </a:p>
          <a:p>
            <a:pPr algn="just"/>
            <a:endParaRPr lang="es-ES" sz="1200" dirty="0" smtClean="0">
              <a:solidFill>
                <a:schemeClr val="bg1"/>
              </a:solidFill>
            </a:endParaRPr>
          </a:p>
          <a:p>
            <a:pPr algn="just"/>
            <a:r>
              <a:rPr lang="es-ES" dirty="0" smtClean="0">
                <a:solidFill>
                  <a:schemeClr val="bg1"/>
                </a:solidFill>
              </a:rPr>
              <a:t>2.- La protección del LUGAR DEL HECHO o ESCENA DEL CRIMEN, en primer término, exige establecer el perímetro dentro del cual se presume la existencia de la mayor cantidad de elementos, rastros y/o indicios. La secuencia de los actos investigados puede determinar la necesidad de extender los perímetros más allá de los límites a los cuales se les atribuyó la más alta prioridad.</a:t>
            </a:r>
          </a:p>
          <a:p>
            <a:pPr algn="just"/>
            <a:endParaRPr lang="es-ES" sz="1200" dirty="0" smtClean="0">
              <a:solidFill>
                <a:schemeClr val="bg1"/>
              </a:solidFill>
            </a:endParaRPr>
          </a:p>
          <a:p>
            <a:pPr algn="just"/>
            <a:r>
              <a:rPr lang="es-ES" dirty="0" smtClean="0">
                <a:solidFill>
                  <a:schemeClr val="bg1"/>
                </a:solidFill>
              </a:rPr>
              <a:t>3.- El funcionario policial o de la fuerza de seguridad que primero arribe al LUGAR DEL HECHO o ESCENA DEL CRIMEN, sea por iniciativa propia, por denuncia o por orden de autoridad competente, es el responsable de la protección inicial del espacio físico y de los elementos, rastros y/o indicios que allí se encuentren.</a:t>
            </a:r>
          </a:p>
          <a:p>
            <a:pPr algn="just"/>
            <a:endParaRPr lang="es-ES" sz="1200" dirty="0" smtClean="0">
              <a:solidFill>
                <a:schemeClr val="bg1"/>
              </a:solidFill>
            </a:endParaRPr>
          </a:p>
          <a:p>
            <a:pPr algn="just"/>
            <a:r>
              <a:rPr lang="es-ES" dirty="0" smtClean="0">
                <a:solidFill>
                  <a:schemeClr val="bg1"/>
                </a:solidFill>
              </a:rPr>
              <a:t>4.- La protección inicial del LUGAR DEL HECHO o ESCENA DEL CRIMEN debe mantenerse hasta que, habiendo finalizado la tarea los peritos, la autoridad competente disponga lo contrario.</a:t>
            </a:r>
            <a:endParaRPr>
              <a:solidFill>
                <a:schemeClr val="bg1"/>
              </a:solidFill>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2821583549"/>
      </p:ext>
    </p:extLst>
  </p:cSld>
  <p:clrMapOvr>
    <a:masterClrMapping/>
  </p:clrMapOvr>
  <p:transition spd="slow">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85720" y="0"/>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12" name="object 2"/>
          <p:cNvSpPr txBox="1"/>
          <p:nvPr/>
        </p:nvSpPr>
        <p:spPr>
          <a:xfrm>
            <a:off x="571472" y="1928802"/>
            <a:ext cx="8286808" cy="296491"/>
          </a:xfrm>
          <a:prstGeom prst="rect">
            <a:avLst/>
          </a:prstGeom>
        </p:spPr>
        <p:txBody>
          <a:bodyPr vert="horz" wrap="square" lIns="0" tIns="15240" rIns="0" bIns="0" rtlCol="0">
            <a:spAutoFit/>
          </a:bodyPr>
          <a:lstStyle/>
          <a:p>
            <a:pPr marL="12700" marR="5080" algn="just">
              <a:lnSpc>
                <a:spcPct val="110300"/>
              </a:lnSpc>
              <a:spcBef>
                <a:spcPts val="120"/>
              </a:spcBef>
            </a:pPr>
            <a:r>
              <a:rPr lang="es-ES" dirty="0" smtClean="0">
                <a:solidFill>
                  <a:schemeClr val="bg1"/>
                </a:solidFill>
                <a:latin typeface="Arial"/>
                <a:cs typeface="Arial"/>
              </a:rPr>
              <a:t>	</a:t>
            </a:r>
            <a:endParaRPr>
              <a:solidFill>
                <a:schemeClr val="bg1"/>
              </a:solidFill>
              <a:latin typeface="Arial"/>
              <a:cs typeface="Arial"/>
            </a:endParaRPr>
          </a:p>
        </p:txBody>
      </p:sp>
      <p:sp>
        <p:nvSpPr>
          <p:cNvPr id="14" name="object 12"/>
          <p:cNvSpPr txBox="1"/>
          <p:nvPr/>
        </p:nvSpPr>
        <p:spPr>
          <a:xfrm>
            <a:off x="214282" y="1636600"/>
            <a:ext cx="8786874" cy="4149854"/>
          </a:xfrm>
          <a:prstGeom prst="rect">
            <a:avLst/>
          </a:prstGeom>
        </p:spPr>
        <p:txBody>
          <a:bodyPr vert="horz" wrap="square" lIns="0" tIns="25400" rIns="0" bIns="0" rtlCol="0">
            <a:spAutoFit/>
          </a:bodyPr>
          <a:lstStyle/>
          <a:p>
            <a:pPr algn="ctr"/>
            <a:r>
              <a:rPr lang="es-ES" sz="2800" b="1" dirty="0" smtClean="0">
                <a:solidFill>
                  <a:schemeClr val="bg1"/>
                </a:solidFill>
              </a:rPr>
              <a:t>ASEGURAMIENTO</a:t>
            </a:r>
          </a:p>
          <a:p>
            <a:endParaRPr lang="es-ES" sz="2000" dirty="0" smtClean="0">
              <a:solidFill>
                <a:schemeClr val="bg1"/>
              </a:solidFill>
            </a:endParaRPr>
          </a:p>
          <a:p>
            <a:pPr algn="just"/>
            <a:r>
              <a:rPr lang="es-ES" sz="2000" dirty="0" smtClean="0">
                <a:solidFill>
                  <a:schemeClr val="bg1"/>
                </a:solidFill>
              </a:rPr>
              <a:t>	El aseguramiento del LUGAR DEL HECHO requiere conservar en forma original el espacio físico en el que aconteció el hecho con la finalidad de evitar cualquier alteración, manipulación, contaminación, destrucción, pérdida o sustracción de los elementos, rastros y/o indicios que allí se encontraren.</a:t>
            </a:r>
          </a:p>
          <a:p>
            <a:endParaRPr lang="es-ES" sz="2000" dirty="0" smtClean="0">
              <a:solidFill>
                <a:schemeClr val="bg1"/>
              </a:solidFill>
            </a:endParaRPr>
          </a:p>
          <a:p>
            <a:r>
              <a:rPr lang="es-ES" sz="2000" dirty="0" smtClean="0">
                <a:solidFill>
                  <a:schemeClr val="bg1"/>
                </a:solidFill>
              </a:rPr>
              <a:t>	El funcionario policial o de la fuerza de seguridad al que se le designe la responsabilidad del aseguramiento del LUGAR DEL HECHO o ESCENA DEL CRIMEN debe actuar como Observador Coordinador en el LUGAR DEL HECHO. Llevará a cabo la inspección ocular y la selección de las áreas por  las </a:t>
            </a:r>
            <a:r>
              <a:rPr lang="pt-BR" sz="2000" dirty="0" smtClean="0">
                <a:solidFill>
                  <a:schemeClr val="bg1"/>
                </a:solidFill>
              </a:rPr>
              <a:t>que estará permitido transitar.</a:t>
            </a:r>
            <a:endParaRPr sz="2000">
              <a:solidFill>
                <a:schemeClr val="bg1"/>
              </a:solidFill>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2821583549"/>
      </p:ext>
    </p:extLst>
  </p:cSld>
  <p:clrMapOvr>
    <a:masterClrMapping/>
  </p:clrMapOvr>
  <p:transition spd="slow">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619874" y="5157192"/>
            <a:ext cx="5817401" cy="923330"/>
          </a:xfrm>
          <a:prstGeom prst="rect">
            <a:avLst/>
          </a:prstGeom>
          <a:noFill/>
        </p:spPr>
        <p:txBody>
          <a:bodyPr>
            <a:spAutoFit/>
          </a:bodyPr>
          <a:lstStyle/>
          <a:p>
            <a:pPr algn="ctr" fontAlgn="auto">
              <a:spcBef>
                <a:spcPts val="0"/>
              </a:spcBef>
              <a:spcAft>
                <a:spcPts val="0"/>
              </a:spcAft>
              <a:defRPr/>
            </a:pPr>
            <a:r>
              <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rPr>
              <a:t>Muchas Gracias</a:t>
            </a:r>
          </a:p>
        </p:txBody>
      </p:sp>
      <p:pic>
        <p:nvPicPr>
          <p:cNvPr id="9218" name="Picture 2"/>
          <p:cNvPicPr>
            <a:picLocks noChangeAspect="1" noChangeArrowheads="1"/>
          </p:cNvPicPr>
          <p:nvPr/>
        </p:nvPicPr>
        <p:blipFill>
          <a:blip r:embed="rId2" cstate="print"/>
          <a:srcRect/>
          <a:stretch>
            <a:fillRect/>
          </a:stretch>
        </p:blipFill>
        <p:spPr bwMode="auto">
          <a:xfrm>
            <a:off x="2857488" y="785794"/>
            <a:ext cx="3629025" cy="3257550"/>
          </a:xfrm>
          <a:prstGeom prst="rect">
            <a:avLst/>
          </a:prstGeom>
          <a:noFill/>
          <a:ln w="9525">
            <a:noFill/>
            <a:miter lim="800000"/>
            <a:headEnd/>
            <a:tailEnd/>
          </a:ln>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par>
                          <p:cTn id="21" fill="hold">
                            <p:stCondLst>
                              <p:cond delay="2000"/>
                            </p:stCondLst>
                            <p:childTnLst>
                              <p:par>
                                <p:cTn id="22" presetID="2" presetClass="entr" presetSubtype="4" fill="hold" nodeType="afterEffect">
                                  <p:stCondLst>
                                    <p:cond delay="0"/>
                                  </p:stCondLst>
                                  <p:childTnLst>
                                    <p:set>
                                      <p:cBhvr>
                                        <p:cTn id="23" dur="1" fill="hold">
                                          <p:stCondLst>
                                            <p:cond delay="0"/>
                                          </p:stCondLst>
                                        </p:cTn>
                                        <p:tgtEl>
                                          <p:spTgt spid="9218"/>
                                        </p:tgtEl>
                                        <p:attrNameLst>
                                          <p:attrName>style.visibility</p:attrName>
                                        </p:attrNameLst>
                                      </p:cBhvr>
                                      <p:to>
                                        <p:strVal val="visible"/>
                                      </p:to>
                                    </p:set>
                                    <p:anim calcmode="lin" valueType="num">
                                      <p:cBhvr additive="base">
                                        <p:cTn id="24" dur="500" fill="hold"/>
                                        <p:tgtEl>
                                          <p:spTgt spid="9218"/>
                                        </p:tgtEl>
                                        <p:attrNameLst>
                                          <p:attrName>ppt_x</p:attrName>
                                        </p:attrNameLst>
                                      </p:cBhvr>
                                      <p:tavLst>
                                        <p:tav tm="0">
                                          <p:val>
                                            <p:strVal val="#ppt_x"/>
                                          </p:val>
                                        </p:tav>
                                        <p:tav tm="100000">
                                          <p:val>
                                            <p:strVal val="#ppt_x"/>
                                          </p:val>
                                        </p:tav>
                                      </p:tavLst>
                                    </p:anim>
                                    <p:anim calcmode="lin" valueType="num">
                                      <p:cBhvr additive="base">
                                        <p:cTn id="25" dur="500" fill="hold"/>
                                        <p:tgtEl>
                                          <p:spTgt spid="92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6 Rectángulo"/>
          <p:cNvSpPr>
            <a:spLocks noChangeArrowheads="1"/>
          </p:cNvSpPr>
          <p:nvPr/>
        </p:nvSpPr>
        <p:spPr bwMode="auto">
          <a:xfrm>
            <a:off x="179388" y="1592263"/>
            <a:ext cx="8763000" cy="4524315"/>
          </a:xfrm>
          <a:prstGeom prst="rect">
            <a:avLst/>
          </a:prstGeom>
          <a:noFill/>
          <a:ln w="9525">
            <a:noFill/>
            <a:miter lim="800000"/>
            <a:headEnd/>
            <a:tailEnd/>
          </a:ln>
          <a:effectLst>
            <a:outerShdw blurRad="279400" dist="292100" dir="5640000" algn="ctr" rotWithShape="0">
              <a:srgbClr val="000000">
                <a:alpha val="59000"/>
              </a:srgbClr>
            </a:outerShdw>
          </a:effectLst>
        </p:spPr>
        <p:txBody>
          <a:bodyPr wrap="square">
            <a:spAutoFit/>
          </a:bodyPr>
          <a:lstStyle/>
          <a:p>
            <a:pPr algn="ctr"/>
            <a:r>
              <a:rPr lang="es-ES" sz="7200" dirty="0" smtClean="0">
                <a:solidFill>
                  <a:schemeClr val="bg1"/>
                </a:solidFill>
                <a:latin typeface="Castellar" pitchFamily="18" charset="0"/>
              </a:rPr>
              <a:t>TECNICAS </a:t>
            </a:r>
          </a:p>
          <a:p>
            <a:pPr algn="ctr"/>
            <a:r>
              <a:rPr lang="es-ES" sz="7200" dirty="0" smtClean="0">
                <a:solidFill>
                  <a:schemeClr val="bg1"/>
                </a:solidFill>
                <a:latin typeface="Castellar" pitchFamily="18" charset="0"/>
              </a:rPr>
              <a:t>DE INVESTIGACION CRIMINAL</a:t>
            </a:r>
            <a:endParaRPr lang="es-ES" sz="7200" dirty="0">
              <a:solidFill>
                <a:srgbClr val="002060"/>
              </a:solidFill>
              <a:latin typeface="Castellar" pitchFamily="18" charset="0"/>
            </a:endParaRPr>
          </a:p>
        </p:txBody>
      </p:sp>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Tree>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157358" y="2822547"/>
            <a:ext cx="8858280" cy="1678023"/>
          </a:xfrm>
          <a:prstGeom prst="rect">
            <a:avLst/>
          </a:prstGeom>
          <a:solidFill>
            <a:srgbClr val="00B0F0"/>
          </a:solidFill>
          <a:ln w="6096">
            <a:solidFill>
              <a:srgbClr val="000000"/>
            </a:solidFill>
          </a:ln>
        </p:spPr>
        <p:txBody>
          <a:bodyPr vert="horz" wrap="square" lIns="0" tIns="3175" rIns="0" bIns="0" rtlCol="0">
            <a:spAutoFit/>
          </a:bodyPr>
          <a:lstStyle/>
          <a:p>
            <a:pPr marL="69850" algn="ctr">
              <a:lnSpc>
                <a:spcPct val="100000"/>
              </a:lnSpc>
              <a:spcBef>
                <a:spcPts val="25"/>
              </a:spcBef>
            </a:pPr>
            <a:r>
              <a:rPr sz="3600" b="1" i="1" dirty="0">
                <a:latin typeface="Arial"/>
                <a:cs typeface="Arial"/>
              </a:rPr>
              <a:t>“El delito perfecto solo existe en la medida que subsista la imperfección</a:t>
            </a:r>
            <a:r>
              <a:rPr sz="3600" b="1" i="1" spc="-100" dirty="0">
                <a:latin typeface="Arial"/>
                <a:cs typeface="Arial"/>
              </a:rPr>
              <a:t> </a:t>
            </a:r>
            <a:r>
              <a:rPr sz="3600" b="1" i="1" dirty="0">
                <a:latin typeface="Arial"/>
                <a:cs typeface="Arial"/>
              </a:rPr>
              <a:t>de</a:t>
            </a:r>
            <a:endParaRPr sz="3600">
              <a:latin typeface="Arial"/>
              <a:cs typeface="Arial"/>
            </a:endParaRPr>
          </a:p>
          <a:p>
            <a:pPr marL="69850" algn="ctr">
              <a:lnSpc>
                <a:spcPct val="100000"/>
              </a:lnSpc>
              <a:spcBef>
                <a:spcPts val="140"/>
              </a:spcBef>
            </a:pPr>
            <a:r>
              <a:rPr sz="3600" b="1" i="1" dirty="0">
                <a:latin typeface="Arial"/>
                <a:cs typeface="Arial"/>
              </a:rPr>
              <a:t>los </a:t>
            </a:r>
            <a:r>
              <a:rPr sz="3600" b="1" i="1" spc="-5" dirty="0">
                <a:latin typeface="Arial"/>
                <a:cs typeface="Arial"/>
              </a:rPr>
              <a:t>Métodos </a:t>
            </a:r>
            <a:r>
              <a:rPr sz="3600" b="1" i="1" dirty="0">
                <a:latin typeface="Arial"/>
                <a:cs typeface="Arial"/>
              </a:rPr>
              <a:t>de </a:t>
            </a:r>
            <a:r>
              <a:rPr sz="3600" b="1" i="1" spc="-5" dirty="0">
                <a:latin typeface="Arial"/>
                <a:cs typeface="Arial"/>
              </a:rPr>
              <a:t>Investigación </a:t>
            </a:r>
            <a:r>
              <a:rPr sz="3600" b="1" i="1" dirty="0">
                <a:latin typeface="Arial"/>
                <a:cs typeface="Arial"/>
              </a:rPr>
              <a:t>Criminal”</a:t>
            </a:r>
            <a:endParaRPr sz="3600">
              <a:latin typeface="Arial"/>
              <a:cs typeface="Arial"/>
            </a:endParaRPr>
          </a:p>
        </p:txBody>
      </p:sp>
    </p:spTree>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5" name="Rectangle 1"/>
          <p:cNvSpPr>
            <a:spLocks noChangeArrowheads="1"/>
          </p:cNvSpPr>
          <p:nvPr/>
        </p:nvSpPr>
        <p:spPr bwMode="auto">
          <a:xfrm>
            <a:off x="357127" y="1593636"/>
            <a:ext cx="8786873" cy="47397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a:r>
              <a:rPr lang="es-CR" sz="2000" b="1" dirty="0" smtClean="0">
                <a:solidFill>
                  <a:schemeClr val="bg1"/>
                </a:solidFill>
              </a:rPr>
              <a:t>Objetivo general, formal y material</a:t>
            </a:r>
            <a:endParaRPr lang="es-ES" sz="2000" b="1" dirty="0" smtClean="0">
              <a:solidFill>
                <a:schemeClr val="bg1"/>
              </a:solidFill>
            </a:endParaRPr>
          </a:p>
          <a:p>
            <a:endParaRPr lang="es-CR" sz="1600" b="1" dirty="0" smtClean="0">
              <a:solidFill>
                <a:schemeClr val="bg1"/>
              </a:solidFill>
            </a:endParaRPr>
          </a:p>
          <a:p>
            <a:r>
              <a:rPr lang="es-CR" sz="1600" b="1" dirty="0" smtClean="0">
                <a:solidFill>
                  <a:schemeClr val="bg1"/>
                </a:solidFill>
              </a:rPr>
              <a:t> </a:t>
            </a:r>
            <a:r>
              <a:rPr lang="es-CR" sz="1600" b="1" dirty="0" smtClean="0">
                <a:solidFill>
                  <a:schemeClr val="bg1"/>
                </a:solidFill>
              </a:rPr>
              <a:t>- </a:t>
            </a:r>
            <a:r>
              <a:rPr lang="es-CR" sz="1600" b="1" dirty="0" smtClean="0">
                <a:solidFill>
                  <a:schemeClr val="bg1"/>
                </a:solidFill>
              </a:rPr>
              <a:t>OBJETIVO GENERAL:</a:t>
            </a:r>
          </a:p>
          <a:p>
            <a:endParaRPr lang="es-ES" sz="1600" dirty="0" smtClean="0">
              <a:solidFill>
                <a:schemeClr val="bg1"/>
              </a:solidFill>
            </a:endParaRPr>
          </a:p>
          <a:p>
            <a:pPr algn="just"/>
            <a:r>
              <a:rPr lang="es-CR" dirty="0" smtClean="0">
                <a:solidFill>
                  <a:schemeClr val="bg1"/>
                </a:solidFill>
              </a:rPr>
              <a:t>El estudio de las evidencias materiales en la investigación criminalística, tanto en el campo de los hechos, como en el laboratorio, llevan un objetivo general perfectamente definido y circunscrito a cinco tareas básicas e importantes:</a:t>
            </a:r>
          </a:p>
          <a:p>
            <a:pPr marL="342900" lvl="0" indent="-342900">
              <a:buFont typeface="+mj-lt"/>
              <a:buAutoNum type="arabicPeriod"/>
            </a:pPr>
            <a:r>
              <a:rPr lang="es-CR" dirty="0" smtClean="0">
                <a:solidFill>
                  <a:schemeClr val="bg1"/>
                </a:solidFill>
              </a:rPr>
              <a:t>Investigar técnicamente y demostrar científicamente, la existencia de un hecho en particular probablemente delictuoso.</a:t>
            </a:r>
          </a:p>
          <a:p>
            <a:pPr marL="342900" lvl="0" indent="-342900">
              <a:buFont typeface="+mj-lt"/>
              <a:buAutoNum type="arabicPeriod"/>
            </a:pPr>
            <a:r>
              <a:rPr lang="es-CR" dirty="0" smtClean="0">
                <a:solidFill>
                  <a:schemeClr val="bg1"/>
                </a:solidFill>
              </a:rPr>
              <a:t>Determinar </a:t>
            </a:r>
            <a:r>
              <a:rPr lang="es-CR" dirty="0" smtClean="0">
                <a:solidFill>
                  <a:schemeClr val="bg1"/>
                </a:solidFill>
              </a:rPr>
              <a:t>los fenómenos y reconstruir el mecanismo del hecho, señalando los instrumentos u objetos de ejecución, sus manifestaciones y las maniobras que se pusieron en juego para realizarlo.</a:t>
            </a:r>
            <a:endParaRPr lang="es-ES" dirty="0" smtClean="0">
              <a:solidFill>
                <a:schemeClr val="bg1"/>
              </a:solidFill>
            </a:endParaRPr>
          </a:p>
          <a:p>
            <a:pPr marL="342900" lvl="0" indent="-342900">
              <a:buFont typeface="+mj-lt"/>
              <a:buAutoNum type="arabicPeriod"/>
            </a:pPr>
            <a:r>
              <a:rPr lang="es-CR" dirty="0" smtClean="0">
                <a:solidFill>
                  <a:schemeClr val="bg1"/>
                </a:solidFill>
              </a:rPr>
              <a:t>Aportar </a:t>
            </a:r>
            <a:r>
              <a:rPr lang="es-CR" dirty="0" smtClean="0">
                <a:solidFill>
                  <a:schemeClr val="bg1"/>
                </a:solidFill>
              </a:rPr>
              <a:t>evidencias o coordinar técnicas o sistemas para la identificación de la víctima.</a:t>
            </a:r>
            <a:endParaRPr lang="es-ES" dirty="0" smtClean="0">
              <a:solidFill>
                <a:schemeClr val="bg1"/>
              </a:solidFill>
            </a:endParaRPr>
          </a:p>
          <a:p>
            <a:pPr marL="342900" lvl="0" indent="-342900">
              <a:buFont typeface="+mj-lt"/>
              <a:buAutoNum type="arabicPeriod"/>
            </a:pPr>
            <a:r>
              <a:rPr lang="es-CR" dirty="0" smtClean="0">
                <a:solidFill>
                  <a:schemeClr val="bg1"/>
                </a:solidFill>
              </a:rPr>
              <a:t>Aportar </a:t>
            </a:r>
            <a:r>
              <a:rPr lang="es-CR" dirty="0" smtClean="0">
                <a:solidFill>
                  <a:schemeClr val="bg1"/>
                </a:solidFill>
              </a:rPr>
              <a:t>evidencias para la identificación del o los presuntos imputados autores.</a:t>
            </a:r>
            <a:endParaRPr lang="es-ES" dirty="0" smtClean="0">
              <a:solidFill>
                <a:schemeClr val="bg1"/>
              </a:solidFill>
            </a:endParaRPr>
          </a:p>
          <a:p>
            <a:pPr marL="342900" lvl="0" indent="-342900">
              <a:buFont typeface="+mj-lt"/>
              <a:buAutoNum type="arabicPeriod"/>
            </a:pPr>
            <a:r>
              <a:rPr lang="es-CR" dirty="0" smtClean="0">
                <a:solidFill>
                  <a:schemeClr val="bg1"/>
                </a:solidFill>
              </a:rPr>
              <a:t>Y </a:t>
            </a:r>
            <a:r>
              <a:rPr lang="es-CR" dirty="0" smtClean="0">
                <a:solidFill>
                  <a:schemeClr val="bg1"/>
                </a:solidFill>
              </a:rPr>
              <a:t>aportar las pruebas indiciarias para probar el grado de participación del o los presuntos autores y demás involucrados. (Montiel, op.cit, p.35).</a:t>
            </a:r>
            <a:endParaRPr lang="es-ES" sz="1600" spc="-5" dirty="0" smtClean="0">
              <a:solidFill>
                <a:schemeClr val="bg1"/>
              </a:solidFill>
              <a:latin typeface="Arial"/>
              <a:cs typeface="Arial"/>
            </a:endParaRPr>
          </a:p>
        </p:txBody>
      </p:sp>
      <p:sp>
        <p:nvSpPr>
          <p:cNvPr id="7" name="6 Rectángulo"/>
          <p:cNvSpPr/>
          <p:nvPr/>
        </p:nvSpPr>
        <p:spPr>
          <a:xfrm>
            <a:off x="3286116" y="571480"/>
            <a:ext cx="2714644" cy="523220"/>
          </a:xfrm>
          <a:prstGeom prst="rect">
            <a:avLst/>
          </a:prstGeom>
        </p:spPr>
        <p:txBody>
          <a:bodyPr wrap="square">
            <a:spAutoFit/>
          </a:bodyPr>
          <a:lstStyle/>
          <a:p>
            <a:r>
              <a:rPr lang="es-ES" sz="2800" b="1" spc="-5" dirty="0" smtClean="0">
                <a:solidFill>
                  <a:schemeClr val="bg1"/>
                </a:solidFill>
                <a:latin typeface="Arial"/>
                <a:cs typeface="Arial"/>
              </a:rPr>
              <a:t>Criminalística</a:t>
            </a:r>
            <a:endParaRPr lang="es-ES" sz="2800" dirty="0"/>
          </a:p>
        </p:txBody>
      </p:sp>
    </p:spTree>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5" name="Rectangle 1"/>
          <p:cNvSpPr>
            <a:spLocks noChangeArrowheads="1"/>
          </p:cNvSpPr>
          <p:nvPr/>
        </p:nvSpPr>
        <p:spPr bwMode="auto">
          <a:xfrm>
            <a:off x="285720" y="1857364"/>
            <a:ext cx="8572591"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s-CR" sz="2400" b="1" dirty="0" smtClean="0">
                <a:solidFill>
                  <a:schemeClr val="bg1"/>
                </a:solidFill>
              </a:rPr>
              <a:t>Objetivo material de la criminalística</a:t>
            </a:r>
            <a:endParaRPr lang="es-ES" sz="2400" b="1" dirty="0" smtClean="0">
              <a:solidFill>
                <a:schemeClr val="bg1"/>
              </a:solidFill>
            </a:endParaRPr>
          </a:p>
          <a:p>
            <a:r>
              <a:rPr lang="es-CR" b="1" dirty="0" smtClean="0">
                <a:solidFill>
                  <a:schemeClr val="bg1"/>
                </a:solidFill>
              </a:rPr>
              <a:t> </a:t>
            </a:r>
            <a:endParaRPr lang="es-ES" dirty="0" smtClean="0">
              <a:solidFill>
                <a:schemeClr val="bg1"/>
              </a:solidFill>
            </a:endParaRPr>
          </a:p>
          <a:p>
            <a:pPr algn="just"/>
            <a:r>
              <a:rPr lang="es-CR" sz="2400" dirty="0" smtClean="0">
                <a:solidFill>
                  <a:schemeClr val="bg1"/>
                </a:solidFill>
              </a:rPr>
              <a:t>	El objeto de estudio u objeto material de la criminalística general es el estudio de las evidencias materiales o indicios que se utilizan y que se producen en la comisión del hecho. (Montiel, </a:t>
            </a:r>
            <a:r>
              <a:rPr lang="es-CR" sz="2400" dirty="0" err="1" smtClean="0">
                <a:solidFill>
                  <a:schemeClr val="bg1"/>
                </a:solidFill>
              </a:rPr>
              <a:t>op.cit.p</a:t>
            </a:r>
            <a:r>
              <a:rPr lang="es-CR" sz="2400" dirty="0" smtClean="0">
                <a:solidFill>
                  <a:schemeClr val="bg1"/>
                </a:solidFill>
              </a:rPr>
              <a:t>. 35).</a:t>
            </a:r>
            <a:endParaRPr lang="es-ES" sz="2400" dirty="0" smtClean="0">
              <a:solidFill>
                <a:schemeClr val="bg1"/>
              </a:solidFill>
            </a:endParaRPr>
          </a:p>
          <a:p>
            <a:pPr algn="just"/>
            <a:r>
              <a:rPr lang="es-ES" sz="2400" dirty="0" smtClean="0">
                <a:solidFill>
                  <a:schemeClr val="bg1"/>
                </a:solidFill>
              </a:rPr>
              <a:t/>
            </a:r>
            <a:br>
              <a:rPr lang="es-ES" sz="2400" dirty="0" smtClean="0">
                <a:solidFill>
                  <a:schemeClr val="bg1"/>
                </a:solidFill>
              </a:rPr>
            </a:br>
            <a:r>
              <a:rPr lang="es-CR" sz="2400" dirty="0" smtClean="0">
                <a:solidFill>
                  <a:schemeClr val="bg1"/>
                </a:solidFill>
              </a:rPr>
              <a:t> 	El objetivo material de la criminalística hace relación al estudio de los elementos materiales de prueba que se utilizan y son producto de la comisión de los hechos. (López et al, op.cit. págs.149- 150).</a:t>
            </a:r>
            <a:endParaRPr lang="es-ES" sz="2400" dirty="0" smtClean="0">
              <a:solidFill>
                <a:schemeClr val="bg1"/>
              </a:solidFill>
            </a:endParaRPr>
          </a:p>
          <a:p>
            <a:pPr algn="just"/>
            <a:endParaRPr lang="es-ES" dirty="0" smtClean="0">
              <a:solidFill>
                <a:schemeClr val="bg1"/>
              </a:solidFill>
            </a:endParaRPr>
          </a:p>
        </p:txBody>
      </p:sp>
      <p:sp>
        <p:nvSpPr>
          <p:cNvPr id="7" name="6 Rectángulo"/>
          <p:cNvSpPr/>
          <p:nvPr/>
        </p:nvSpPr>
        <p:spPr>
          <a:xfrm>
            <a:off x="3286116" y="785794"/>
            <a:ext cx="2714644" cy="523220"/>
          </a:xfrm>
          <a:prstGeom prst="rect">
            <a:avLst/>
          </a:prstGeom>
        </p:spPr>
        <p:txBody>
          <a:bodyPr wrap="square">
            <a:spAutoFit/>
          </a:bodyPr>
          <a:lstStyle/>
          <a:p>
            <a:r>
              <a:rPr lang="es-ES" sz="2800" b="1" spc="-5" dirty="0" smtClean="0">
                <a:solidFill>
                  <a:schemeClr val="bg1"/>
                </a:solidFill>
                <a:latin typeface="Arial"/>
                <a:cs typeface="Arial"/>
              </a:rPr>
              <a:t>Criminalística</a:t>
            </a:r>
            <a:endParaRPr lang="es-ES" sz="2800" dirty="0"/>
          </a:p>
        </p:txBody>
      </p:sp>
    </p:spTree>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5" name="Rectangle 1"/>
          <p:cNvSpPr>
            <a:spLocks noChangeArrowheads="1"/>
          </p:cNvSpPr>
          <p:nvPr/>
        </p:nvSpPr>
        <p:spPr bwMode="auto">
          <a:xfrm>
            <a:off x="214282" y="1357298"/>
            <a:ext cx="8572591"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s-CR" sz="2400" b="1" dirty="0" smtClean="0">
                <a:solidFill>
                  <a:schemeClr val="bg1"/>
                </a:solidFill>
              </a:rPr>
              <a:t>Objetivo formal de la criminalística</a:t>
            </a:r>
            <a:endParaRPr lang="es-ES" sz="2400" b="1" dirty="0" smtClean="0">
              <a:solidFill>
                <a:schemeClr val="bg1"/>
              </a:solidFill>
            </a:endParaRPr>
          </a:p>
          <a:p>
            <a:r>
              <a:rPr lang="es-CR" b="1" dirty="0" smtClean="0">
                <a:solidFill>
                  <a:schemeClr val="bg1"/>
                </a:solidFill>
              </a:rPr>
              <a:t> </a:t>
            </a:r>
            <a:endParaRPr lang="es-CR" sz="1100" b="1" dirty="0" smtClean="0">
              <a:solidFill>
                <a:schemeClr val="bg1"/>
              </a:solidFill>
            </a:endParaRPr>
          </a:p>
          <a:p>
            <a:pPr algn="just"/>
            <a:r>
              <a:rPr lang="es-CR" sz="2000" b="1" dirty="0" smtClean="0">
                <a:solidFill>
                  <a:schemeClr val="bg1"/>
                </a:solidFill>
              </a:rPr>
              <a:t> 	</a:t>
            </a:r>
            <a:r>
              <a:rPr lang="es-CR" sz="2000" dirty="0" smtClean="0">
                <a:solidFill>
                  <a:schemeClr val="bg1"/>
                </a:solidFill>
              </a:rPr>
              <a:t>A continuación se exponen dos posiciones con respecto al objetivo formal de la criminalística :</a:t>
            </a:r>
            <a:endParaRPr lang="es-ES" sz="2000" dirty="0" smtClean="0">
              <a:solidFill>
                <a:schemeClr val="bg1"/>
              </a:solidFill>
            </a:endParaRPr>
          </a:p>
          <a:p>
            <a:r>
              <a:rPr lang="es-CR" sz="2000" dirty="0" smtClean="0">
                <a:solidFill>
                  <a:schemeClr val="bg1"/>
                </a:solidFill>
              </a:rPr>
              <a:t>  </a:t>
            </a:r>
            <a:endParaRPr lang="es-ES" sz="1100" dirty="0" smtClean="0">
              <a:solidFill>
                <a:schemeClr val="bg1"/>
              </a:solidFill>
            </a:endParaRPr>
          </a:p>
          <a:p>
            <a:pPr algn="just">
              <a:buFont typeface="Arial" pitchFamily="34" charset="0"/>
              <a:buChar char="•"/>
            </a:pPr>
            <a:r>
              <a:rPr lang="es-CR" sz="2000" dirty="0" smtClean="0">
                <a:solidFill>
                  <a:schemeClr val="bg1"/>
                </a:solidFill>
              </a:rPr>
              <a:t>   Auxiliar con los resultados base de análisis técnico-científico, metodología y tecnología, a los órganos que cumplen funciones de policía judicial y a los que les corresponden administrar justicia, a efecto de darles elementos probatorios, identificadores y </a:t>
            </a:r>
            <a:r>
              <a:rPr lang="es-CR" sz="2000" dirty="0" err="1" smtClean="0">
                <a:solidFill>
                  <a:schemeClr val="bg1"/>
                </a:solidFill>
              </a:rPr>
              <a:t>reconstructores</a:t>
            </a:r>
            <a:r>
              <a:rPr lang="es-CR" sz="2000" dirty="0" smtClean="0">
                <a:solidFill>
                  <a:schemeClr val="bg1"/>
                </a:solidFill>
              </a:rPr>
              <a:t> conducentes a establecer la verdad de los hechos que investigan. (López et al, op.cit, p. 150).</a:t>
            </a:r>
            <a:endParaRPr lang="es-ES" sz="2000" dirty="0" smtClean="0">
              <a:solidFill>
                <a:schemeClr val="bg1"/>
              </a:solidFill>
            </a:endParaRPr>
          </a:p>
          <a:p>
            <a:pPr>
              <a:buFont typeface="Arial" pitchFamily="34" charset="0"/>
              <a:buChar char="•"/>
            </a:pPr>
            <a:endParaRPr lang="es-ES" sz="2000" dirty="0" smtClean="0">
              <a:solidFill>
                <a:schemeClr val="bg1"/>
              </a:solidFill>
            </a:endParaRPr>
          </a:p>
          <a:p>
            <a:pPr lvl="0" algn="just">
              <a:buFont typeface="Arial" pitchFamily="34" charset="0"/>
              <a:buChar char="•"/>
            </a:pPr>
            <a:r>
              <a:rPr lang="es-CR" sz="2000" dirty="0" smtClean="0">
                <a:solidFill>
                  <a:schemeClr val="bg1"/>
                </a:solidFill>
              </a:rPr>
              <a:t>   Auxiliar con los resultados de la aplicación científica de sus conocimientos, metodología y tecnología, a los órganos que procuran y administran justicia a efectos de darles elementos probatorios identificadores y </a:t>
            </a:r>
            <a:r>
              <a:rPr lang="es-CR" sz="2000" dirty="0" err="1" smtClean="0">
                <a:solidFill>
                  <a:schemeClr val="bg1"/>
                </a:solidFill>
              </a:rPr>
              <a:t>reconstructores</a:t>
            </a:r>
            <a:r>
              <a:rPr lang="es-CR" sz="2000" dirty="0" smtClean="0">
                <a:solidFill>
                  <a:schemeClr val="bg1"/>
                </a:solidFill>
              </a:rPr>
              <a:t> y conozcan la verdad de los hechos que se investigan. (Montiel, op.cit, p.36).</a:t>
            </a:r>
            <a:endParaRPr lang="es-ES" dirty="0" smtClean="0">
              <a:solidFill>
                <a:schemeClr val="bg1"/>
              </a:solidFill>
            </a:endParaRPr>
          </a:p>
        </p:txBody>
      </p:sp>
      <p:sp>
        <p:nvSpPr>
          <p:cNvPr id="7" name="6 Rectángulo"/>
          <p:cNvSpPr/>
          <p:nvPr/>
        </p:nvSpPr>
        <p:spPr>
          <a:xfrm>
            <a:off x="3286116" y="785794"/>
            <a:ext cx="2714644" cy="523220"/>
          </a:xfrm>
          <a:prstGeom prst="rect">
            <a:avLst/>
          </a:prstGeom>
        </p:spPr>
        <p:txBody>
          <a:bodyPr wrap="square">
            <a:spAutoFit/>
          </a:bodyPr>
          <a:lstStyle/>
          <a:p>
            <a:r>
              <a:rPr lang="es-ES" sz="2800" b="1" spc="-5" dirty="0" smtClean="0">
                <a:solidFill>
                  <a:schemeClr val="bg1"/>
                </a:solidFill>
                <a:latin typeface="Arial"/>
                <a:cs typeface="Arial"/>
              </a:rPr>
              <a:t>Criminalística</a:t>
            </a:r>
            <a:endParaRPr lang="es-ES" sz="2800" dirty="0"/>
          </a:p>
        </p:txBody>
      </p:sp>
    </p:spTree>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50825" y="115888"/>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8" name="7 Rectángulo"/>
          <p:cNvSpPr/>
          <p:nvPr/>
        </p:nvSpPr>
        <p:spPr>
          <a:xfrm>
            <a:off x="1142976" y="1285860"/>
            <a:ext cx="7786742" cy="646331"/>
          </a:xfrm>
          <a:prstGeom prst="rect">
            <a:avLst/>
          </a:prstGeom>
        </p:spPr>
        <p:txBody>
          <a:bodyPr wrap="square">
            <a:spAutoFit/>
          </a:bodyPr>
          <a:lstStyle/>
          <a:p>
            <a:pPr marL="12700" algn="just">
              <a:lnSpc>
                <a:spcPct val="100000"/>
              </a:lnSpc>
              <a:spcBef>
                <a:spcPts val="5"/>
              </a:spcBef>
            </a:pPr>
            <a:r>
              <a:rPr lang="es-ES" b="1" dirty="0" smtClean="0">
                <a:solidFill>
                  <a:schemeClr val="bg1"/>
                </a:solidFill>
                <a:latin typeface="Andalus"/>
                <a:cs typeface="Arial"/>
              </a:rPr>
              <a:t>La </a:t>
            </a:r>
            <a:r>
              <a:rPr lang="es-ES" b="1" spc="-5" dirty="0" smtClean="0">
                <a:solidFill>
                  <a:schemeClr val="bg1"/>
                </a:solidFill>
                <a:latin typeface="Andalus"/>
                <a:cs typeface="Arial"/>
              </a:rPr>
              <a:t>Criminalística </a:t>
            </a:r>
            <a:r>
              <a:rPr lang="es-ES" b="1" dirty="0" smtClean="0">
                <a:solidFill>
                  <a:schemeClr val="bg1"/>
                </a:solidFill>
                <a:latin typeface="Andalus"/>
                <a:cs typeface="Arial"/>
              </a:rPr>
              <a:t>aplica </a:t>
            </a:r>
            <a:r>
              <a:rPr lang="es-ES" b="1" spc="-5" dirty="0" smtClean="0">
                <a:solidFill>
                  <a:schemeClr val="bg1"/>
                </a:solidFill>
                <a:latin typeface="Andalus"/>
                <a:cs typeface="Arial"/>
              </a:rPr>
              <a:t>metodología, </a:t>
            </a:r>
            <a:r>
              <a:rPr lang="es-ES" b="1" dirty="0" smtClean="0">
                <a:solidFill>
                  <a:schemeClr val="bg1"/>
                </a:solidFill>
                <a:latin typeface="Andalus"/>
                <a:cs typeface="Arial"/>
              </a:rPr>
              <a:t>con el apoyo de siete</a:t>
            </a:r>
            <a:r>
              <a:rPr lang="es-ES" b="1" spc="-5" dirty="0" smtClean="0">
                <a:solidFill>
                  <a:schemeClr val="bg1"/>
                </a:solidFill>
                <a:latin typeface="Andalus"/>
                <a:cs typeface="Arial"/>
              </a:rPr>
              <a:t> </a:t>
            </a:r>
            <a:r>
              <a:rPr lang="es-ES" b="1" dirty="0" smtClean="0">
                <a:solidFill>
                  <a:schemeClr val="bg1"/>
                </a:solidFill>
                <a:latin typeface="Andalus"/>
                <a:cs typeface="Arial"/>
              </a:rPr>
              <a:t>principios Científicos</a:t>
            </a:r>
            <a:endParaRPr lang="es-ES" dirty="0">
              <a:solidFill>
                <a:schemeClr val="bg1"/>
              </a:solidFill>
              <a:latin typeface="Andalus"/>
              <a:cs typeface="Arial"/>
            </a:endParaRPr>
          </a:p>
        </p:txBody>
      </p:sp>
      <p:sp>
        <p:nvSpPr>
          <p:cNvPr id="10" name="9 Rectángulo"/>
          <p:cNvSpPr/>
          <p:nvPr/>
        </p:nvSpPr>
        <p:spPr>
          <a:xfrm>
            <a:off x="3286116" y="571480"/>
            <a:ext cx="2714644" cy="523220"/>
          </a:xfrm>
          <a:prstGeom prst="rect">
            <a:avLst/>
          </a:prstGeom>
        </p:spPr>
        <p:txBody>
          <a:bodyPr wrap="square">
            <a:spAutoFit/>
          </a:bodyPr>
          <a:lstStyle/>
          <a:p>
            <a:r>
              <a:rPr lang="es-ES" sz="2800" b="1" spc="-5" dirty="0" smtClean="0">
                <a:solidFill>
                  <a:schemeClr val="bg1"/>
                </a:solidFill>
                <a:latin typeface="Arial"/>
                <a:cs typeface="Arial"/>
              </a:rPr>
              <a:t>Criminalística</a:t>
            </a:r>
            <a:endParaRPr lang="es-ES" sz="2800" dirty="0"/>
          </a:p>
        </p:txBody>
      </p:sp>
      <p:sp>
        <p:nvSpPr>
          <p:cNvPr id="12" name="object 3"/>
          <p:cNvSpPr/>
          <p:nvPr/>
        </p:nvSpPr>
        <p:spPr>
          <a:xfrm>
            <a:off x="2285984" y="1893118"/>
            <a:ext cx="4873274" cy="4607716"/>
          </a:xfrm>
          <a:prstGeom prst="rect">
            <a:avLst/>
          </a:prstGeom>
          <a:blipFill>
            <a:blip r:embed="rId4" cstate="print"/>
            <a:stretch>
              <a:fillRect/>
            </a:stretch>
          </a:blipFill>
        </p:spPr>
        <p:txBody>
          <a:bodyPr wrap="square" lIns="0" tIns="0" rIns="0" bIns="0" rtlCol="0"/>
          <a:lstStyle/>
          <a:p>
            <a:endParaRPr/>
          </a:p>
        </p:txBody>
      </p:sp>
      <p:sp>
        <p:nvSpPr>
          <p:cNvPr id="13" name="object 4"/>
          <p:cNvSpPr txBox="1"/>
          <p:nvPr/>
        </p:nvSpPr>
        <p:spPr>
          <a:xfrm>
            <a:off x="3964218" y="3477897"/>
            <a:ext cx="1473200" cy="1277620"/>
          </a:xfrm>
          <a:prstGeom prst="rect">
            <a:avLst/>
          </a:prstGeom>
        </p:spPr>
        <p:txBody>
          <a:bodyPr vert="horz" wrap="square" lIns="0" tIns="42545" rIns="0" bIns="0" rtlCol="0">
            <a:spAutoFit/>
          </a:bodyPr>
          <a:lstStyle/>
          <a:p>
            <a:pPr marL="12700" marR="5080" algn="ctr">
              <a:lnSpc>
                <a:spcPct val="89100"/>
              </a:lnSpc>
              <a:spcBef>
                <a:spcPts val="335"/>
              </a:spcBef>
            </a:pPr>
            <a:r>
              <a:rPr sz="1800" spc="-75" dirty="0">
                <a:solidFill>
                  <a:srgbClr val="FFFFFF"/>
                </a:solidFill>
                <a:latin typeface="Trebuchet MS"/>
                <a:cs typeface="Trebuchet MS"/>
              </a:rPr>
              <a:t>Principios  </a:t>
            </a:r>
            <a:r>
              <a:rPr sz="1800" spc="-135" dirty="0">
                <a:solidFill>
                  <a:srgbClr val="FFFFFF"/>
                </a:solidFill>
                <a:latin typeface="Trebuchet MS"/>
                <a:cs typeface="Trebuchet MS"/>
              </a:rPr>
              <a:t>c</a:t>
            </a:r>
            <a:r>
              <a:rPr sz="1800" spc="-105" dirty="0">
                <a:solidFill>
                  <a:srgbClr val="FFFFFF"/>
                </a:solidFill>
                <a:latin typeface="Trebuchet MS"/>
                <a:cs typeface="Trebuchet MS"/>
              </a:rPr>
              <a:t>i</a:t>
            </a:r>
            <a:r>
              <a:rPr sz="1800" spc="-90" dirty="0">
                <a:solidFill>
                  <a:srgbClr val="FFFFFF"/>
                </a:solidFill>
                <a:latin typeface="Trebuchet MS"/>
                <a:cs typeface="Trebuchet MS"/>
              </a:rPr>
              <a:t>e</a:t>
            </a:r>
            <a:r>
              <a:rPr sz="1800" spc="-40" dirty="0">
                <a:solidFill>
                  <a:srgbClr val="FFFFFF"/>
                </a:solidFill>
                <a:latin typeface="Trebuchet MS"/>
                <a:cs typeface="Trebuchet MS"/>
              </a:rPr>
              <a:t>n</a:t>
            </a:r>
            <a:r>
              <a:rPr sz="1800" spc="-135" dirty="0">
                <a:solidFill>
                  <a:srgbClr val="FFFFFF"/>
                </a:solidFill>
                <a:latin typeface="Trebuchet MS"/>
                <a:cs typeface="Trebuchet MS"/>
              </a:rPr>
              <a:t>t</a:t>
            </a:r>
            <a:r>
              <a:rPr sz="1800" spc="-100" dirty="0">
                <a:solidFill>
                  <a:srgbClr val="FFFFFF"/>
                </a:solidFill>
                <a:latin typeface="Trebuchet MS"/>
                <a:cs typeface="Trebuchet MS"/>
              </a:rPr>
              <a:t>i</a:t>
            </a:r>
            <a:r>
              <a:rPr sz="1800" spc="-95" dirty="0">
                <a:solidFill>
                  <a:srgbClr val="FFFFFF"/>
                </a:solidFill>
                <a:latin typeface="Trebuchet MS"/>
                <a:cs typeface="Trebuchet MS"/>
              </a:rPr>
              <a:t>ﬁ</a:t>
            </a:r>
            <a:r>
              <a:rPr sz="1800" spc="-135" dirty="0">
                <a:solidFill>
                  <a:srgbClr val="FFFFFF"/>
                </a:solidFill>
                <a:latin typeface="Trebuchet MS"/>
                <a:cs typeface="Trebuchet MS"/>
              </a:rPr>
              <a:t>c</a:t>
            </a:r>
            <a:r>
              <a:rPr sz="1800" spc="-55" dirty="0">
                <a:solidFill>
                  <a:srgbClr val="FFFFFF"/>
                </a:solidFill>
                <a:latin typeface="Trebuchet MS"/>
                <a:cs typeface="Trebuchet MS"/>
              </a:rPr>
              <a:t>a</a:t>
            </a:r>
            <a:r>
              <a:rPr sz="1800" spc="-95" dirty="0">
                <a:solidFill>
                  <a:srgbClr val="FFFFFF"/>
                </a:solidFill>
                <a:latin typeface="Trebuchet MS"/>
                <a:cs typeface="Trebuchet MS"/>
              </a:rPr>
              <a:t>m</a:t>
            </a:r>
            <a:r>
              <a:rPr sz="1800" spc="-90" dirty="0">
                <a:solidFill>
                  <a:srgbClr val="FFFFFF"/>
                </a:solidFill>
                <a:latin typeface="Trebuchet MS"/>
                <a:cs typeface="Trebuchet MS"/>
              </a:rPr>
              <a:t>e</a:t>
            </a:r>
            <a:r>
              <a:rPr sz="1800" spc="-40" dirty="0">
                <a:solidFill>
                  <a:srgbClr val="FFFFFF"/>
                </a:solidFill>
                <a:latin typeface="Trebuchet MS"/>
                <a:cs typeface="Trebuchet MS"/>
              </a:rPr>
              <a:t>n</a:t>
            </a:r>
            <a:r>
              <a:rPr sz="1800" spc="-85" dirty="0">
                <a:solidFill>
                  <a:srgbClr val="FFFFFF"/>
                </a:solidFill>
                <a:latin typeface="Trebuchet MS"/>
                <a:cs typeface="Trebuchet MS"/>
              </a:rPr>
              <a:t>te  </a:t>
            </a:r>
            <a:r>
              <a:rPr sz="1800" spc="-70" dirty="0">
                <a:solidFill>
                  <a:srgbClr val="FFFFFF"/>
                </a:solidFill>
                <a:latin typeface="Trebuchet MS"/>
                <a:cs typeface="Trebuchet MS"/>
              </a:rPr>
              <a:t>estructurados</a:t>
            </a:r>
            <a:r>
              <a:rPr sz="1800" spc="-204" dirty="0">
                <a:solidFill>
                  <a:srgbClr val="FFFFFF"/>
                </a:solidFill>
                <a:latin typeface="Trebuchet MS"/>
                <a:cs typeface="Trebuchet MS"/>
              </a:rPr>
              <a:t> </a:t>
            </a:r>
            <a:r>
              <a:rPr sz="1800" spc="-75" dirty="0">
                <a:solidFill>
                  <a:srgbClr val="FFFFFF"/>
                </a:solidFill>
                <a:latin typeface="Trebuchet MS"/>
                <a:cs typeface="Trebuchet MS"/>
              </a:rPr>
              <a:t>y  </a:t>
            </a:r>
            <a:r>
              <a:rPr sz="1800" spc="-85" dirty="0">
                <a:solidFill>
                  <a:srgbClr val="FFFFFF"/>
                </a:solidFill>
                <a:latin typeface="Trebuchet MS"/>
                <a:cs typeface="Trebuchet MS"/>
              </a:rPr>
              <a:t>realmente  </a:t>
            </a:r>
            <a:r>
              <a:rPr sz="1800" spc="-60" dirty="0">
                <a:solidFill>
                  <a:srgbClr val="FFFFFF"/>
                </a:solidFill>
                <a:latin typeface="Trebuchet MS"/>
                <a:cs typeface="Trebuchet MS"/>
              </a:rPr>
              <a:t>comprobados</a:t>
            </a:r>
            <a:endParaRPr sz="1800">
              <a:latin typeface="Trebuchet MS"/>
              <a:cs typeface="Trebuchet MS"/>
            </a:endParaRPr>
          </a:p>
        </p:txBody>
      </p:sp>
      <p:sp>
        <p:nvSpPr>
          <p:cNvPr id="14" name="object 5"/>
          <p:cNvSpPr txBox="1"/>
          <p:nvPr/>
        </p:nvSpPr>
        <p:spPr>
          <a:xfrm>
            <a:off x="4466969" y="2172871"/>
            <a:ext cx="467359" cy="208279"/>
          </a:xfrm>
          <a:prstGeom prst="rect">
            <a:avLst/>
          </a:prstGeom>
        </p:spPr>
        <p:txBody>
          <a:bodyPr vert="horz" wrap="square" lIns="0" tIns="12700" rIns="0" bIns="0" rtlCol="0">
            <a:spAutoFit/>
          </a:bodyPr>
          <a:lstStyle/>
          <a:p>
            <a:pPr marL="12700">
              <a:lnSpc>
                <a:spcPct val="100000"/>
              </a:lnSpc>
              <a:spcBef>
                <a:spcPts val="100"/>
              </a:spcBef>
            </a:pPr>
            <a:r>
              <a:rPr sz="1200" spc="-30" dirty="0">
                <a:solidFill>
                  <a:srgbClr val="FFFFFF"/>
                </a:solidFill>
                <a:latin typeface="Trebuchet MS"/>
                <a:cs typeface="Trebuchet MS"/>
              </a:rPr>
              <a:t>De</a:t>
            </a:r>
            <a:r>
              <a:rPr sz="1200" spc="-160" dirty="0">
                <a:solidFill>
                  <a:srgbClr val="FFFFFF"/>
                </a:solidFill>
                <a:latin typeface="Trebuchet MS"/>
                <a:cs typeface="Trebuchet MS"/>
              </a:rPr>
              <a:t> </a:t>
            </a:r>
            <a:r>
              <a:rPr sz="1200" spc="-15" dirty="0">
                <a:solidFill>
                  <a:srgbClr val="FFFFFF"/>
                </a:solidFill>
                <a:latin typeface="Trebuchet MS"/>
                <a:cs typeface="Trebuchet MS"/>
              </a:rPr>
              <a:t>Uso</a:t>
            </a:r>
            <a:endParaRPr sz="1200">
              <a:latin typeface="Trebuchet MS"/>
              <a:cs typeface="Trebuchet MS"/>
            </a:endParaRPr>
          </a:p>
        </p:txBody>
      </p:sp>
      <p:sp>
        <p:nvSpPr>
          <p:cNvPr id="15" name="object 6"/>
          <p:cNvSpPr txBox="1"/>
          <p:nvPr/>
        </p:nvSpPr>
        <p:spPr>
          <a:xfrm>
            <a:off x="5682589" y="2814424"/>
            <a:ext cx="925830" cy="208279"/>
          </a:xfrm>
          <a:prstGeom prst="rect">
            <a:avLst/>
          </a:prstGeom>
        </p:spPr>
        <p:txBody>
          <a:bodyPr vert="horz" wrap="square" lIns="0" tIns="12700" rIns="0" bIns="0" rtlCol="0">
            <a:spAutoFit/>
          </a:bodyPr>
          <a:lstStyle/>
          <a:p>
            <a:pPr marL="12700">
              <a:lnSpc>
                <a:spcPct val="100000"/>
              </a:lnSpc>
              <a:spcBef>
                <a:spcPts val="100"/>
              </a:spcBef>
            </a:pPr>
            <a:r>
              <a:rPr sz="1200" spc="-30" dirty="0">
                <a:solidFill>
                  <a:srgbClr val="FFFFFF"/>
                </a:solidFill>
                <a:latin typeface="Trebuchet MS"/>
                <a:cs typeface="Trebuchet MS"/>
              </a:rPr>
              <a:t>De</a:t>
            </a:r>
            <a:r>
              <a:rPr sz="1200" spc="-155" dirty="0">
                <a:solidFill>
                  <a:srgbClr val="FFFFFF"/>
                </a:solidFill>
                <a:latin typeface="Trebuchet MS"/>
                <a:cs typeface="Trebuchet MS"/>
              </a:rPr>
              <a:t> </a:t>
            </a:r>
            <a:r>
              <a:rPr sz="1200" spc="-50" dirty="0">
                <a:solidFill>
                  <a:srgbClr val="FFFFFF"/>
                </a:solidFill>
                <a:latin typeface="Trebuchet MS"/>
                <a:cs typeface="Trebuchet MS"/>
              </a:rPr>
              <a:t>Produccion</a:t>
            </a:r>
            <a:endParaRPr sz="1200">
              <a:latin typeface="Trebuchet MS"/>
              <a:cs typeface="Trebuchet MS"/>
            </a:endParaRPr>
          </a:p>
        </p:txBody>
      </p:sp>
      <p:sp>
        <p:nvSpPr>
          <p:cNvPr id="16" name="object 7"/>
          <p:cNvSpPr txBox="1"/>
          <p:nvPr/>
        </p:nvSpPr>
        <p:spPr>
          <a:xfrm>
            <a:off x="6115030" y="4350197"/>
            <a:ext cx="775335" cy="360680"/>
          </a:xfrm>
          <a:prstGeom prst="rect">
            <a:avLst/>
          </a:prstGeom>
        </p:spPr>
        <p:txBody>
          <a:bodyPr vert="horz" wrap="square" lIns="0" tIns="43180" rIns="0" bIns="0" rtlCol="0">
            <a:spAutoFit/>
          </a:bodyPr>
          <a:lstStyle/>
          <a:p>
            <a:pPr marL="12700" marR="5080" indent="289560">
              <a:lnSpc>
                <a:spcPts val="1200"/>
              </a:lnSpc>
              <a:spcBef>
                <a:spcPts val="340"/>
              </a:spcBef>
            </a:pPr>
            <a:r>
              <a:rPr sz="1200" spc="-30" dirty="0">
                <a:solidFill>
                  <a:srgbClr val="FFFFFF"/>
                </a:solidFill>
                <a:latin typeface="Trebuchet MS"/>
                <a:cs typeface="Trebuchet MS"/>
              </a:rPr>
              <a:t>De  </a:t>
            </a:r>
            <a:r>
              <a:rPr sz="1200" spc="-70" dirty="0">
                <a:solidFill>
                  <a:srgbClr val="FFFFFF"/>
                </a:solidFill>
                <a:latin typeface="Trebuchet MS"/>
                <a:cs typeface="Trebuchet MS"/>
              </a:rPr>
              <a:t>i</a:t>
            </a:r>
            <a:r>
              <a:rPr sz="1200" spc="-30" dirty="0">
                <a:solidFill>
                  <a:srgbClr val="FFFFFF"/>
                </a:solidFill>
                <a:latin typeface="Trebuchet MS"/>
                <a:cs typeface="Trebuchet MS"/>
              </a:rPr>
              <a:t>n</a:t>
            </a:r>
            <a:r>
              <a:rPr sz="1200" spc="-60" dirty="0">
                <a:solidFill>
                  <a:srgbClr val="FFFFFF"/>
                </a:solidFill>
                <a:latin typeface="Trebuchet MS"/>
                <a:cs typeface="Trebuchet MS"/>
              </a:rPr>
              <a:t>t</a:t>
            </a:r>
            <a:r>
              <a:rPr sz="1200" spc="-85" dirty="0">
                <a:solidFill>
                  <a:srgbClr val="FFFFFF"/>
                </a:solidFill>
                <a:latin typeface="Trebuchet MS"/>
                <a:cs typeface="Trebuchet MS"/>
              </a:rPr>
              <a:t>e</a:t>
            </a:r>
            <a:r>
              <a:rPr sz="1200" spc="-50" dirty="0">
                <a:solidFill>
                  <a:srgbClr val="FFFFFF"/>
                </a:solidFill>
                <a:latin typeface="Trebuchet MS"/>
                <a:cs typeface="Trebuchet MS"/>
              </a:rPr>
              <a:t>r</a:t>
            </a:r>
            <a:r>
              <a:rPr sz="1200" spc="-90" dirty="0">
                <a:solidFill>
                  <a:srgbClr val="FFFFFF"/>
                </a:solidFill>
                <a:latin typeface="Trebuchet MS"/>
                <a:cs typeface="Trebuchet MS"/>
              </a:rPr>
              <a:t>c</a:t>
            </a:r>
            <a:r>
              <a:rPr sz="1200" spc="-40" dirty="0">
                <a:solidFill>
                  <a:srgbClr val="FFFFFF"/>
                </a:solidFill>
                <a:latin typeface="Trebuchet MS"/>
                <a:cs typeface="Trebuchet MS"/>
              </a:rPr>
              <a:t>a</a:t>
            </a:r>
            <a:r>
              <a:rPr sz="1200" spc="-65" dirty="0">
                <a:solidFill>
                  <a:srgbClr val="FFFFFF"/>
                </a:solidFill>
                <a:latin typeface="Trebuchet MS"/>
                <a:cs typeface="Trebuchet MS"/>
              </a:rPr>
              <a:t>m</a:t>
            </a:r>
            <a:r>
              <a:rPr sz="1200" spc="-40" dirty="0">
                <a:solidFill>
                  <a:srgbClr val="FFFFFF"/>
                </a:solidFill>
                <a:latin typeface="Trebuchet MS"/>
                <a:cs typeface="Trebuchet MS"/>
              </a:rPr>
              <a:t>b</a:t>
            </a:r>
            <a:r>
              <a:rPr sz="1200" spc="-70" dirty="0">
                <a:solidFill>
                  <a:srgbClr val="FFFFFF"/>
                </a:solidFill>
                <a:latin typeface="Trebuchet MS"/>
                <a:cs typeface="Trebuchet MS"/>
              </a:rPr>
              <a:t>i</a:t>
            </a:r>
            <a:r>
              <a:rPr sz="1200" spc="-15" dirty="0">
                <a:solidFill>
                  <a:srgbClr val="FFFFFF"/>
                </a:solidFill>
                <a:latin typeface="Trebuchet MS"/>
                <a:cs typeface="Trebuchet MS"/>
              </a:rPr>
              <a:t>o</a:t>
            </a:r>
            <a:endParaRPr sz="1200">
              <a:latin typeface="Trebuchet MS"/>
              <a:cs typeface="Trebuchet MS"/>
            </a:endParaRPr>
          </a:p>
        </p:txBody>
      </p:sp>
      <p:sp>
        <p:nvSpPr>
          <p:cNvPr id="17" name="object 8"/>
          <p:cNvSpPr txBox="1"/>
          <p:nvPr/>
        </p:nvSpPr>
        <p:spPr>
          <a:xfrm>
            <a:off x="4929190" y="5429264"/>
            <a:ext cx="1143008" cy="729815"/>
          </a:xfrm>
          <a:prstGeom prst="rect">
            <a:avLst/>
          </a:prstGeom>
        </p:spPr>
        <p:txBody>
          <a:bodyPr vert="horz" wrap="square" lIns="0" tIns="33655" rIns="0" bIns="0" rtlCol="0">
            <a:spAutoFit/>
          </a:bodyPr>
          <a:lstStyle/>
          <a:p>
            <a:pPr marL="12700" marR="5080" algn="ctr">
              <a:lnSpc>
                <a:spcPct val="88500"/>
              </a:lnSpc>
              <a:spcBef>
                <a:spcPts val="265"/>
              </a:spcBef>
            </a:pPr>
            <a:r>
              <a:rPr sz="1200" spc="-30" dirty="0">
                <a:solidFill>
                  <a:srgbClr val="FFFFFF"/>
                </a:solidFill>
                <a:latin typeface="Trebuchet MS"/>
                <a:cs typeface="Trebuchet MS"/>
              </a:rPr>
              <a:t>De     </a:t>
            </a:r>
            <a:r>
              <a:rPr sz="1200" spc="-45">
                <a:solidFill>
                  <a:srgbClr val="FFFFFF"/>
                </a:solidFill>
                <a:latin typeface="Trebuchet MS"/>
                <a:cs typeface="Trebuchet MS"/>
              </a:rPr>
              <a:t>corresponde </a:t>
            </a:r>
            <a:r>
              <a:rPr lang="es-ES" sz="1200" spc="-45" dirty="0" smtClean="0">
                <a:solidFill>
                  <a:srgbClr val="FFFFFF"/>
                </a:solidFill>
                <a:latin typeface="Trebuchet MS"/>
                <a:cs typeface="Trebuchet MS"/>
              </a:rPr>
              <a:t>n</a:t>
            </a:r>
            <a:r>
              <a:rPr sz="1200" spc="-60" smtClean="0">
                <a:solidFill>
                  <a:srgbClr val="FFFFFF"/>
                </a:solidFill>
                <a:latin typeface="Trebuchet MS"/>
                <a:cs typeface="Trebuchet MS"/>
              </a:rPr>
              <a:t>cia </a:t>
            </a:r>
            <a:r>
              <a:rPr sz="1200" spc="-50">
                <a:solidFill>
                  <a:srgbClr val="FFFFFF"/>
                </a:solidFill>
                <a:latin typeface="Trebuchet MS"/>
                <a:cs typeface="Trebuchet MS"/>
              </a:rPr>
              <a:t>de  </a:t>
            </a:r>
            <a:endParaRPr lang="es-ES" sz="1200" spc="-50" dirty="0" smtClean="0">
              <a:solidFill>
                <a:srgbClr val="FFFFFF"/>
              </a:solidFill>
              <a:latin typeface="Trebuchet MS"/>
              <a:cs typeface="Trebuchet MS"/>
            </a:endParaRPr>
          </a:p>
          <a:p>
            <a:pPr marL="12700" marR="5080" algn="ctr">
              <a:lnSpc>
                <a:spcPct val="88500"/>
              </a:lnSpc>
              <a:spcBef>
                <a:spcPts val="265"/>
              </a:spcBef>
            </a:pPr>
            <a:r>
              <a:rPr sz="1200" spc="-90" smtClean="0">
                <a:solidFill>
                  <a:srgbClr val="FFFFFF"/>
                </a:solidFill>
                <a:latin typeface="Trebuchet MS"/>
                <a:cs typeface="Trebuchet MS"/>
              </a:rPr>
              <a:t>c</a:t>
            </a:r>
            <a:r>
              <a:rPr sz="1200" spc="-60" smtClean="0">
                <a:solidFill>
                  <a:srgbClr val="FFFFFF"/>
                </a:solidFill>
                <a:latin typeface="Trebuchet MS"/>
                <a:cs typeface="Trebuchet MS"/>
              </a:rPr>
              <a:t>a</a:t>
            </a:r>
            <a:r>
              <a:rPr sz="1200" spc="-50" smtClean="0">
                <a:solidFill>
                  <a:srgbClr val="FFFFFF"/>
                </a:solidFill>
                <a:latin typeface="Trebuchet MS"/>
                <a:cs typeface="Trebuchet MS"/>
              </a:rPr>
              <a:t>r</a:t>
            </a:r>
            <a:r>
              <a:rPr sz="1200" spc="-75" smtClean="0">
                <a:solidFill>
                  <a:srgbClr val="FFFFFF"/>
                </a:solidFill>
                <a:latin typeface="Trebuchet MS"/>
                <a:cs typeface="Trebuchet MS"/>
              </a:rPr>
              <a:t>ac</a:t>
            </a:r>
            <a:r>
              <a:rPr sz="1200" spc="-60" smtClean="0">
                <a:solidFill>
                  <a:srgbClr val="FFFFFF"/>
                </a:solidFill>
                <a:latin typeface="Trebuchet MS"/>
                <a:cs typeface="Trebuchet MS"/>
              </a:rPr>
              <a:t>t</a:t>
            </a:r>
            <a:r>
              <a:rPr sz="1200" spc="-85" smtClean="0">
                <a:solidFill>
                  <a:srgbClr val="FFFFFF"/>
                </a:solidFill>
                <a:latin typeface="Trebuchet MS"/>
                <a:cs typeface="Trebuchet MS"/>
              </a:rPr>
              <a:t>e</a:t>
            </a:r>
            <a:r>
              <a:rPr sz="1200" spc="-50" smtClean="0">
                <a:solidFill>
                  <a:srgbClr val="FFFFFF"/>
                </a:solidFill>
                <a:latin typeface="Trebuchet MS"/>
                <a:cs typeface="Trebuchet MS"/>
              </a:rPr>
              <a:t>r</a:t>
            </a:r>
            <a:r>
              <a:rPr sz="1200" spc="-70" smtClean="0">
                <a:solidFill>
                  <a:srgbClr val="FFFFFF"/>
                </a:solidFill>
                <a:latin typeface="Trebuchet MS"/>
                <a:cs typeface="Trebuchet MS"/>
              </a:rPr>
              <a:t>í</a:t>
            </a:r>
            <a:r>
              <a:rPr sz="1200" spc="-20" smtClean="0">
                <a:solidFill>
                  <a:srgbClr val="FFFFFF"/>
                </a:solidFill>
                <a:latin typeface="Trebuchet MS"/>
                <a:cs typeface="Trebuchet MS"/>
              </a:rPr>
              <a:t>s</a:t>
            </a:r>
            <a:r>
              <a:rPr sz="1200" spc="-75" smtClean="0">
                <a:solidFill>
                  <a:srgbClr val="FFFFFF"/>
                </a:solidFill>
                <a:latin typeface="Trebuchet MS"/>
                <a:cs typeface="Trebuchet MS"/>
              </a:rPr>
              <a:t>ti</a:t>
            </a:r>
            <a:r>
              <a:rPr sz="1200" spc="-90" smtClean="0">
                <a:solidFill>
                  <a:srgbClr val="FFFFFF"/>
                </a:solidFill>
                <a:latin typeface="Trebuchet MS"/>
                <a:cs typeface="Trebuchet MS"/>
              </a:rPr>
              <a:t>c</a:t>
            </a:r>
            <a:r>
              <a:rPr sz="1200" spc="-40" smtClean="0">
                <a:solidFill>
                  <a:srgbClr val="FFFFFF"/>
                </a:solidFill>
                <a:latin typeface="Trebuchet MS"/>
                <a:cs typeface="Trebuchet MS"/>
              </a:rPr>
              <a:t>a</a:t>
            </a:r>
            <a:r>
              <a:rPr sz="1200" spc="-20" smtClean="0">
                <a:solidFill>
                  <a:srgbClr val="FFFFFF"/>
                </a:solidFill>
                <a:latin typeface="Trebuchet MS"/>
                <a:cs typeface="Trebuchet MS"/>
              </a:rPr>
              <a:t>s</a:t>
            </a:r>
            <a:endParaRPr sz="1200">
              <a:latin typeface="Trebuchet MS"/>
              <a:cs typeface="Trebuchet MS"/>
            </a:endParaRPr>
          </a:p>
        </p:txBody>
      </p:sp>
      <p:sp>
        <p:nvSpPr>
          <p:cNvPr id="18" name="object 9"/>
          <p:cNvSpPr txBox="1"/>
          <p:nvPr/>
        </p:nvSpPr>
        <p:spPr>
          <a:xfrm>
            <a:off x="3410101" y="5439603"/>
            <a:ext cx="977265" cy="690880"/>
          </a:xfrm>
          <a:prstGeom prst="rect">
            <a:avLst/>
          </a:prstGeom>
        </p:spPr>
        <p:txBody>
          <a:bodyPr vert="horz" wrap="square" lIns="0" tIns="34290" rIns="0" bIns="0" rtlCol="0">
            <a:spAutoFit/>
          </a:bodyPr>
          <a:lstStyle/>
          <a:p>
            <a:pPr marL="12065" marR="5080" algn="ctr">
              <a:lnSpc>
                <a:spcPct val="88000"/>
              </a:lnSpc>
              <a:spcBef>
                <a:spcPts val="270"/>
              </a:spcBef>
            </a:pPr>
            <a:r>
              <a:rPr sz="1200" spc="-30" dirty="0">
                <a:solidFill>
                  <a:srgbClr val="FFFFFF"/>
                </a:solidFill>
                <a:latin typeface="Trebuchet MS"/>
                <a:cs typeface="Trebuchet MS"/>
              </a:rPr>
              <a:t>De       </a:t>
            </a:r>
            <a:r>
              <a:rPr sz="1200" spc="-55" dirty="0">
                <a:solidFill>
                  <a:srgbClr val="FFFFFF"/>
                </a:solidFill>
                <a:latin typeface="Trebuchet MS"/>
                <a:cs typeface="Trebuchet MS"/>
              </a:rPr>
              <a:t>R</a:t>
            </a:r>
            <a:r>
              <a:rPr sz="1200" spc="-60" dirty="0">
                <a:solidFill>
                  <a:srgbClr val="FFFFFF"/>
                </a:solidFill>
                <a:latin typeface="Trebuchet MS"/>
                <a:cs typeface="Trebuchet MS"/>
              </a:rPr>
              <a:t>e</a:t>
            </a:r>
            <a:r>
              <a:rPr sz="1200" spc="-90" dirty="0">
                <a:solidFill>
                  <a:srgbClr val="FFFFFF"/>
                </a:solidFill>
                <a:latin typeface="Trebuchet MS"/>
                <a:cs typeface="Trebuchet MS"/>
              </a:rPr>
              <a:t>c</a:t>
            </a:r>
            <a:r>
              <a:rPr sz="1200" spc="-20" dirty="0">
                <a:solidFill>
                  <a:srgbClr val="FFFFFF"/>
                </a:solidFill>
                <a:latin typeface="Trebuchet MS"/>
                <a:cs typeface="Trebuchet MS"/>
              </a:rPr>
              <a:t>o</a:t>
            </a:r>
            <a:r>
              <a:rPr sz="1200" spc="-30" dirty="0">
                <a:solidFill>
                  <a:srgbClr val="FFFFFF"/>
                </a:solidFill>
                <a:latin typeface="Trebuchet MS"/>
                <a:cs typeface="Trebuchet MS"/>
              </a:rPr>
              <a:t>n</a:t>
            </a:r>
            <a:r>
              <a:rPr sz="1200" spc="-20" dirty="0">
                <a:solidFill>
                  <a:srgbClr val="FFFFFF"/>
                </a:solidFill>
                <a:latin typeface="Trebuchet MS"/>
                <a:cs typeface="Trebuchet MS"/>
              </a:rPr>
              <a:t>s</a:t>
            </a:r>
            <a:r>
              <a:rPr sz="1200" spc="-65" dirty="0">
                <a:solidFill>
                  <a:srgbClr val="FFFFFF"/>
                </a:solidFill>
                <a:latin typeface="Trebuchet MS"/>
                <a:cs typeface="Trebuchet MS"/>
              </a:rPr>
              <a:t>t</a:t>
            </a:r>
            <a:r>
              <a:rPr sz="1200" spc="-70" dirty="0">
                <a:solidFill>
                  <a:srgbClr val="FFFFFF"/>
                </a:solidFill>
                <a:latin typeface="Trebuchet MS"/>
                <a:cs typeface="Trebuchet MS"/>
              </a:rPr>
              <a:t>r</a:t>
            </a:r>
            <a:r>
              <a:rPr sz="1200" spc="-30" dirty="0">
                <a:solidFill>
                  <a:srgbClr val="FFFFFF"/>
                </a:solidFill>
                <a:latin typeface="Trebuchet MS"/>
                <a:cs typeface="Trebuchet MS"/>
              </a:rPr>
              <a:t>u</a:t>
            </a:r>
            <a:r>
              <a:rPr sz="1200" spc="-90" dirty="0">
                <a:solidFill>
                  <a:srgbClr val="FFFFFF"/>
                </a:solidFill>
                <a:latin typeface="Trebuchet MS"/>
                <a:cs typeface="Trebuchet MS"/>
              </a:rPr>
              <a:t>cc</a:t>
            </a:r>
            <a:r>
              <a:rPr sz="1200" spc="-70" dirty="0">
                <a:solidFill>
                  <a:srgbClr val="FFFFFF"/>
                </a:solidFill>
                <a:latin typeface="Trebuchet MS"/>
                <a:cs typeface="Trebuchet MS"/>
              </a:rPr>
              <a:t>i</a:t>
            </a:r>
            <a:r>
              <a:rPr sz="1200" spc="-20" dirty="0">
                <a:solidFill>
                  <a:srgbClr val="FFFFFF"/>
                </a:solidFill>
                <a:latin typeface="Trebuchet MS"/>
                <a:cs typeface="Trebuchet MS"/>
              </a:rPr>
              <a:t>ón  </a:t>
            </a:r>
            <a:r>
              <a:rPr sz="1200" spc="-50" dirty="0">
                <a:solidFill>
                  <a:srgbClr val="FFFFFF"/>
                </a:solidFill>
                <a:latin typeface="Trebuchet MS"/>
                <a:cs typeface="Trebuchet MS"/>
              </a:rPr>
              <a:t>de </a:t>
            </a:r>
            <a:r>
              <a:rPr sz="1200" spc="-45" dirty="0">
                <a:solidFill>
                  <a:srgbClr val="FFFFFF"/>
                </a:solidFill>
                <a:latin typeface="Trebuchet MS"/>
                <a:cs typeface="Trebuchet MS"/>
              </a:rPr>
              <a:t>hechos </a:t>
            </a:r>
            <a:r>
              <a:rPr sz="1200" spc="-50" dirty="0">
                <a:solidFill>
                  <a:srgbClr val="FFFFFF"/>
                </a:solidFill>
                <a:latin typeface="Trebuchet MS"/>
                <a:cs typeface="Trebuchet MS"/>
              </a:rPr>
              <a:t>de  </a:t>
            </a:r>
            <a:r>
              <a:rPr sz="1200" spc="-40" dirty="0">
                <a:solidFill>
                  <a:srgbClr val="FFFFFF"/>
                </a:solidFill>
                <a:latin typeface="Trebuchet MS"/>
                <a:cs typeface="Trebuchet MS"/>
              </a:rPr>
              <a:t>fenómenos</a:t>
            </a:r>
            <a:endParaRPr sz="1200">
              <a:latin typeface="Trebuchet MS"/>
              <a:cs typeface="Trebuchet MS"/>
            </a:endParaRPr>
          </a:p>
        </p:txBody>
      </p:sp>
      <p:sp>
        <p:nvSpPr>
          <p:cNvPr id="19" name="object 10"/>
          <p:cNvSpPr txBox="1"/>
          <p:nvPr/>
        </p:nvSpPr>
        <p:spPr>
          <a:xfrm>
            <a:off x="2494154" y="4350197"/>
            <a:ext cx="808990" cy="360680"/>
          </a:xfrm>
          <a:prstGeom prst="rect">
            <a:avLst/>
          </a:prstGeom>
        </p:spPr>
        <p:txBody>
          <a:bodyPr vert="horz" wrap="square" lIns="0" tIns="43180" rIns="0" bIns="0" rtlCol="0">
            <a:spAutoFit/>
          </a:bodyPr>
          <a:lstStyle/>
          <a:p>
            <a:pPr marL="12700" marR="5080" indent="306705">
              <a:lnSpc>
                <a:spcPts val="1200"/>
              </a:lnSpc>
              <a:spcBef>
                <a:spcPts val="340"/>
              </a:spcBef>
            </a:pPr>
            <a:r>
              <a:rPr sz="1200" spc="-30" dirty="0">
                <a:solidFill>
                  <a:srgbClr val="FFFFFF"/>
                </a:solidFill>
                <a:latin typeface="Trebuchet MS"/>
                <a:cs typeface="Trebuchet MS"/>
              </a:rPr>
              <a:t>De  </a:t>
            </a:r>
            <a:r>
              <a:rPr sz="1200" spc="-50" dirty="0">
                <a:solidFill>
                  <a:srgbClr val="FFFFFF"/>
                </a:solidFill>
                <a:latin typeface="Trebuchet MS"/>
                <a:cs typeface="Trebuchet MS"/>
              </a:rPr>
              <a:t>Pr</a:t>
            </a:r>
            <a:r>
              <a:rPr sz="1200" spc="-20" dirty="0">
                <a:solidFill>
                  <a:srgbClr val="FFFFFF"/>
                </a:solidFill>
                <a:latin typeface="Trebuchet MS"/>
                <a:cs typeface="Trebuchet MS"/>
              </a:rPr>
              <a:t>o</a:t>
            </a:r>
            <a:r>
              <a:rPr sz="1200" spc="-40" dirty="0">
                <a:solidFill>
                  <a:srgbClr val="FFFFFF"/>
                </a:solidFill>
                <a:latin typeface="Trebuchet MS"/>
                <a:cs typeface="Trebuchet MS"/>
              </a:rPr>
              <a:t>b</a:t>
            </a:r>
            <a:r>
              <a:rPr sz="1200" spc="-50" dirty="0">
                <a:solidFill>
                  <a:srgbClr val="FFFFFF"/>
                </a:solidFill>
                <a:latin typeface="Trebuchet MS"/>
                <a:cs typeface="Trebuchet MS"/>
              </a:rPr>
              <a:t>ab</a:t>
            </a:r>
            <a:r>
              <a:rPr sz="1200" spc="-70" dirty="0">
                <a:solidFill>
                  <a:srgbClr val="FFFFFF"/>
                </a:solidFill>
                <a:latin typeface="Trebuchet MS"/>
                <a:cs typeface="Trebuchet MS"/>
              </a:rPr>
              <a:t>i</a:t>
            </a:r>
            <a:r>
              <a:rPr sz="1200" spc="-80" dirty="0">
                <a:solidFill>
                  <a:srgbClr val="FFFFFF"/>
                </a:solidFill>
                <a:latin typeface="Trebuchet MS"/>
                <a:cs typeface="Trebuchet MS"/>
              </a:rPr>
              <a:t>l</a:t>
            </a:r>
            <a:r>
              <a:rPr sz="1200" spc="-70" dirty="0">
                <a:solidFill>
                  <a:srgbClr val="FFFFFF"/>
                </a:solidFill>
                <a:latin typeface="Trebuchet MS"/>
                <a:cs typeface="Trebuchet MS"/>
              </a:rPr>
              <a:t>i</a:t>
            </a:r>
            <a:r>
              <a:rPr sz="1200" spc="-40" dirty="0">
                <a:solidFill>
                  <a:srgbClr val="FFFFFF"/>
                </a:solidFill>
                <a:latin typeface="Trebuchet MS"/>
                <a:cs typeface="Trebuchet MS"/>
              </a:rPr>
              <a:t>d</a:t>
            </a:r>
            <a:r>
              <a:rPr sz="1200" spc="-50" dirty="0">
                <a:solidFill>
                  <a:srgbClr val="FFFFFF"/>
                </a:solidFill>
                <a:latin typeface="Trebuchet MS"/>
                <a:cs typeface="Trebuchet MS"/>
              </a:rPr>
              <a:t>ad</a:t>
            </a:r>
            <a:endParaRPr sz="1200">
              <a:latin typeface="Trebuchet MS"/>
              <a:cs typeface="Trebuchet MS"/>
            </a:endParaRPr>
          </a:p>
        </p:txBody>
      </p:sp>
      <p:sp>
        <p:nvSpPr>
          <p:cNvPr id="20" name="object 11"/>
          <p:cNvSpPr txBox="1"/>
          <p:nvPr/>
        </p:nvSpPr>
        <p:spPr>
          <a:xfrm>
            <a:off x="2905615" y="2868780"/>
            <a:ext cx="699770" cy="208279"/>
          </a:xfrm>
          <a:prstGeom prst="rect">
            <a:avLst/>
          </a:prstGeom>
        </p:spPr>
        <p:txBody>
          <a:bodyPr vert="horz" wrap="square" lIns="0" tIns="12700" rIns="0" bIns="0" rtlCol="0">
            <a:spAutoFit/>
          </a:bodyPr>
          <a:lstStyle/>
          <a:p>
            <a:pPr marL="12700">
              <a:lnSpc>
                <a:spcPct val="100000"/>
              </a:lnSpc>
              <a:spcBef>
                <a:spcPts val="100"/>
              </a:spcBef>
            </a:pPr>
            <a:r>
              <a:rPr sz="1200" spc="-30" dirty="0">
                <a:solidFill>
                  <a:srgbClr val="FFFFFF"/>
                </a:solidFill>
                <a:latin typeface="Trebuchet MS"/>
                <a:cs typeface="Trebuchet MS"/>
              </a:rPr>
              <a:t>De</a:t>
            </a:r>
            <a:r>
              <a:rPr sz="1200" spc="-150" dirty="0">
                <a:solidFill>
                  <a:srgbClr val="FFFFFF"/>
                </a:solidFill>
                <a:latin typeface="Trebuchet MS"/>
                <a:cs typeface="Trebuchet MS"/>
              </a:rPr>
              <a:t> </a:t>
            </a:r>
            <a:r>
              <a:rPr sz="1200" spc="-70" dirty="0">
                <a:solidFill>
                  <a:srgbClr val="FFFFFF"/>
                </a:solidFill>
                <a:latin typeface="Trebuchet MS"/>
                <a:cs typeface="Trebuchet MS"/>
              </a:rPr>
              <a:t>Certeza</a:t>
            </a:r>
            <a:endParaRPr sz="1200">
              <a:latin typeface="Trebuchet MS"/>
              <a:cs typeface="Trebuchet MS"/>
            </a:endParaRPr>
          </a:p>
        </p:txBody>
      </p:sp>
    </p:spTree>
    <p:extLst>
      <p:ext uri="{BB962C8B-B14F-4D97-AF65-F5344CB8AC3E}">
        <p14:creationId xmlns:p14="http://schemas.microsoft.com/office/powerpoint/2010/main" val="2821583549"/>
      </p:ext>
    </p:extLst>
  </p:cSld>
  <p:clrMapOvr>
    <a:masterClrMapping/>
  </p:clrMapOvr>
  <p:transition spd="slow">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50825" y="115888"/>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10" name="9 Rectángulo"/>
          <p:cNvSpPr/>
          <p:nvPr/>
        </p:nvSpPr>
        <p:spPr>
          <a:xfrm>
            <a:off x="3214678" y="357166"/>
            <a:ext cx="2714644" cy="523220"/>
          </a:xfrm>
          <a:prstGeom prst="rect">
            <a:avLst/>
          </a:prstGeom>
        </p:spPr>
        <p:txBody>
          <a:bodyPr wrap="square">
            <a:spAutoFit/>
          </a:bodyPr>
          <a:lstStyle/>
          <a:p>
            <a:r>
              <a:rPr lang="es-ES" sz="2800" b="1" spc="-5" dirty="0" smtClean="0">
                <a:solidFill>
                  <a:schemeClr val="bg1"/>
                </a:solidFill>
                <a:latin typeface="Arial"/>
                <a:cs typeface="Arial"/>
              </a:rPr>
              <a:t>Criminalística</a:t>
            </a:r>
            <a:endParaRPr lang="es-ES" sz="2800" dirty="0"/>
          </a:p>
        </p:txBody>
      </p:sp>
      <p:sp>
        <p:nvSpPr>
          <p:cNvPr id="21" name="object 15"/>
          <p:cNvSpPr txBox="1"/>
          <p:nvPr/>
        </p:nvSpPr>
        <p:spPr>
          <a:xfrm>
            <a:off x="714348" y="1000108"/>
            <a:ext cx="8072494" cy="355803"/>
          </a:xfrm>
          <a:prstGeom prst="rect">
            <a:avLst/>
          </a:prstGeom>
        </p:spPr>
        <p:txBody>
          <a:bodyPr vert="horz" wrap="square" lIns="0" tIns="13335" rIns="0" bIns="0" rtlCol="0">
            <a:spAutoFit/>
          </a:bodyPr>
          <a:lstStyle/>
          <a:p>
            <a:pPr marL="12700" marR="5080" indent="635" algn="ctr">
              <a:lnSpc>
                <a:spcPct val="122900"/>
              </a:lnSpc>
              <a:spcBef>
                <a:spcPts val="105"/>
              </a:spcBef>
            </a:pPr>
            <a:r>
              <a:rPr sz="2000" b="1" i="1" spc="-15" smtClean="0">
                <a:solidFill>
                  <a:schemeClr val="bg1"/>
                </a:solidFill>
                <a:latin typeface="Andalus"/>
                <a:cs typeface="Trebuchet MS"/>
              </a:rPr>
              <a:t>PRINCIPIO </a:t>
            </a:r>
            <a:r>
              <a:rPr lang="es-ES" sz="2000" b="1" i="1" spc="-15" dirty="0" smtClean="0">
                <a:solidFill>
                  <a:schemeClr val="bg1"/>
                </a:solidFill>
                <a:latin typeface="Andalus"/>
                <a:cs typeface="Trebuchet MS"/>
              </a:rPr>
              <a:t>S</a:t>
            </a:r>
            <a:r>
              <a:rPr lang="es-ES" sz="2000" b="1" i="1" spc="-5" dirty="0" smtClean="0">
                <a:solidFill>
                  <a:schemeClr val="bg1"/>
                </a:solidFill>
                <a:latin typeface="Andalus"/>
                <a:cs typeface="Trebuchet MS"/>
              </a:rPr>
              <a:t> CIENTÍFICOS DE LA CRIMINALISTICA</a:t>
            </a:r>
            <a:endParaRPr sz="2000" b="1" i="1">
              <a:solidFill>
                <a:schemeClr val="bg1"/>
              </a:solidFill>
              <a:latin typeface="Andalus"/>
              <a:cs typeface="Trebuchet MS"/>
            </a:endParaRPr>
          </a:p>
        </p:txBody>
      </p:sp>
      <p:sp>
        <p:nvSpPr>
          <p:cNvPr id="22" name="object 2"/>
          <p:cNvSpPr txBox="1"/>
          <p:nvPr/>
        </p:nvSpPr>
        <p:spPr>
          <a:xfrm>
            <a:off x="214282" y="1500174"/>
            <a:ext cx="8715436" cy="5293757"/>
          </a:xfrm>
          <a:prstGeom prst="rect">
            <a:avLst/>
          </a:prstGeom>
        </p:spPr>
        <p:txBody>
          <a:bodyPr vert="horz" wrap="square" lIns="0" tIns="30480" rIns="0" bIns="0" rtlCol="0">
            <a:spAutoFit/>
          </a:bodyPr>
          <a:lstStyle/>
          <a:p>
            <a:pPr marL="342900" lvl="0" indent="-342900">
              <a:buFont typeface="+mj-lt"/>
              <a:buAutoNum type="arabicPeriod"/>
            </a:pPr>
            <a:r>
              <a:rPr lang="es-CR" b="1" dirty="0" smtClean="0">
                <a:solidFill>
                  <a:schemeClr val="bg1"/>
                </a:solidFill>
              </a:rPr>
              <a:t>Principio de uso: </a:t>
            </a:r>
            <a:r>
              <a:rPr lang="es-CR" dirty="0" smtClean="0">
                <a:solidFill>
                  <a:schemeClr val="bg1"/>
                </a:solidFill>
              </a:rPr>
              <a:t>en los hechos que se cometen o realizan siempre se utilizan agentes mecánicos, químicos, físicos o biológicos.</a:t>
            </a:r>
          </a:p>
          <a:p>
            <a:pPr marL="342900" lvl="0" indent="-342900">
              <a:buFont typeface="+mj-lt"/>
              <a:buAutoNum type="arabicPeriod"/>
            </a:pPr>
            <a:endParaRPr lang="es-ES" dirty="0" smtClean="0">
              <a:solidFill>
                <a:schemeClr val="bg1"/>
              </a:solidFill>
            </a:endParaRPr>
          </a:p>
          <a:p>
            <a:pPr marL="342900" indent="-342900" algn="just">
              <a:buFont typeface="+mj-lt"/>
              <a:buAutoNum type="arabicPeriod"/>
            </a:pPr>
            <a:r>
              <a:rPr lang="es-CR" dirty="0" smtClean="0">
                <a:solidFill>
                  <a:schemeClr val="bg1"/>
                </a:solidFill>
              </a:rPr>
              <a:t> </a:t>
            </a:r>
            <a:r>
              <a:rPr lang="es-CR" b="1" dirty="0" smtClean="0">
                <a:solidFill>
                  <a:schemeClr val="bg1"/>
                </a:solidFill>
              </a:rPr>
              <a:t>Principio de producción: </a:t>
            </a:r>
            <a:r>
              <a:rPr lang="es-CR" dirty="0" smtClean="0">
                <a:solidFill>
                  <a:schemeClr val="bg1"/>
                </a:solidFill>
              </a:rPr>
              <a:t>en la utilización de agentes mecánicos, químicos, físicos o biológicos para la comisión de los hechos presuntamente delictuosos, siempre se producen elementos materiales en gran variedad morfológica y estructural y representan elementos </a:t>
            </a:r>
            <a:r>
              <a:rPr lang="es-CR" dirty="0" err="1" smtClean="0">
                <a:solidFill>
                  <a:schemeClr val="bg1"/>
                </a:solidFill>
              </a:rPr>
              <a:t>reconstructores</a:t>
            </a:r>
            <a:r>
              <a:rPr lang="es-CR" dirty="0" smtClean="0">
                <a:solidFill>
                  <a:schemeClr val="bg1"/>
                </a:solidFill>
              </a:rPr>
              <a:t> e identificadores.</a:t>
            </a:r>
            <a:endParaRPr lang="es-ES" dirty="0" smtClean="0">
              <a:solidFill>
                <a:schemeClr val="bg1"/>
              </a:solidFill>
            </a:endParaRPr>
          </a:p>
          <a:p>
            <a:pPr marL="342900" lvl="0" indent="-342900" algn="just">
              <a:buFont typeface="+mj-lt"/>
              <a:buAutoNum type="arabicPeriod"/>
            </a:pPr>
            <a:endParaRPr lang="es-CR" b="1" dirty="0" smtClean="0">
              <a:solidFill>
                <a:schemeClr val="bg1"/>
              </a:solidFill>
            </a:endParaRPr>
          </a:p>
          <a:p>
            <a:pPr marL="342900" lvl="0" indent="-342900" algn="just">
              <a:buFont typeface="+mj-lt"/>
              <a:buAutoNum type="arabicPeriod"/>
            </a:pPr>
            <a:r>
              <a:rPr lang="es-CR" b="1" dirty="0" smtClean="0">
                <a:solidFill>
                  <a:schemeClr val="bg1"/>
                </a:solidFill>
              </a:rPr>
              <a:t>Principio de intercambio: </a:t>
            </a:r>
            <a:r>
              <a:rPr lang="es-CR" dirty="0" smtClean="0">
                <a:solidFill>
                  <a:schemeClr val="bg1"/>
                </a:solidFill>
              </a:rPr>
              <a:t>al consumarse el hecho y de acuerdo con las características de su mecanismo se origina un intercambio de indicios entre el autor, la víctima y el lugar de los hechos o, en su caso, entre el autor y el lugar de los hechos.</a:t>
            </a:r>
            <a:endParaRPr lang="es-ES" dirty="0" smtClean="0">
              <a:solidFill>
                <a:schemeClr val="bg1"/>
              </a:solidFill>
            </a:endParaRPr>
          </a:p>
          <a:p>
            <a:pPr marL="342900" lvl="0" indent="-342900" algn="just">
              <a:buFont typeface="+mj-lt"/>
              <a:buAutoNum type="arabicPeriod"/>
            </a:pPr>
            <a:endParaRPr lang="es-CR" b="1" dirty="0" smtClean="0">
              <a:solidFill>
                <a:schemeClr val="bg1"/>
              </a:solidFill>
            </a:endParaRPr>
          </a:p>
          <a:p>
            <a:pPr marL="342900" lvl="0" indent="-342900" algn="just">
              <a:buFont typeface="+mj-lt"/>
              <a:buAutoNum type="arabicPeriod"/>
            </a:pPr>
            <a:r>
              <a:rPr lang="es-CR" b="1" dirty="0" smtClean="0">
                <a:solidFill>
                  <a:schemeClr val="bg1"/>
                </a:solidFill>
              </a:rPr>
              <a:t>Principio de correspondencia de características: </a:t>
            </a:r>
            <a:r>
              <a:rPr lang="es-CR" dirty="0" smtClean="0">
                <a:solidFill>
                  <a:schemeClr val="bg1"/>
                </a:solidFill>
              </a:rPr>
              <a:t>basado en un principio universal establecido </a:t>
            </a:r>
            <a:r>
              <a:rPr lang="es-CR" dirty="0" err="1" smtClean="0">
                <a:solidFill>
                  <a:schemeClr val="bg1"/>
                </a:solidFill>
              </a:rPr>
              <a:t>criminalísticamente</a:t>
            </a:r>
            <a:r>
              <a:rPr lang="es-CR" dirty="0" smtClean="0">
                <a:solidFill>
                  <a:schemeClr val="bg1"/>
                </a:solidFill>
              </a:rPr>
              <a:t>: "La acción dinámica de los agentes mecánicos, </a:t>
            </a:r>
            <a:r>
              <a:rPr lang="es-CR" dirty="0" err="1" smtClean="0">
                <a:solidFill>
                  <a:schemeClr val="bg1"/>
                </a:solidFill>
              </a:rPr>
              <a:t>vulnerantes</a:t>
            </a:r>
            <a:r>
              <a:rPr lang="es-CR" dirty="0" smtClean="0">
                <a:solidFill>
                  <a:schemeClr val="bg1"/>
                </a:solidFill>
              </a:rPr>
              <a:t> sobre determinados cuerpos dejan impresas sus características, reproduciendo la figura de su cara que impacta". Fenómeno que da la base científica para realizar estudios micro y macro comparativos de elementos- problema y elementos-testigos.</a:t>
            </a:r>
            <a:endParaRPr lang="es-ES" dirty="0" smtClean="0">
              <a:solidFill>
                <a:schemeClr val="bg1"/>
              </a:solidFill>
            </a:endParaRPr>
          </a:p>
        </p:txBody>
      </p:sp>
    </p:spTree>
    <p:extLst>
      <p:ext uri="{BB962C8B-B14F-4D97-AF65-F5344CB8AC3E}">
        <p14:creationId xmlns:p14="http://schemas.microsoft.com/office/powerpoint/2010/main" val="2821583549"/>
      </p:ext>
    </p:extLst>
  </p:cSld>
  <p:clrMapOvr>
    <a:masterClrMapping/>
  </p:clrMapOvr>
  <p:transition spd="slow">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50825" y="115888"/>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10" name="9 Rectángulo"/>
          <p:cNvSpPr/>
          <p:nvPr/>
        </p:nvSpPr>
        <p:spPr>
          <a:xfrm>
            <a:off x="3214678" y="357166"/>
            <a:ext cx="2714644" cy="523220"/>
          </a:xfrm>
          <a:prstGeom prst="rect">
            <a:avLst/>
          </a:prstGeom>
        </p:spPr>
        <p:txBody>
          <a:bodyPr wrap="square">
            <a:spAutoFit/>
          </a:bodyPr>
          <a:lstStyle/>
          <a:p>
            <a:r>
              <a:rPr lang="es-ES" sz="2800" b="1" spc="-5" dirty="0" smtClean="0">
                <a:solidFill>
                  <a:schemeClr val="bg1"/>
                </a:solidFill>
                <a:latin typeface="Arial"/>
                <a:cs typeface="Arial"/>
              </a:rPr>
              <a:t>Criminalística</a:t>
            </a:r>
            <a:endParaRPr lang="es-ES" sz="2800" dirty="0"/>
          </a:p>
        </p:txBody>
      </p:sp>
      <p:sp>
        <p:nvSpPr>
          <p:cNvPr id="21" name="object 15"/>
          <p:cNvSpPr txBox="1"/>
          <p:nvPr/>
        </p:nvSpPr>
        <p:spPr>
          <a:xfrm>
            <a:off x="714348" y="1000108"/>
            <a:ext cx="8072494" cy="355803"/>
          </a:xfrm>
          <a:prstGeom prst="rect">
            <a:avLst/>
          </a:prstGeom>
        </p:spPr>
        <p:txBody>
          <a:bodyPr vert="horz" wrap="square" lIns="0" tIns="13335" rIns="0" bIns="0" rtlCol="0">
            <a:spAutoFit/>
          </a:bodyPr>
          <a:lstStyle/>
          <a:p>
            <a:pPr marL="12700" marR="5080" indent="635" algn="ctr">
              <a:lnSpc>
                <a:spcPct val="122900"/>
              </a:lnSpc>
              <a:spcBef>
                <a:spcPts val="105"/>
              </a:spcBef>
            </a:pPr>
            <a:r>
              <a:rPr sz="2000" b="1" i="1" spc="-15" smtClean="0">
                <a:solidFill>
                  <a:schemeClr val="bg1"/>
                </a:solidFill>
                <a:latin typeface="Andalus"/>
                <a:cs typeface="Trebuchet MS"/>
              </a:rPr>
              <a:t>PRINCIPIO </a:t>
            </a:r>
            <a:r>
              <a:rPr lang="es-ES" sz="2000" b="1" i="1" spc="-15" dirty="0" smtClean="0">
                <a:solidFill>
                  <a:schemeClr val="bg1"/>
                </a:solidFill>
                <a:latin typeface="Andalus"/>
                <a:cs typeface="Trebuchet MS"/>
              </a:rPr>
              <a:t>S</a:t>
            </a:r>
            <a:r>
              <a:rPr lang="es-ES" sz="2000" b="1" i="1" spc="-5" dirty="0" smtClean="0">
                <a:solidFill>
                  <a:schemeClr val="bg1"/>
                </a:solidFill>
                <a:latin typeface="Andalus"/>
                <a:cs typeface="Trebuchet MS"/>
              </a:rPr>
              <a:t> CIENTÍFICOS DE LA CRIMINALISTICA</a:t>
            </a:r>
            <a:endParaRPr sz="2000" b="1" i="1">
              <a:solidFill>
                <a:schemeClr val="bg1"/>
              </a:solidFill>
              <a:latin typeface="Andalus"/>
              <a:cs typeface="Trebuchet MS"/>
            </a:endParaRPr>
          </a:p>
        </p:txBody>
      </p:sp>
      <p:sp>
        <p:nvSpPr>
          <p:cNvPr id="22" name="object 2"/>
          <p:cNvSpPr txBox="1"/>
          <p:nvPr/>
        </p:nvSpPr>
        <p:spPr>
          <a:xfrm>
            <a:off x="214282" y="1500174"/>
            <a:ext cx="8715436" cy="4998804"/>
          </a:xfrm>
          <a:prstGeom prst="rect">
            <a:avLst/>
          </a:prstGeom>
        </p:spPr>
        <p:txBody>
          <a:bodyPr vert="horz" wrap="square" lIns="0" tIns="30480" rIns="0" bIns="0" rtlCol="0">
            <a:spAutoFit/>
          </a:bodyPr>
          <a:lstStyle/>
          <a:p>
            <a:pPr marL="342900" lvl="0" indent="-342900" algn="just">
              <a:buFont typeface="+mj-lt"/>
              <a:buAutoNum type="arabicPeriod" startAt="5"/>
            </a:pPr>
            <a:endParaRPr lang="es-CR" b="1" dirty="0" smtClean="0">
              <a:solidFill>
                <a:schemeClr val="bg1"/>
              </a:solidFill>
            </a:endParaRPr>
          </a:p>
          <a:p>
            <a:pPr marL="342900" lvl="0" indent="-342900" algn="just">
              <a:buFont typeface="+mj-lt"/>
              <a:buAutoNum type="arabicPeriod" startAt="5"/>
            </a:pPr>
            <a:r>
              <a:rPr lang="es-CR" b="1" dirty="0" smtClean="0">
                <a:solidFill>
                  <a:schemeClr val="bg1"/>
                </a:solidFill>
              </a:rPr>
              <a:t>Principio de reconstrucción de hechos y fenómenos: </a:t>
            </a:r>
            <a:r>
              <a:rPr lang="es-CR" dirty="0" smtClean="0">
                <a:solidFill>
                  <a:schemeClr val="bg1"/>
                </a:solidFill>
              </a:rPr>
              <a:t>el estudio de todos los elementos materiales de prueba asociados al hecho, darán las bases y los elementos para conocer el desarrollo de los fenómenos de un caso concreto y reconstruir el mecanismo del hecho o fenómeno, para acercarse a conocer la verdad del hecho investigado.</a:t>
            </a:r>
          </a:p>
          <a:p>
            <a:pPr marL="342900" lvl="0" indent="-342900" algn="just">
              <a:buFont typeface="+mj-lt"/>
              <a:buAutoNum type="arabicPeriod" startAt="5"/>
            </a:pPr>
            <a:endParaRPr lang="es-ES" dirty="0" smtClean="0">
              <a:solidFill>
                <a:schemeClr val="bg1"/>
              </a:solidFill>
            </a:endParaRPr>
          </a:p>
          <a:p>
            <a:pPr marL="342900" lvl="0" indent="-342900" algn="just">
              <a:buFont typeface="+mj-lt"/>
              <a:buAutoNum type="arabicPeriod" startAt="5"/>
            </a:pPr>
            <a:r>
              <a:rPr lang="es-CR" b="1" dirty="0" smtClean="0">
                <a:solidFill>
                  <a:schemeClr val="bg1"/>
                </a:solidFill>
              </a:rPr>
              <a:t>Principio de probabilidad: </a:t>
            </a:r>
            <a:r>
              <a:rPr lang="es-CR" dirty="0" smtClean="0">
                <a:solidFill>
                  <a:schemeClr val="bg1"/>
                </a:solidFill>
              </a:rPr>
              <a:t>la reconstrucción de los fenómenos y de ciertos hechos que nos acerquen al conocimiento de la verdad, pueden ser con un bajo, mediano o alto grado de probabilidad o, simplemente, sin ninguna probabilidad. Pero nunca se podría decir: “esto sucedió exactamente así”.</a:t>
            </a:r>
            <a:endParaRPr lang="es-ES" dirty="0" smtClean="0">
              <a:solidFill>
                <a:schemeClr val="bg1"/>
              </a:solidFill>
            </a:endParaRPr>
          </a:p>
          <a:p>
            <a:pPr marL="342900" lvl="0" indent="-342900" algn="just">
              <a:buFont typeface="+mj-lt"/>
              <a:buAutoNum type="arabicPeriod" startAt="5"/>
            </a:pPr>
            <a:endParaRPr lang="es-CR" b="1" dirty="0" smtClean="0">
              <a:solidFill>
                <a:schemeClr val="bg1"/>
              </a:solidFill>
            </a:endParaRPr>
          </a:p>
          <a:p>
            <a:pPr marL="342900" lvl="0" indent="-342900" algn="just">
              <a:buFont typeface="+mj-lt"/>
              <a:buAutoNum type="arabicPeriod" startAt="5"/>
            </a:pPr>
            <a:r>
              <a:rPr lang="es-CR" b="1" dirty="0" smtClean="0">
                <a:solidFill>
                  <a:schemeClr val="bg1"/>
                </a:solidFill>
              </a:rPr>
              <a:t>Principio de certeza: </a:t>
            </a:r>
            <a:r>
              <a:rPr lang="es-CR" dirty="0" smtClean="0">
                <a:solidFill>
                  <a:schemeClr val="bg1"/>
                </a:solidFill>
              </a:rPr>
              <a:t>y las identificaciones cualitativas, cuantitativas y comparativas de la mayoría de los agentes </a:t>
            </a:r>
            <a:r>
              <a:rPr lang="es-CR" dirty="0" err="1" smtClean="0">
                <a:solidFill>
                  <a:schemeClr val="bg1"/>
                </a:solidFill>
              </a:rPr>
              <a:t>vulnerantes</a:t>
            </a:r>
            <a:r>
              <a:rPr lang="es-CR" dirty="0" smtClean="0">
                <a:solidFill>
                  <a:schemeClr val="bg1"/>
                </a:solidFill>
              </a:rPr>
              <a:t> que se utilizan elementos que se producen en la comisión de hechos, se logran con la utilización de metodología, tecnología y procedimientos adecuados, que dan certeza de su existencia y de su procedencia.</a:t>
            </a:r>
            <a:endParaRPr lang="es-ES" dirty="0" smtClean="0">
              <a:solidFill>
                <a:schemeClr val="bg1"/>
              </a:solidFill>
            </a:endParaRPr>
          </a:p>
          <a:p>
            <a:pPr marL="469900" indent="-457200" algn="just">
              <a:lnSpc>
                <a:spcPct val="100000"/>
              </a:lnSpc>
              <a:spcBef>
                <a:spcPts val="60"/>
              </a:spcBef>
              <a:tabLst>
                <a:tab pos="241300" algn="l"/>
              </a:tabLst>
            </a:pPr>
            <a:endParaRPr sz="1600">
              <a:solidFill>
                <a:schemeClr val="bg1"/>
              </a:solidFill>
              <a:latin typeface="Arial"/>
              <a:cs typeface="Arial"/>
            </a:endParaRPr>
          </a:p>
        </p:txBody>
      </p:sp>
    </p:spTree>
    <p:extLst>
      <p:ext uri="{BB962C8B-B14F-4D97-AF65-F5344CB8AC3E}">
        <p14:creationId xmlns:p14="http://schemas.microsoft.com/office/powerpoint/2010/main" val="2821583549"/>
      </p:ext>
    </p:extLst>
  </p:cSld>
  <p:clrMapOvr>
    <a:masterClrMapping/>
  </p:clrMapOvr>
  <p:transition spd="slow">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1187</TotalTime>
  <Words>851</Words>
  <Application>Microsoft Office PowerPoint</Application>
  <PresentationFormat>Presentación en pantalla (4:3)</PresentationFormat>
  <Paragraphs>127</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Papel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INGE-COM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Suarez</dc:creator>
  <cp:lastModifiedBy>root</cp:lastModifiedBy>
  <cp:revision>147</cp:revision>
  <cp:lastPrinted>2016-09-14T14:48:51Z</cp:lastPrinted>
  <dcterms:created xsi:type="dcterms:W3CDTF">2013-09-17T14:42:51Z</dcterms:created>
  <dcterms:modified xsi:type="dcterms:W3CDTF">2023-07-04T18:15:39Z</dcterms:modified>
</cp:coreProperties>
</file>