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5" r:id="rId17"/>
    <p:sldId id="276" r:id="rId18"/>
    <p:sldId id="277" r:id="rId19"/>
    <p:sldId id="270" r:id="rId20"/>
    <p:sldId id="271" r:id="rId21"/>
    <p:sldId id="272" r:id="rId22"/>
    <p:sldId id="274" r:id="rId23"/>
    <p:sldId id="273" r:id="rId24"/>
    <p:sldId id="279" r:id="rId25"/>
    <p:sldId id="280" r:id="rId26"/>
    <p:sldId id="281" r:id="rId27"/>
    <p:sldId id="282" r:id="rId28"/>
    <p:sldId id="283" r:id="rId29"/>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ge"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4966CF8-3485-49CF-B9EF-FF0D1694ACC2}" type="datetimeFigureOut">
              <a:rPr lang="es-ES" smtClean="0"/>
              <a:pPr/>
              <a:t>04/06/2024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9986D36-4896-4B89-AC43-80C5EBB8DB8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66CF8-3485-49CF-B9EF-FF0D1694ACC2}" type="datetimeFigureOut">
              <a:rPr lang="es-ES" smtClean="0"/>
              <a:pPr/>
              <a:t>04/06/2024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86D36-4896-4B89-AC43-80C5EBB8DB8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p2.blogger.com/_bBPfH_eyMVk/SHuMMMC1hhI/AAAAAAAAACw/_trKaoR-EDY/s1600-h/ARCO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bp0.blogger.com/_bBPfH_eyMVk/SHuMbkdJ9sI/AAAAAAAAAC4/JEPCsyBNYC0/s1600-h/PRESILLA%20INTERNA1.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p0.blogger.com/_bBPfH_eyMVk/SHuMlhqBdxI/AAAAAAAAADA/z20bQayInVo/s1600-h/PRESILLA%20EXTERNA1.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p3.blogger.com/_bBPfH_eyMVk/SHuMv1k_o2I/AAAAAAAAADI/wm3RnYcnJ2o/s1600-h/VERTICILO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371600" y="1196752"/>
            <a:ext cx="6400800" cy="4896544"/>
          </a:xfrm>
        </p:spPr>
        <p:txBody>
          <a:bodyPr>
            <a:noAutofit/>
          </a:bodyPr>
          <a:lstStyle/>
          <a:p>
            <a:r>
              <a:rPr lang="es-ES" sz="4800" b="1" u="sng" dirty="0">
                <a:solidFill>
                  <a:schemeClr val="tx1"/>
                </a:solidFill>
              </a:rPr>
              <a:t>TECNICAS DE INVESTIGACION E INTERVENCION POLICIAL</a:t>
            </a:r>
          </a:p>
          <a:p>
            <a:endParaRPr lang="es-ES" sz="4800" b="1" u="sng" dirty="0">
              <a:solidFill>
                <a:schemeClr val="tx1"/>
              </a:solidFill>
            </a:endParaRPr>
          </a:p>
          <a:p>
            <a:r>
              <a:rPr lang="es-ES" sz="4800" b="1" u="sng">
                <a:solidFill>
                  <a:schemeClr val="tx1"/>
                </a:solidFill>
              </a:rPr>
              <a:t>AÑO 2024</a:t>
            </a:r>
            <a:endParaRPr lang="es-AR" sz="4800" b="1" u="sng" dirty="0">
              <a:solidFill>
                <a:schemeClr val="tx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981075"/>
            <a:ext cx="8229600" cy="5145088"/>
          </a:xfrm>
        </p:spPr>
        <p:txBody>
          <a:bodyPr>
            <a:normAutofit/>
          </a:bodyPr>
          <a:lstStyle/>
          <a:p>
            <a:pPr algn="just">
              <a:buNone/>
            </a:pPr>
            <a:r>
              <a:rPr lang="es-ES" b="1" u="sng" dirty="0"/>
              <a:t>Presilla Externa</a:t>
            </a:r>
            <a:r>
              <a:rPr lang="es-ES" b="1" dirty="0"/>
              <a:t>:</a:t>
            </a:r>
            <a:r>
              <a:rPr lang="es-ES" dirty="0"/>
              <a:t> se clasifica con la letra E para los pulgares y con el número 3 para los demás dedos. Está formado por un delta que se halla ubicado a la izquierda del observador y sus líneas directrices que envuelven a las nucleares se dirigen hacia la derecha.</a:t>
            </a:r>
            <a:br>
              <a:rPr lang="es-ES" dirty="0"/>
            </a:br>
            <a:endParaRPr lang="es-E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425575"/>
          </a:xfrm>
        </p:spPr>
        <p:txBody>
          <a:bodyPr>
            <a:normAutofit fontScale="90000"/>
          </a:bodyPr>
          <a:lstStyle/>
          <a:p>
            <a:pPr algn="just"/>
            <a:br>
              <a:rPr lang="es-ES" b="1" dirty="0"/>
            </a:br>
            <a:br>
              <a:rPr lang="es-ES" b="1" dirty="0"/>
            </a:br>
            <a:br>
              <a:rPr lang="es-ES" b="1" dirty="0"/>
            </a:br>
            <a:br>
              <a:rPr lang="es-ES" b="1" dirty="0"/>
            </a:br>
            <a:br>
              <a:rPr lang="es-ES" b="1" dirty="0"/>
            </a:br>
            <a:br>
              <a:rPr lang="es-ES" b="1" dirty="0"/>
            </a:br>
            <a:br>
              <a:rPr lang="es-ES" b="1" dirty="0"/>
            </a:br>
            <a:r>
              <a:rPr lang="es-ES" b="1" u="sng" dirty="0"/>
              <a:t>Verticilo</a:t>
            </a:r>
            <a:r>
              <a:rPr lang="es-ES" b="1" dirty="0"/>
              <a:t>:</a:t>
            </a:r>
            <a:r>
              <a:rPr lang="es-ES" dirty="0"/>
              <a:t> se clasifica con la letra V y con el número 4 para los demás dedos. Está formado por dos deltas, uno a la derecha y otro a la izquierda y sus líneas directrices circunscriben al núcleo en diferentes formas.</a:t>
            </a:r>
            <a:br>
              <a:rPr lang="es-ES" dirty="0"/>
            </a:br>
            <a:endParaRPr lang="es-E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a:solidFill>
                  <a:srgbClr val="FF0000"/>
                </a:solidFill>
              </a:rPr>
              <a:t>ARCO</a:t>
            </a:r>
          </a:p>
        </p:txBody>
      </p:sp>
      <p:pic>
        <p:nvPicPr>
          <p:cNvPr id="4" name="BLOGGER_PHOTO_ID_5222922333885662738" descr="http://bp2.blogger.com/_bBPfH_eyMVk/SHuMMMC1hhI/AAAAAAAAACw/_trKaoR-EDY/s400/ARCO1.jpg">
            <a:hlinkClick r:id="rId2"/>
          </p:cNvPr>
          <p:cNvPicPr>
            <a:picLocks noGrp="1"/>
          </p:cNvPicPr>
          <p:nvPr>
            <p:ph idx="1"/>
          </p:nvPr>
        </p:nvPicPr>
        <p:blipFill>
          <a:blip r:embed="rId3" cstate="print"/>
          <a:srcRect/>
          <a:stretch>
            <a:fillRect/>
          </a:stretch>
        </p:blipFill>
        <p:spPr bwMode="auto">
          <a:xfrm>
            <a:off x="2987824" y="1844824"/>
            <a:ext cx="2880320" cy="3384376"/>
          </a:xfrm>
          <a:prstGeom prst="rect">
            <a:avLst/>
          </a:prstGeom>
          <a:noFill/>
          <a:ln w="9525">
            <a:noFill/>
            <a:miter lim="800000"/>
            <a:headEnd/>
            <a:tailEnd/>
          </a:ln>
        </p:spPr>
      </p:pic>
      <p:sp>
        <p:nvSpPr>
          <p:cNvPr id="5" name="4 CuadroTexto"/>
          <p:cNvSpPr txBox="1"/>
          <p:nvPr/>
        </p:nvSpPr>
        <p:spPr>
          <a:xfrm>
            <a:off x="1475656" y="2276872"/>
            <a:ext cx="949299" cy="584775"/>
          </a:xfrm>
          <a:prstGeom prst="rect">
            <a:avLst/>
          </a:prstGeom>
          <a:noFill/>
        </p:spPr>
        <p:txBody>
          <a:bodyPr wrap="none" rtlCol="0">
            <a:spAutoFit/>
          </a:bodyPr>
          <a:lstStyle/>
          <a:p>
            <a:r>
              <a:rPr lang="es-ES" sz="3200" dirty="0">
                <a:solidFill>
                  <a:srgbClr val="FF0000"/>
                </a:solidFill>
                <a:latin typeface="Andalus" pitchFamily="18" charset="-78"/>
                <a:cs typeface="Andalus" pitchFamily="18" charset="-78"/>
              </a:rPr>
              <a:t>A- 1</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a:solidFill>
                  <a:srgbClr val="FF0000"/>
                </a:solidFill>
              </a:rPr>
              <a:t>PRESILLA INTERNA</a:t>
            </a:r>
          </a:p>
        </p:txBody>
      </p:sp>
      <p:sp>
        <p:nvSpPr>
          <p:cNvPr id="3" name="2 Marcador de contenido"/>
          <p:cNvSpPr>
            <a:spLocks noGrp="1"/>
          </p:cNvSpPr>
          <p:nvPr>
            <p:ph idx="1"/>
          </p:nvPr>
        </p:nvSpPr>
        <p:spPr/>
        <p:txBody>
          <a:bodyPr/>
          <a:lstStyle/>
          <a:p>
            <a:pPr>
              <a:buNone/>
            </a:pPr>
            <a:r>
              <a:rPr lang="es-ES" dirty="0">
                <a:latin typeface="Andalus" pitchFamily="18" charset="-78"/>
                <a:cs typeface="Andalus" pitchFamily="18" charset="-78"/>
              </a:rPr>
              <a:t>            </a:t>
            </a:r>
            <a:r>
              <a:rPr lang="es-ES" dirty="0">
                <a:solidFill>
                  <a:srgbClr val="FF0000"/>
                </a:solidFill>
                <a:latin typeface="Andalus" pitchFamily="18" charset="-78"/>
                <a:cs typeface="Andalus" pitchFamily="18" charset="-78"/>
              </a:rPr>
              <a:t>I- 2</a:t>
            </a:r>
          </a:p>
        </p:txBody>
      </p:sp>
      <p:pic>
        <p:nvPicPr>
          <p:cNvPr id="4" name="BLOGGER_PHOTO_ID_5222922598136542914" descr="http://bp0.blogger.com/_bBPfH_eyMVk/SHuMbkdJ9sI/AAAAAAAAAC4/JEPCsyBNYC0/s400/PRESILLA%2520INTERNA1.jpg">
            <a:hlinkClick r:id="rId2"/>
          </p:cNvPr>
          <p:cNvPicPr/>
          <p:nvPr/>
        </p:nvPicPr>
        <p:blipFill>
          <a:blip r:embed="rId3" cstate="print"/>
          <a:srcRect/>
          <a:stretch>
            <a:fillRect/>
          </a:stretch>
        </p:blipFill>
        <p:spPr bwMode="auto">
          <a:xfrm>
            <a:off x="3203848" y="1772816"/>
            <a:ext cx="2376264" cy="3168352"/>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a:solidFill>
                  <a:srgbClr val="FF0000"/>
                </a:solidFill>
              </a:rPr>
              <a:t>PRESILLA EXTERNA</a:t>
            </a:r>
          </a:p>
        </p:txBody>
      </p:sp>
      <p:pic>
        <p:nvPicPr>
          <p:cNvPr id="4" name="BLOGGER_PHOTO_ID_5222922769183897362" descr="http://bp0.blogger.com/_bBPfH_eyMVk/SHuMlhqBdxI/AAAAAAAAADA/z20bQayInVo/s400/PRESILLA%2520EXTERNA1.jpg">
            <a:hlinkClick r:id="rId2"/>
          </p:cNvPr>
          <p:cNvPicPr>
            <a:picLocks noGrp="1"/>
          </p:cNvPicPr>
          <p:nvPr>
            <p:ph idx="1"/>
          </p:nvPr>
        </p:nvPicPr>
        <p:blipFill>
          <a:blip r:embed="rId3" cstate="print"/>
          <a:srcRect/>
          <a:stretch>
            <a:fillRect/>
          </a:stretch>
        </p:blipFill>
        <p:spPr bwMode="auto">
          <a:xfrm>
            <a:off x="2843808" y="2276872"/>
            <a:ext cx="2664296" cy="3600400"/>
          </a:xfrm>
          <a:prstGeom prst="rect">
            <a:avLst/>
          </a:prstGeom>
          <a:noFill/>
          <a:ln w="9525">
            <a:noFill/>
            <a:miter lim="800000"/>
            <a:headEnd/>
            <a:tailEnd/>
          </a:ln>
        </p:spPr>
      </p:pic>
      <p:sp>
        <p:nvSpPr>
          <p:cNvPr id="5" name="4 CuadroTexto"/>
          <p:cNvSpPr txBox="1"/>
          <p:nvPr/>
        </p:nvSpPr>
        <p:spPr>
          <a:xfrm>
            <a:off x="1259632" y="2348880"/>
            <a:ext cx="936104" cy="584775"/>
          </a:xfrm>
          <a:prstGeom prst="rect">
            <a:avLst/>
          </a:prstGeom>
          <a:noFill/>
        </p:spPr>
        <p:txBody>
          <a:bodyPr wrap="square" rtlCol="0">
            <a:spAutoFit/>
          </a:bodyPr>
          <a:lstStyle/>
          <a:p>
            <a:r>
              <a:rPr lang="es-ES" sz="3200" dirty="0">
                <a:solidFill>
                  <a:srgbClr val="FF0000"/>
                </a:solidFill>
                <a:latin typeface="Andalus" pitchFamily="18" charset="-78"/>
                <a:cs typeface="Andalus" pitchFamily="18" charset="-78"/>
              </a:rPr>
              <a:t>E- 3</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a:solidFill>
                  <a:srgbClr val="FF0000"/>
                </a:solidFill>
              </a:rPr>
              <a:t>VERTICILO</a:t>
            </a:r>
          </a:p>
        </p:txBody>
      </p:sp>
      <p:pic>
        <p:nvPicPr>
          <p:cNvPr id="4" name="BLOGGER_PHOTO_ID_5222922946330207074" descr="http://bp3.blogger.com/_bBPfH_eyMVk/SHuMv1k_o2I/AAAAAAAAADI/wm3RnYcnJ2o/s400/VERTICILO1.jpg">
            <a:hlinkClick r:id="rId2"/>
          </p:cNvPr>
          <p:cNvPicPr>
            <a:picLocks noGrp="1"/>
          </p:cNvPicPr>
          <p:nvPr>
            <p:ph idx="1"/>
          </p:nvPr>
        </p:nvPicPr>
        <p:blipFill>
          <a:blip r:embed="rId3" cstate="print"/>
          <a:srcRect/>
          <a:stretch>
            <a:fillRect/>
          </a:stretch>
        </p:blipFill>
        <p:spPr bwMode="auto">
          <a:xfrm>
            <a:off x="2771800" y="1844824"/>
            <a:ext cx="2808312" cy="3600400"/>
          </a:xfrm>
          <a:prstGeom prst="rect">
            <a:avLst/>
          </a:prstGeom>
          <a:noFill/>
          <a:ln w="9525">
            <a:noFill/>
            <a:miter lim="800000"/>
            <a:headEnd/>
            <a:tailEnd/>
          </a:ln>
        </p:spPr>
      </p:pic>
      <p:sp>
        <p:nvSpPr>
          <p:cNvPr id="6" name="5 CuadroTexto"/>
          <p:cNvSpPr txBox="1"/>
          <p:nvPr/>
        </p:nvSpPr>
        <p:spPr>
          <a:xfrm>
            <a:off x="1259632" y="1772816"/>
            <a:ext cx="864096" cy="584775"/>
          </a:xfrm>
          <a:prstGeom prst="rect">
            <a:avLst/>
          </a:prstGeom>
          <a:noFill/>
        </p:spPr>
        <p:txBody>
          <a:bodyPr wrap="square" rtlCol="0">
            <a:spAutoFit/>
          </a:bodyPr>
          <a:lstStyle/>
          <a:p>
            <a:r>
              <a:rPr lang="es-ES" sz="3200" dirty="0">
                <a:solidFill>
                  <a:srgbClr val="FF0000"/>
                </a:solidFill>
                <a:latin typeface="Andalus" pitchFamily="18" charset="-78"/>
                <a:cs typeface="Andalus" pitchFamily="18" charset="-78"/>
              </a:rPr>
              <a:t>V-4</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196975"/>
            <a:ext cx="8229600" cy="4929188"/>
          </a:xfrm>
        </p:spPr>
        <p:txBody>
          <a:bodyPr>
            <a:normAutofit lnSpcReduction="10000"/>
          </a:bodyPr>
          <a:lstStyle/>
          <a:p>
            <a:pPr algn="just">
              <a:buNone/>
            </a:pPr>
            <a:r>
              <a:rPr lang="es-ES" u="sng" dirty="0"/>
              <a:t>LEYES FUNDAMENTALES DEL SISTEMA DACTILOSCOPICO ARGENTINO</a:t>
            </a:r>
          </a:p>
          <a:p>
            <a:pPr algn="just">
              <a:buNone/>
            </a:pPr>
            <a:endParaRPr lang="es-ES" u="sng" dirty="0"/>
          </a:p>
          <a:p>
            <a:pPr algn="just">
              <a:buNone/>
            </a:pPr>
            <a:r>
              <a:rPr lang="es-ES" u="sng" dirty="0"/>
              <a:t>1º Ley Perennidad</a:t>
            </a:r>
            <a:r>
              <a:rPr lang="es-ES" dirty="0"/>
              <a:t>: Las impresiones aparecen en el individuo desde el sexto mes de vida intrauterina hasta la disgregación de la piel. Desde que nace con vida y durante todo ese transcurso, al individuo se le puede tomar sus impresiones digitales con fines de identificación.-</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557338"/>
            <a:ext cx="8229600" cy="4525962"/>
          </a:xfrm>
        </p:spPr>
        <p:txBody>
          <a:bodyPr/>
          <a:lstStyle/>
          <a:p>
            <a:pPr algn="just">
              <a:buNone/>
            </a:pPr>
            <a:r>
              <a:rPr lang="es-ES" u="sng" dirty="0"/>
              <a:t>2º Ley Inmutabilidad: </a:t>
            </a:r>
            <a:r>
              <a:rPr lang="es-ES" dirty="0"/>
              <a:t>Son inalterables ya que no aumenta ni disminuye el número de líneas, ni cambia ningún detalle, tampoco se alteran las proporciones por el crecimiento. No cambian ni varían nunca desde su nacimiento hasta la muerte.-</a:t>
            </a:r>
            <a:endParaRPr lang="es-ES" dirty="0">
              <a:solidFill>
                <a:srgbClr val="00B0F0"/>
              </a:solidFill>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00200"/>
            <a:ext cx="8229600" cy="4525963"/>
          </a:xfrm>
        </p:spPr>
        <p:txBody>
          <a:bodyPr/>
          <a:lstStyle/>
          <a:p>
            <a:pPr algn="just">
              <a:buNone/>
            </a:pPr>
            <a:r>
              <a:rPr lang="es-ES" u="sng" dirty="0"/>
              <a:t>3º Ley Variedad</a:t>
            </a:r>
            <a:r>
              <a:rPr lang="es-ES" dirty="0"/>
              <a:t>: Las huellas digitales son absolutamente diferentes en cada individuo, no existen dos impresiones iguales, vale decir que dactiloscópicamente no hay dos individuos idénticos.- </a:t>
            </a:r>
            <a:r>
              <a:rPr lang="es-ES" dirty="0">
                <a:solidFill>
                  <a:srgbClr val="00B0F0"/>
                </a:solidFill>
              </a:rPr>
              <a:t> </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642194"/>
          </a:xfrm>
        </p:spPr>
        <p:txBody>
          <a:bodyPr>
            <a:normAutofit fontScale="90000"/>
          </a:bodyPr>
          <a:lstStyle/>
          <a:p>
            <a:br>
              <a:rPr lang="es-ES" b="1" u="sng" dirty="0"/>
            </a:br>
            <a:r>
              <a:rPr lang="es-ES" sz="4900" b="1" u="sng" dirty="0"/>
              <a:t>ZONAS EN QUE SE DIVIDE UN DACTILOGRAMA</a:t>
            </a:r>
          </a:p>
        </p:txBody>
      </p:sp>
      <p:sp>
        <p:nvSpPr>
          <p:cNvPr id="3" name="2 Marcador de contenido"/>
          <p:cNvSpPr>
            <a:spLocks noGrp="1"/>
          </p:cNvSpPr>
          <p:nvPr>
            <p:ph idx="1"/>
          </p:nvPr>
        </p:nvSpPr>
        <p:spPr/>
        <p:txBody>
          <a:bodyPr/>
          <a:lstStyle/>
          <a:p>
            <a:pPr algn="just"/>
            <a:endParaRPr lang="es-ES" dirty="0">
              <a:solidFill>
                <a:srgbClr val="00B0F0"/>
              </a:solidFill>
            </a:endParaRPr>
          </a:p>
          <a:p>
            <a:pPr algn="just"/>
            <a:endParaRPr lang="es-ES" u="sng" dirty="0">
              <a:solidFill>
                <a:srgbClr val="00B0F0"/>
              </a:solidFill>
            </a:endParaRPr>
          </a:p>
          <a:p>
            <a:pPr algn="just"/>
            <a:r>
              <a:rPr lang="es-ES" u="sng" dirty="0">
                <a:solidFill>
                  <a:srgbClr val="FF0000"/>
                </a:solidFill>
              </a:rPr>
              <a:t>ZONA MARGINAL</a:t>
            </a:r>
            <a:r>
              <a:rPr lang="es-ES" dirty="0">
                <a:solidFill>
                  <a:srgbClr val="FF0000"/>
                </a:solidFill>
              </a:rPr>
              <a:t>: Corresponde al margen de los dactilogramas y esta constituido por crestas largas y continuadas, que comienzan paralelamente a las crestas basilares, luego se apartan de ellas, y suben hasta el extremo libre del diseño.-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Vucetich.jpg"/>
          <p:cNvPicPr>
            <a:picLocks noGrp="1" noChangeAspect="1"/>
          </p:cNvPicPr>
          <p:nvPr>
            <p:ph idx="4294967295"/>
          </p:nvPr>
        </p:nvPicPr>
        <p:blipFill>
          <a:blip r:embed="rId2" cstate="print"/>
          <a:stretch>
            <a:fillRect/>
          </a:stretch>
        </p:blipFill>
        <p:spPr>
          <a:xfrm>
            <a:off x="348609" y="188640"/>
            <a:ext cx="8446782" cy="6264696"/>
          </a:xfr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125538"/>
            <a:ext cx="8229600" cy="5000625"/>
          </a:xfrm>
        </p:spPr>
        <p:txBody>
          <a:bodyPr/>
          <a:lstStyle/>
          <a:p>
            <a:pPr algn="just"/>
            <a:r>
              <a:rPr lang="es-ES" u="sng" dirty="0">
                <a:solidFill>
                  <a:srgbClr val="FF0000"/>
                </a:solidFill>
              </a:rPr>
              <a:t>ZONA NUCLEAR: </a:t>
            </a:r>
            <a:r>
              <a:rPr lang="es-ES" dirty="0">
                <a:solidFill>
                  <a:srgbClr val="FF0000"/>
                </a:solidFill>
              </a:rPr>
              <a:t>Se halla en la región central del diseño digital y es el mas variado, por su extensión, por la forma general del contorno, la dirección de sus crestas papilares y las figuras que se trazan en su centro constituyen la zona más rica e importante, sobre la cual se han ideado todos los sistemas dactiloscópicos.-</a:t>
            </a:r>
            <a:endParaRPr lang="es-ES" u="sng" dirty="0">
              <a:solidFill>
                <a:srgbClr val="FF0000"/>
              </a:solidFill>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981075"/>
            <a:ext cx="8229600" cy="5145088"/>
          </a:xfrm>
        </p:spPr>
        <p:txBody>
          <a:bodyPr/>
          <a:lstStyle/>
          <a:p>
            <a:pPr algn="just"/>
            <a:endParaRPr lang="es-ES" u="sng" dirty="0">
              <a:solidFill>
                <a:srgbClr val="FF0000"/>
              </a:solidFill>
            </a:endParaRPr>
          </a:p>
          <a:p>
            <a:pPr algn="just"/>
            <a:r>
              <a:rPr lang="es-ES" u="sng" dirty="0">
                <a:solidFill>
                  <a:srgbClr val="FF0000"/>
                </a:solidFill>
              </a:rPr>
              <a:t>ZONA BASILAR</a:t>
            </a:r>
            <a:r>
              <a:rPr lang="es-ES" dirty="0">
                <a:solidFill>
                  <a:srgbClr val="FF0000"/>
                </a:solidFill>
              </a:rPr>
              <a:t>: Corresponde a la parte inferior de la yema del dedo, hasta la franja blanca transversal que representa el pliegue de flexión, entre la segunda y la tercera falange.-</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view_html_m625a330c.png"/>
          <p:cNvPicPr>
            <a:picLocks noGrp="1" noChangeAspect="1" noChangeArrowheads="1"/>
          </p:cNvPicPr>
          <p:nvPr>
            <p:ph idx="4294967295"/>
          </p:nvPr>
        </p:nvPicPr>
        <p:blipFill>
          <a:blip r:embed="rId2" cstate="print"/>
          <a:srcRect/>
          <a:stretch>
            <a:fillRect/>
          </a:stretch>
        </p:blipFill>
        <p:spPr bwMode="auto">
          <a:xfrm>
            <a:off x="2786050" y="928670"/>
            <a:ext cx="3600450" cy="4752975"/>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t>PUNTOS CARACTERISTICOS</a:t>
            </a:r>
          </a:p>
        </p:txBody>
      </p:sp>
      <p:pic>
        <p:nvPicPr>
          <p:cNvPr id="1026" name="Picture 2" descr="D:\PUNTOS CARACTERISTICOS.jpg"/>
          <p:cNvPicPr>
            <a:picLocks noGrp="1" noChangeAspect="1" noChangeArrowheads="1"/>
          </p:cNvPicPr>
          <p:nvPr>
            <p:ph idx="1"/>
          </p:nvPr>
        </p:nvPicPr>
        <p:blipFill>
          <a:blip r:embed="rId2" cstate="print"/>
          <a:srcRect/>
          <a:stretch>
            <a:fillRect/>
          </a:stretch>
        </p:blipFill>
        <p:spPr bwMode="auto">
          <a:xfrm>
            <a:off x="179511" y="1268760"/>
            <a:ext cx="8712969" cy="5112568"/>
          </a:xfrm>
          <a:prstGeom prst="rect">
            <a:avLst/>
          </a:prstGeom>
          <a:noFill/>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57158" y="928670"/>
            <a:ext cx="7872442" cy="5197493"/>
          </a:xfrm>
        </p:spPr>
        <p:txBody>
          <a:bodyPr>
            <a:normAutofit fontScale="85000" lnSpcReduction="10000"/>
          </a:bodyPr>
          <a:lstStyle/>
          <a:p>
            <a:pPr>
              <a:buNone/>
            </a:pPr>
            <a:r>
              <a:rPr lang="es-ES" dirty="0"/>
              <a:t>                                       </a:t>
            </a:r>
            <a:r>
              <a:rPr lang="es-ES" sz="4200" b="1" u="sng" dirty="0"/>
              <a:t>Anomalías</a:t>
            </a:r>
            <a:r>
              <a:rPr lang="es-ES" dirty="0"/>
              <a:t> </a:t>
            </a:r>
            <a:br>
              <a:rPr lang="es-ES" dirty="0"/>
            </a:br>
            <a:endParaRPr lang="es-ES" dirty="0"/>
          </a:p>
          <a:p>
            <a:pPr algn="just">
              <a:buNone/>
            </a:pPr>
            <a:r>
              <a:rPr lang="es-ES" dirty="0"/>
              <a:t>     Las denominadas anomalías y deformaciones congénitas o adquiridas, son enfermedades que destruyen las crestas papilares de los dactilogramas haciendo imposible su clasificación.</a:t>
            </a:r>
            <a:br>
              <a:rPr lang="es-ES" dirty="0"/>
            </a:br>
            <a:r>
              <a:rPr lang="es-ES" dirty="0"/>
              <a:t>Las deformaciones congénitas son aquellos fenómenos teratológicos que nacen con un individuo, cuyos tipos principales son la Polidactilia, Ectrodactilia,Sindactilia,Macrodactilia, Microdactilia,  Bífide y Mal de Meleda. Dentro de los casos adquiridos están las cicatrices y las amputaciones. </a:t>
            </a:r>
            <a:br>
              <a:rPr lang="es-ES" dirty="0"/>
            </a:br>
            <a:endParaRPr lang="es-E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hu16.jpg"/>
          <p:cNvPicPr>
            <a:picLocks noChangeAspect="1" noChangeArrowheads="1"/>
          </p:cNvPicPr>
          <p:nvPr/>
        </p:nvPicPr>
        <p:blipFill>
          <a:blip r:embed="rId2" cstate="print"/>
          <a:srcRect/>
          <a:stretch>
            <a:fillRect/>
          </a:stretch>
        </p:blipFill>
        <p:spPr bwMode="auto">
          <a:xfrm>
            <a:off x="1259632" y="188641"/>
            <a:ext cx="6912768" cy="6480720"/>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260350"/>
            <a:ext cx="8280920" cy="6192838"/>
          </a:xfrm>
        </p:spPr>
        <p:txBody>
          <a:bodyPr/>
          <a:lstStyle/>
          <a:p>
            <a:r>
              <a:rPr lang="es-ES" dirty="0"/>
              <a:t>POLIDACTILIA</a:t>
            </a:r>
          </a:p>
          <a:p>
            <a:pPr algn="just"/>
            <a:r>
              <a:rPr lang="es-ES" dirty="0"/>
              <a:t>ECTRODACTILIA</a:t>
            </a:r>
          </a:p>
          <a:p>
            <a:pPr algn="just"/>
            <a:r>
              <a:rPr lang="es-ES" dirty="0"/>
              <a:t>SINDACTILIA</a:t>
            </a:r>
          </a:p>
          <a:p>
            <a:pPr algn="just"/>
            <a:r>
              <a:rPr lang="es-ES" dirty="0"/>
              <a:t>MACRODACTILIA</a:t>
            </a:r>
          </a:p>
          <a:p>
            <a:pPr algn="just"/>
            <a:r>
              <a:rPr lang="es-ES" dirty="0"/>
              <a:t>MICRODACTILIA</a:t>
            </a:r>
          </a:p>
          <a:p>
            <a:pPr algn="just"/>
            <a:r>
              <a:rPr lang="es-ES" dirty="0"/>
              <a:t>BIFIDE</a:t>
            </a:r>
          </a:p>
          <a:p>
            <a:pPr algn="just"/>
            <a:r>
              <a:rPr lang="es-ES" dirty="0"/>
              <a:t>AMPUTADO</a:t>
            </a:r>
          </a:p>
          <a:p>
            <a:pPr algn="just"/>
            <a:r>
              <a:rPr lang="es-ES" dirty="0"/>
              <a:t>CICATRIZ</a:t>
            </a:r>
          </a:p>
          <a:p>
            <a:pPr algn="just"/>
            <a:r>
              <a:rPr lang="es-ES" dirty="0"/>
              <a:t>MAL DE MELEDA</a:t>
            </a:r>
          </a:p>
          <a:p>
            <a:pPr algn="just"/>
            <a:r>
              <a:rPr lang="es-ES" dirty="0"/>
              <a:t>ANQUILOSIS</a:t>
            </a:r>
          </a:p>
          <a:p>
            <a:pPr algn="just"/>
            <a:endParaRPr lang="es-ES" dirty="0">
              <a:solidFill>
                <a:srgbClr val="00B0F0"/>
              </a:solidFill>
            </a:endParaRPr>
          </a:p>
          <a:p>
            <a:pPr algn="just"/>
            <a:endParaRPr lang="es-ES" dirty="0">
              <a:solidFill>
                <a:srgbClr val="00B0F0"/>
              </a:solidFill>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ASTORGA\FICHA DECADACTILAR.jpg"/>
          <p:cNvPicPr>
            <a:picLocks noChangeAspect="1" noChangeArrowheads="1"/>
          </p:cNvPicPr>
          <p:nvPr/>
        </p:nvPicPr>
        <p:blipFill>
          <a:blip r:embed="rId2" cstate="print"/>
          <a:srcRect/>
          <a:stretch>
            <a:fillRect/>
          </a:stretch>
        </p:blipFill>
        <p:spPr bwMode="auto">
          <a:xfrm>
            <a:off x="179512" y="980728"/>
            <a:ext cx="8784976" cy="5459036"/>
          </a:xfrm>
          <a:prstGeom prst="rect">
            <a:avLst/>
          </a:prstGeom>
          <a:noFill/>
        </p:spPr>
      </p:pic>
      <p:sp>
        <p:nvSpPr>
          <p:cNvPr id="3" name="2 Título"/>
          <p:cNvSpPr>
            <a:spLocks noGrp="1"/>
          </p:cNvSpPr>
          <p:nvPr>
            <p:ph type="title"/>
          </p:nvPr>
        </p:nvSpPr>
        <p:spPr/>
        <p:txBody>
          <a:bodyPr/>
          <a:lstStyle/>
          <a:p>
            <a:r>
              <a:rPr lang="es-ES" b="1" u="sng" dirty="0"/>
              <a:t>FICHA DECADACTILAR</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692150"/>
            <a:ext cx="8050088" cy="5434013"/>
          </a:xfrm>
        </p:spPr>
        <p:txBody>
          <a:bodyPr/>
          <a:lstStyle/>
          <a:p>
            <a:pPr algn="just">
              <a:buNone/>
            </a:pPr>
            <a:r>
              <a:rPr lang="es-ES" b="1" u="sng" dirty="0"/>
              <a:t>Mano Derecha</a:t>
            </a:r>
            <a:r>
              <a:rPr lang="es-ES" dirty="0"/>
              <a:t>: </a:t>
            </a:r>
            <a:r>
              <a:rPr lang="es-ES" dirty="0">
                <a:solidFill>
                  <a:srgbClr val="FF0000"/>
                </a:solidFill>
              </a:rPr>
              <a:t>“SERIE” (PULGAR DERECHO), “DIVISION” (DEMAS DEDOS DE LA MANO DERECHA).-</a:t>
            </a:r>
            <a:endParaRPr lang="es-ES" dirty="0"/>
          </a:p>
          <a:p>
            <a:pPr>
              <a:buNone/>
            </a:pPr>
            <a:r>
              <a:rPr lang="es-ES" b="1" u="sng" dirty="0"/>
              <a:t>Mano Izquierda</a:t>
            </a:r>
            <a:r>
              <a:rPr lang="es-ES" dirty="0"/>
              <a:t>:</a:t>
            </a:r>
            <a:r>
              <a:rPr lang="es-ES" dirty="0">
                <a:solidFill>
                  <a:srgbClr val="FF0000"/>
                </a:solidFill>
              </a:rPr>
              <a:t>“SECCION” (PULGAR IZQUIERDO), “SUBDIVISION” (DEMAS DEDOS DE LA MANO IZQUIERDA).-</a:t>
            </a: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218258"/>
          </a:xfrm>
        </p:spPr>
        <p:txBody>
          <a:bodyPr>
            <a:normAutofit/>
          </a:bodyPr>
          <a:lstStyle/>
          <a:p>
            <a:r>
              <a:rPr lang="es-ES" sz="3600" b="1" u="sng" dirty="0"/>
              <a:t>Juan Vucetich</a:t>
            </a:r>
            <a:r>
              <a:rPr lang="es-ES" sz="3600" b="1" dirty="0"/>
              <a:t>: </a:t>
            </a:r>
            <a:r>
              <a:rPr lang="es-ES" sz="3600" dirty="0"/>
              <a:t>Nació el 20 de Julio de 1858 en la ciudad de Lesina, antigua Dalmacia, perteneciente e</a:t>
            </a:r>
            <a:endParaRPr lang="es-ES" sz="3600" b="1" dirty="0"/>
          </a:p>
        </p:txBody>
      </p:sp>
      <p:sp>
        <p:nvSpPr>
          <p:cNvPr id="3" name="2 Marcador de contenido"/>
          <p:cNvSpPr>
            <a:spLocks noGrp="1"/>
          </p:cNvSpPr>
          <p:nvPr>
            <p:ph idx="1"/>
          </p:nvPr>
        </p:nvSpPr>
        <p:spPr/>
        <p:txBody>
          <a:bodyPr/>
          <a:lstStyle/>
          <a:p>
            <a:r>
              <a:rPr lang="es-ES" dirty="0"/>
              <a:t>                                                        </a:t>
            </a:r>
            <a:r>
              <a:rPr lang="es-ES" sz="3600" dirty="0"/>
              <a:t>n ese entonces</a:t>
            </a:r>
            <a:r>
              <a:rPr lang="es-ES" dirty="0"/>
              <a:t> </a:t>
            </a:r>
            <a:r>
              <a:rPr lang="es-ES" sz="3600" dirty="0"/>
              <a:t>al Imperio Austro- Hungaro</a:t>
            </a:r>
            <a:r>
              <a:rPr lang="es-ES" dirty="0"/>
              <a:t>. </a:t>
            </a:r>
          </a:p>
          <a:p>
            <a:pPr algn="just">
              <a:buNone/>
            </a:pPr>
            <a:r>
              <a:rPr lang="es-ES" dirty="0"/>
              <a:t>En 1891 el Jefe de Policía le encarga la misión de estudiar y establecer un servicio de Identificación Antropométrica.</a:t>
            </a:r>
          </a:p>
          <a:p>
            <a:pPr algn="just">
              <a:buNone/>
            </a:pPr>
            <a:r>
              <a:rPr lang="es-ES" dirty="0"/>
              <a:t>Vucetich luego de estudiar todos los aspectos del sistema antropométrico, constata la inexactitud del sistema. </a:t>
            </a:r>
          </a:p>
          <a:p>
            <a:pPr algn="just">
              <a:buNone/>
            </a:pPr>
            <a:endParaRPr lang="es-ES" dirty="0"/>
          </a:p>
          <a:p>
            <a:pPr algn="just">
              <a:buNone/>
            </a:pPr>
            <a:endParaRPr lang="es-ES" dirty="0"/>
          </a:p>
          <a:p>
            <a:pPr algn="just">
              <a:buNone/>
            </a:pPr>
            <a:endParaRPr lang="es-E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2938462"/>
          </a:xfrm>
        </p:spPr>
        <p:txBody>
          <a:bodyPr>
            <a:normAutofit fontScale="90000"/>
          </a:bodyPr>
          <a:lstStyle/>
          <a:p>
            <a:pPr algn="just"/>
            <a:br>
              <a:rPr lang="es-ES" dirty="0"/>
            </a:br>
            <a:br>
              <a:rPr lang="es-ES" dirty="0"/>
            </a:br>
            <a:br>
              <a:rPr lang="es-ES" dirty="0"/>
            </a:br>
            <a:br>
              <a:rPr lang="es-ES" dirty="0"/>
            </a:br>
            <a:r>
              <a:rPr lang="es-ES" dirty="0"/>
              <a:t>Luego de prolongadas y agotadoras horas de estudio, corona sus estudios al crear el sistema que bautizo en llamar con el nombre de “ICNOFALANGOMETRIA”, basados en 101 tipos fundamentales.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242594"/>
          </a:xfrm>
        </p:spPr>
        <p:txBody>
          <a:bodyPr>
            <a:normAutofit fontScale="90000"/>
          </a:bodyPr>
          <a:lstStyle/>
          <a:p>
            <a:pPr algn="just"/>
            <a:br>
              <a:rPr lang="es-ES" sz="3600" dirty="0"/>
            </a:br>
            <a:r>
              <a:rPr lang="es-ES" sz="3600" dirty="0"/>
              <a:t>Con este sencillo procedimiento , pone en evidencia que su sistema basado en la PERENIDAD, INMUTABILIDAD y VARIEDAD infinita de los relieves digitales, tiene la cualidad más: que todas las individuales son clasificables y que, mediante la simple lectura de sus fórmulas dactiloscópicas, permiten ordenar su archivo, sistematizando fácilmente esta ciencia.</a:t>
            </a:r>
          </a:p>
        </p:txBody>
      </p:sp>
      <p:sp>
        <p:nvSpPr>
          <p:cNvPr id="3" name="2 Marcador de contenido"/>
          <p:cNvSpPr>
            <a:spLocks noGrp="1"/>
          </p:cNvSpPr>
          <p:nvPr>
            <p:ph idx="1"/>
          </p:nvPr>
        </p:nvSpPr>
        <p:spPr>
          <a:xfrm>
            <a:off x="457200" y="2708920"/>
            <a:ext cx="8229600" cy="1152128"/>
          </a:xfrm>
        </p:spPr>
        <p:txBody>
          <a:bodyPr>
            <a:normAutofit/>
          </a:bodyPr>
          <a:lstStyle/>
          <a:p>
            <a:pPr algn="just">
              <a:buNone/>
            </a:pPr>
            <a:r>
              <a:rPr lang="es-ES" dirty="0"/>
              <a:t>                 </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normAutofit fontScale="90000"/>
          </a:bodyPr>
          <a:lstStyle/>
          <a:p>
            <a:pPr algn="just"/>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r>
              <a:rPr lang="es-ES" sz="3600" dirty="0"/>
              <a:t>Vucetich quien no para en perfeccionar su obra, logra en el año 1.896 reducir aquellos 101 tipos digitales originales, a los 4 fundamentales denominando a cada uno de ellos: “ARCO”, “PRESILLA INTERNA”, “PRESILLA EXTERNA” y “VERTICILO”, cuyo conjunto dio lugar a la creación del Sistema Dactiloscópico Argentino.</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normAutofit fontScale="90000"/>
          </a:bodyPr>
          <a:lstStyle/>
          <a:p>
            <a:pPr algn="just"/>
            <a:br>
              <a:rPr lang="es-ES" sz="3600" dirty="0"/>
            </a:br>
            <a:br>
              <a:rPr lang="es-ES" sz="3600" dirty="0"/>
            </a:br>
            <a:br>
              <a:rPr lang="es-ES" sz="3600" dirty="0"/>
            </a:br>
            <a:br>
              <a:rPr lang="es-ES" sz="3600" dirty="0"/>
            </a:br>
            <a:br>
              <a:rPr lang="es-ES" sz="3600" dirty="0"/>
            </a:br>
            <a:br>
              <a:rPr lang="es-ES" sz="3600" dirty="0"/>
            </a:br>
            <a:br>
              <a:rPr lang="es-ES" sz="3600" dirty="0"/>
            </a:br>
            <a:r>
              <a:rPr lang="es-ES" b="1" u="sng" dirty="0"/>
              <a:t>Dactiloscopía Definición S/ VUCETICH</a:t>
            </a:r>
            <a:r>
              <a:rPr lang="es-ES" sz="3600" dirty="0"/>
              <a:t>:</a:t>
            </a:r>
            <a:br>
              <a:rPr lang="es-ES" sz="3600" dirty="0"/>
            </a:br>
            <a:br>
              <a:rPr lang="es-ES" sz="3600" dirty="0"/>
            </a:br>
            <a:r>
              <a:rPr lang="es-ES" sz="3600" dirty="0"/>
              <a:t>“Es la ciencia que se propone la identificación de las personas, físicamente consideradas, por medio de las impresiones o reproducción física de los dibujos formados por las crestas papilares en las yemas de los dedos de las manos”</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a:t>TIPOS FUNDAMENTALES</a:t>
            </a:r>
          </a:p>
        </p:txBody>
      </p:sp>
      <p:sp>
        <p:nvSpPr>
          <p:cNvPr id="3" name="2 Marcador de contenido"/>
          <p:cNvSpPr>
            <a:spLocks noGrp="1"/>
          </p:cNvSpPr>
          <p:nvPr>
            <p:ph idx="1"/>
          </p:nvPr>
        </p:nvSpPr>
        <p:spPr>
          <a:xfrm>
            <a:off x="323528" y="1628800"/>
            <a:ext cx="8229600" cy="4032448"/>
          </a:xfrm>
        </p:spPr>
        <p:txBody>
          <a:bodyPr>
            <a:normAutofit fontScale="62500" lnSpcReduction="20000"/>
          </a:bodyPr>
          <a:lstStyle/>
          <a:p>
            <a:pPr>
              <a:buNone/>
            </a:pPr>
            <a:r>
              <a:rPr lang="es-ES" sz="4600" b="1" u="sng" dirty="0"/>
              <a:t>Arco</a:t>
            </a:r>
            <a:r>
              <a:rPr lang="es-ES" sz="4600" b="1" dirty="0"/>
              <a:t>:</a:t>
            </a:r>
            <a:r>
              <a:rPr lang="es-ES" sz="4600" dirty="0"/>
              <a:t> se clasifica con la letra A para los pulgares y con el número 1 para los demás dedos. Se lo llama el primer tipo del sistema y está formado por líneas, más o menos paralelas, que atraviesan el dactilograma (dibujo impreso en tinta de la impresión en el papel) de un extremo a otro y carece de deltas (arriba en la ilustración, son aquellos dibujos que se presentan en la huella dactilar, en forma generalmente triangular), líneas directrices y núcleo (zona central de la impresión).</a:t>
            </a:r>
            <a:br>
              <a:rPr lang="es-ES" dirty="0"/>
            </a:br>
            <a:endParaRPr lang="es-E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333375"/>
            <a:ext cx="8229600" cy="1143000"/>
          </a:xfrm>
        </p:spPr>
        <p:txBody>
          <a:bodyPr>
            <a:normAutofit fontScale="90000"/>
          </a:bodyPr>
          <a:lstStyle/>
          <a:p>
            <a:pPr algn="just"/>
            <a:br>
              <a:rPr lang="es-ES" b="1" dirty="0"/>
            </a:br>
            <a:br>
              <a:rPr lang="es-ES" b="1" dirty="0"/>
            </a:br>
            <a:br>
              <a:rPr lang="es-ES" b="1" dirty="0"/>
            </a:br>
            <a:br>
              <a:rPr lang="es-ES" b="1" dirty="0"/>
            </a:br>
            <a:br>
              <a:rPr lang="es-ES" b="1" dirty="0"/>
            </a:br>
            <a:br>
              <a:rPr lang="es-ES" b="1" dirty="0"/>
            </a:br>
            <a:br>
              <a:rPr lang="es-ES" b="1" dirty="0"/>
            </a:br>
            <a:br>
              <a:rPr lang="es-ES" b="1" dirty="0"/>
            </a:br>
            <a:r>
              <a:rPr lang="es-ES" b="1" u="sng" dirty="0"/>
              <a:t>Presilla Interna</a:t>
            </a:r>
            <a:r>
              <a:rPr lang="es-ES" b="1" dirty="0"/>
              <a:t>:</a:t>
            </a:r>
            <a:r>
              <a:rPr lang="es-ES" dirty="0"/>
              <a:t> se clasifican con la letra I para los pulgares y con el número 2 para los demás dedos. Está formado por un delta, ubicado a la derecha del observador y sus líneas directrices que envuelven a las nucleares se dirigen hacia la izquierda.</a:t>
            </a:r>
            <a:br>
              <a:rPr lang="es-ES" dirty="0"/>
            </a:br>
            <a:endParaRPr lang="es-ES" dirty="0"/>
          </a:p>
        </p:txBody>
      </p:sp>
    </p:spTree>
  </p:cSld>
  <p:clrMapOvr>
    <a:masterClrMapping/>
  </p:clrMapOvr>
  <p:transition>
    <p:dissolv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981</Words>
  <Application>Microsoft Office PowerPoint</Application>
  <PresentationFormat>Presentación en pantalla (4:3)</PresentationFormat>
  <Paragraphs>54</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Andalus</vt:lpstr>
      <vt:lpstr>Arial</vt:lpstr>
      <vt:lpstr>Calibri</vt:lpstr>
      <vt:lpstr>Tema de Office</vt:lpstr>
      <vt:lpstr>Presentación de PowerPoint</vt:lpstr>
      <vt:lpstr>Presentación de PowerPoint</vt:lpstr>
      <vt:lpstr>Juan Vucetich: Nació el 20 de Julio de 1858 en la ciudad de Lesina, antigua Dalmacia, perteneciente e</vt:lpstr>
      <vt:lpstr>    Luego de prolongadas y agotadoras horas de estudio, corona sus estudios al crear el sistema que bautizo en llamar con el nombre de “ICNOFALANGOMETRIA”, basados en 101 tipos fundamentales.</vt:lpstr>
      <vt:lpstr> Con este sencillo procedimiento , pone en evidencia que su sistema basado en la PERENIDAD, INMUTABILIDAD y VARIEDAD infinita de los relieves digitales, tiene la cualidad más: que todas las individuales son clasificables y que, mediante la simple lectura de sus fórmulas dactiloscópicas, permiten ordenar su archivo, sistematizando fácilmente esta ciencia.</vt:lpstr>
      <vt:lpstr>         Vucetich quien no para en perfeccionar su obra, logra en el año 1.896 reducir aquellos 101 tipos digitales originales, a los 4 fundamentales denominando a cada uno de ellos: “ARCO”, “PRESILLA INTERNA”, “PRESILLA EXTERNA” y “VERTICILO”, cuyo conjunto dio lugar a la creación del Sistema Dactiloscópico Argentino.</vt:lpstr>
      <vt:lpstr>       Dactiloscopía Definición S/ VUCETICH:  “Es la ciencia que se propone la identificación de las personas, físicamente consideradas, por medio de las impresiones o reproducción física de los dibujos formados por las crestas papilares en las yemas de los dedos de las manos”</vt:lpstr>
      <vt:lpstr>TIPOS FUNDAMENTALES</vt:lpstr>
      <vt:lpstr>        Presilla Interna: se clasifican con la letra I para los pulgares y con el número 2 para los demás dedos. Está formado por un delta, ubicado a la derecha del observador y sus líneas directrices que envuelven a las nucleares se dirigen hacia la izquierda. </vt:lpstr>
      <vt:lpstr>Presentación de PowerPoint</vt:lpstr>
      <vt:lpstr>       Verticilo: se clasifica con la letra V y con el número 4 para los demás dedos. Está formado por dos deltas, uno a la derecha y otro a la izquierda y sus líneas directrices circunscriben al núcleo en diferentes formas. </vt:lpstr>
      <vt:lpstr>ARCO</vt:lpstr>
      <vt:lpstr>PRESILLA INTERNA</vt:lpstr>
      <vt:lpstr>PRESILLA EXTERNA</vt:lpstr>
      <vt:lpstr>VERTICILO</vt:lpstr>
      <vt:lpstr>Presentación de PowerPoint</vt:lpstr>
      <vt:lpstr>Presentación de PowerPoint</vt:lpstr>
      <vt:lpstr>Presentación de PowerPoint</vt:lpstr>
      <vt:lpstr> ZONAS EN QUE SE DIVIDE UN DACTILOGRAMA</vt:lpstr>
      <vt:lpstr>Presentación de PowerPoint</vt:lpstr>
      <vt:lpstr>Presentación de PowerPoint</vt:lpstr>
      <vt:lpstr>Presentación de PowerPoint</vt:lpstr>
      <vt:lpstr>PUNTOS CARACTERISTICOS</vt:lpstr>
      <vt:lpstr>Presentación de PowerPoint</vt:lpstr>
      <vt:lpstr>Presentación de PowerPoint</vt:lpstr>
      <vt:lpstr>Presentación de PowerPoint</vt:lpstr>
      <vt:lpstr>FICHA DECADACTILAR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DACTILOSCOPIA</dc:title>
  <dc:creator>Jorge</dc:creator>
  <cp:lastModifiedBy>GERVASONI</cp:lastModifiedBy>
  <cp:revision>67</cp:revision>
  <dcterms:created xsi:type="dcterms:W3CDTF">2012-06-10T21:07:06Z</dcterms:created>
  <dcterms:modified xsi:type="dcterms:W3CDTF">2024-06-04T17:30:17Z</dcterms:modified>
</cp:coreProperties>
</file>