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1" r:id="rId3"/>
    <p:sldId id="372" r:id="rId5"/>
    <p:sldId id="374" r:id="rId6"/>
    <p:sldId id="373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99FF"/>
    <a:srgbClr val="FF66CC"/>
    <a:srgbClr val="FF9900"/>
    <a:srgbClr val="FF6600"/>
    <a:srgbClr val="0000FF"/>
    <a:srgbClr val="FF3300"/>
    <a:srgbClr val="CCD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14" autoAdjust="0"/>
  </p:normalViewPr>
  <p:slideViewPr>
    <p:cSldViewPr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5F0200-9EAE-440E-A5B5-8DE04376BAE4}" type="datetimeFigureOut">
              <a:rPr lang="en-US"/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  <a:endParaRPr lang="es-ES" noProof="0" smtClean="0"/>
          </a:p>
          <a:p>
            <a:pPr lvl="1"/>
            <a:r>
              <a:rPr lang="es-ES" noProof="0" smtClean="0"/>
              <a:t>Segundo nivel</a:t>
            </a:r>
            <a:endParaRPr lang="es-ES" noProof="0" smtClean="0"/>
          </a:p>
          <a:p>
            <a:pPr lvl="2"/>
            <a:r>
              <a:rPr lang="es-ES" noProof="0" smtClean="0"/>
              <a:t>Tercer nivel</a:t>
            </a:r>
            <a:endParaRPr lang="es-ES" noProof="0" smtClean="0"/>
          </a:p>
          <a:p>
            <a:pPr lvl="3"/>
            <a:r>
              <a:rPr lang="es-ES" noProof="0" smtClean="0"/>
              <a:t>Cuarto nivel</a:t>
            </a:r>
            <a:endParaRPr lang="es-ES" noProof="0" smtClean="0"/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AE47D2A-9ECB-4158-A5F0-72E399B25B7B}" type="slidenum">
              <a:rPr lang="en-US" altLang="es-ES"/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s-AR" dirty="0" smtClean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CDEF51-E86F-464C-ACDB-91E496D6DC79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D2A-9ECB-4158-A5F0-72E399B25B7B}" type="slidenum">
              <a:rPr lang="en-US" altLang="es-ES" smtClean="0"/>
            </a:fld>
            <a:endParaRPr lang="en-US" alt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b="0" dirty="0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D29F1A-C3F3-4A8F-AD4A-CC62B46B736E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dirty="0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C3D0DF-8443-485C-8253-E830AEF3BF9C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dirty="0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FE53A9-E6FE-4A92-BE16-E0CB091B0585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dirty="0" smtClean="0"/>
          </a:p>
        </p:txBody>
      </p:sp>
      <p:sp>
        <p:nvSpPr>
          <p:cNvPr id="286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942DA5-CAF1-4A7C-B516-6A8A3D7E0527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dirty="0" smtClean="0"/>
          </a:p>
        </p:txBody>
      </p:sp>
      <p:sp>
        <p:nvSpPr>
          <p:cNvPr id="307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303B91-9952-4DBE-BF0E-CFCF46C4C942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dirty="0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B9CF10-7B1A-4DD2-B5B1-C173AAFA39DD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dirty="0" smtClean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1FCC90-57DC-42D1-B09F-11504B89834B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s-ES" altLang="es-AR" dirty="0" smtClean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1EABEA-CE96-414D-AE7B-5886CEE5547B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dirty="0" smtClean="0"/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6F86A-BDF4-4A22-9071-03A71C2B62C9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AR" altLang="es-ES" noProof="0" dirty="0" smtClean="0"/>
          </a:p>
        </p:txBody>
      </p:sp>
      <p:sp>
        <p:nvSpPr>
          <p:cNvPr id="61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8828C1-2DBB-4140-8B24-00657B12481C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dirty="0" smtClean="0"/>
          </a:p>
        </p:txBody>
      </p:sp>
      <p:sp>
        <p:nvSpPr>
          <p:cNvPr id="409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8C212D-D8ED-4473-A74A-D24A0B70B184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s-AR" dirty="0" smtClean="0"/>
          </a:p>
        </p:txBody>
      </p:sp>
      <p:sp>
        <p:nvSpPr>
          <p:cNvPr id="430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DC4BD-C3EA-4ADD-B520-3FC712378552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dirty="0" smtClean="0"/>
          </a:p>
        </p:txBody>
      </p:sp>
      <p:sp>
        <p:nvSpPr>
          <p:cNvPr id="450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93F56C3-CAAA-4EC7-98E1-B69DFC1BFAAC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b="1" dirty="0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966096-2304-4819-9AE8-2971AF7ED232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dirty="0" smtClean="0"/>
          </a:p>
        </p:txBody>
      </p:sp>
      <p:sp>
        <p:nvSpPr>
          <p:cNvPr id="491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D8BC56-DA4C-43E5-9DB2-008E73A0D84E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dirty="0" smtClean="0"/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2096639-42D2-421A-9861-5001BC7F89E2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b="1" dirty="0" smtClean="0"/>
          </a:p>
        </p:txBody>
      </p:sp>
      <p:sp>
        <p:nvSpPr>
          <p:cNvPr id="532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A9B3DD-F460-4234-8FD2-FB7FB8F3A77D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dirty="0" smtClean="0"/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6BE173-FECC-46A3-AB49-4406D739D0E8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b="1" dirty="0" smtClean="0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4C9089-2E1B-4763-95F9-91B4F81C701A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dirty="0" smtClean="0"/>
          </a:p>
        </p:txBody>
      </p:sp>
      <p:sp>
        <p:nvSpPr>
          <p:cNvPr id="593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2681F1-39D9-419B-AB2B-E6DD8F1E5639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s-A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522C4B1-F492-49C0-9B30-21838DAE7006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dirty="0" smtClean="0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E6F209-39C9-477F-AD41-B23B95492A07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s-ES" altLang="es-ES" dirty="0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027F29-B618-4E48-8F92-18DDA426F6E7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s-ES" altLang="es-ES" b="1" dirty="0" smtClean="0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6326F0-866C-4185-A1DF-B421A0C9E9EB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AR" altLang="es-ES" dirty="0" smtClean="0"/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12830F-6CA5-4C53-8453-FA7FB47B1769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dirty="0" smtClean="0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5F1FB-DB89-4377-BA47-39BC91150143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s-ES" altLang="es-AR" dirty="0" smtClean="0"/>
          </a:p>
        </p:txBody>
      </p:sp>
      <p:sp>
        <p:nvSpPr>
          <p:cNvPr id="143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759034-523A-458C-ABE3-D518894F6C35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ES" dirty="0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F22A20-4217-4C72-AC78-DD5642BF1B29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s-ES" altLang="es-AR" b="1" dirty="0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3F601CB-93D7-42DB-BAF9-318CCAC27428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D2A-9ECB-4158-A5F0-72E399B25B7B}" type="slidenum">
              <a:rPr lang="en-US" altLang="es-ES" smtClean="0"/>
            </a:fld>
            <a:endParaRPr lang="en-U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EBFCA-DC00-45CE-8080-688C3458C5DB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36A6D-BFB5-4466-ACCD-4612CA56C5F2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4BDD7-5677-4996-8489-2B801D56A0AB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89B42-F20E-4B5E-B15B-3E37AC15B218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AA2AF-91D8-4F67-8388-A46969BD25EA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21D9B-5639-4FBE-B2DD-C70B3C421F91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08582-D564-44DF-BE1C-02F70517073E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9F4F-8D96-422F-B8F3-971894587C66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331EC-0513-4E45-BC02-3DAADC12A66A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C2D8-DECE-4DF6-A1C2-AB3365933518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0FDEA-D24C-49AB-9986-F6CD9FF4C3C0}" type="slidenum">
              <a:rPr lang="es-ES" altLang="es-AR"/>
            </a:fld>
            <a:endParaRPr lang="es-ES" alt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s-AR" smtClean="0"/>
              <a:t>Haga clic para cambiar el estilo de título	</a:t>
            </a:r>
            <a:endParaRPr lang="es-ES" altLang="es-AR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s-AR" smtClean="0"/>
              <a:t>Haga clic para modificar el estilo de texto del patrón</a:t>
            </a:r>
            <a:endParaRPr lang="es-ES" altLang="es-AR" smtClean="0"/>
          </a:p>
          <a:p>
            <a:pPr lvl="1"/>
            <a:r>
              <a:rPr lang="es-ES" altLang="es-AR" smtClean="0"/>
              <a:t>Segundo nivel</a:t>
            </a:r>
            <a:endParaRPr lang="es-ES" altLang="es-AR" smtClean="0"/>
          </a:p>
          <a:p>
            <a:pPr lvl="2"/>
            <a:r>
              <a:rPr lang="es-ES" altLang="es-AR" smtClean="0"/>
              <a:t>Tercer nivel</a:t>
            </a:r>
            <a:endParaRPr lang="es-ES" altLang="es-AR" smtClean="0"/>
          </a:p>
          <a:p>
            <a:pPr lvl="3"/>
            <a:r>
              <a:rPr lang="es-ES" altLang="es-AR" smtClean="0"/>
              <a:t>Cuarto nivel</a:t>
            </a:r>
            <a:endParaRPr lang="es-ES" altLang="es-AR" smtClean="0"/>
          </a:p>
          <a:p>
            <a:pPr lvl="4"/>
            <a:r>
              <a:rPr lang="es-ES" altLang="es-AR" smtClean="0"/>
              <a:t>Quinto nivel</a:t>
            </a:r>
            <a:endParaRPr lang="es-ES" altLang="es-AR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A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DB3671B-DD4F-4400-BD47-68105ADE62F5}" type="slidenum">
              <a:rPr lang="es-ES" altLang="es-AR"/>
            </a:fld>
            <a:endParaRPr lang="es-ES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GIF"/><Relationship Id="rId1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w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s-ES" altLang="es-ES" sz="4000" b="1" dirty="0" smtClean="0"/>
            </a:br>
            <a:r>
              <a:rPr lang="es-ES" alt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TEMA 1: FUNDAMENTOS DE QUIMICA GENERAL</a:t>
            </a:r>
            <a:br>
              <a:rPr lang="es-ES" alt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altLang="es-E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2060575"/>
            <a:ext cx="8229600" cy="14398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s-AR" altLang="es-ES" sz="2400" smtClean="0">
                <a:latin typeface="Tahoma" panose="020B0604030504040204" pitchFamily="34" charset="0"/>
              </a:rPr>
              <a:t>Elementos y símbolos. Tabla periódica. Propiedades.</a:t>
            </a:r>
            <a:endParaRPr lang="es-ES_tradnl" altLang="es-ES" sz="2400" smtClean="0">
              <a:latin typeface="Tahoma" panose="020B0604030504040204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87313" y="6483350"/>
            <a:ext cx="822960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s-ES_tradnl" altLang="es-ES" sz="16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-6350" y="6381750"/>
            <a:ext cx="9150350" cy="0"/>
          </a:xfrm>
          <a:prstGeom prst="line">
            <a:avLst/>
          </a:prstGeom>
          <a:ln w="15875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AutoShape 7" descr="http://www.nndb.com/people/593/000091320/dmitri-mendeleev-1-siz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4" name="3 Grupo"/>
          <p:cNvGrpSpPr/>
          <p:nvPr/>
        </p:nvGrpSpPr>
        <p:grpSpPr bwMode="auto">
          <a:xfrm>
            <a:off x="2195513" y="3429000"/>
            <a:ext cx="6357937" cy="2667000"/>
            <a:chOff x="2195735" y="3429000"/>
            <a:chExt cx="6357393" cy="2666809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5" y="3429000"/>
              <a:ext cx="2006377" cy="2666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5"/>
            <p:cNvSpPr txBox="1">
              <a:spLocks noChangeArrowheads="1"/>
            </p:cNvSpPr>
            <p:nvPr/>
          </p:nvSpPr>
          <p:spPr bwMode="auto">
            <a:xfrm>
              <a:off x="4284706" y="3762351"/>
              <a:ext cx="4268422" cy="1800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s-AR" altLang="es-ES" sz="1800" dirty="0" smtClean="0">
                  <a:latin typeface="+mj-lt"/>
                </a:rPr>
                <a:t>En 1869, Meyer y </a:t>
              </a:r>
              <a:r>
                <a:rPr lang="es-AR" altLang="es-ES" sz="1800" dirty="0" err="1" smtClean="0">
                  <a:latin typeface="+mj-lt"/>
                </a:rPr>
                <a:t>Mendeleev</a:t>
              </a:r>
              <a:r>
                <a:rPr lang="es-AR" altLang="es-ES" sz="1800" dirty="0" smtClean="0">
                  <a:latin typeface="+mj-lt"/>
                </a:rPr>
                <a:t> descubrieron independientemente que </a:t>
              </a:r>
              <a:r>
                <a:rPr lang="es-AR" altLang="es-ES" sz="1800" b="1" dirty="0" smtClean="0">
                  <a:latin typeface="+mj-lt"/>
                </a:rPr>
                <a:t>los elementos podían dividirse en familias con propiedades similares </a:t>
              </a:r>
              <a:r>
                <a:rPr lang="es-AR" altLang="es-ES" sz="1800" dirty="0" smtClean="0">
                  <a:latin typeface="+mj-lt"/>
                </a:rPr>
                <a:t>cuando se ordenaban en </a:t>
              </a:r>
              <a:r>
                <a:rPr lang="es-AR" altLang="es-ES" sz="1800" b="1" dirty="0" smtClean="0">
                  <a:latin typeface="+mj-lt"/>
                </a:rPr>
                <a:t>orden creciente de masa </a:t>
              </a:r>
              <a:r>
                <a:rPr lang="es-AR" altLang="es-ES" sz="1800" b="1" dirty="0" err="1" smtClean="0">
                  <a:latin typeface="+mj-lt"/>
                </a:rPr>
                <a:t>átomica</a:t>
              </a:r>
              <a:r>
                <a:rPr lang="es-AR" altLang="es-ES" sz="1800" dirty="0" smtClean="0">
                  <a:latin typeface="+mj-lt"/>
                </a:rPr>
                <a:t> </a:t>
              </a:r>
              <a:r>
                <a:rPr lang="es-AR" altLang="es-ES" sz="1800" i="1" dirty="0" smtClean="0">
                  <a:latin typeface="+mj-lt"/>
                </a:rPr>
                <a:t>(Ley periódica</a:t>
              </a:r>
              <a:r>
                <a:rPr lang="es-AR" altLang="es-ES" sz="1800" dirty="0" smtClean="0">
                  <a:latin typeface="+mj-lt"/>
                </a:rPr>
                <a:t>).</a:t>
              </a:r>
              <a:endParaRPr lang="es-AR" altLang="es-ES" sz="1800" dirty="0" smtClean="0">
                <a:latin typeface="+mj-lt"/>
              </a:endParaRPr>
            </a:p>
            <a:p>
              <a:pPr marL="0" indent="0" algn="just" eaLnBrk="1" hangingPunct="1">
                <a:lnSpc>
                  <a:spcPct val="90000"/>
                </a:lnSpc>
                <a:buFontTx/>
                <a:buNone/>
                <a:defRPr/>
              </a:pPr>
              <a:endParaRPr lang="es-AR" altLang="es-ES" sz="1800" dirty="0">
                <a:latin typeface="+mj-lt"/>
              </a:endParaRPr>
            </a:p>
            <a:p>
              <a:pPr marL="0" indent="0" algn="just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s-AR" altLang="es-ES" sz="1400" dirty="0" err="1" smtClean="0">
                  <a:latin typeface="+mj-lt"/>
                </a:rPr>
                <a:t>Dmitri</a:t>
              </a:r>
              <a:r>
                <a:rPr lang="es-AR" altLang="es-ES" sz="1400" dirty="0" smtClean="0">
                  <a:latin typeface="+mj-lt"/>
                </a:rPr>
                <a:t> </a:t>
              </a:r>
              <a:r>
                <a:rPr lang="es-AR" altLang="es-ES" sz="1400" dirty="0" err="1" smtClean="0">
                  <a:latin typeface="+mj-lt"/>
                </a:rPr>
                <a:t>Ivanovich</a:t>
              </a:r>
              <a:r>
                <a:rPr lang="es-AR" altLang="es-ES" sz="1400" dirty="0" smtClean="0">
                  <a:latin typeface="+mj-lt"/>
                </a:rPr>
                <a:t> </a:t>
              </a:r>
              <a:r>
                <a:rPr lang="es-AR" altLang="es-ES" sz="1400" dirty="0" err="1" smtClean="0">
                  <a:latin typeface="+mj-lt"/>
                </a:rPr>
                <a:t>Mendeleev</a:t>
              </a:r>
              <a:r>
                <a:rPr lang="es-AR" altLang="es-ES" sz="1400" dirty="0" smtClean="0">
                  <a:latin typeface="+mj-lt"/>
                </a:rPr>
                <a:t> (1834-1907)</a:t>
              </a:r>
              <a:endParaRPr lang="es-ES_tradnl" altLang="es-ES" sz="1400" dirty="0" smtClean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 rotWithShape="1">
          <a:blip r:embed="rId1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54"/>
          <a:stretch>
            <a:fillRect/>
          </a:stretch>
        </p:blipFill>
        <p:spPr bwMode="auto">
          <a:xfrm>
            <a:off x="395288" y="549275"/>
            <a:ext cx="8424862" cy="295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123728" y="3645024"/>
            <a:ext cx="6696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Radio atómico</a:t>
            </a:r>
            <a:endParaRPr lang="es-AR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Energía de ionización</a:t>
            </a:r>
            <a:endParaRPr lang="es-AR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Afinidad electrónica</a:t>
            </a:r>
            <a:endParaRPr lang="es-A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1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2738"/>
            <a:ext cx="8497887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1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640763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1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964612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3789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AR" sz="32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Clasificación de los elementos en la TP</a:t>
            </a:r>
            <a:endParaRPr lang="es-ES" altLang="es-AR" sz="3200" b="1" i="1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7651" name="Grupo 4"/>
          <p:cNvGrpSpPr/>
          <p:nvPr/>
        </p:nvGrpSpPr>
        <p:grpSpPr bwMode="auto">
          <a:xfrm>
            <a:off x="611188" y="1257300"/>
            <a:ext cx="7921625" cy="5600700"/>
            <a:chOff x="611188" y="1257300"/>
            <a:chExt cx="7921625" cy="5600700"/>
          </a:xfrm>
        </p:grpSpPr>
        <p:grpSp>
          <p:nvGrpSpPr>
            <p:cNvPr id="27652" name="Grupo 2"/>
            <p:cNvGrpSpPr/>
            <p:nvPr/>
          </p:nvGrpSpPr>
          <p:grpSpPr bwMode="auto">
            <a:xfrm>
              <a:off x="611188" y="1257300"/>
              <a:ext cx="7921625" cy="5600700"/>
              <a:chOff x="611188" y="1257300"/>
              <a:chExt cx="7921625" cy="5600700"/>
            </a:xfrm>
          </p:grpSpPr>
          <p:pic>
            <p:nvPicPr>
              <p:cNvPr id="27654" name="Picture 4"/>
              <p:cNvPicPr>
                <a:picLocks noChangeAspect="1" noChangeArrowheads="1"/>
              </p:cNvPicPr>
              <p:nvPr/>
            </p:nvPicPr>
            <p:blipFill>
              <a:blip r:embed="rId1">
                <a:lum bright="-30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188" y="1257300"/>
                <a:ext cx="7921625" cy="5600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CuadroTexto 1"/>
              <p:cNvSpPr txBox="1"/>
              <p:nvPr/>
            </p:nvSpPr>
            <p:spPr>
              <a:xfrm>
                <a:off x="4041775" y="3198813"/>
                <a:ext cx="1511300" cy="323850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5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Metaloides</a:t>
                </a:r>
                <a:endParaRPr 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7653" name="CuadroTexto 3"/>
            <p:cNvSpPr txBox="1">
              <a:spLocks noChangeArrowheads="1"/>
            </p:cNvSpPr>
            <p:nvPr/>
          </p:nvSpPr>
          <p:spPr bwMode="auto">
            <a:xfrm>
              <a:off x="1835696" y="6419428"/>
              <a:ext cx="2664296" cy="307777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400" b="1"/>
                <a:t>Metales de transición interna</a:t>
              </a:r>
              <a:endParaRPr lang="en-US" altLang="es-AR" sz="14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7056437" cy="51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1 Rectángulo"/>
          <p:cNvSpPr>
            <a:spLocks noChangeArrowheads="1"/>
          </p:cNvSpPr>
          <p:nvPr/>
        </p:nvSpPr>
        <p:spPr bwMode="auto">
          <a:xfrm>
            <a:off x="357188" y="5516563"/>
            <a:ext cx="8462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rgbClr val="0000FF"/>
                </a:solidFill>
              </a:rPr>
              <a:t>Tienen tendencia a desprenderse de los e- de su última capa (formando cationes); tienen pocos e- en la última capa, baja afinidad electrónica, baja electronegatividad, forman los óxidos básicos e hidróxidos.</a:t>
            </a:r>
            <a:endParaRPr lang="es-ES" altLang="es-AR" sz="16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333375"/>
            <a:ext cx="730885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1 Rectángulo"/>
          <p:cNvSpPr>
            <a:spLocks noChangeArrowheads="1"/>
          </p:cNvSpPr>
          <p:nvPr/>
        </p:nvSpPr>
        <p:spPr bwMode="auto">
          <a:xfrm>
            <a:off x="755650" y="5724525"/>
            <a:ext cx="7704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rgbClr val="0000FF"/>
                </a:solidFill>
              </a:rPr>
              <a:t>Tienen muchos electrones en su capa externa; tienen elevada afinidad electrónica, son electronegativos, forman aniones y óxidos ácidos y ácidos. </a:t>
            </a:r>
            <a:endParaRPr lang="es-ES" altLang="es-AR" sz="16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>
            <a:fillRect/>
          </a:stretch>
        </p:blipFill>
        <p:spPr bwMode="auto">
          <a:xfrm>
            <a:off x="539750" y="260350"/>
            <a:ext cx="80010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404813"/>
            <a:ext cx="73914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upo 2"/>
          <p:cNvGrpSpPr/>
          <p:nvPr/>
        </p:nvGrpSpPr>
        <p:grpSpPr bwMode="auto">
          <a:xfrm>
            <a:off x="936625" y="627063"/>
            <a:ext cx="7269163" cy="5610225"/>
            <a:chOff x="936625" y="627063"/>
            <a:chExt cx="7269163" cy="5610249"/>
          </a:xfrm>
        </p:grpSpPr>
        <p:pic>
          <p:nvPicPr>
            <p:cNvPr id="37891" name="Picture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625" y="627063"/>
              <a:ext cx="7269163" cy="561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892" name="Rectángulo 1"/>
            <p:cNvSpPr>
              <a:spLocks noChangeArrowheads="1"/>
            </p:cNvSpPr>
            <p:nvPr/>
          </p:nvSpPr>
          <p:spPr bwMode="auto">
            <a:xfrm>
              <a:off x="4788024" y="5867980"/>
              <a:ext cx="33009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ES" sz="1800"/>
                <a:t>(silicio, germanio y antimonio).</a:t>
              </a:r>
              <a:endParaRPr lang="en-US" altLang="es-AR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68717" y="55984"/>
            <a:ext cx="8940800" cy="6529388"/>
            <a:chOff x="168717" y="55984"/>
            <a:chExt cx="8940800" cy="6529388"/>
          </a:xfrm>
        </p:grpSpPr>
        <p:pic>
          <p:nvPicPr>
            <p:cNvPr id="5122" name="Imagen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4" t="16531" r="20116" b="7988"/>
            <a:stretch>
              <a:fillRect/>
            </a:stretch>
          </p:blipFill>
          <p:spPr bwMode="auto">
            <a:xfrm>
              <a:off x="168717" y="55984"/>
              <a:ext cx="8940800" cy="652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uadroTexto 1"/>
            <p:cNvSpPr txBox="1"/>
            <p:nvPr/>
          </p:nvSpPr>
          <p:spPr>
            <a:xfrm>
              <a:off x="185755" y="1124744"/>
              <a:ext cx="514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1s</a:t>
              </a:r>
              <a:r>
                <a:rPr lang="en-US" b="1" baseline="30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806" y="5411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1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713787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276350"/>
            <a:ext cx="7229475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1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0813"/>
            <a:ext cx="8964612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 descr="Resultado de imagen para Reacción del sodio metálico con agu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868863"/>
            <a:ext cx="2417763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1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8785225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1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496300" cy="46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1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675688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1 Rectángulo"/>
          <p:cNvSpPr>
            <a:spLocks noChangeArrowheads="1"/>
          </p:cNvSpPr>
          <p:nvPr/>
        </p:nvSpPr>
        <p:spPr bwMode="auto">
          <a:xfrm>
            <a:off x="539750" y="5084763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Constituyen más del 27% en peso de la corteza, siendo el silicio el que aporta prácticamente todo a ese valor, le sigue el carbono; el germanio es el menos abundante. El silicio es el responsable de toda la estructura inorgánica y el carbono de la vida orgánica de la superficie terrestre</a:t>
            </a:r>
            <a:r>
              <a:rPr lang="es-ES" altLang="es-ES" sz="1800">
                <a:solidFill>
                  <a:srgbClr val="0000FF"/>
                </a:solidFill>
              </a:rPr>
              <a:t>. </a:t>
            </a:r>
            <a:endParaRPr lang="es-ES" altLang="es-AR" sz="18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8288"/>
            <a:ext cx="7459662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1 Rectángulo"/>
          <p:cNvSpPr>
            <a:spLocks noChangeArrowheads="1"/>
          </p:cNvSpPr>
          <p:nvPr/>
        </p:nvSpPr>
        <p:spPr bwMode="auto">
          <a:xfrm>
            <a:off x="623888" y="5229225"/>
            <a:ext cx="7920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Las propiedades metálicas se incrementan desde el nitrógeno al bismuto de forma que el nitrógeno es no metal (gas diatómico) y el bismuto es un metal pesado. </a:t>
            </a:r>
            <a:endParaRPr lang="es-ES" altLang="es-AR" sz="1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33375"/>
            <a:ext cx="7110413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1 Rectángulo"/>
          <p:cNvSpPr>
            <a:spLocks noChangeArrowheads="1"/>
          </p:cNvSpPr>
          <p:nvPr/>
        </p:nvSpPr>
        <p:spPr bwMode="auto">
          <a:xfrm>
            <a:off x="539750" y="5084763"/>
            <a:ext cx="8064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rgbClr val="0000FF"/>
                </a:solidFill>
              </a:rPr>
              <a:t>El nombre </a:t>
            </a:r>
            <a:r>
              <a:rPr lang="es-ES" altLang="es-ES" sz="1600" b="1" u="sng">
                <a:solidFill>
                  <a:srgbClr val="0000FF"/>
                </a:solidFill>
              </a:rPr>
              <a:t>calcógeno</a:t>
            </a:r>
            <a:r>
              <a:rPr lang="es-ES" altLang="es-ES" sz="1600" b="1">
                <a:solidFill>
                  <a:srgbClr val="0000FF"/>
                </a:solidFill>
              </a:rPr>
              <a:t> significa formador de minerales: una gran parte de los constituyentes de la corteza son óxidos o sulfuros. El término </a:t>
            </a:r>
            <a:r>
              <a:rPr lang="es-ES" altLang="es-ES" sz="1600" b="1" u="sng">
                <a:solidFill>
                  <a:srgbClr val="0000FF"/>
                </a:solidFill>
              </a:rPr>
              <a:t>anfígeno</a:t>
            </a:r>
            <a:r>
              <a:rPr lang="es-ES" altLang="es-ES" sz="1600" b="1">
                <a:solidFill>
                  <a:srgbClr val="0000FF"/>
                </a:solidFill>
              </a:rPr>
              <a:t> significa formador de ácidos y bases. El oxígeno es el elemento más abundante de la tierra (50,5% en peso de la corteza). Los demás son menos frecuentes.</a:t>
            </a:r>
            <a:endParaRPr lang="es-ES" altLang="es-AR" sz="1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1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2350" cy="574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1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280400" cy="50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3 Rectángulo"/>
          <p:cNvSpPr>
            <a:spLocks noChangeArrowheads="1"/>
          </p:cNvSpPr>
          <p:nvPr/>
        </p:nvSpPr>
        <p:spPr bwMode="auto">
          <a:xfrm>
            <a:off x="395288" y="5373688"/>
            <a:ext cx="849788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rgbClr val="0000FF"/>
                </a:solidFill>
              </a:rPr>
              <a:t>Tienen 8 electrones en su última capa (2 electrones s y 6 electrones p), lo que les impide formar compuestos fácilmente. Tienen una energía de ionización muy alta, esto los conviertes en elementos muy estables (no reactivos). En la atmósfera hay un 1% de gases nobles (fundamentalmente argón: 0,94%)</a:t>
            </a:r>
            <a:endParaRPr lang="es-ES" altLang="es-AR" sz="1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"/>
          <a:srcRect l="24552" t="16143" r="19757" b="21183"/>
          <a:stretch>
            <a:fillRect/>
          </a:stretch>
        </p:blipFill>
        <p:spPr>
          <a:xfrm>
            <a:off x="360621" y="1358618"/>
            <a:ext cx="8592601" cy="5436790"/>
          </a:xfrm>
          <a:prstGeom prst="rect">
            <a:avLst/>
          </a:prstGeom>
        </p:spPr>
      </p:pic>
      <p:pic>
        <p:nvPicPr>
          <p:cNvPr id="7170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7516" r="20114" b="67568"/>
          <a:stretch>
            <a:fillRect/>
          </a:stretch>
        </p:blipFill>
        <p:spPr bwMode="auto">
          <a:xfrm>
            <a:off x="179512" y="31642"/>
            <a:ext cx="8570693" cy="12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907704" y="6426076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0066"/>
                </a:solidFill>
              </a:rPr>
              <a:t>Los elementos a su vez se agrupan en 7 períodos y 18 grupos.</a:t>
            </a:r>
            <a:endParaRPr lang="es-AR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1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3375"/>
            <a:ext cx="720090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1 Rectángulo"/>
          <p:cNvSpPr>
            <a:spLocks noChangeArrowheads="1"/>
          </p:cNvSpPr>
          <p:nvPr/>
        </p:nvSpPr>
        <p:spPr bwMode="auto">
          <a:xfrm>
            <a:off x="539750" y="4956175"/>
            <a:ext cx="81010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rgbClr val="0000FF"/>
                </a:solidFill>
              </a:rPr>
              <a:t>Se denominan metales de transición debido a su carácter intermedio o de transición entre los metales de la izquierda (más electropositivos, alcalinos y alcalinotérreos) y los elementos de la derecha (más electronegativos, formadores de ácidos). Llenan orbitales d de la penúltima capa; estos e- d son los responsables principales de sus propiedades. Como el resto de los metales, son dúctiles y maleables, conductores del calor y de la electricidad.</a:t>
            </a:r>
            <a:endParaRPr lang="es-ES" altLang="es-AR" sz="1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931863"/>
            <a:ext cx="6950075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1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3050"/>
            <a:ext cx="6697663" cy="483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1 Rectángulo"/>
          <p:cNvSpPr>
            <a:spLocks noChangeArrowheads="1"/>
          </p:cNvSpPr>
          <p:nvPr/>
        </p:nvSpPr>
        <p:spPr bwMode="auto">
          <a:xfrm>
            <a:off x="323850" y="5157788"/>
            <a:ext cx="856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s-ES" altLang="es-ES" sz="1600" dirty="0" smtClean="0">
                <a:solidFill>
                  <a:srgbClr val="0000FF"/>
                </a:solidFill>
              </a:rPr>
              <a:t>Constituyen las </a:t>
            </a:r>
            <a:r>
              <a:rPr lang="es-ES" altLang="es-ES" sz="1600" b="1" dirty="0" smtClean="0">
                <a:solidFill>
                  <a:srgbClr val="0000FF"/>
                </a:solidFill>
              </a:rPr>
              <a:t>series de los lantánidos y actínidos</a:t>
            </a:r>
            <a:r>
              <a:rPr lang="es-ES" altLang="es-ES" sz="1600" dirty="0" smtClean="0">
                <a:solidFill>
                  <a:srgbClr val="0000FF"/>
                </a:solidFill>
              </a:rPr>
              <a:t>. Denominados también </a:t>
            </a:r>
            <a:r>
              <a:rPr lang="es-ES" altLang="es-ES" sz="1600" b="1" dirty="0" smtClean="0">
                <a:solidFill>
                  <a:srgbClr val="0000FF"/>
                </a:solidFill>
              </a:rPr>
              <a:t>tierras raras. </a:t>
            </a:r>
            <a:r>
              <a:rPr lang="es-ES" altLang="es-ES" sz="1600" dirty="0" smtClean="0">
                <a:solidFill>
                  <a:srgbClr val="0000FF"/>
                </a:solidFill>
              </a:rPr>
              <a:t>Se los denomina </a:t>
            </a:r>
            <a:r>
              <a:rPr lang="es-ES" altLang="es-E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transuránidos</a:t>
            </a:r>
            <a:r>
              <a:rPr lang="es-ES" alt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(más allá del uranio)</a:t>
            </a:r>
            <a:r>
              <a:rPr lang="es-ES" altLang="es-ES" sz="1600" dirty="0" smtClean="0">
                <a:solidFill>
                  <a:srgbClr val="0000FF"/>
                </a:solidFill>
              </a:rPr>
              <a:t>, a los elementos que no existen de forma natural, son sintéticos. </a:t>
            </a:r>
            <a:r>
              <a:rPr lang="es-ES" altLang="es-ES" sz="1600" b="1" dirty="0" smtClean="0">
                <a:solidFill>
                  <a:srgbClr val="0000FF"/>
                </a:solidFill>
              </a:rPr>
              <a:t>Todos pertenecen al  grupo 3 (IIB) y a los períodos 6 y 7</a:t>
            </a:r>
            <a:r>
              <a:rPr lang="es-ES" altLang="es-ES" sz="1600" dirty="0" smtClean="0">
                <a:solidFill>
                  <a:srgbClr val="0000FF"/>
                </a:solidFill>
              </a:rPr>
              <a:t>. Sus propiedades magnéticas, electrónicas y radiológicas los hacen útiles para energía nuclear y dispositivos de alta tecnología. </a:t>
            </a:r>
            <a:endParaRPr lang="es-ES" altLang="es-AR" sz="16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upo 7"/>
          <p:cNvGrpSpPr/>
          <p:nvPr/>
        </p:nvGrpSpPr>
        <p:grpSpPr bwMode="auto">
          <a:xfrm>
            <a:off x="323850" y="0"/>
            <a:ext cx="8280400" cy="5172075"/>
            <a:chOff x="28876" y="1051330"/>
            <a:chExt cx="8819916" cy="5257991"/>
          </a:xfrm>
        </p:grpSpPr>
        <p:pic>
          <p:nvPicPr>
            <p:cNvPr id="9220" name="Imagen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6" y="1340768"/>
              <a:ext cx="8819916" cy="496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" name="Rectángulo 5"/>
            <p:cNvSpPr>
              <a:spLocks noChangeArrowheads="1"/>
            </p:cNvSpPr>
            <p:nvPr/>
          </p:nvSpPr>
          <p:spPr bwMode="auto">
            <a:xfrm>
              <a:off x="179512" y="1066711"/>
              <a:ext cx="3770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400" b="1"/>
                <a:t>1 </a:t>
              </a:r>
              <a:endParaRPr lang="en-US" altLang="es-ES" sz="1400" b="1"/>
            </a:p>
          </p:txBody>
        </p:sp>
        <p:sp>
          <p:nvSpPr>
            <p:cNvPr id="9222" name="Rectángulo 6"/>
            <p:cNvSpPr>
              <a:spLocks noChangeArrowheads="1"/>
            </p:cNvSpPr>
            <p:nvPr/>
          </p:nvSpPr>
          <p:spPr bwMode="auto">
            <a:xfrm>
              <a:off x="8346396" y="1051330"/>
              <a:ext cx="4789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400" b="1"/>
                <a:t>18 </a:t>
              </a:r>
              <a:endParaRPr lang="en-US" altLang="es-ES" sz="1400" b="1"/>
            </a:p>
          </p:txBody>
        </p:sp>
      </p:grpSp>
      <p:sp>
        <p:nvSpPr>
          <p:cNvPr id="9219" name="Rectángulo 8"/>
          <p:cNvSpPr>
            <a:spLocks noChangeArrowheads="1"/>
          </p:cNvSpPr>
          <p:nvPr/>
        </p:nvSpPr>
        <p:spPr bwMode="auto">
          <a:xfrm>
            <a:off x="211138" y="5243513"/>
            <a:ext cx="8794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ES" sz="1600">
                <a:solidFill>
                  <a:srgbClr val="0000FF"/>
                </a:solidFill>
              </a:rPr>
              <a:t>La IUPAC (</a:t>
            </a:r>
            <a:r>
              <a:rPr lang="es-AR" altLang="es-ES" sz="1600" i="1">
                <a:solidFill>
                  <a:srgbClr val="0000FF"/>
                </a:solidFill>
              </a:rPr>
              <a:t>International Union of Pure and Applied Chemistry</a:t>
            </a:r>
            <a:r>
              <a:rPr lang="es-AR" altLang="es-ES" sz="1600">
                <a:solidFill>
                  <a:srgbClr val="0000FF"/>
                </a:solidFill>
              </a:rPr>
              <a:t>) recomienda numerar los 18 grupos con números arábigos. Anteriormente se nombraban los grupos empleando números romanos y letras. Los grupos se numeran del I al VIII, la </a:t>
            </a:r>
            <a:r>
              <a:rPr lang="es-AR" altLang="es-ES" sz="1600" b="1">
                <a:solidFill>
                  <a:srgbClr val="0000FF"/>
                </a:solidFill>
              </a:rPr>
              <a:t>A</a:t>
            </a:r>
            <a:r>
              <a:rPr lang="es-AR" altLang="es-ES" sz="1600">
                <a:solidFill>
                  <a:srgbClr val="0000FF"/>
                </a:solidFill>
              </a:rPr>
              <a:t> se pone cuando se trata de </a:t>
            </a:r>
            <a:r>
              <a:rPr lang="es-AR" altLang="es-ES" sz="1600" b="1">
                <a:solidFill>
                  <a:srgbClr val="0000FF"/>
                </a:solidFill>
              </a:rPr>
              <a:t>elementos representativos </a:t>
            </a:r>
            <a:r>
              <a:rPr lang="es-AR" altLang="es-ES" sz="1600">
                <a:solidFill>
                  <a:srgbClr val="0000FF"/>
                </a:solidFill>
              </a:rPr>
              <a:t>(grupos 1, 2 y 13 a 18) y una </a:t>
            </a:r>
            <a:r>
              <a:rPr lang="es-AR" altLang="es-ES" sz="1600" b="1">
                <a:solidFill>
                  <a:srgbClr val="0000FF"/>
                </a:solidFill>
              </a:rPr>
              <a:t>B</a:t>
            </a:r>
            <a:r>
              <a:rPr lang="es-AR" altLang="es-ES" sz="1600">
                <a:solidFill>
                  <a:srgbClr val="0000FF"/>
                </a:solidFill>
              </a:rPr>
              <a:t> para los </a:t>
            </a:r>
            <a:r>
              <a:rPr lang="es-AR" altLang="es-ES" sz="1600" b="1">
                <a:solidFill>
                  <a:srgbClr val="0000FF"/>
                </a:solidFill>
              </a:rPr>
              <a:t>elementos de transición</a:t>
            </a:r>
            <a:r>
              <a:rPr lang="es-AR" altLang="es-ES" sz="1600">
                <a:solidFill>
                  <a:srgbClr val="0000FF"/>
                </a:solidFill>
              </a:rPr>
              <a:t>. Comprendiendo el grupo octavo de los elementos de transición tres columnas de la tabla periódica (grupos 8 a 10).</a:t>
            </a:r>
            <a:endParaRPr lang="en-US" altLang="es-ES" sz="16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6533" r="20668" b="75594"/>
          <a:stretch>
            <a:fillRect/>
          </a:stretch>
        </p:blipFill>
        <p:spPr bwMode="auto">
          <a:xfrm>
            <a:off x="30163" y="115888"/>
            <a:ext cx="90043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upo 6"/>
          <p:cNvGrpSpPr/>
          <p:nvPr/>
        </p:nvGrpSpPr>
        <p:grpSpPr bwMode="auto">
          <a:xfrm>
            <a:off x="1230313" y="1125538"/>
            <a:ext cx="7445375" cy="4391025"/>
            <a:chOff x="251520" y="1124744"/>
            <a:chExt cx="7446226" cy="4392488"/>
          </a:xfrm>
        </p:grpSpPr>
        <p:pic>
          <p:nvPicPr>
            <p:cNvPr id="11268" name="Imagen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16" t="33266" r="23988" b="6688"/>
            <a:stretch>
              <a:fillRect/>
            </a:stretch>
          </p:blipFill>
          <p:spPr bwMode="auto">
            <a:xfrm>
              <a:off x="251520" y="1124744"/>
              <a:ext cx="6192689" cy="439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ángulo 5"/>
            <p:cNvSpPr/>
            <p:nvPr/>
          </p:nvSpPr>
          <p:spPr>
            <a:xfrm>
              <a:off x="6408549" y="2060093"/>
              <a:ext cx="1289197" cy="354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s-AR" altLang="es-ES" sz="1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(abreviada)</a:t>
              </a:r>
              <a:endPara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4906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6531" r="20116" b="6688"/>
          <a:stretch>
            <a:fillRect/>
          </a:stretch>
        </p:blipFill>
        <p:spPr bwMode="auto">
          <a:xfrm>
            <a:off x="107950" y="188913"/>
            <a:ext cx="89281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11731" r="17937" b="6250"/>
          <a:stretch>
            <a:fillRect/>
          </a:stretch>
        </p:blipFill>
        <p:spPr bwMode="auto">
          <a:xfrm>
            <a:off x="38100" y="122238"/>
            <a:ext cx="9088438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11154" r="18262" b="6250"/>
          <a:stretch>
            <a:fillRect/>
          </a:stretch>
        </p:blipFill>
        <p:spPr bwMode="auto">
          <a:xfrm>
            <a:off x="101600" y="58738"/>
            <a:ext cx="89789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1"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8496300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3283</Words>
  <Application>WPS Presentation</Application>
  <PresentationFormat>Presentación en pantalla (4:3)</PresentationFormat>
  <Paragraphs>51</Paragraphs>
  <Slides>32</Slides>
  <Notes>32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Arial</vt:lpstr>
      <vt:lpstr>SimSun</vt:lpstr>
      <vt:lpstr>Wingdings</vt:lpstr>
      <vt:lpstr>Tahoma</vt:lpstr>
      <vt:lpstr>Times New Roman</vt:lpstr>
      <vt:lpstr>Microsoft YaHei</vt:lpstr>
      <vt:lpstr>Arial Unicode MS</vt:lpstr>
      <vt:lpstr>Calibri</vt:lpstr>
      <vt:lpstr>Diseño predeterminado</vt:lpstr>
      <vt:lpstr> TEMA 1: FUNDAMENTOS DE QUIMICA GENERAL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Clasificación de los elementos en la TP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Windows XP Titan Ultimate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Asignatura:  QUÍMICA GENERAL Carreras: Profesorado en Biología Licenciatura en Cs. Biológicas</dc:title>
  <dc:creator>Admin</dc:creator>
  <cp:lastModifiedBy>lasco</cp:lastModifiedBy>
  <cp:revision>310</cp:revision>
  <dcterms:created xsi:type="dcterms:W3CDTF">2007-01-16T21:59:00Z</dcterms:created>
  <dcterms:modified xsi:type="dcterms:W3CDTF">2023-05-12T16:14:37Z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3082-11.2.0.11537</vt:lpwstr>
  </property>
  <property fmtid="{D5CDD505-2E9C-101B-9397-08002B2CF9AE}" pid="3" name="ICV">
    <vt:lpwstr>D030AFE5866548ADBC026AF5651FBA52</vt:lpwstr>
  </property>
</Properties>
</file>