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D94F029-2D8B-4D81-9A9F-F3DEBD5446BE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Sección sin título" id="{D0FAA463-8B06-4C31-A04D-933D76D386D4}">
          <p14:sldIdLst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46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014727"/>
            <a:ext cx="12192000" cy="41208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135628"/>
            <a:ext cx="12192000" cy="72237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4172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373124" y="800100"/>
            <a:ext cx="0" cy="1067435"/>
          </a:xfrm>
          <a:custGeom>
            <a:avLst/>
            <a:gdLst/>
            <a:ahLst/>
            <a:cxnLst/>
            <a:rect l="l" t="t" r="r" b="b"/>
            <a:pathLst>
              <a:path h="1067435">
                <a:moveTo>
                  <a:pt x="0" y="0"/>
                </a:moveTo>
                <a:lnTo>
                  <a:pt x="0" y="1067180"/>
                </a:lnTo>
              </a:path>
            </a:pathLst>
          </a:custGeom>
          <a:ln w="39624">
            <a:solidFill>
              <a:srgbClr val="5FA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2014727"/>
            <a:ext cx="12192000" cy="41208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6135628"/>
            <a:ext cx="12192000" cy="72237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4172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76629" y="1032713"/>
            <a:ext cx="9238741" cy="1764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2098" y="1940102"/>
            <a:ext cx="9607803" cy="3462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5883" y="133858"/>
            <a:ext cx="6308725" cy="2364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6555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Ministerio</a:t>
            </a:r>
            <a:r>
              <a:rPr sz="2400" b="1" u="heavy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Seguridad</a:t>
            </a:r>
            <a:endParaRPr sz="2400">
              <a:latin typeface="Calibri"/>
              <a:cs typeface="Calibri"/>
            </a:endParaRPr>
          </a:p>
          <a:p>
            <a:pPr marL="12700" marR="5080" indent="895985">
              <a:lnSpc>
                <a:spcPct val="180100"/>
              </a:lnSpc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Policía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 </a:t>
            </a:r>
            <a:r>
              <a:rPr sz="24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provincia de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Corrientes 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Dirección</a:t>
            </a:r>
            <a:r>
              <a:rPr sz="24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general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personal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y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formación</a:t>
            </a:r>
            <a:r>
              <a:rPr sz="24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policial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Calibri"/>
              <a:cs typeface="Calibri"/>
            </a:endParaRPr>
          </a:p>
          <a:p>
            <a:pPr marL="692150">
              <a:lnSpc>
                <a:spcPct val="100000"/>
              </a:lnSpc>
              <a:spcBef>
                <a:spcPts val="5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Instituto</a:t>
            </a:r>
            <a:r>
              <a:rPr sz="2400" b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superior</a:t>
            </a:r>
            <a:r>
              <a:rPr sz="2400" b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formación</a:t>
            </a:r>
            <a:r>
              <a:rPr sz="24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policial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13582" y="3420617"/>
            <a:ext cx="5807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Escuela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de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Suboficiales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“Juan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Bautista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Cabral”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8111" y="1005839"/>
            <a:ext cx="926591" cy="11338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26168" y="874775"/>
            <a:ext cx="1136903" cy="126492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13247" y="4072128"/>
            <a:ext cx="1536192" cy="15361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6292" y="800100"/>
            <a:ext cx="0" cy="2545080"/>
          </a:xfrm>
          <a:custGeom>
            <a:avLst/>
            <a:gdLst/>
            <a:ahLst/>
            <a:cxnLst/>
            <a:rect l="l" t="t" r="r" b="b"/>
            <a:pathLst>
              <a:path h="2545079">
                <a:moveTo>
                  <a:pt x="0" y="0"/>
                </a:moveTo>
                <a:lnTo>
                  <a:pt x="0" y="2544699"/>
                </a:lnTo>
              </a:path>
            </a:pathLst>
          </a:custGeom>
          <a:ln w="39624">
            <a:solidFill>
              <a:srgbClr val="5FA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72639" y="3626866"/>
            <a:ext cx="8307070" cy="19293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3980" algn="ctr">
              <a:lnSpc>
                <a:spcPct val="100000"/>
              </a:lnSpc>
              <a:spcBef>
                <a:spcPts val="105"/>
              </a:spcBef>
            </a:pPr>
            <a:r>
              <a:rPr lang="es-MX" sz="16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SEXTO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CURSO</a:t>
            </a:r>
            <a:r>
              <a:rPr sz="1600" b="1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PARA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CABOS</a:t>
            </a:r>
            <a:r>
              <a:rPr sz="16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POLICÍA DE</a:t>
            </a:r>
            <a:r>
              <a:rPr sz="16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16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PROVINCIA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16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CORRIENTES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 dirty="0">
              <a:latin typeface="Calibri"/>
              <a:cs typeface="Calibri"/>
            </a:endParaRPr>
          </a:p>
          <a:p>
            <a:pPr marL="144145" algn="ctr">
              <a:lnSpc>
                <a:spcPct val="100000"/>
              </a:lnSpc>
              <a:tabLst>
                <a:tab pos="826769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AÑO:	</a:t>
            </a:r>
            <a:r>
              <a:rPr sz="16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</a:t>
            </a:r>
            <a:r>
              <a:rPr lang="es-MX" sz="1600" b="1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24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PROFESOR</a:t>
            </a:r>
            <a:r>
              <a:rPr sz="1600" spc="-5" dirty="0">
                <a:latin typeface="Calibri"/>
                <a:cs typeface="Calibri"/>
              </a:rPr>
              <a:t>: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CESAR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EDGARDO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ALFONZO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831D39BB-D724-4A9B-8FFA-1AC79BF8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92" y="1066800"/>
            <a:ext cx="9238741" cy="1846659"/>
          </a:xfrm>
        </p:spPr>
        <p:txBody>
          <a:bodyPr/>
          <a:lstStyle/>
          <a:p>
            <a:pPr algn="ctr"/>
            <a:r>
              <a:rPr lang="es-MX" dirty="0"/>
              <a:t>Abordaje y resolución alternativa de conflictos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13661" y="882523"/>
            <a:ext cx="9580880" cy="494622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10" dirty="0">
                <a:latin typeface="Arial"/>
                <a:cs typeface="Arial"/>
              </a:rPr>
              <a:t>Comisario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Mayor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(R.O)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10" dirty="0">
                <a:latin typeface="Arial"/>
                <a:cs typeface="Arial"/>
              </a:rPr>
              <a:t>Licenciado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en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Seguridad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Publica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y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Ciudadana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5" dirty="0">
                <a:latin typeface="Arial"/>
                <a:cs typeface="Arial"/>
              </a:rPr>
              <a:t>Operador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en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resolución</a:t>
            </a:r>
            <a:r>
              <a:rPr sz="1400" b="1" spc="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alternativa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 conflictos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 </a:t>
            </a:r>
            <a:r>
              <a:rPr sz="1400" b="1" spc="-10" dirty="0">
                <a:latin typeface="Arial"/>
                <a:cs typeface="Arial"/>
              </a:rPr>
              <a:t>la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UNNNE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5" dirty="0">
                <a:latin typeface="Arial"/>
                <a:cs typeface="Arial"/>
              </a:rPr>
              <a:t>Diplomado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Universitario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en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Programación</a:t>
            </a:r>
            <a:r>
              <a:rPr sz="1400" b="1" spc="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Neuro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Lingüística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5" dirty="0">
                <a:latin typeface="Arial"/>
                <a:cs typeface="Arial"/>
              </a:rPr>
              <a:t>Negociador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Policial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dirty="0">
                <a:latin typeface="Arial"/>
                <a:cs typeface="Arial"/>
              </a:rPr>
              <a:t>Mediador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10" dirty="0">
                <a:latin typeface="Arial"/>
                <a:cs typeface="Arial"/>
              </a:rPr>
              <a:t>Ex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negociador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la</a:t>
            </a:r>
            <a:r>
              <a:rPr sz="1400" b="1" spc="-5" dirty="0">
                <a:latin typeface="Arial"/>
                <a:cs typeface="Arial"/>
              </a:rPr>
              <a:t> División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Policía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Alto</a:t>
            </a:r>
            <a:r>
              <a:rPr sz="1400" b="1" spc="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Riesgo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14 </a:t>
            </a:r>
            <a:r>
              <a:rPr sz="1400" b="1" spc="-5" dirty="0">
                <a:latin typeface="Arial"/>
                <a:cs typeface="Arial"/>
              </a:rPr>
              <a:t>años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10" dirty="0">
                <a:latin typeface="Arial"/>
                <a:cs typeface="Arial"/>
              </a:rPr>
              <a:t>Ex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jefe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del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equipo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-10" dirty="0">
                <a:latin typeface="Arial"/>
                <a:cs typeface="Arial"/>
              </a:rPr>
              <a:t> negociadores</a:t>
            </a:r>
            <a:r>
              <a:rPr sz="1400" b="1" spc="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 </a:t>
            </a:r>
            <a:r>
              <a:rPr sz="1400" b="1" spc="-10" dirty="0">
                <a:latin typeface="Arial"/>
                <a:cs typeface="Arial"/>
              </a:rPr>
              <a:t>la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División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Policía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Alto</a:t>
            </a:r>
            <a:r>
              <a:rPr sz="1400" b="1" spc="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Riesgo</a:t>
            </a:r>
            <a:r>
              <a:rPr sz="1400" b="1" spc="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12 </a:t>
            </a:r>
            <a:r>
              <a:rPr sz="1400" b="1" spc="-5" dirty="0">
                <a:latin typeface="Arial"/>
                <a:cs typeface="Arial"/>
              </a:rPr>
              <a:t>años</a:t>
            </a:r>
            <a:endParaRPr sz="1400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400" b="1" spc="-5" dirty="0">
                <a:latin typeface="Arial"/>
                <a:cs typeface="Arial"/>
              </a:rPr>
              <a:t>Co-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creador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del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protocolo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respuesta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hipótesis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 err="1">
                <a:latin typeface="Arial"/>
                <a:cs typeface="Arial"/>
              </a:rPr>
              <a:t>conflictos</a:t>
            </a:r>
            <a:endParaRPr lang="es-MX" sz="1400" b="1" spc="-5" dirty="0">
              <a:latin typeface="Arial"/>
              <a:cs typeface="Arial"/>
            </a:endParaRP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lang="es-AR" sz="1400" b="1" spc="-5" dirty="0">
                <a:latin typeface="Arial"/>
                <a:cs typeface="Arial"/>
              </a:rPr>
              <a:t>Diplomado internacional en seguridad ciudadana y prevención de delitos</a:t>
            </a:r>
          </a:p>
          <a:p>
            <a:pPr marL="241300" indent="-229235">
              <a:lnSpc>
                <a:spcPct val="100000"/>
              </a:lnSpc>
              <a:spcBef>
                <a:spcPts val="1970"/>
              </a:spcBef>
              <a:buClr>
                <a:srgbClr val="5FA434"/>
              </a:buClr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lang="es-AR" sz="1400" b="1" spc="-5" dirty="0">
                <a:latin typeface="Arial"/>
                <a:cs typeface="Arial"/>
              </a:rPr>
              <a:t>Diplomado internacional en Geopolítica, crimen organizado y violencia en América Latina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3124" y="800100"/>
            <a:ext cx="0" cy="1067435"/>
          </a:xfrm>
          <a:custGeom>
            <a:avLst/>
            <a:gdLst/>
            <a:ahLst/>
            <a:cxnLst/>
            <a:rect l="l" t="t" r="r" b="b"/>
            <a:pathLst>
              <a:path h="1067435">
                <a:moveTo>
                  <a:pt x="0" y="0"/>
                </a:moveTo>
                <a:lnTo>
                  <a:pt x="0" y="1067180"/>
                </a:lnTo>
              </a:path>
            </a:pathLst>
          </a:custGeom>
          <a:ln w="39624">
            <a:solidFill>
              <a:srgbClr val="5FA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09307" y="864409"/>
            <a:ext cx="577469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0" spc="-5" dirty="0">
                <a:latin typeface="Arial MT"/>
                <a:cs typeface="Arial MT"/>
              </a:rPr>
              <a:t>Cursada</a:t>
            </a:r>
            <a:r>
              <a:rPr sz="2000" b="0" spc="10" dirty="0">
                <a:latin typeface="Arial MT"/>
                <a:cs typeface="Arial MT"/>
              </a:rPr>
              <a:t> </a:t>
            </a:r>
            <a:r>
              <a:rPr sz="2000" b="0" spc="-10" dirty="0">
                <a:latin typeface="Arial MT"/>
                <a:cs typeface="Arial MT"/>
              </a:rPr>
              <a:t>los</a:t>
            </a:r>
            <a:r>
              <a:rPr sz="2000" b="0" spc="20" dirty="0">
                <a:latin typeface="Arial MT"/>
                <a:cs typeface="Arial MT"/>
              </a:rPr>
              <a:t> </a:t>
            </a:r>
            <a:r>
              <a:rPr sz="2000" b="0" spc="-5" dirty="0">
                <a:latin typeface="Arial MT"/>
                <a:cs typeface="Arial MT"/>
              </a:rPr>
              <a:t>días</a:t>
            </a:r>
            <a:r>
              <a:rPr sz="2000" b="0" dirty="0">
                <a:latin typeface="Arial MT"/>
                <a:cs typeface="Arial MT"/>
              </a:rPr>
              <a:t> m</a:t>
            </a:r>
            <a:r>
              <a:rPr lang="es-MX" sz="2000" b="0" dirty="0">
                <a:latin typeface="Arial MT"/>
                <a:cs typeface="Arial MT"/>
              </a:rPr>
              <a:t>artes de 08</a:t>
            </a:r>
            <a:r>
              <a:rPr sz="2000" b="0" spc="-5" dirty="0">
                <a:latin typeface="Arial MT"/>
                <a:cs typeface="Arial MT"/>
              </a:rPr>
              <a:t>:</a:t>
            </a:r>
            <a:r>
              <a:rPr lang="es-MX" sz="2000" b="0" spc="-5" dirty="0">
                <a:latin typeface="Arial MT"/>
                <a:cs typeface="Arial MT"/>
              </a:rPr>
              <a:t>00</a:t>
            </a:r>
            <a:r>
              <a:rPr sz="2000" b="0" spc="10" dirty="0">
                <a:latin typeface="Arial MT"/>
                <a:cs typeface="Arial MT"/>
              </a:rPr>
              <a:t> </a:t>
            </a:r>
            <a:r>
              <a:rPr sz="2000" b="0" spc="-5" dirty="0">
                <a:latin typeface="Arial MT"/>
                <a:cs typeface="Arial MT"/>
              </a:rPr>
              <a:t>a</a:t>
            </a:r>
            <a:r>
              <a:rPr sz="2000" b="0" spc="15" dirty="0">
                <a:latin typeface="Arial MT"/>
                <a:cs typeface="Arial MT"/>
              </a:rPr>
              <a:t> </a:t>
            </a:r>
            <a:r>
              <a:rPr sz="2000" b="0" spc="-5" dirty="0">
                <a:latin typeface="Arial MT"/>
                <a:cs typeface="Arial MT"/>
              </a:rPr>
              <a:t>1</a:t>
            </a:r>
            <a:r>
              <a:rPr lang="es-MX" sz="2000" b="0" spc="-5" dirty="0">
                <a:latin typeface="Arial MT"/>
                <a:cs typeface="Arial MT"/>
              </a:rPr>
              <a:t>0:20</a:t>
            </a:r>
            <a:r>
              <a:rPr sz="2000" b="0" spc="10" dirty="0">
                <a:latin typeface="Arial MT"/>
                <a:cs typeface="Arial MT"/>
              </a:rPr>
              <a:t> </a:t>
            </a:r>
            <a:r>
              <a:rPr sz="2000" b="0" spc="-5" dirty="0">
                <a:latin typeface="Arial MT"/>
                <a:cs typeface="Arial MT"/>
              </a:rPr>
              <a:t>horas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13661" y="2510408"/>
            <a:ext cx="9262745" cy="352019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000" dirty="0">
                <a:latin typeface="Palatino Linotype"/>
                <a:cs typeface="Palatino Linotype"/>
              </a:rPr>
              <a:t>Modalidad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lang="es-MX" sz="2000" spc="-15" dirty="0">
                <a:latin typeface="Palatino Linotype"/>
                <a:cs typeface="Palatino Linotype"/>
              </a:rPr>
              <a:t>presencial para el área capital y de manera </a:t>
            </a:r>
            <a:r>
              <a:rPr sz="2000" dirty="0">
                <a:latin typeface="Palatino Linotype"/>
                <a:cs typeface="Palatino Linotype"/>
              </a:rPr>
              <a:t>online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a</a:t>
            </a:r>
            <a:r>
              <a:rPr sz="2000" spc="1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través</a:t>
            </a:r>
            <a:r>
              <a:rPr sz="2000" spc="5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de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la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sz="2000" spc="-5" dirty="0" err="1">
                <a:latin typeface="Palatino Linotype"/>
                <a:cs typeface="Palatino Linotype"/>
              </a:rPr>
              <a:t>plataforma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lang="es-MX" sz="2000" spc="-10" dirty="0">
                <a:latin typeface="Palatino Linotype"/>
                <a:cs typeface="Palatino Linotype"/>
              </a:rPr>
              <a:t>Google </a:t>
            </a:r>
            <a:r>
              <a:rPr lang="es-AR" sz="2000" spc="-5" dirty="0" err="1">
                <a:latin typeface="Palatino Linotype"/>
                <a:cs typeface="Palatino Linotype"/>
              </a:rPr>
              <a:t>Meet</a:t>
            </a:r>
            <a:r>
              <a:rPr lang="es-MX" sz="2000" spc="-5" dirty="0">
                <a:latin typeface="Palatino Linotype"/>
                <a:cs typeface="Palatino Linotype"/>
              </a:rPr>
              <a:t> para el interior de la provincia</a:t>
            </a: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 dirty="0">
              <a:latin typeface="Palatino Linotype"/>
              <a:cs typeface="Palatino Linotype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Palatino Linotype"/>
                <a:cs typeface="Palatino Linotype"/>
              </a:rPr>
              <a:t>la</a:t>
            </a:r>
            <a:r>
              <a:rPr sz="2000" spc="-2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materia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consta</a:t>
            </a:r>
            <a:r>
              <a:rPr sz="2000" spc="1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de </a:t>
            </a:r>
            <a:r>
              <a:rPr lang="es-MX" sz="2000" spc="-5" dirty="0">
                <a:latin typeface="Palatino Linotype"/>
                <a:cs typeface="Palatino Linotype"/>
              </a:rPr>
              <a:t>10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dirty="0" err="1">
                <a:latin typeface="Palatino Linotype"/>
                <a:cs typeface="Palatino Linotype"/>
              </a:rPr>
              <a:t>módulos</a:t>
            </a:r>
            <a:r>
              <a:rPr lang="es-MX" sz="2000" dirty="0">
                <a:latin typeface="Palatino Linotype"/>
                <a:cs typeface="Palatino Linotype"/>
              </a:rPr>
              <a:t>, en los que se abordan y exploran diferentes temáticas</a:t>
            </a: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Palatino Linotype"/>
                <a:cs typeface="Palatino Linotype"/>
              </a:rPr>
              <a:t>Es</a:t>
            </a:r>
            <a:r>
              <a:rPr sz="2000" dirty="0">
                <a:latin typeface="Palatino Linotype"/>
                <a:cs typeface="Palatino Linotype"/>
              </a:rPr>
              <a:t> sin </a:t>
            </a:r>
            <a:r>
              <a:rPr sz="2000" spc="-10" dirty="0">
                <a:latin typeface="Palatino Linotype"/>
                <a:cs typeface="Palatino Linotype"/>
              </a:rPr>
              <a:t>examen</a:t>
            </a:r>
            <a:r>
              <a:rPr sz="2000" spc="7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final,</a:t>
            </a:r>
            <a:r>
              <a:rPr sz="2000" spc="1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con</a:t>
            </a:r>
            <a:r>
              <a:rPr sz="2000" spc="-20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exámenes</a:t>
            </a:r>
            <a:r>
              <a:rPr sz="2000" spc="10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parciales</a:t>
            </a:r>
            <a:r>
              <a:rPr sz="2000" dirty="0">
                <a:latin typeface="Palatino Linotype"/>
                <a:cs typeface="Palatino Linotype"/>
              </a:rPr>
              <a:t> de</a:t>
            </a:r>
            <a:r>
              <a:rPr sz="2000" spc="1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múltiple</a:t>
            </a:r>
            <a:r>
              <a:rPr sz="2000" spc="-90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choice.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Con</a:t>
            </a:r>
            <a:r>
              <a:rPr sz="2000" spc="-2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recuperatorio</a:t>
            </a: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Palatino Linotype"/>
                <a:cs typeface="Palatino Linotype"/>
              </a:rPr>
              <a:t>Se </a:t>
            </a:r>
            <a:r>
              <a:rPr sz="2000" spc="-10" dirty="0">
                <a:latin typeface="Palatino Linotype"/>
                <a:cs typeface="Palatino Linotype"/>
              </a:rPr>
              <a:t>aprueba</a:t>
            </a:r>
            <a:r>
              <a:rPr sz="2000" spc="3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con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sz="2000" spc="5" dirty="0">
                <a:latin typeface="Palatino Linotype"/>
                <a:cs typeface="Palatino Linotype"/>
              </a:rPr>
              <a:t>la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nota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mínima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de</a:t>
            </a:r>
            <a:r>
              <a:rPr sz="2000" spc="-25" dirty="0">
                <a:latin typeface="Palatino Linotype"/>
                <a:cs typeface="Palatino Linotype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Palatino Linotype"/>
                <a:cs typeface="Palatino Linotype"/>
              </a:rPr>
              <a:t>6</a:t>
            </a:r>
            <a:r>
              <a:rPr sz="2000" b="1" u="heavy" spc="-10" dirty="0">
                <a:uFill>
                  <a:solidFill>
                    <a:srgbClr val="000000"/>
                  </a:solidFill>
                </a:uFill>
                <a:latin typeface="Palatino Linotype"/>
                <a:cs typeface="Palatino Linotype"/>
              </a:rPr>
              <a:t> 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Palatino Linotype"/>
                <a:cs typeface="Palatino Linotype"/>
              </a:rPr>
              <a:t>(seis)</a:t>
            </a:r>
            <a:endParaRPr sz="20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13661" y="1485392"/>
            <a:ext cx="9100820" cy="338842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Arial"/>
                <a:cs typeface="Arial"/>
              </a:rPr>
              <a:t>Modalidad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de la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clase,</a:t>
            </a:r>
            <a:r>
              <a:rPr sz="2000" b="1" spc="4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dictada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por el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profesor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y con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apoyo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de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 err="1">
                <a:latin typeface="Arial"/>
                <a:cs typeface="Arial"/>
              </a:rPr>
              <a:t>materia</a:t>
            </a:r>
            <a:r>
              <a:rPr lang="es-MX" sz="2000" b="1" spc="-5" dirty="0">
                <a:latin typeface="Arial"/>
                <a:cs typeface="Arial"/>
              </a:rPr>
              <a:t>l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Palatino Linotype"/>
                <a:cs typeface="Palatino Linotype"/>
              </a:rPr>
              <a:t>A</a:t>
            </a:r>
            <a:r>
              <a:rPr sz="2000" spc="-10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través</a:t>
            </a:r>
            <a:r>
              <a:rPr sz="2000" spc="5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da</a:t>
            </a:r>
            <a:r>
              <a:rPr sz="2000" spc="-10" dirty="0">
                <a:latin typeface="Palatino Linotype"/>
                <a:cs typeface="Palatino Linotype"/>
              </a:rPr>
              <a:t> una</a:t>
            </a:r>
            <a:r>
              <a:rPr sz="2000" spc="-55" dirty="0">
                <a:latin typeface="Palatino Linotype"/>
                <a:cs typeface="Palatino Linotype"/>
              </a:rPr>
              <a:t> </a:t>
            </a:r>
            <a:r>
              <a:rPr lang="es-MX" sz="2000" spc="-55" dirty="0">
                <a:latin typeface="Palatino Linotype"/>
                <a:cs typeface="Palatino Linotype"/>
              </a:rPr>
              <a:t>plataforma MOODLE</a:t>
            </a:r>
            <a:r>
              <a:rPr sz="2000" spc="1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se</a:t>
            </a:r>
            <a:r>
              <a:rPr sz="2000" spc="10" dirty="0">
                <a:latin typeface="Palatino Linotype"/>
                <a:cs typeface="Palatino Linotype"/>
              </a:rPr>
              <a:t> </a:t>
            </a:r>
            <a:r>
              <a:rPr sz="2000" spc="-40" dirty="0">
                <a:latin typeface="Palatino Linotype"/>
                <a:cs typeface="Palatino Linotype"/>
              </a:rPr>
              <a:t>va</a:t>
            </a:r>
            <a:r>
              <a:rPr sz="2000" spc="4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a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subir</a:t>
            </a:r>
            <a:r>
              <a:rPr sz="2000" spc="3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el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material</a:t>
            </a:r>
            <a:r>
              <a:rPr sz="2000" spc="4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de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lectura y</a:t>
            </a:r>
            <a:r>
              <a:rPr sz="2000" dirty="0">
                <a:latin typeface="Palatino Linotype"/>
                <a:cs typeface="Palatino Linotype"/>
              </a:rPr>
              <a:t> </a:t>
            </a:r>
            <a:r>
              <a:rPr lang="es-MX" sz="2000" spc="-10" dirty="0">
                <a:latin typeface="Palatino Linotype"/>
                <a:cs typeface="Palatino Linotype"/>
              </a:rPr>
              <a:t>t</a:t>
            </a:r>
            <a:r>
              <a:rPr sz="2000" spc="-10" dirty="0" err="1">
                <a:latin typeface="Palatino Linotype"/>
                <a:cs typeface="Palatino Linotype"/>
              </a:rPr>
              <a:t>ambien</a:t>
            </a:r>
            <a:r>
              <a:rPr lang="es-MX" sz="2000" spc="-10" dirty="0">
                <a:latin typeface="Palatino Linotype"/>
                <a:cs typeface="Palatino Linotype"/>
              </a:rPr>
              <a:t> </a:t>
            </a:r>
            <a:r>
              <a:rPr sz="2000" spc="-10" dirty="0" err="1">
                <a:latin typeface="Palatino Linotype"/>
                <a:cs typeface="Palatino Linotype"/>
              </a:rPr>
              <a:t>trabajos</a:t>
            </a:r>
            <a:r>
              <a:rPr sz="2000" spc="20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prácticos</a:t>
            </a:r>
            <a:r>
              <a:rPr sz="2000" spc="-1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y</a:t>
            </a:r>
            <a:r>
              <a:rPr sz="200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de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investigación.</a:t>
            </a: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endParaRPr sz="2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Palatino Linotype"/>
              <a:cs typeface="Palatino Linotype"/>
            </a:endParaRPr>
          </a:p>
          <a:p>
            <a:pPr marL="12700" marR="5080">
              <a:lnSpc>
                <a:spcPct val="120000"/>
              </a:lnSpc>
            </a:pPr>
            <a:r>
              <a:rPr sz="2000" dirty="0">
                <a:latin typeface="Palatino Linotype"/>
                <a:cs typeface="Palatino Linotype"/>
              </a:rPr>
              <a:t>Los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trabajos</a:t>
            </a:r>
            <a:r>
              <a:rPr sz="2000" spc="30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solicitados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deberán</a:t>
            </a:r>
            <a:r>
              <a:rPr sz="2000" spc="5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ser</a:t>
            </a:r>
            <a:r>
              <a:rPr sz="2000" spc="10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completados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y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subidos</a:t>
            </a:r>
            <a:r>
              <a:rPr sz="2000" spc="3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a tiempo</a:t>
            </a:r>
            <a:r>
              <a:rPr sz="2000" spc="2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conforme</a:t>
            </a:r>
            <a:r>
              <a:rPr sz="2000" spc="-3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al </a:t>
            </a:r>
            <a:r>
              <a:rPr sz="2000" spc="-484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horario</a:t>
            </a:r>
            <a:r>
              <a:rPr sz="200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establecido</a:t>
            </a:r>
            <a:r>
              <a:rPr sz="2000" spc="4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en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sz="2000" dirty="0" err="1">
                <a:latin typeface="Palatino Linotype"/>
                <a:cs typeface="Palatino Linotype"/>
              </a:rPr>
              <a:t>el</a:t>
            </a:r>
            <a:r>
              <a:rPr sz="2000" spc="5" dirty="0">
                <a:latin typeface="Palatino Linotype"/>
                <a:cs typeface="Palatino Linotype"/>
              </a:rPr>
              <a:t> </a:t>
            </a:r>
            <a:r>
              <a:rPr lang="es-MX" sz="2000" spc="5" dirty="0">
                <a:latin typeface="Palatino Linotype"/>
                <a:cs typeface="Palatino Linotype"/>
              </a:rPr>
              <a:t>Moodle</a:t>
            </a:r>
            <a:r>
              <a:rPr sz="2000" spc="-5" dirty="0">
                <a:latin typeface="Palatino Linotype"/>
                <a:cs typeface="Palatino Linotype"/>
              </a:rPr>
              <a:t>,</a:t>
            </a:r>
            <a:r>
              <a:rPr sz="2000" spc="1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una</a:t>
            </a:r>
            <a:r>
              <a:rPr sz="2000" spc="25" dirty="0">
                <a:latin typeface="Palatino Linotype"/>
                <a:cs typeface="Palatino Linotype"/>
              </a:rPr>
              <a:t> </a:t>
            </a:r>
            <a:r>
              <a:rPr sz="2000" spc="-20" dirty="0">
                <a:latin typeface="Palatino Linotype"/>
                <a:cs typeface="Palatino Linotype"/>
              </a:rPr>
              <a:t>vez</a:t>
            </a:r>
            <a:r>
              <a:rPr sz="2000" spc="2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cerrada</a:t>
            </a:r>
            <a:r>
              <a:rPr sz="2000" spc="20" dirty="0">
                <a:latin typeface="Palatino Linotype"/>
                <a:cs typeface="Palatino Linotype"/>
              </a:rPr>
              <a:t> </a:t>
            </a:r>
            <a:r>
              <a:rPr sz="2000" spc="5" dirty="0">
                <a:latin typeface="Palatino Linotype"/>
                <a:cs typeface="Palatino Linotype"/>
              </a:rPr>
              <a:t>la</a:t>
            </a:r>
            <a:r>
              <a:rPr sz="2000" spc="-5" dirty="0">
                <a:latin typeface="Palatino Linotype"/>
                <a:cs typeface="Palatino Linotype"/>
              </a:rPr>
              <a:t> </a:t>
            </a:r>
            <a:r>
              <a:rPr sz="2000" dirty="0">
                <a:latin typeface="Palatino Linotype"/>
                <a:cs typeface="Palatino Linotype"/>
              </a:rPr>
              <a:t>aplicación</a:t>
            </a:r>
            <a:r>
              <a:rPr sz="2000" spc="-1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NO</a:t>
            </a:r>
            <a:r>
              <a:rPr sz="2000" spc="2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podrán </a:t>
            </a:r>
            <a:r>
              <a:rPr sz="2000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subir</a:t>
            </a:r>
            <a:r>
              <a:rPr sz="2000" spc="2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mas</a:t>
            </a:r>
            <a:r>
              <a:rPr sz="2000" spc="25" dirty="0">
                <a:latin typeface="Palatino Linotype"/>
                <a:cs typeface="Palatino Linotype"/>
              </a:rPr>
              <a:t> </a:t>
            </a:r>
            <a:r>
              <a:rPr sz="2000" spc="-10" dirty="0">
                <a:latin typeface="Palatino Linotype"/>
                <a:cs typeface="Palatino Linotype"/>
              </a:rPr>
              <a:t>ninguna</a:t>
            </a:r>
            <a:r>
              <a:rPr sz="2000" spc="35" dirty="0">
                <a:latin typeface="Palatino Linotype"/>
                <a:cs typeface="Palatino Linotype"/>
              </a:rPr>
              <a:t> </a:t>
            </a:r>
            <a:r>
              <a:rPr sz="2000" spc="-5" dirty="0">
                <a:latin typeface="Palatino Linotype"/>
                <a:cs typeface="Palatino Linotype"/>
              </a:rPr>
              <a:t>respuesta.</a:t>
            </a:r>
            <a:endParaRPr sz="20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3124" y="800100"/>
            <a:ext cx="0" cy="1067435"/>
          </a:xfrm>
          <a:custGeom>
            <a:avLst/>
            <a:gdLst/>
            <a:ahLst/>
            <a:cxnLst/>
            <a:rect l="l" t="t" r="r" b="b"/>
            <a:pathLst>
              <a:path h="1067435">
                <a:moveTo>
                  <a:pt x="0" y="0"/>
                </a:moveTo>
                <a:lnTo>
                  <a:pt x="0" y="1067180"/>
                </a:lnTo>
              </a:path>
            </a:pathLst>
          </a:custGeom>
          <a:ln w="39624">
            <a:solidFill>
              <a:srgbClr val="5FA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3661" y="963625"/>
            <a:ext cx="290195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"/>
                <a:cs typeface="Arial"/>
              </a:rPr>
              <a:t>Objetivos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materia</a:t>
            </a:r>
            <a:r>
              <a:rPr sz="3200" b="0" spc="-10" dirty="0">
                <a:latin typeface="Palatino Linotype"/>
                <a:cs typeface="Palatino Linotype"/>
              </a:rPr>
              <a:t>:</a:t>
            </a:r>
            <a:endParaRPr sz="320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2610" marR="869950" indent="-229235">
              <a:lnSpc>
                <a:spcPct val="120000"/>
              </a:lnSpc>
              <a:spcBef>
                <a:spcPts val="100"/>
              </a:spcBef>
              <a:buClr>
                <a:srgbClr val="5FA434"/>
              </a:buClr>
              <a:buChar char="•"/>
              <a:tabLst>
                <a:tab pos="562610" algn="l"/>
                <a:tab pos="563245" algn="l"/>
              </a:tabLst>
            </a:pPr>
            <a:r>
              <a:rPr spc="-5" dirty="0"/>
              <a:t>Aproximación</a:t>
            </a:r>
            <a:r>
              <a:rPr spc="10" dirty="0"/>
              <a:t> </a:t>
            </a:r>
            <a:r>
              <a:rPr spc="-5" dirty="0"/>
              <a:t>y</a:t>
            </a:r>
            <a:r>
              <a:rPr spc="10" dirty="0"/>
              <a:t> </a:t>
            </a:r>
            <a:r>
              <a:rPr spc="-10" dirty="0"/>
              <a:t>aprendizaje</a:t>
            </a:r>
            <a:r>
              <a:rPr spc="85" dirty="0"/>
              <a:t> </a:t>
            </a:r>
            <a:r>
              <a:rPr spc="-5" dirty="0"/>
              <a:t>de</a:t>
            </a:r>
            <a:r>
              <a:rPr spc="15" dirty="0"/>
              <a:t> </a:t>
            </a:r>
            <a:r>
              <a:rPr spc="-10" dirty="0"/>
              <a:t>las</a:t>
            </a:r>
            <a:r>
              <a:rPr dirty="0"/>
              <a:t> </a:t>
            </a:r>
            <a:r>
              <a:rPr spc="-5" dirty="0"/>
              <a:t>técnicas</a:t>
            </a:r>
            <a:r>
              <a:rPr spc="25" dirty="0"/>
              <a:t> </a:t>
            </a:r>
            <a:r>
              <a:rPr spc="-5" dirty="0"/>
              <a:t>de</a:t>
            </a:r>
            <a:r>
              <a:rPr spc="-10" dirty="0"/>
              <a:t> resolución</a:t>
            </a:r>
            <a:r>
              <a:rPr spc="60" dirty="0"/>
              <a:t> </a:t>
            </a:r>
            <a:r>
              <a:rPr spc="-10" dirty="0"/>
              <a:t>alternativas</a:t>
            </a:r>
            <a:r>
              <a:rPr spc="75" dirty="0"/>
              <a:t> </a:t>
            </a:r>
            <a:r>
              <a:rPr spc="-5" dirty="0"/>
              <a:t>de </a:t>
            </a:r>
            <a:r>
              <a:rPr spc="-545" dirty="0"/>
              <a:t> </a:t>
            </a:r>
            <a:r>
              <a:rPr spc="-5" dirty="0"/>
              <a:t>conflicto.</a:t>
            </a:r>
          </a:p>
          <a:p>
            <a:pPr marL="562610" indent="-229235">
              <a:lnSpc>
                <a:spcPct val="100000"/>
              </a:lnSpc>
              <a:spcBef>
                <a:spcPts val="1490"/>
              </a:spcBef>
              <a:buClr>
                <a:srgbClr val="5FA434"/>
              </a:buClr>
              <a:buChar char="•"/>
              <a:tabLst>
                <a:tab pos="562610" algn="l"/>
                <a:tab pos="563245" algn="l"/>
              </a:tabLst>
            </a:pPr>
            <a:r>
              <a:rPr spc="-5" dirty="0"/>
              <a:t>Conocer</a:t>
            </a:r>
            <a:r>
              <a:rPr spc="20" dirty="0"/>
              <a:t> </a:t>
            </a:r>
            <a:r>
              <a:rPr spc="-5" dirty="0"/>
              <a:t>y</a:t>
            </a:r>
            <a:r>
              <a:rPr spc="5" dirty="0"/>
              <a:t> </a:t>
            </a:r>
            <a:r>
              <a:rPr spc="-5" dirty="0"/>
              <a:t>desarrollar</a:t>
            </a:r>
            <a:r>
              <a:rPr spc="20" dirty="0"/>
              <a:t> </a:t>
            </a:r>
            <a:r>
              <a:rPr spc="-10" dirty="0"/>
              <a:t>habilidades</a:t>
            </a:r>
            <a:r>
              <a:rPr spc="125" dirty="0"/>
              <a:t> </a:t>
            </a:r>
            <a:r>
              <a:rPr spc="-10" dirty="0"/>
              <a:t>personales</a:t>
            </a:r>
            <a:r>
              <a:rPr spc="20" dirty="0"/>
              <a:t> </a:t>
            </a:r>
            <a:r>
              <a:rPr spc="5" dirty="0"/>
              <a:t>como</a:t>
            </a:r>
            <a:r>
              <a:rPr spc="-35" dirty="0"/>
              <a:t> </a:t>
            </a:r>
            <a:r>
              <a:rPr spc="-5" dirty="0"/>
              <a:t>ser:</a:t>
            </a:r>
            <a:r>
              <a:rPr spc="-20" dirty="0"/>
              <a:t> </a:t>
            </a:r>
            <a:r>
              <a:rPr spc="-10" dirty="0"/>
              <a:t>la</a:t>
            </a:r>
            <a:r>
              <a:rPr spc="10" dirty="0"/>
              <a:t> </a:t>
            </a:r>
            <a:r>
              <a:rPr spc="-5" dirty="0"/>
              <a:t>escucha</a:t>
            </a:r>
            <a:r>
              <a:rPr spc="10" dirty="0"/>
              <a:t> </a:t>
            </a:r>
            <a:r>
              <a:rPr spc="-10" dirty="0"/>
              <a:t>activa,</a:t>
            </a:r>
            <a:r>
              <a:rPr spc="15" dirty="0"/>
              <a:t> </a:t>
            </a:r>
            <a:r>
              <a:rPr spc="-10" dirty="0"/>
              <a:t>la</a:t>
            </a:r>
          </a:p>
          <a:p>
            <a:pPr marL="562610">
              <a:lnSpc>
                <a:spcPct val="100000"/>
              </a:lnSpc>
              <a:spcBef>
                <a:spcPts val="480"/>
              </a:spcBef>
            </a:pPr>
            <a:r>
              <a:rPr spc="-5" dirty="0"/>
              <a:t>empatía,</a:t>
            </a:r>
            <a:r>
              <a:rPr spc="-30" dirty="0"/>
              <a:t> </a:t>
            </a:r>
            <a:r>
              <a:rPr spc="-5" dirty="0"/>
              <a:t>el</a:t>
            </a:r>
            <a:r>
              <a:rPr spc="5" dirty="0"/>
              <a:t> </a:t>
            </a:r>
            <a:r>
              <a:rPr spc="-5" dirty="0"/>
              <a:t>rapport</a:t>
            </a:r>
            <a:r>
              <a:rPr spc="20" dirty="0"/>
              <a:t> </a:t>
            </a:r>
            <a:r>
              <a:rPr spc="-5" dirty="0"/>
              <a:t>y</a:t>
            </a:r>
            <a:r>
              <a:rPr spc="-15" dirty="0"/>
              <a:t> </a:t>
            </a:r>
            <a:r>
              <a:rPr spc="-10" dirty="0"/>
              <a:t>la</a:t>
            </a:r>
            <a:r>
              <a:rPr spc="15" dirty="0"/>
              <a:t> </a:t>
            </a:r>
            <a:r>
              <a:rPr spc="-5" dirty="0"/>
              <a:t>comunicación</a:t>
            </a:r>
            <a:r>
              <a:rPr spc="15" dirty="0"/>
              <a:t> </a:t>
            </a:r>
            <a:r>
              <a:rPr spc="-10" dirty="0"/>
              <a:t>asertiva.</a:t>
            </a:r>
          </a:p>
          <a:p>
            <a:pPr marL="562610" indent="-229235">
              <a:lnSpc>
                <a:spcPct val="100000"/>
              </a:lnSpc>
              <a:spcBef>
                <a:spcPts val="1465"/>
              </a:spcBef>
              <a:buClr>
                <a:srgbClr val="5FA434"/>
              </a:buClr>
              <a:buChar char="•"/>
              <a:tabLst>
                <a:tab pos="562610" algn="l"/>
                <a:tab pos="563245" algn="l"/>
              </a:tabLst>
            </a:pPr>
            <a:r>
              <a:rPr spc="-5" dirty="0"/>
              <a:t>Conocer</a:t>
            </a:r>
            <a:r>
              <a:rPr spc="10" dirty="0"/>
              <a:t> </a:t>
            </a:r>
            <a:r>
              <a:rPr spc="-5" dirty="0"/>
              <a:t>el conflicto</a:t>
            </a:r>
            <a:r>
              <a:rPr spc="5" dirty="0"/>
              <a:t> </a:t>
            </a:r>
            <a:r>
              <a:rPr spc="-5" dirty="0"/>
              <a:t>y</a:t>
            </a:r>
            <a:r>
              <a:rPr spc="-25" dirty="0"/>
              <a:t> </a:t>
            </a:r>
            <a:r>
              <a:rPr spc="-10" dirty="0"/>
              <a:t>las</a:t>
            </a:r>
            <a:r>
              <a:rPr spc="10" dirty="0"/>
              <a:t> </a:t>
            </a:r>
            <a:r>
              <a:rPr spc="5" dirty="0"/>
              <a:t>formas</a:t>
            </a:r>
            <a:r>
              <a:rPr spc="-75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abordarlos.</a:t>
            </a:r>
          </a:p>
          <a:p>
            <a:pPr marL="562610" indent="-229235">
              <a:lnSpc>
                <a:spcPct val="100000"/>
              </a:lnSpc>
              <a:spcBef>
                <a:spcPts val="1495"/>
              </a:spcBef>
              <a:buClr>
                <a:srgbClr val="5FA434"/>
              </a:buClr>
              <a:buChar char="•"/>
              <a:tabLst>
                <a:tab pos="562610" algn="l"/>
                <a:tab pos="563245" algn="l"/>
              </a:tabLst>
            </a:pPr>
            <a:r>
              <a:rPr spc="-5" dirty="0"/>
              <a:t>La</a:t>
            </a:r>
            <a:r>
              <a:rPr spc="15" dirty="0"/>
              <a:t> </a:t>
            </a:r>
            <a:r>
              <a:rPr spc="-5" dirty="0"/>
              <a:t>importancia</a:t>
            </a:r>
            <a:r>
              <a:rPr dirty="0"/>
              <a:t> </a:t>
            </a:r>
            <a:r>
              <a:rPr spc="-10" dirty="0"/>
              <a:t>en</a:t>
            </a:r>
            <a:r>
              <a:rPr spc="15" dirty="0"/>
              <a:t> </a:t>
            </a:r>
            <a:r>
              <a:rPr spc="-10" dirty="0"/>
              <a:t>la</a:t>
            </a:r>
            <a:r>
              <a:rPr spc="15" dirty="0"/>
              <a:t> </a:t>
            </a:r>
            <a:r>
              <a:rPr spc="-5" dirty="0"/>
              <a:t>función</a:t>
            </a:r>
            <a:r>
              <a:rPr spc="20" dirty="0"/>
              <a:t> </a:t>
            </a:r>
            <a:r>
              <a:rPr spc="-10" dirty="0"/>
              <a:t>policial</a:t>
            </a:r>
            <a:r>
              <a:rPr spc="55" dirty="0"/>
              <a:t> </a:t>
            </a:r>
            <a:r>
              <a:rPr spc="-10" dirty="0"/>
              <a:t>del</a:t>
            </a:r>
            <a:r>
              <a:rPr spc="35" dirty="0"/>
              <a:t> </a:t>
            </a:r>
            <a:r>
              <a:rPr dirty="0"/>
              <a:t>primer</a:t>
            </a:r>
            <a:r>
              <a:rPr spc="-45" dirty="0"/>
              <a:t> </a:t>
            </a:r>
            <a:r>
              <a:rPr spc="-10" dirty="0"/>
              <a:t>interventor</a:t>
            </a:r>
            <a:r>
              <a:rPr spc="75" dirty="0"/>
              <a:t> </a:t>
            </a:r>
            <a:r>
              <a:rPr spc="-5" dirty="0"/>
              <a:t>o</a:t>
            </a:r>
            <a:r>
              <a:rPr dirty="0"/>
              <a:t> primer</a:t>
            </a:r>
            <a:r>
              <a:rPr spc="-20" dirty="0"/>
              <a:t> respondedor.</a:t>
            </a:r>
          </a:p>
          <a:p>
            <a:pPr marL="562610" indent="-229235">
              <a:lnSpc>
                <a:spcPct val="100000"/>
              </a:lnSpc>
              <a:spcBef>
                <a:spcPts val="1490"/>
              </a:spcBef>
              <a:buClr>
                <a:srgbClr val="5FA434"/>
              </a:buClr>
              <a:buChar char="•"/>
              <a:tabLst>
                <a:tab pos="562610" algn="l"/>
                <a:tab pos="563245" algn="l"/>
              </a:tabLst>
            </a:pPr>
            <a:r>
              <a:rPr spc="-5" dirty="0"/>
              <a:t>Conocer</a:t>
            </a:r>
            <a:r>
              <a:rPr spc="15" dirty="0"/>
              <a:t> </a:t>
            </a:r>
            <a:r>
              <a:rPr spc="-10" dirty="0"/>
              <a:t>la</a:t>
            </a:r>
            <a:r>
              <a:rPr spc="10" dirty="0"/>
              <a:t> </a:t>
            </a:r>
            <a:r>
              <a:rPr spc="-10" dirty="0"/>
              <a:t>utilidad</a:t>
            </a:r>
            <a:r>
              <a:rPr spc="85" dirty="0"/>
              <a:t> </a:t>
            </a:r>
            <a:r>
              <a:rPr spc="-10" dirty="0"/>
              <a:t>del</a:t>
            </a:r>
            <a:r>
              <a:rPr dirty="0"/>
              <a:t> </a:t>
            </a:r>
            <a:r>
              <a:rPr spc="-5" dirty="0"/>
              <a:t>empleo</a:t>
            </a:r>
            <a:r>
              <a:rPr spc="-10" dirty="0"/>
              <a:t> </a:t>
            </a:r>
            <a:r>
              <a:rPr spc="-5" dirty="0"/>
              <a:t>de</a:t>
            </a:r>
            <a:r>
              <a:rPr spc="10" dirty="0"/>
              <a:t> </a:t>
            </a:r>
            <a:r>
              <a:rPr spc="-10" dirty="0"/>
              <a:t>las</a:t>
            </a:r>
            <a:r>
              <a:rPr spc="20" dirty="0"/>
              <a:t> </a:t>
            </a:r>
            <a:r>
              <a:rPr spc="-5" dirty="0"/>
              <a:t>técnicas de</a:t>
            </a:r>
            <a:r>
              <a:rPr spc="10" dirty="0"/>
              <a:t> </a:t>
            </a:r>
            <a:r>
              <a:rPr spc="-5" dirty="0"/>
              <a:t>resolución</a:t>
            </a:r>
            <a:r>
              <a:rPr spc="30" dirty="0"/>
              <a:t> </a:t>
            </a:r>
            <a:r>
              <a:rPr spc="-10" dirty="0"/>
              <a:t>alternativas</a:t>
            </a:r>
            <a:r>
              <a:rPr spc="70" dirty="0"/>
              <a:t> </a:t>
            </a:r>
            <a:r>
              <a:rPr spc="-5" dirty="0"/>
              <a:t>de</a:t>
            </a:r>
          </a:p>
          <a:p>
            <a:pPr marL="562610">
              <a:lnSpc>
                <a:spcPct val="100000"/>
              </a:lnSpc>
              <a:spcBef>
                <a:spcPts val="480"/>
              </a:spcBef>
            </a:pPr>
            <a:r>
              <a:rPr spc="-5" dirty="0"/>
              <a:t>conflictos</a:t>
            </a:r>
            <a:r>
              <a:rPr spc="-10" dirty="0"/>
              <a:t> en</a:t>
            </a:r>
            <a:r>
              <a:rPr dirty="0"/>
              <a:t> </a:t>
            </a:r>
            <a:r>
              <a:rPr spc="-5" dirty="0"/>
              <a:t>el</a:t>
            </a:r>
            <a:r>
              <a:rPr spc="-10" dirty="0"/>
              <a:t> </a:t>
            </a:r>
            <a:r>
              <a:rPr spc="-5" dirty="0"/>
              <a:t>accionar</a:t>
            </a:r>
            <a:r>
              <a:rPr spc="5" dirty="0"/>
              <a:t> </a:t>
            </a:r>
            <a:r>
              <a:rPr spc="-10" dirty="0"/>
              <a:t>policial.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61A34-3F90-433C-9ED7-872A9132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098" y="457200"/>
            <a:ext cx="9238741" cy="615553"/>
          </a:xfrm>
        </p:spPr>
        <p:txBody>
          <a:bodyPr/>
          <a:lstStyle/>
          <a:p>
            <a:r>
              <a:rPr lang="es-MX" sz="4000" dirty="0"/>
              <a:t>Módulos</a:t>
            </a:r>
            <a:endParaRPr lang="es-AR" sz="40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A67D7D-D6EA-4EE7-BF6A-8E2544D29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7566" y="1219200"/>
            <a:ext cx="9607803" cy="553997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MX" b="1" u="sng" dirty="0"/>
              <a:t>Ser humano y sociedad</a:t>
            </a:r>
            <a:r>
              <a:rPr lang="es-MX" dirty="0"/>
              <a:t>:  exploraremos las complejas interacciones entre el individuo y la sociedad, y cómo estas dinámicas influyen en la generación y resolución de conflictos en un contexto policial.</a:t>
            </a:r>
          </a:p>
          <a:p>
            <a:pPr marL="457200" indent="-457200">
              <a:buFont typeface="+mj-lt"/>
              <a:buAutoNum type="arabicPeriod"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b="1" u="sng" dirty="0"/>
              <a:t>Comunicación humana</a:t>
            </a:r>
            <a:r>
              <a:rPr lang="es-MX" dirty="0"/>
              <a:t>:  La comunicación efectiva es fundamental en la labor policial, ya que influye en cómo se perciben los mensajes, cómo se manejan las situaciones y cómo se resuelven los conflictos.</a:t>
            </a:r>
          </a:p>
          <a:p>
            <a:pPr marL="457200" indent="-457200">
              <a:buFont typeface="+mj-lt"/>
              <a:buAutoNum type="arabicPeriod"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b="1" u="sng" dirty="0"/>
              <a:t>Habilidades comunicativas</a:t>
            </a:r>
            <a:r>
              <a:rPr lang="es-MX" dirty="0"/>
              <a:t>: exploraremos las habilidades fundamentales de comunicación de los seres humanos y que son esenciales para el éxito en el trabajo policial y en la gestión efectiva de conflictos</a:t>
            </a:r>
          </a:p>
          <a:p>
            <a:pPr marL="457200" indent="-457200">
              <a:buFont typeface="+mj-lt"/>
              <a:buAutoNum type="arabicPeriod"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b="1" u="sng" dirty="0"/>
              <a:t>Habilidades comunicativas de los funcionarios policiales</a:t>
            </a:r>
            <a:r>
              <a:rPr lang="es-MX" dirty="0"/>
              <a:t>: exploraremos la importancia de las habilidades de comunicación para los policías y cómo estas habilidades pueden contribuir a una interacción más efectiva con la comunidad y la resolución pacífica de conflictos.</a:t>
            </a:r>
          </a:p>
          <a:p>
            <a:pPr marL="457200" indent="-457200">
              <a:buFont typeface="+mj-lt"/>
              <a:buAutoNum type="arabicPeriod"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141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EF5C3B-C398-4731-A740-B161E8C8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2098" y="685800"/>
            <a:ext cx="9607803" cy="5847755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s-MX" b="1" u="sng" dirty="0"/>
              <a:t>Introducción al conflicto</a:t>
            </a:r>
            <a:r>
              <a:rPr lang="es-MX" dirty="0"/>
              <a:t>:  exploraremos los conceptos fundamentales relacionados con el conflicto, su naturaleza, sus causas y sus posibles formas de resolución.</a:t>
            </a:r>
          </a:p>
          <a:p>
            <a:pPr marL="457200" indent="-457200">
              <a:buFont typeface="+mj-lt"/>
              <a:buAutoNum type="arabicPeriod" startAt="5"/>
            </a:pPr>
            <a:endParaRPr lang="es-MX" dirty="0"/>
          </a:p>
          <a:p>
            <a:pPr marL="457200" indent="-457200">
              <a:buFont typeface="+mj-lt"/>
              <a:buAutoNum type="arabicPeriod" startAt="5"/>
            </a:pPr>
            <a:r>
              <a:rPr lang="es-MX" b="1" u="sng" dirty="0"/>
              <a:t>Métodos de resolución alternativos de conflictos</a:t>
            </a:r>
            <a:r>
              <a:rPr lang="es-MX" dirty="0"/>
              <a:t>: exploraremos diferentes enfoques y técnicas que permiten resolver conflictos de manera pacífica y constructiva, sin recurrir necesariamente a la intervención judicial.</a:t>
            </a:r>
          </a:p>
          <a:p>
            <a:pPr marL="457200" indent="-457200">
              <a:buFont typeface="+mj-lt"/>
              <a:buAutoNum type="arabicPeriod" startAt="5"/>
            </a:pPr>
            <a:endParaRPr lang="es-MX" dirty="0"/>
          </a:p>
          <a:p>
            <a:pPr marL="457200" indent="-457200">
              <a:buFont typeface="+mj-lt"/>
              <a:buAutoNum type="arabicPeriod" startAt="5"/>
            </a:pPr>
            <a:r>
              <a:rPr lang="es-MX" b="1" u="sng" dirty="0"/>
              <a:t>Primer interventor o primer respondedor</a:t>
            </a:r>
            <a:r>
              <a:rPr lang="es-MX" dirty="0"/>
              <a:t>: En este módulo, exploraremos el papel crucial que desempeñan los primeros interventores o respondedores en la gestión de situaciones conflictivas y la importancia de su intervención inicial en la prevención de escaladas y la promoción de la seguridad pública</a:t>
            </a:r>
          </a:p>
          <a:p>
            <a:pPr marL="457200" indent="-457200">
              <a:buFont typeface="+mj-lt"/>
              <a:buAutoNum type="arabicPeriod" startAt="5"/>
            </a:pPr>
            <a:endParaRPr lang="es-MX" dirty="0"/>
          </a:p>
          <a:p>
            <a:pPr marL="457200" indent="-457200">
              <a:buFont typeface="+mj-lt"/>
              <a:buAutoNum type="arabicPeriod" startAt="5"/>
            </a:pPr>
            <a:r>
              <a:rPr lang="es-MX" b="1" u="sng" dirty="0"/>
              <a:t>Acciones a seguir y perímetros policiales</a:t>
            </a:r>
            <a:r>
              <a:rPr lang="es-MX" dirty="0"/>
              <a:t>: Exploraremos las acciones y procedimientos que los funcionarios policiales deben seguir al enfrentarse a situaciones de conflicto, así como la importancia y el manejo adecuado de los perímetros policiales en el mantenimiento del orden y la seguridad pública.</a:t>
            </a:r>
          </a:p>
          <a:p>
            <a:pPr marL="457200" indent="-457200">
              <a:buFont typeface="+mj-lt"/>
              <a:buAutoNum type="arabicPeriod" startAt="5"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8487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00A04E-CCEE-41F8-9972-D3B46FB28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2098" y="1371600"/>
            <a:ext cx="9607803" cy="3077766"/>
          </a:xfrm>
        </p:spPr>
        <p:txBody>
          <a:bodyPr/>
          <a:lstStyle/>
          <a:p>
            <a:pPr marL="457200" indent="-457200">
              <a:buFont typeface="+mj-lt"/>
              <a:buAutoNum type="arabicPeriod" startAt="9"/>
            </a:pPr>
            <a:r>
              <a:rPr lang="es-AR" b="1" u="sng" dirty="0"/>
              <a:t>Protocolo de respuestas a hipótesis de conflictos</a:t>
            </a:r>
            <a:r>
              <a:rPr lang="es-AR" dirty="0"/>
              <a:t>: </a:t>
            </a:r>
            <a:r>
              <a:rPr lang="es-MX" dirty="0"/>
              <a:t>En este módulo, exploraremos la importancia de establecer protocolos claros y efectivos para la primera respuesta ante situaciones de conflicto, así como las estrategias para evaluar, gestionar y prevenir la escalada de conflictos en el ámbito policial.</a:t>
            </a:r>
            <a:endParaRPr lang="es-AR" dirty="0"/>
          </a:p>
          <a:p>
            <a:pPr marL="457200" indent="-457200">
              <a:buFont typeface="+mj-lt"/>
              <a:buAutoNum type="arabicPeriod" startAt="9"/>
            </a:pPr>
            <a:endParaRPr lang="es-AR" dirty="0"/>
          </a:p>
          <a:p>
            <a:pPr marL="457200" indent="-457200">
              <a:buFont typeface="+mj-lt"/>
              <a:buAutoNum type="arabicPeriod" startAt="9"/>
            </a:pPr>
            <a:r>
              <a:rPr lang="es-AR" b="1" u="sng" dirty="0"/>
              <a:t>Judo verbal y Policia</a:t>
            </a:r>
            <a:r>
              <a:rPr lang="es-AR" dirty="0"/>
              <a:t>: </a:t>
            </a:r>
            <a:r>
              <a:rPr lang="es-MX" dirty="0"/>
              <a:t> En este módulo, exploraremos la aplicación de principios y técnicas del Judo Verbal en el trabajo policial, con el objetivo de promover la seguridad, la resolución pacífica de conflictos y el manejo efectivo de situaciones difíciles.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3632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747</Words>
  <Application>Microsoft Office PowerPoint</Application>
  <PresentationFormat>Panorámica</PresentationFormat>
  <Paragraphs>68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MT</vt:lpstr>
      <vt:lpstr>Calibri</vt:lpstr>
      <vt:lpstr>Palatino Linotype</vt:lpstr>
      <vt:lpstr>Office Theme</vt:lpstr>
      <vt:lpstr>Presentación de PowerPoint</vt:lpstr>
      <vt:lpstr>Abordaje y resolución alternativa de conflictos</vt:lpstr>
      <vt:lpstr>Presentación de PowerPoint</vt:lpstr>
      <vt:lpstr>Cursada los días martes de 08:00 a 10:20 horas</vt:lpstr>
      <vt:lpstr>Presentación de PowerPoint</vt:lpstr>
      <vt:lpstr>Objetivos de la materia:</vt:lpstr>
      <vt:lpstr>Módulos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CESAR ALFONZO</cp:lastModifiedBy>
  <cp:revision>13</cp:revision>
  <dcterms:created xsi:type="dcterms:W3CDTF">2024-04-14T18:29:47Z</dcterms:created>
  <dcterms:modified xsi:type="dcterms:W3CDTF">2024-04-23T02:52:44Z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2024-04-14T00:00:00Z</vt:filetime>
  </property>
</Properties>
</file>