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wmf" ContentType="image/x-w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124"/>
  </p:handoutMasterIdLst>
  <p:sldIdLst>
    <p:sldId id="347" r:id="rId3"/>
    <p:sldId id="371" r:id="rId5"/>
    <p:sldId id="265" r:id="rId6"/>
    <p:sldId id="395" r:id="rId7"/>
    <p:sldId id="393" r:id="rId8"/>
    <p:sldId id="394" r:id="rId9"/>
    <p:sldId id="266" r:id="rId10"/>
    <p:sldId id="271" r:id="rId11"/>
    <p:sldId id="268" r:id="rId12"/>
    <p:sldId id="267" r:id="rId13"/>
    <p:sldId id="269" r:id="rId14"/>
    <p:sldId id="270" r:id="rId15"/>
    <p:sldId id="279" r:id="rId16"/>
    <p:sldId id="272" r:id="rId17"/>
    <p:sldId id="280" r:id="rId18"/>
    <p:sldId id="281" r:id="rId19"/>
    <p:sldId id="283" r:id="rId20"/>
    <p:sldId id="282" r:id="rId21"/>
    <p:sldId id="285" r:id="rId22"/>
    <p:sldId id="376" r:id="rId23"/>
    <p:sldId id="377" r:id="rId24"/>
    <p:sldId id="367" r:id="rId25"/>
    <p:sldId id="368" r:id="rId26"/>
    <p:sldId id="378" r:id="rId27"/>
    <p:sldId id="284" r:id="rId28"/>
    <p:sldId id="286" r:id="rId29"/>
    <p:sldId id="287" r:id="rId30"/>
    <p:sldId id="372" r:id="rId31"/>
    <p:sldId id="373" r:id="rId32"/>
    <p:sldId id="288" r:id="rId33"/>
    <p:sldId id="289" r:id="rId34"/>
    <p:sldId id="374" r:id="rId35"/>
    <p:sldId id="290" r:id="rId36"/>
    <p:sldId id="375" r:id="rId37"/>
    <p:sldId id="397" r:id="rId38"/>
    <p:sldId id="399" r:id="rId39"/>
    <p:sldId id="398" r:id="rId40"/>
    <p:sldId id="291" r:id="rId41"/>
    <p:sldId id="400" r:id="rId42"/>
    <p:sldId id="512" r:id="rId43"/>
    <p:sldId id="292" r:id="rId44"/>
    <p:sldId id="293" r:id="rId45"/>
    <p:sldId id="299" r:id="rId46"/>
    <p:sldId id="383" r:id="rId47"/>
    <p:sldId id="294" r:id="rId48"/>
    <p:sldId id="295" r:id="rId49"/>
    <p:sldId id="296" r:id="rId50"/>
    <p:sldId id="302" r:id="rId51"/>
    <p:sldId id="298" r:id="rId52"/>
    <p:sldId id="301" r:id="rId53"/>
    <p:sldId id="297" r:id="rId54"/>
    <p:sldId id="355" r:id="rId55"/>
    <p:sldId id="305" r:id="rId56"/>
    <p:sldId id="300" r:id="rId57"/>
    <p:sldId id="329" r:id="rId58"/>
    <p:sldId id="306" r:id="rId59"/>
    <p:sldId id="307" r:id="rId60"/>
    <p:sldId id="309" r:id="rId61"/>
    <p:sldId id="336" r:id="rId62"/>
    <p:sldId id="385" r:id="rId63"/>
    <p:sldId id="589" r:id="rId64"/>
    <p:sldId id="386" r:id="rId65"/>
    <p:sldId id="590" r:id="rId66"/>
    <p:sldId id="591" r:id="rId67"/>
    <p:sldId id="310" r:id="rId68"/>
    <p:sldId id="312" r:id="rId69"/>
    <p:sldId id="357" r:id="rId70"/>
    <p:sldId id="359" r:id="rId71"/>
    <p:sldId id="384" r:id="rId72"/>
    <p:sldId id="358" r:id="rId73"/>
    <p:sldId id="308" r:id="rId74"/>
    <p:sldId id="311" r:id="rId75"/>
    <p:sldId id="315" r:id="rId76"/>
    <p:sldId id="317" r:id="rId77"/>
    <p:sldId id="592" r:id="rId78"/>
    <p:sldId id="326" r:id="rId79"/>
    <p:sldId id="327" r:id="rId80"/>
    <p:sldId id="328" r:id="rId81"/>
    <p:sldId id="314" r:id="rId82"/>
    <p:sldId id="391" r:id="rId83"/>
    <p:sldId id="379" r:id="rId84"/>
    <p:sldId id="380" r:id="rId85"/>
    <p:sldId id="392" r:id="rId86"/>
    <p:sldId id="338" r:id="rId87"/>
    <p:sldId id="340" r:id="rId88"/>
    <p:sldId id="370" r:id="rId89"/>
    <p:sldId id="341" r:id="rId90"/>
    <p:sldId id="342" r:id="rId91"/>
    <p:sldId id="381" r:id="rId92"/>
    <p:sldId id="339" r:id="rId93"/>
    <p:sldId id="324" r:id="rId94"/>
    <p:sldId id="316" r:id="rId95"/>
    <p:sldId id="321" r:id="rId96"/>
    <p:sldId id="318" r:id="rId97"/>
    <p:sldId id="319" r:id="rId98"/>
    <p:sldId id="361" r:id="rId99"/>
    <p:sldId id="360" r:id="rId100"/>
    <p:sldId id="362" r:id="rId101"/>
    <p:sldId id="363" r:id="rId102"/>
    <p:sldId id="382" r:id="rId103"/>
    <p:sldId id="365" r:id="rId104"/>
    <p:sldId id="366" r:id="rId105"/>
    <p:sldId id="344" r:id="rId106"/>
    <p:sldId id="364" r:id="rId107"/>
    <p:sldId id="350" r:id="rId108"/>
    <p:sldId id="351" r:id="rId109"/>
    <p:sldId id="352" r:id="rId110"/>
    <p:sldId id="353" r:id="rId111"/>
    <p:sldId id="354" r:id="rId112"/>
    <p:sldId id="387" r:id="rId113"/>
    <p:sldId id="389" r:id="rId114"/>
    <p:sldId id="396" r:id="rId115"/>
    <p:sldId id="388" r:id="rId116"/>
    <p:sldId id="401" r:id="rId117"/>
    <p:sldId id="390" r:id="rId118"/>
    <p:sldId id="507" r:id="rId119"/>
    <p:sldId id="332" r:id="rId120"/>
    <p:sldId id="369" r:id="rId121"/>
    <p:sldId id="333" r:id="rId122"/>
    <p:sldId id="356" r:id="rId123"/>
  </p:sldIdLst>
  <p:sldSz cx="9144000" cy="6858000" type="screen4x3"/>
  <p:notesSz cx="6858000" cy="9737725"/>
  <p:defaultTextStyle>
    <a:defPPr>
      <a:defRPr lang="es-ES"/>
    </a:defPPr>
    <a:lvl1pPr algn="l" rtl="0" fontAlgn="base">
      <a:spcBef>
        <a:spcPct val="0"/>
      </a:spcBef>
      <a:spcAft>
        <a:spcPct val="0"/>
      </a:spcAft>
      <a:defRPr kern="1200">
        <a:solidFill>
          <a:schemeClr val="tx1"/>
        </a:solidFill>
        <a:latin typeface="Verdana" panose="020B0604030504040204" pitchFamily="34" charset="0"/>
        <a:ea typeface="+mn-ea"/>
        <a:cs typeface="+mn-cs"/>
      </a:defRPr>
    </a:lvl1pPr>
    <a:lvl2pPr marL="457200" algn="l" rtl="0" fontAlgn="base">
      <a:spcBef>
        <a:spcPct val="0"/>
      </a:spcBef>
      <a:spcAft>
        <a:spcPct val="0"/>
      </a:spcAft>
      <a:defRPr kern="1200">
        <a:solidFill>
          <a:schemeClr val="tx1"/>
        </a:solidFill>
        <a:latin typeface="Verdana" panose="020B0604030504040204" pitchFamily="34" charset="0"/>
        <a:ea typeface="+mn-ea"/>
        <a:cs typeface="+mn-cs"/>
      </a:defRPr>
    </a:lvl2pPr>
    <a:lvl3pPr marL="914400" algn="l" rtl="0" fontAlgn="base">
      <a:spcBef>
        <a:spcPct val="0"/>
      </a:spcBef>
      <a:spcAft>
        <a:spcPct val="0"/>
      </a:spcAft>
      <a:defRPr kern="1200">
        <a:solidFill>
          <a:schemeClr val="tx1"/>
        </a:solidFill>
        <a:latin typeface="Verdana" panose="020B0604030504040204" pitchFamily="34" charset="0"/>
        <a:ea typeface="+mn-ea"/>
        <a:cs typeface="+mn-cs"/>
      </a:defRPr>
    </a:lvl3pPr>
    <a:lvl4pPr marL="1371600" algn="l" rtl="0" fontAlgn="base">
      <a:spcBef>
        <a:spcPct val="0"/>
      </a:spcBef>
      <a:spcAft>
        <a:spcPct val="0"/>
      </a:spcAft>
      <a:defRPr kern="1200">
        <a:solidFill>
          <a:schemeClr val="tx1"/>
        </a:solidFill>
        <a:latin typeface="Verdana" panose="020B0604030504040204" pitchFamily="34" charset="0"/>
        <a:ea typeface="+mn-ea"/>
        <a:cs typeface="+mn-cs"/>
      </a:defRPr>
    </a:lvl4pPr>
    <a:lvl5pPr marL="1828800" algn="l" rtl="0" fontAlgn="base">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EAEAEA"/>
    <a:srgbClr val="808080"/>
    <a:srgbClr val="4D4D4D"/>
    <a:srgbClr val="000000"/>
    <a:srgbClr val="FF3300"/>
    <a:srgbClr val="FFFFFF"/>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p:scale>
          <a:sx n="50" d="100"/>
          <a:sy n="50" d="100"/>
        </p:scale>
        <p:origin x="-1956" y="-4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572"/>
    </p:cViewPr>
  </p:sorter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7" Type="http://schemas.openxmlformats.org/officeDocument/2006/relationships/tableStyles" Target="tableStyles.xml"/><Relationship Id="rId126" Type="http://schemas.openxmlformats.org/officeDocument/2006/relationships/viewProps" Target="viewProps.xml"/><Relationship Id="rId125" Type="http://schemas.openxmlformats.org/officeDocument/2006/relationships/presProps" Target="presProps.xml"/><Relationship Id="rId124" Type="http://schemas.openxmlformats.org/officeDocument/2006/relationships/handoutMaster" Target="handoutMasters/handoutMaster1.xml"/><Relationship Id="rId123" Type="http://schemas.openxmlformats.org/officeDocument/2006/relationships/slide" Target="slides/slide120.xml"/><Relationship Id="rId122" Type="http://schemas.openxmlformats.org/officeDocument/2006/relationships/slide" Target="slides/slide119.xml"/><Relationship Id="rId121" Type="http://schemas.openxmlformats.org/officeDocument/2006/relationships/slide" Target="slides/slide118.xml"/><Relationship Id="rId120" Type="http://schemas.openxmlformats.org/officeDocument/2006/relationships/slide" Target="slides/slide117.xml"/><Relationship Id="rId12" Type="http://schemas.openxmlformats.org/officeDocument/2006/relationships/slide" Target="slides/slide9.xml"/><Relationship Id="rId119" Type="http://schemas.openxmlformats.org/officeDocument/2006/relationships/slide" Target="slides/slide116.xml"/><Relationship Id="rId118" Type="http://schemas.openxmlformats.org/officeDocument/2006/relationships/slide" Target="slides/slide115.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8.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1794" name="Rectangle 2"/>
          <p:cNvSpPr>
            <a:spLocks noGrp="1" noChangeArrowheads="1"/>
          </p:cNvSpPr>
          <p:nvPr>
            <p:ph type="hdr" sz="quarter"/>
          </p:nvPr>
        </p:nvSpPr>
        <p:spPr bwMode="auto">
          <a:xfrm>
            <a:off x="0" y="0"/>
            <a:ext cx="2971800" cy="487363"/>
          </a:xfrm>
          <a:prstGeom prst="rect">
            <a:avLst/>
          </a:prstGeom>
          <a:noFill/>
          <a:ln w="9525">
            <a:noFill/>
            <a:miter lim="800000"/>
          </a:ln>
          <a:effectLst/>
        </p:spPr>
        <p:txBody>
          <a:bodyPr vert="horz" wrap="square" lIns="91440" tIns="45720" rIns="91440" bIns="45720" numCol="1" anchor="t" anchorCtr="0" compatLnSpc="1"/>
          <a:lstStyle>
            <a:lvl1pPr>
              <a:defRPr sz="1200">
                <a:latin typeface="Arial" panose="020B0604020202020204" pitchFamily="34" charset="0"/>
              </a:defRPr>
            </a:lvl1pPr>
          </a:lstStyle>
          <a:p>
            <a:pPr>
              <a:defRPr/>
            </a:pPr>
            <a:endParaRPr lang="es-ES"/>
          </a:p>
        </p:txBody>
      </p:sp>
      <p:sp>
        <p:nvSpPr>
          <p:cNvPr id="161795" name="Rectangle 3"/>
          <p:cNvSpPr>
            <a:spLocks noGrp="1" noChangeArrowheads="1"/>
          </p:cNvSpPr>
          <p:nvPr>
            <p:ph type="dt" sz="quarter" idx="1"/>
          </p:nvPr>
        </p:nvSpPr>
        <p:spPr bwMode="auto">
          <a:xfrm>
            <a:off x="3884613" y="0"/>
            <a:ext cx="2971800" cy="487363"/>
          </a:xfrm>
          <a:prstGeom prst="rect">
            <a:avLst/>
          </a:prstGeom>
          <a:noFill/>
          <a:ln w="9525">
            <a:noFill/>
            <a:miter lim="800000"/>
          </a:ln>
          <a:effectLst/>
        </p:spPr>
        <p:txBody>
          <a:bodyPr vert="horz" wrap="square" lIns="91440" tIns="45720" rIns="91440" bIns="45720" numCol="1" anchor="t" anchorCtr="0" compatLnSpc="1"/>
          <a:lstStyle>
            <a:lvl1pPr algn="r">
              <a:defRPr sz="1200">
                <a:latin typeface="Arial" panose="020B0604020202020204" pitchFamily="34" charset="0"/>
              </a:defRPr>
            </a:lvl1pPr>
          </a:lstStyle>
          <a:p>
            <a:pPr>
              <a:defRPr/>
            </a:pPr>
            <a:endParaRPr lang="es-ES"/>
          </a:p>
        </p:txBody>
      </p:sp>
      <p:sp>
        <p:nvSpPr>
          <p:cNvPr id="161796" name="Rectangle 4"/>
          <p:cNvSpPr>
            <a:spLocks noGrp="1" noChangeArrowheads="1"/>
          </p:cNvSpPr>
          <p:nvPr>
            <p:ph type="ftr" sz="quarter" idx="2"/>
          </p:nvPr>
        </p:nvSpPr>
        <p:spPr bwMode="auto">
          <a:xfrm>
            <a:off x="0" y="9248775"/>
            <a:ext cx="2971800" cy="487363"/>
          </a:xfrm>
          <a:prstGeom prst="rect">
            <a:avLst/>
          </a:prstGeom>
          <a:noFill/>
          <a:ln w="9525">
            <a:noFill/>
            <a:miter lim="800000"/>
          </a:ln>
          <a:effectLst/>
        </p:spPr>
        <p:txBody>
          <a:bodyPr vert="horz" wrap="square" lIns="91440" tIns="45720" rIns="91440" bIns="45720" numCol="1" anchor="b" anchorCtr="0" compatLnSpc="1"/>
          <a:lstStyle>
            <a:lvl1pPr>
              <a:defRPr sz="1200">
                <a:latin typeface="Arial" panose="020B0604020202020204" pitchFamily="34" charset="0"/>
              </a:defRPr>
            </a:lvl1pPr>
          </a:lstStyle>
          <a:p>
            <a:pPr>
              <a:defRPr/>
            </a:pPr>
            <a:endParaRPr lang="es-ES"/>
          </a:p>
        </p:txBody>
      </p:sp>
      <p:sp>
        <p:nvSpPr>
          <p:cNvPr id="161797" name="Rectangle 5"/>
          <p:cNvSpPr>
            <a:spLocks noGrp="1" noChangeArrowheads="1"/>
          </p:cNvSpPr>
          <p:nvPr>
            <p:ph type="sldNum" sz="quarter" idx="3"/>
          </p:nvPr>
        </p:nvSpPr>
        <p:spPr bwMode="auto">
          <a:xfrm>
            <a:off x="3884613" y="9248775"/>
            <a:ext cx="2971800" cy="487363"/>
          </a:xfrm>
          <a:prstGeom prst="rect">
            <a:avLst/>
          </a:prstGeom>
          <a:noFill/>
          <a:ln w="9525">
            <a:noFill/>
            <a:miter lim="800000"/>
          </a:ln>
          <a:effectLst/>
        </p:spPr>
        <p:txBody>
          <a:bodyPr vert="horz" wrap="square" lIns="91440" tIns="45720" rIns="91440" bIns="45720" numCol="1" anchor="b" anchorCtr="0" compatLnSpc="1"/>
          <a:lstStyle>
            <a:lvl1pPr algn="r">
              <a:defRPr sz="1200">
                <a:latin typeface="Arial" panose="020B0604020202020204" pitchFamily="34" charset="0"/>
              </a:defRPr>
            </a:lvl1pPr>
          </a:lstStyle>
          <a:p>
            <a:pPr>
              <a:defRPr/>
            </a:pPr>
            <a:fld id="{906B9F8B-58A8-4F2B-8D4C-5EC2F36E4E43}" type="slidenum">
              <a:rPr lang="es-ES"/>
            </a:fld>
            <a:endParaRPr lang="es-E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1970" name="Rectangle 2"/>
          <p:cNvSpPr>
            <a:spLocks noGrp="1" noChangeArrowheads="1"/>
          </p:cNvSpPr>
          <p:nvPr>
            <p:ph type="hdr" sz="quarter"/>
          </p:nvPr>
        </p:nvSpPr>
        <p:spPr bwMode="auto">
          <a:xfrm>
            <a:off x="0" y="0"/>
            <a:ext cx="2971800" cy="487363"/>
          </a:xfrm>
          <a:prstGeom prst="rect">
            <a:avLst/>
          </a:prstGeom>
          <a:noFill/>
          <a:ln w="9525">
            <a:noFill/>
            <a:miter lim="800000"/>
          </a:ln>
          <a:effectLst/>
        </p:spPr>
        <p:txBody>
          <a:bodyPr vert="horz" wrap="square" lIns="91440" tIns="45720" rIns="91440" bIns="45720" numCol="1" anchor="t" anchorCtr="0" compatLnSpc="1"/>
          <a:lstStyle>
            <a:lvl1pPr>
              <a:defRPr sz="1200">
                <a:latin typeface="Arial" panose="020B0604020202020204" pitchFamily="34" charset="0"/>
              </a:defRPr>
            </a:lvl1pPr>
          </a:lstStyle>
          <a:p>
            <a:pPr>
              <a:defRPr/>
            </a:pPr>
            <a:endParaRPr lang="es-ES"/>
          </a:p>
        </p:txBody>
      </p:sp>
      <p:sp>
        <p:nvSpPr>
          <p:cNvPr id="211971" name="Rectangle 3"/>
          <p:cNvSpPr>
            <a:spLocks noGrp="1" noChangeArrowheads="1"/>
          </p:cNvSpPr>
          <p:nvPr>
            <p:ph type="dt" idx="1"/>
          </p:nvPr>
        </p:nvSpPr>
        <p:spPr bwMode="auto">
          <a:xfrm>
            <a:off x="3884613" y="0"/>
            <a:ext cx="2971800" cy="487363"/>
          </a:xfrm>
          <a:prstGeom prst="rect">
            <a:avLst/>
          </a:prstGeom>
          <a:noFill/>
          <a:ln w="9525">
            <a:noFill/>
            <a:miter lim="800000"/>
          </a:ln>
          <a:effectLst/>
        </p:spPr>
        <p:txBody>
          <a:bodyPr vert="horz" wrap="square" lIns="91440" tIns="45720" rIns="91440" bIns="45720" numCol="1" anchor="t" anchorCtr="0" compatLnSpc="1"/>
          <a:lstStyle>
            <a:lvl1pPr algn="r">
              <a:defRPr sz="1200">
                <a:latin typeface="Arial" panose="020B0604020202020204" pitchFamily="34" charset="0"/>
              </a:defRPr>
            </a:lvl1pPr>
          </a:lstStyle>
          <a:p>
            <a:pPr>
              <a:defRPr/>
            </a:pPr>
            <a:endParaRPr lang="es-ES"/>
          </a:p>
        </p:txBody>
      </p:sp>
      <p:sp>
        <p:nvSpPr>
          <p:cNvPr id="89092" name="Rectangle 4"/>
          <p:cNvSpPr>
            <a:spLocks noGrp="1" noRot="1" noChangeAspect="1" noChangeArrowheads="1" noTextEdit="1"/>
          </p:cNvSpPr>
          <p:nvPr>
            <p:ph type="sldImg" idx="2"/>
          </p:nvPr>
        </p:nvSpPr>
        <p:spPr bwMode="auto">
          <a:xfrm>
            <a:off x="995363" y="730250"/>
            <a:ext cx="4867275" cy="3651250"/>
          </a:xfrm>
          <a:prstGeom prst="rect">
            <a:avLst/>
          </a:prstGeom>
          <a:noFill/>
          <a:ln w="9525">
            <a:solidFill>
              <a:srgbClr val="000000"/>
            </a:solidFill>
            <a:miter lim="800000"/>
          </a:ln>
        </p:spPr>
      </p:sp>
      <p:sp>
        <p:nvSpPr>
          <p:cNvPr id="211973" name="Rectangle 5"/>
          <p:cNvSpPr>
            <a:spLocks noGrp="1" noChangeArrowheads="1"/>
          </p:cNvSpPr>
          <p:nvPr>
            <p:ph type="body" sz="quarter" idx="3"/>
          </p:nvPr>
        </p:nvSpPr>
        <p:spPr bwMode="auto">
          <a:xfrm>
            <a:off x="685800" y="4625975"/>
            <a:ext cx="5486400" cy="4381500"/>
          </a:xfrm>
          <a:prstGeom prst="rect">
            <a:avLst/>
          </a:prstGeom>
          <a:noFill/>
          <a:ln w="9525">
            <a:noFill/>
            <a:miter lim="800000"/>
          </a:ln>
          <a:effectLst/>
        </p:spPr>
        <p:txBody>
          <a:bodyPr vert="horz" wrap="square" lIns="91440" tIns="45720" rIns="91440" bIns="45720" numCol="1" anchor="t" anchorCtr="0" compatLnSpc="1"/>
          <a:lstStyle/>
          <a:p>
            <a:pPr lvl="0"/>
            <a:r>
              <a:rPr lang="es-ES" noProof="0" smtClean="0"/>
              <a:t>Haga clic para modificar el estilo de texto del patrón</a:t>
            </a:r>
            <a:endParaRPr lang="es-ES" noProof="0" smtClean="0"/>
          </a:p>
          <a:p>
            <a:pPr lvl="1"/>
            <a:r>
              <a:rPr lang="es-ES" noProof="0" smtClean="0"/>
              <a:t>Segundo nivel</a:t>
            </a:r>
            <a:endParaRPr lang="es-ES" noProof="0" smtClean="0"/>
          </a:p>
          <a:p>
            <a:pPr lvl="2"/>
            <a:r>
              <a:rPr lang="es-ES" noProof="0" smtClean="0"/>
              <a:t>Tercer nivel</a:t>
            </a:r>
            <a:endParaRPr lang="es-ES" noProof="0" smtClean="0"/>
          </a:p>
          <a:p>
            <a:pPr lvl="3"/>
            <a:r>
              <a:rPr lang="es-ES" noProof="0" smtClean="0"/>
              <a:t>Cuarto nivel</a:t>
            </a:r>
            <a:endParaRPr lang="es-ES" noProof="0" smtClean="0"/>
          </a:p>
          <a:p>
            <a:pPr lvl="4"/>
            <a:r>
              <a:rPr lang="es-ES" noProof="0" smtClean="0"/>
              <a:t>Quinto nivel</a:t>
            </a:r>
            <a:endParaRPr lang="es-ES" noProof="0" smtClean="0"/>
          </a:p>
        </p:txBody>
      </p:sp>
      <p:sp>
        <p:nvSpPr>
          <p:cNvPr id="211974" name="Rectangle 6"/>
          <p:cNvSpPr>
            <a:spLocks noGrp="1" noChangeArrowheads="1"/>
          </p:cNvSpPr>
          <p:nvPr>
            <p:ph type="ftr" sz="quarter" idx="4"/>
          </p:nvPr>
        </p:nvSpPr>
        <p:spPr bwMode="auto">
          <a:xfrm>
            <a:off x="0" y="9248775"/>
            <a:ext cx="2971800" cy="487363"/>
          </a:xfrm>
          <a:prstGeom prst="rect">
            <a:avLst/>
          </a:prstGeom>
          <a:noFill/>
          <a:ln w="9525">
            <a:noFill/>
            <a:miter lim="800000"/>
          </a:ln>
          <a:effectLst/>
        </p:spPr>
        <p:txBody>
          <a:bodyPr vert="horz" wrap="square" lIns="91440" tIns="45720" rIns="91440" bIns="45720" numCol="1" anchor="b" anchorCtr="0" compatLnSpc="1"/>
          <a:lstStyle>
            <a:lvl1pPr>
              <a:defRPr sz="1200">
                <a:latin typeface="Arial" panose="020B0604020202020204" pitchFamily="34" charset="0"/>
              </a:defRPr>
            </a:lvl1pPr>
          </a:lstStyle>
          <a:p>
            <a:pPr>
              <a:defRPr/>
            </a:pPr>
            <a:endParaRPr lang="es-ES"/>
          </a:p>
        </p:txBody>
      </p:sp>
      <p:sp>
        <p:nvSpPr>
          <p:cNvPr id="211975" name="Rectangle 7"/>
          <p:cNvSpPr>
            <a:spLocks noGrp="1" noChangeArrowheads="1"/>
          </p:cNvSpPr>
          <p:nvPr>
            <p:ph type="sldNum" sz="quarter" idx="5"/>
          </p:nvPr>
        </p:nvSpPr>
        <p:spPr bwMode="auto">
          <a:xfrm>
            <a:off x="3884613" y="9248775"/>
            <a:ext cx="2971800" cy="487363"/>
          </a:xfrm>
          <a:prstGeom prst="rect">
            <a:avLst/>
          </a:prstGeom>
          <a:noFill/>
          <a:ln w="9525">
            <a:noFill/>
            <a:miter lim="800000"/>
          </a:ln>
          <a:effectLst/>
        </p:spPr>
        <p:txBody>
          <a:bodyPr vert="horz" wrap="square" lIns="91440" tIns="45720" rIns="91440" bIns="45720" numCol="1" anchor="b" anchorCtr="0" compatLnSpc="1"/>
          <a:lstStyle>
            <a:lvl1pPr algn="r">
              <a:defRPr sz="1200">
                <a:latin typeface="Arial" panose="020B0604020202020204" pitchFamily="34" charset="0"/>
              </a:defRPr>
            </a:lvl1pPr>
          </a:lstStyle>
          <a:p>
            <a:pPr>
              <a:defRPr/>
            </a:pPr>
            <a:fld id="{1374F9F5-F1EC-4A06-B2C1-B54D9DD7B8F5}" type="slidenum">
              <a:rPr lang="es-ES"/>
            </a:fld>
            <a:endParaRPr lang="es-E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5.xml"/></Relationships>
</file>

<file path=ppt/notesSlides/_rels/notesSlide10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6.xml"/></Relationships>
</file>

<file path=ppt/notesSlides/_rels/notesSlide10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7.xml"/></Relationships>
</file>

<file path=ppt/notesSlides/_rels/notesSlide10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8.xml"/></Relationships>
</file>

<file path=ppt/notesSlides/_rels/notesSlide10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9.xml"/></Relationships>
</file>

<file path=ppt/notesSlides/_rels/notesSlide10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0.xml"/></Relationships>
</file>

<file path=ppt/notesSlides/_rels/notesSlide10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1.xml"/></Relationships>
</file>

<file path=ppt/notesSlides/_rels/notesSlide10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2.xml"/></Relationships>
</file>

<file path=ppt/notesSlides/_rels/notesSlide10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3.xml"/></Relationships>
</file>

<file path=ppt/notesSlides/_rels/notesSlide10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5.xml"/></Relationships>
</file>

<file path=ppt/notesSlides/_rels/notesSlide1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6.xml"/></Relationships>
</file>

<file path=ppt/notesSlides/_rels/notesSlide1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7.xml"/></Relationships>
</file>

<file path=ppt/notesSlides/_rels/notesSlide1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8.xml"/></Relationships>
</file>

<file path=ppt/notesSlides/_rels/notesSlide1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9.xml"/></Relationships>
</file>

<file path=ppt/notesSlides/_rels/notesSlide1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7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7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7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7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8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8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8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8.xml"/></Relationships>
</file>

<file path=ppt/notesSlides/_rels/notesSlide8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_rels/notesSlide8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0.xml"/></Relationships>
</file>

<file path=ppt/notesSlides/_rels/notesSlide8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1.xml"/></Relationships>
</file>

<file path=ppt/notesSlides/_rels/notesSlide8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2.xml"/></Relationships>
</file>

<file path=ppt/notesSlides/_rels/notesSlide8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3.xml"/></Relationships>
</file>

<file path=ppt/notesSlides/_rels/notesSlide8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5.xml"/></Relationships>
</file>

<file path=ppt/notesSlides/_rels/notesSlide9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6.xml"/></Relationships>
</file>

<file path=ppt/notesSlides/_rels/notesSlide9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7.xml"/></Relationships>
</file>

<file path=ppt/notesSlides/_rels/notesSlide9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8.xml"/></Relationships>
</file>

<file path=ppt/notesSlides/_rels/notesSlide9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9.xml"/></Relationships>
</file>

<file path=ppt/notesSlides/_rels/notesSlide9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0.xml"/></Relationships>
</file>

<file path=ppt/notesSlides/_rels/notesSlide9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1.xml"/></Relationships>
</file>

<file path=ppt/notesSlides/_rels/notesSlide9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2.xml"/></Relationships>
</file>

<file path=ppt/notesSlides/_rels/notesSlide9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3.xml"/></Relationships>
</file>

<file path=ppt/notesSlides/_rels/notesSlide9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4C299C22-CE61-42E3-B931-7A2A63843264}" type="slidenum">
              <a:rPr lang="es-ES" smtClean="0"/>
            </a:fld>
            <a:endParaRPr lang="es-ES" dirty="0" smtClean="0"/>
          </a:p>
        </p:txBody>
      </p:sp>
      <p:sp>
        <p:nvSpPr>
          <p:cNvPr id="90115" name="Rectangle 2"/>
          <p:cNvSpPr>
            <a:spLocks noGrp="1" noRot="1" noChangeAspect="1" noChangeArrowheads="1" noTextEdit="1"/>
          </p:cNvSpPr>
          <p:nvPr>
            <p:ph type="sldImg"/>
          </p:nvPr>
        </p:nvSpPr>
        <p:spPr/>
      </p:sp>
      <p:sp>
        <p:nvSpPr>
          <p:cNvPr id="90116" name="Rectangle 3"/>
          <p:cNvSpPr>
            <a:spLocks noGrp="1" noChangeArrowheads="1"/>
          </p:cNvSpPr>
          <p:nvPr>
            <p:ph type="body" idx="1"/>
          </p:nvPr>
        </p:nvSpPr>
        <p:spPr>
          <a:noFill/>
        </p:spPr>
        <p:txBody>
          <a:bodyPr/>
          <a:lstStyle/>
          <a:p>
            <a:pPr eaLnBrk="1" hangingPunct="1"/>
            <a:endParaRPr lang="es-AR"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EB6855CA-D39D-4C3C-972B-1E660BF38E7A}" type="slidenum">
              <a:rPr lang="es-ES" smtClean="0"/>
            </a:fld>
            <a:endParaRPr lang="es-ES" smtClean="0"/>
          </a:p>
        </p:txBody>
      </p:sp>
      <p:sp>
        <p:nvSpPr>
          <p:cNvPr id="95235" name="Rectangle 2"/>
          <p:cNvSpPr>
            <a:spLocks noGrp="1" noRot="1" noChangeAspect="1" noChangeArrowheads="1" noTextEdit="1"/>
          </p:cNvSpPr>
          <p:nvPr>
            <p:ph type="sldImg"/>
          </p:nvPr>
        </p:nvSpPr>
        <p:spPr/>
      </p:sp>
      <p:sp>
        <p:nvSpPr>
          <p:cNvPr id="95236"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2A896ED4-F4D7-479A-8DA9-C64D7C381FB5}" type="slidenum">
              <a:rPr lang="es-ES" smtClean="0"/>
            </a:fld>
            <a:endParaRPr lang="es-ES" smtClean="0"/>
          </a:p>
        </p:txBody>
      </p:sp>
      <p:sp>
        <p:nvSpPr>
          <p:cNvPr id="164867" name="Rectangle 2"/>
          <p:cNvSpPr>
            <a:spLocks noGrp="1" noRot="1" noChangeAspect="1" noChangeArrowheads="1" noTextEdit="1"/>
          </p:cNvSpPr>
          <p:nvPr>
            <p:ph type="sldImg"/>
          </p:nvPr>
        </p:nvSpPr>
        <p:spPr/>
      </p:sp>
      <p:sp>
        <p:nvSpPr>
          <p:cNvPr id="164868"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78C7545E-5AA4-49EA-A04E-98E943E98AFC}" type="slidenum">
              <a:rPr lang="es-ES" smtClean="0"/>
            </a:fld>
            <a:endParaRPr lang="es-ES" smtClean="0"/>
          </a:p>
        </p:txBody>
      </p:sp>
      <p:sp>
        <p:nvSpPr>
          <p:cNvPr id="165891" name="Rectangle 2"/>
          <p:cNvSpPr>
            <a:spLocks noGrp="1" noRot="1" noChangeAspect="1" noChangeArrowheads="1" noTextEdit="1"/>
          </p:cNvSpPr>
          <p:nvPr>
            <p:ph type="sldImg"/>
          </p:nvPr>
        </p:nvSpPr>
        <p:spPr/>
      </p:sp>
      <p:sp>
        <p:nvSpPr>
          <p:cNvPr id="165892"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735507BC-A454-44FC-9293-D9C4CF91F4FA}" type="slidenum">
              <a:rPr lang="es-ES" smtClean="0"/>
            </a:fld>
            <a:endParaRPr lang="es-ES" smtClean="0"/>
          </a:p>
        </p:txBody>
      </p:sp>
      <p:sp>
        <p:nvSpPr>
          <p:cNvPr id="166915" name="Rectangle 2"/>
          <p:cNvSpPr>
            <a:spLocks noGrp="1" noRot="1" noChangeAspect="1" noChangeArrowheads="1" noTextEdit="1"/>
          </p:cNvSpPr>
          <p:nvPr>
            <p:ph type="sldImg"/>
          </p:nvPr>
        </p:nvSpPr>
        <p:spPr/>
      </p:sp>
      <p:sp>
        <p:nvSpPr>
          <p:cNvPr id="166916"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69C9E843-ECD1-4302-88B2-29AFEF578C95}" type="slidenum">
              <a:rPr lang="es-ES" smtClean="0"/>
            </a:fld>
            <a:endParaRPr lang="es-ES" smtClean="0"/>
          </a:p>
        </p:txBody>
      </p:sp>
      <p:sp>
        <p:nvSpPr>
          <p:cNvPr id="167939" name="Rectangle 2"/>
          <p:cNvSpPr>
            <a:spLocks noGrp="1" noRot="1" noChangeAspect="1" noChangeArrowheads="1" noTextEdit="1"/>
          </p:cNvSpPr>
          <p:nvPr>
            <p:ph type="sldImg"/>
          </p:nvPr>
        </p:nvSpPr>
        <p:spPr/>
      </p:sp>
      <p:sp>
        <p:nvSpPr>
          <p:cNvPr id="167940"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8B24BB14-81E5-4AC7-AE92-50BE99EB0545}" type="slidenum">
              <a:rPr lang="es-ES" smtClean="0"/>
            </a:fld>
            <a:endParaRPr lang="es-ES" smtClean="0"/>
          </a:p>
        </p:txBody>
      </p:sp>
      <p:sp>
        <p:nvSpPr>
          <p:cNvPr id="168963" name="Rectangle 2"/>
          <p:cNvSpPr>
            <a:spLocks noGrp="1" noRot="1" noChangeAspect="1" noChangeArrowheads="1" noTextEdit="1"/>
          </p:cNvSpPr>
          <p:nvPr>
            <p:ph type="sldImg"/>
          </p:nvPr>
        </p:nvSpPr>
        <p:spPr/>
      </p:sp>
      <p:sp>
        <p:nvSpPr>
          <p:cNvPr id="168964"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pPr>
              <a:defRPr/>
            </a:pPr>
            <a:fld id="{1374F9F5-F1EC-4A06-B2C1-B54D9DD7B8F5}" type="slidenum">
              <a:rPr lang="es-ES" smtClean="0"/>
            </a:fld>
            <a:endParaRPr lang="es-E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pPr>
              <a:defRPr/>
            </a:pPr>
            <a:fld id="{1374F9F5-F1EC-4A06-B2C1-B54D9DD7B8F5}" type="slidenum">
              <a:rPr lang="es-ES" smtClean="0"/>
            </a:fld>
            <a:endParaRPr lang="es-E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pPr>
              <a:defRPr/>
            </a:pPr>
            <a:fld id="{1374F9F5-F1EC-4A06-B2C1-B54D9DD7B8F5}" type="slidenum">
              <a:rPr lang="es-ES" smtClean="0"/>
            </a:fld>
            <a:endParaRPr lang="es-E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pPr>
              <a:defRPr/>
            </a:pPr>
            <a:fld id="{1374F9F5-F1EC-4A06-B2C1-B54D9DD7B8F5}" type="slidenum">
              <a:rPr lang="es-ES" smtClean="0"/>
            </a:fld>
            <a:endParaRPr lang="es-E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pPr>
              <a:defRPr/>
            </a:pPr>
            <a:fld id="{1374F9F5-F1EC-4A06-B2C1-B54D9DD7B8F5}" type="slidenum">
              <a:rPr lang="es-ES" smtClean="0"/>
            </a:fld>
            <a:endParaRPr 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77A37385-948F-4C43-AC20-A780D1ACA33D}" type="slidenum">
              <a:rPr lang="es-ES" smtClean="0"/>
            </a:fld>
            <a:endParaRPr lang="es-ES" smtClean="0"/>
          </a:p>
        </p:txBody>
      </p:sp>
      <p:sp>
        <p:nvSpPr>
          <p:cNvPr id="96259" name="Rectangle 2"/>
          <p:cNvSpPr>
            <a:spLocks noGrp="1" noRot="1" noChangeAspect="1" noChangeArrowheads="1" noTextEdit="1"/>
          </p:cNvSpPr>
          <p:nvPr>
            <p:ph type="sldImg"/>
          </p:nvPr>
        </p:nvSpPr>
        <p:spPr/>
      </p:sp>
      <p:sp>
        <p:nvSpPr>
          <p:cNvPr id="96260"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pPr>
              <a:defRPr/>
            </a:pPr>
            <a:fld id="{1374F9F5-F1EC-4A06-B2C1-B54D9DD7B8F5}" type="slidenum">
              <a:rPr lang="es-ES" smtClean="0"/>
            </a:fld>
            <a:endParaRPr lang="es-E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Marcador de posición de imagen de diapositiva 1"/>
          <p:cNvSpPr/>
          <p:nvPr>
            <p:ph type="sldImg" idx="2"/>
          </p:nvPr>
        </p:nvSpPr>
        <p:spPr/>
      </p:sp>
      <p:sp>
        <p:nvSpPr>
          <p:cNvPr id="3" name="Marcador de posición de texto 2"/>
          <p:cNvSpPr/>
          <p:nvPr>
            <p:ph type="body" idx="3"/>
          </p:nvPr>
        </p:nvSpPr>
        <p:spPr/>
        <p:txBody>
          <a:bodyPr/>
          <a:p>
            <a:endParaRPr lang="es-ES"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491F5AF0-0818-4370-9EA1-CE30D9320B1D}" type="slidenum">
              <a:rPr lang="es-ES" smtClean="0"/>
            </a:fld>
            <a:endParaRPr lang="es-ES" smtClean="0"/>
          </a:p>
        </p:txBody>
      </p:sp>
      <p:sp>
        <p:nvSpPr>
          <p:cNvPr id="171011" name="Rectangle 2"/>
          <p:cNvSpPr>
            <a:spLocks noGrp="1" noRot="1" noChangeAspect="1" noChangeArrowheads="1" noTextEdit="1"/>
          </p:cNvSpPr>
          <p:nvPr>
            <p:ph type="sldImg"/>
          </p:nvPr>
        </p:nvSpPr>
        <p:spPr/>
      </p:sp>
      <p:sp>
        <p:nvSpPr>
          <p:cNvPr id="171012"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1 Marcador de imagen de diapositiva"/>
          <p:cNvSpPr>
            <a:spLocks noGrp="1" noRot="1" noChangeAspect="1" noTextEdit="1"/>
          </p:cNvSpPr>
          <p:nvPr>
            <p:ph type="sldImg"/>
          </p:nvPr>
        </p:nvSpPr>
        <p:spPr/>
      </p:sp>
      <p:sp>
        <p:nvSpPr>
          <p:cNvPr id="174083" name="2 Marcador de notas"/>
          <p:cNvSpPr>
            <a:spLocks noGrp="1"/>
          </p:cNvSpPr>
          <p:nvPr>
            <p:ph type="body" idx="1"/>
          </p:nvPr>
        </p:nvSpPr>
        <p:spPr>
          <a:noFill/>
        </p:spPr>
        <p:txBody>
          <a:bodyPr/>
          <a:lstStyle/>
          <a:p>
            <a:endParaRPr lang="es-AR" smtClean="0"/>
          </a:p>
        </p:txBody>
      </p:sp>
      <p:sp>
        <p:nvSpPr>
          <p:cNvPr id="174084" name="3 Marcador de número de diapositiva"/>
          <p:cNvSpPr>
            <a:spLocks noGrp="1"/>
          </p:cNvSpPr>
          <p:nvPr>
            <p:ph type="sldNum" sz="quarter" idx="5"/>
          </p:nvPr>
        </p:nvSpPr>
        <p:spPr>
          <a:noFill/>
        </p:spPr>
        <p:txBody>
          <a:bodyPr/>
          <a:lstStyle/>
          <a:p>
            <a:fld id="{8B70726F-45AC-4666-85E6-BFA2D9A8F786}" type="slidenum">
              <a:rPr lang="es-ES" smtClean="0"/>
            </a:fld>
            <a:endParaRPr lang="es-ES"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9B2DB18A-189C-4C42-8D04-44529F0B7525}" type="slidenum">
              <a:rPr lang="es-ES" smtClean="0"/>
            </a:fld>
            <a:endParaRPr lang="es-ES" smtClean="0"/>
          </a:p>
        </p:txBody>
      </p:sp>
      <p:sp>
        <p:nvSpPr>
          <p:cNvPr id="172035" name="Rectangle 2"/>
          <p:cNvSpPr>
            <a:spLocks noGrp="1" noRot="1" noChangeAspect="1" noChangeArrowheads="1" noTextEdit="1"/>
          </p:cNvSpPr>
          <p:nvPr>
            <p:ph type="sldImg"/>
          </p:nvPr>
        </p:nvSpPr>
        <p:spPr/>
      </p:sp>
      <p:sp>
        <p:nvSpPr>
          <p:cNvPr id="172036"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620042EC-F089-4A33-9665-082428B9DC5F}" type="slidenum">
              <a:rPr lang="es-ES" smtClean="0"/>
            </a:fld>
            <a:endParaRPr lang="es-ES" smtClean="0"/>
          </a:p>
        </p:txBody>
      </p:sp>
      <p:sp>
        <p:nvSpPr>
          <p:cNvPr id="173059" name="Rectangle 2"/>
          <p:cNvSpPr>
            <a:spLocks noGrp="1" noRot="1" noChangeAspect="1" noChangeArrowheads="1" noTextEdit="1"/>
          </p:cNvSpPr>
          <p:nvPr>
            <p:ph type="sldImg"/>
          </p:nvPr>
        </p:nvSpPr>
        <p:spPr/>
      </p:sp>
      <p:sp>
        <p:nvSpPr>
          <p:cNvPr id="173060"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FA5060B2-19A5-4921-A88C-0D5C6C3E4A5E}" type="slidenum">
              <a:rPr lang="es-ES" smtClean="0"/>
            </a:fld>
            <a:endParaRPr lang="es-ES" smtClean="0"/>
          </a:p>
        </p:txBody>
      </p:sp>
      <p:sp>
        <p:nvSpPr>
          <p:cNvPr id="97283" name="Rectangle 2"/>
          <p:cNvSpPr>
            <a:spLocks noGrp="1" noRot="1" noChangeAspect="1" noChangeArrowheads="1" noTextEdit="1"/>
          </p:cNvSpPr>
          <p:nvPr>
            <p:ph type="sldImg"/>
          </p:nvPr>
        </p:nvSpPr>
        <p:spPr/>
      </p:sp>
      <p:sp>
        <p:nvSpPr>
          <p:cNvPr id="97284"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3D3950D5-A1E8-4B9C-9870-BD107ECB2301}" type="slidenum">
              <a:rPr lang="es-ES" smtClean="0"/>
            </a:fld>
            <a:endParaRPr lang="es-ES" smtClean="0"/>
          </a:p>
        </p:txBody>
      </p:sp>
      <p:sp>
        <p:nvSpPr>
          <p:cNvPr id="98307" name="Rectangle 2"/>
          <p:cNvSpPr>
            <a:spLocks noGrp="1" noRot="1" noChangeAspect="1" noChangeArrowheads="1" noTextEdit="1"/>
          </p:cNvSpPr>
          <p:nvPr>
            <p:ph type="sldImg"/>
          </p:nvPr>
        </p:nvSpPr>
        <p:spPr/>
      </p:sp>
      <p:sp>
        <p:nvSpPr>
          <p:cNvPr id="98308"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9A7CFC99-19F7-432A-B473-1F7FCADACDB7}" type="slidenum">
              <a:rPr lang="es-ES" smtClean="0"/>
            </a:fld>
            <a:endParaRPr lang="es-ES" smtClean="0"/>
          </a:p>
        </p:txBody>
      </p:sp>
      <p:sp>
        <p:nvSpPr>
          <p:cNvPr id="99331" name="Rectangle 2"/>
          <p:cNvSpPr>
            <a:spLocks noGrp="1" noRot="1" noChangeAspect="1" noChangeArrowheads="1" noTextEdit="1"/>
          </p:cNvSpPr>
          <p:nvPr>
            <p:ph type="sldImg"/>
          </p:nvPr>
        </p:nvSpPr>
        <p:spPr/>
      </p:sp>
      <p:sp>
        <p:nvSpPr>
          <p:cNvPr id="99332"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759C2C85-C5B2-492A-8057-56D5207AC140}" type="slidenum">
              <a:rPr lang="es-ES" smtClean="0"/>
            </a:fld>
            <a:endParaRPr lang="es-ES" smtClean="0"/>
          </a:p>
        </p:txBody>
      </p:sp>
      <p:sp>
        <p:nvSpPr>
          <p:cNvPr id="100355" name="Rectangle 2"/>
          <p:cNvSpPr>
            <a:spLocks noGrp="1" noRot="1" noChangeAspect="1" noChangeArrowheads="1" noTextEdit="1"/>
          </p:cNvSpPr>
          <p:nvPr>
            <p:ph type="sldImg"/>
          </p:nvPr>
        </p:nvSpPr>
        <p:spPr/>
      </p:sp>
      <p:sp>
        <p:nvSpPr>
          <p:cNvPr id="100356"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0152C2C7-F70F-42ED-BB6E-990B28B8F819}" type="slidenum">
              <a:rPr lang="es-ES" smtClean="0"/>
            </a:fld>
            <a:endParaRPr lang="es-ES" smtClean="0"/>
          </a:p>
        </p:txBody>
      </p:sp>
      <p:sp>
        <p:nvSpPr>
          <p:cNvPr id="101379" name="Rectangle 2"/>
          <p:cNvSpPr>
            <a:spLocks noGrp="1" noRot="1" noChangeAspect="1" noChangeArrowheads="1" noTextEdit="1"/>
          </p:cNvSpPr>
          <p:nvPr>
            <p:ph type="sldImg"/>
          </p:nvPr>
        </p:nvSpPr>
        <p:spPr/>
      </p:sp>
      <p:sp>
        <p:nvSpPr>
          <p:cNvPr id="101380"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1FFA67FF-5AD0-43B5-BD01-CC1F922D9ECA}" type="slidenum">
              <a:rPr lang="es-ES" smtClean="0"/>
            </a:fld>
            <a:endParaRPr lang="es-ES" smtClean="0"/>
          </a:p>
        </p:txBody>
      </p:sp>
      <p:sp>
        <p:nvSpPr>
          <p:cNvPr id="102403" name="Rectangle 2"/>
          <p:cNvSpPr>
            <a:spLocks noGrp="1" noRot="1" noChangeAspect="1" noChangeArrowheads="1" noTextEdit="1"/>
          </p:cNvSpPr>
          <p:nvPr>
            <p:ph type="sldImg"/>
          </p:nvPr>
        </p:nvSpPr>
        <p:spPr/>
      </p:sp>
      <p:sp>
        <p:nvSpPr>
          <p:cNvPr id="102404"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D7BFF9EC-EB30-4ADD-80D0-AA172655454C}" type="slidenum">
              <a:rPr lang="es-ES" smtClean="0"/>
            </a:fld>
            <a:endParaRPr lang="es-ES" smtClean="0"/>
          </a:p>
        </p:txBody>
      </p:sp>
      <p:sp>
        <p:nvSpPr>
          <p:cNvPr id="103427" name="Rectangle 2"/>
          <p:cNvSpPr>
            <a:spLocks noGrp="1" noRot="1" noChangeAspect="1" noChangeArrowheads="1" noTextEdit="1"/>
          </p:cNvSpPr>
          <p:nvPr>
            <p:ph type="sldImg"/>
          </p:nvPr>
        </p:nvSpPr>
        <p:spPr/>
      </p:sp>
      <p:sp>
        <p:nvSpPr>
          <p:cNvPr id="103428"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1011D046-81F0-45B0-8C9E-0D44140F5614}" type="slidenum">
              <a:rPr lang="es-ES" smtClean="0"/>
            </a:fld>
            <a:endParaRPr lang="es-ES" smtClean="0"/>
          </a:p>
        </p:txBody>
      </p:sp>
      <p:sp>
        <p:nvSpPr>
          <p:cNvPr id="104451" name="Rectangle 2"/>
          <p:cNvSpPr>
            <a:spLocks noGrp="1" noRot="1" noChangeAspect="1" noChangeArrowheads="1" noTextEdit="1"/>
          </p:cNvSpPr>
          <p:nvPr>
            <p:ph type="sldImg"/>
          </p:nvPr>
        </p:nvSpPr>
        <p:spPr/>
      </p:sp>
      <p:sp>
        <p:nvSpPr>
          <p:cNvPr id="104452"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dirty="0"/>
          </a:p>
        </p:txBody>
      </p:sp>
      <p:sp>
        <p:nvSpPr>
          <p:cNvPr id="4" name="3 Marcador de número de diapositiva"/>
          <p:cNvSpPr>
            <a:spLocks noGrp="1"/>
          </p:cNvSpPr>
          <p:nvPr>
            <p:ph type="sldNum" sz="quarter" idx="10"/>
          </p:nvPr>
        </p:nvSpPr>
        <p:spPr/>
        <p:txBody>
          <a:bodyPr/>
          <a:lstStyle/>
          <a:p>
            <a:pPr>
              <a:defRPr/>
            </a:pPr>
            <a:fld id="{1374F9F5-F1EC-4A06-B2C1-B54D9DD7B8F5}" type="slidenum">
              <a:rPr lang="es-ES" smtClean="0"/>
            </a:fld>
            <a:endParaRPr lang="es-E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pPr>
              <a:defRPr/>
            </a:pPr>
            <a:fld id="{1374F9F5-F1EC-4A06-B2C1-B54D9DD7B8F5}" type="slidenum">
              <a:rPr lang="es-ES" smtClean="0"/>
            </a:fld>
            <a:endParaRPr lang="es-E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pPr>
              <a:defRPr/>
            </a:pPr>
            <a:fld id="{1374F9F5-F1EC-4A06-B2C1-B54D9DD7B8F5}" type="slidenum">
              <a:rPr lang="es-ES" smtClean="0"/>
            </a:fld>
            <a:endParaRPr lang="es-E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8E884DE4-3962-4B3A-AD20-5DEA7A145B25}" type="slidenum">
              <a:rPr lang="es-ES" smtClean="0"/>
            </a:fld>
            <a:endParaRPr lang="es-ES" smtClean="0"/>
          </a:p>
        </p:txBody>
      </p:sp>
      <p:sp>
        <p:nvSpPr>
          <p:cNvPr id="105475" name="Rectangle 2"/>
          <p:cNvSpPr>
            <a:spLocks noGrp="1" noRot="1" noChangeAspect="1" noChangeArrowheads="1" noTextEdit="1"/>
          </p:cNvSpPr>
          <p:nvPr>
            <p:ph type="sldImg"/>
          </p:nvPr>
        </p:nvSpPr>
        <p:spPr/>
      </p:sp>
      <p:sp>
        <p:nvSpPr>
          <p:cNvPr id="105476"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7B6EB9E6-F4D0-4B7B-ABFE-35C2A0132319}" type="slidenum">
              <a:rPr lang="es-ES" smtClean="0"/>
            </a:fld>
            <a:endParaRPr lang="es-ES" smtClean="0"/>
          </a:p>
        </p:txBody>
      </p:sp>
      <p:sp>
        <p:nvSpPr>
          <p:cNvPr id="106499" name="Rectangle 2"/>
          <p:cNvSpPr>
            <a:spLocks noGrp="1" noRot="1" noChangeAspect="1" noChangeArrowheads="1" noTextEdit="1"/>
          </p:cNvSpPr>
          <p:nvPr>
            <p:ph type="sldImg"/>
          </p:nvPr>
        </p:nvSpPr>
        <p:spPr/>
      </p:sp>
      <p:sp>
        <p:nvSpPr>
          <p:cNvPr id="106500"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pPr>
              <a:defRPr/>
            </a:pPr>
            <a:fld id="{1374F9F5-F1EC-4A06-B2C1-B54D9DD7B8F5}" type="slidenum">
              <a:rPr lang="es-ES" smtClean="0"/>
            </a:fld>
            <a:endParaRPr lang="es-E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7FDE9E45-DE28-4B74-91B5-80EF0DFDB731}" type="slidenum">
              <a:rPr lang="es-ES" smtClean="0"/>
            </a:fld>
            <a:endParaRPr lang="es-ES" smtClean="0"/>
          </a:p>
        </p:txBody>
      </p:sp>
      <p:sp>
        <p:nvSpPr>
          <p:cNvPr id="107523" name="Rectangle 2"/>
          <p:cNvSpPr>
            <a:spLocks noGrp="1" noRot="1" noChangeAspect="1" noChangeArrowheads="1" noTextEdit="1"/>
          </p:cNvSpPr>
          <p:nvPr>
            <p:ph type="sldImg"/>
          </p:nvPr>
        </p:nvSpPr>
        <p:spPr/>
      </p:sp>
      <p:sp>
        <p:nvSpPr>
          <p:cNvPr id="107524"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4D277238-1C63-47C6-BFCB-6302E83E2046}" type="slidenum">
              <a:rPr lang="es-ES" smtClean="0"/>
            </a:fld>
            <a:endParaRPr lang="es-ES" smtClean="0"/>
          </a:p>
        </p:txBody>
      </p:sp>
      <p:sp>
        <p:nvSpPr>
          <p:cNvPr id="108547" name="Rectangle 2"/>
          <p:cNvSpPr>
            <a:spLocks noGrp="1" noRot="1" noChangeAspect="1" noChangeArrowheads="1" noTextEdit="1"/>
          </p:cNvSpPr>
          <p:nvPr>
            <p:ph type="sldImg"/>
          </p:nvPr>
        </p:nvSpPr>
        <p:spPr/>
      </p:sp>
      <p:sp>
        <p:nvSpPr>
          <p:cNvPr id="108548"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38FC5388-6767-407F-8133-2AA4244FECFB}" type="slidenum">
              <a:rPr lang="es-ES" smtClean="0"/>
            </a:fld>
            <a:endParaRPr lang="es-ES" smtClean="0"/>
          </a:p>
        </p:txBody>
      </p:sp>
      <p:sp>
        <p:nvSpPr>
          <p:cNvPr id="109571" name="Rectangle 2"/>
          <p:cNvSpPr>
            <a:spLocks noGrp="1" noRot="1" noChangeAspect="1" noChangeArrowheads="1" noTextEdit="1"/>
          </p:cNvSpPr>
          <p:nvPr>
            <p:ph type="sldImg"/>
          </p:nvPr>
        </p:nvSpPr>
        <p:spPr/>
      </p:sp>
      <p:sp>
        <p:nvSpPr>
          <p:cNvPr id="109572"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pPr>
              <a:defRPr/>
            </a:pPr>
            <a:fld id="{1374F9F5-F1EC-4A06-B2C1-B54D9DD7B8F5}" type="slidenum">
              <a:rPr lang="es-ES" smtClean="0"/>
            </a:fld>
            <a:endParaRPr lang="es-E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pPr>
              <a:defRPr/>
            </a:pPr>
            <a:fld id="{1374F9F5-F1EC-4A06-B2C1-B54D9DD7B8F5}" type="slidenum">
              <a:rPr lang="es-ES" smtClean="0"/>
            </a:fld>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197C8449-4AB9-4522-9BF4-EA55BBF92005}" type="slidenum">
              <a:rPr lang="es-ES" smtClean="0"/>
            </a:fld>
            <a:endParaRPr lang="es-ES" smtClean="0"/>
          </a:p>
        </p:txBody>
      </p:sp>
      <p:sp>
        <p:nvSpPr>
          <p:cNvPr id="91139" name="Rectangle 2"/>
          <p:cNvSpPr>
            <a:spLocks noGrp="1" noRot="1" noChangeAspect="1" noChangeArrowheads="1" noTextEdit="1"/>
          </p:cNvSpPr>
          <p:nvPr>
            <p:ph type="sldImg"/>
          </p:nvPr>
        </p:nvSpPr>
        <p:spPr/>
      </p:sp>
      <p:sp>
        <p:nvSpPr>
          <p:cNvPr id="91140"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79983E8F-C172-46D8-AD66-9F5460089D97}" type="slidenum">
              <a:rPr lang="es-ES" smtClean="0"/>
            </a:fld>
            <a:endParaRPr lang="es-ES" smtClean="0"/>
          </a:p>
        </p:txBody>
      </p:sp>
      <p:sp>
        <p:nvSpPr>
          <p:cNvPr id="110595" name="Rectangle 2"/>
          <p:cNvSpPr>
            <a:spLocks noGrp="1" noRot="1" noChangeAspect="1" noChangeArrowheads="1" noTextEdit="1"/>
          </p:cNvSpPr>
          <p:nvPr>
            <p:ph type="sldImg"/>
          </p:nvPr>
        </p:nvSpPr>
        <p:spPr/>
      </p:sp>
      <p:sp>
        <p:nvSpPr>
          <p:cNvPr id="110596"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33883BA1-CF70-4602-98A9-75B3AC127765}" type="slidenum">
              <a:rPr lang="es-ES" smtClean="0"/>
            </a:fld>
            <a:endParaRPr lang="es-ES" smtClean="0"/>
          </a:p>
        </p:txBody>
      </p:sp>
      <p:sp>
        <p:nvSpPr>
          <p:cNvPr id="111619" name="Rectangle 2"/>
          <p:cNvSpPr>
            <a:spLocks noGrp="1" noRot="1" noChangeAspect="1" noChangeArrowheads="1" noTextEdit="1"/>
          </p:cNvSpPr>
          <p:nvPr>
            <p:ph type="sldImg"/>
          </p:nvPr>
        </p:nvSpPr>
        <p:spPr/>
      </p:sp>
      <p:sp>
        <p:nvSpPr>
          <p:cNvPr id="111620"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33883BA1-CF70-4602-98A9-75B3AC127765}" type="slidenum">
              <a:rPr lang="es-ES" smtClean="0"/>
            </a:fld>
            <a:endParaRPr lang="es-ES" smtClean="0"/>
          </a:p>
        </p:txBody>
      </p:sp>
      <p:sp>
        <p:nvSpPr>
          <p:cNvPr id="111619" name="Rectangle 2"/>
          <p:cNvSpPr>
            <a:spLocks noGrp="1" noRot="1" noChangeAspect="1" noChangeArrowheads="1" noTextEdit="1"/>
          </p:cNvSpPr>
          <p:nvPr>
            <p:ph type="sldImg"/>
          </p:nvPr>
        </p:nvSpPr>
        <p:spPr/>
      </p:sp>
      <p:sp>
        <p:nvSpPr>
          <p:cNvPr id="111620"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8F7C9E8A-9783-4DBF-8892-BF1397656ED4}" type="slidenum">
              <a:rPr lang="es-ES" smtClean="0"/>
            </a:fld>
            <a:endParaRPr lang="es-ES" smtClean="0"/>
          </a:p>
        </p:txBody>
      </p:sp>
      <p:sp>
        <p:nvSpPr>
          <p:cNvPr id="112643" name="Rectangle 2"/>
          <p:cNvSpPr>
            <a:spLocks noGrp="1" noRot="1" noChangeAspect="1" noChangeArrowheads="1" noTextEdit="1"/>
          </p:cNvSpPr>
          <p:nvPr>
            <p:ph type="sldImg"/>
          </p:nvPr>
        </p:nvSpPr>
        <p:spPr/>
      </p:sp>
      <p:sp>
        <p:nvSpPr>
          <p:cNvPr id="112644"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pPr>
              <a:defRPr/>
            </a:pPr>
            <a:fld id="{1374F9F5-F1EC-4A06-B2C1-B54D9DD7B8F5}" type="slidenum">
              <a:rPr lang="es-ES" smtClean="0"/>
            </a:fld>
            <a:endParaRPr lang="es-E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C898A94D-1F5E-4E2F-87D9-44761CED3B8F}" type="slidenum">
              <a:rPr lang="es-ES" smtClean="0"/>
            </a:fld>
            <a:endParaRPr lang="es-ES" smtClean="0"/>
          </a:p>
        </p:txBody>
      </p:sp>
      <p:sp>
        <p:nvSpPr>
          <p:cNvPr id="113667" name="Rectangle 2"/>
          <p:cNvSpPr>
            <a:spLocks noGrp="1" noRot="1" noChangeAspect="1" noChangeArrowheads="1" noTextEdit="1"/>
          </p:cNvSpPr>
          <p:nvPr>
            <p:ph type="sldImg"/>
          </p:nvPr>
        </p:nvSpPr>
        <p:spPr/>
      </p:sp>
      <p:sp>
        <p:nvSpPr>
          <p:cNvPr id="113668"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pPr>
              <a:defRPr/>
            </a:pPr>
            <a:fld id="{1374F9F5-F1EC-4A06-B2C1-B54D9DD7B8F5}" type="slidenum">
              <a:rPr lang="es-ES" smtClean="0"/>
            </a:fld>
            <a:endParaRPr lang="es-E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pPr>
              <a:defRPr/>
            </a:pPr>
            <a:fld id="{1374F9F5-F1EC-4A06-B2C1-B54D9DD7B8F5}" type="slidenum">
              <a:rPr lang="es-ES" smtClean="0"/>
            </a:fld>
            <a:endParaRPr lang="es-E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C898A94D-1F5E-4E2F-87D9-44761CED3B8F}" type="slidenum">
              <a:rPr lang="es-ES" smtClean="0"/>
            </a:fld>
            <a:endParaRPr lang="es-ES" smtClean="0"/>
          </a:p>
        </p:txBody>
      </p:sp>
      <p:sp>
        <p:nvSpPr>
          <p:cNvPr id="113667" name="Rectangle 2"/>
          <p:cNvSpPr>
            <a:spLocks noGrp="1" noRot="1" noChangeAspect="1" noChangeArrowheads="1" noTextEdit="1"/>
          </p:cNvSpPr>
          <p:nvPr>
            <p:ph type="sldImg"/>
          </p:nvPr>
        </p:nvSpPr>
        <p:spPr/>
      </p:sp>
      <p:sp>
        <p:nvSpPr>
          <p:cNvPr id="113668"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pPr>
              <a:defRPr/>
            </a:pPr>
            <a:fld id="{1374F9F5-F1EC-4A06-B2C1-B54D9DD7B8F5}" type="slidenum">
              <a:rPr lang="es-ES" smtClean="0"/>
            </a:fld>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pPr>
              <a:defRPr/>
            </a:pPr>
            <a:fld id="{1374F9F5-F1EC-4A06-B2C1-B54D9DD7B8F5}" type="slidenum">
              <a:rPr lang="es-ES" smtClean="0"/>
            </a:fld>
            <a:endParaRPr lang="es-E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57E847AB-6774-46D2-9BEC-620D158C40B8}" type="slidenum">
              <a:rPr lang="es-ES" smtClean="0"/>
            </a:fld>
            <a:endParaRPr lang="es-ES" smtClean="0"/>
          </a:p>
        </p:txBody>
      </p:sp>
      <p:sp>
        <p:nvSpPr>
          <p:cNvPr id="114691" name="Rectangle 2"/>
          <p:cNvSpPr>
            <a:spLocks noGrp="1" noRot="1" noChangeAspect="1" noChangeArrowheads="1" noTextEdit="1"/>
          </p:cNvSpPr>
          <p:nvPr>
            <p:ph type="sldImg"/>
          </p:nvPr>
        </p:nvSpPr>
        <p:spPr/>
      </p:sp>
      <p:sp>
        <p:nvSpPr>
          <p:cNvPr id="114692"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D2B00530-3DF7-4D3F-B2FD-704DCC261D2D}" type="slidenum">
              <a:rPr lang="es-ES" smtClean="0"/>
            </a:fld>
            <a:endParaRPr lang="es-ES" smtClean="0"/>
          </a:p>
        </p:txBody>
      </p:sp>
      <p:sp>
        <p:nvSpPr>
          <p:cNvPr id="115715" name="Rectangle 2"/>
          <p:cNvSpPr>
            <a:spLocks noGrp="1" noRot="1" noChangeAspect="1" noChangeArrowheads="1" noTextEdit="1"/>
          </p:cNvSpPr>
          <p:nvPr>
            <p:ph type="sldImg"/>
          </p:nvPr>
        </p:nvSpPr>
        <p:spPr/>
      </p:sp>
      <p:sp>
        <p:nvSpPr>
          <p:cNvPr id="115716"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8A392366-090E-4916-8F5A-94565B67A18A}" type="slidenum">
              <a:rPr lang="es-ES" smtClean="0"/>
            </a:fld>
            <a:endParaRPr lang="es-ES" smtClean="0"/>
          </a:p>
        </p:txBody>
      </p:sp>
      <p:sp>
        <p:nvSpPr>
          <p:cNvPr id="116739" name="Rectangle 2"/>
          <p:cNvSpPr>
            <a:spLocks noGrp="1" noRot="1" noChangeAspect="1" noChangeArrowheads="1" noTextEdit="1"/>
          </p:cNvSpPr>
          <p:nvPr>
            <p:ph type="sldImg"/>
          </p:nvPr>
        </p:nvSpPr>
        <p:spPr/>
      </p:sp>
      <p:sp>
        <p:nvSpPr>
          <p:cNvPr id="116740"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A7AF0AAF-6141-447E-A51D-42057A9F5376}" type="slidenum">
              <a:rPr lang="es-ES" smtClean="0"/>
            </a:fld>
            <a:endParaRPr lang="es-ES" smtClean="0"/>
          </a:p>
        </p:txBody>
      </p:sp>
      <p:sp>
        <p:nvSpPr>
          <p:cNvPr id="92163" name="Rectangle 2"/>
          <p:cNvSpPr>
            <a:spLocks noGrp="1" noRot="1" noChangeAspect="1" noChangeArrowheads="1" noTextEdit="1"/>
          </p:cNvSpPr>
          <p:nvPr>
            <p:ph type="sldImg"/>
          </p:nvPr>
        </p:nvSpPr>
        <p:spPr/>
      </p:sp>
      <p:sp>
        <p:nvSpPr>
          <p:cNvPr id="92164"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F49FAB31-75CC-418C-BDE0-FF890B00A6ED}" type="slidenum">
              <a:rPr lang="es-ES" smtClean="0"/>
            </a:fld>
            <a:endParaRPr lang="es-ES" smtClean="0"/>
          </a:p>
        </p:txBody>
      </p:sp>
      <p:sp>
        <p:nvSpPr>
          <p:cNvPr id="117763" name="Rectangle 2"/>
          <p:cNvSpPr>
            <a:spLocks noGrp="1" noRot="1" noChangeAspect="1" noChangeArrowheads="1" noTextEdit="1"/>
          </p:cNvSpPr>
          <p:nvPr>
            <p:ph type="sldImg"/>
          </p:nvPr>
        </p:nvSpPr>
        <p:spPr/>
      </p:sp>
      <p:sp>
        <p:nvSpPr>
          <p:cNvPr id="117764"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163C3EA5-B2BE-4E10-8B66-1736C56F3251}" type="slidenum">
              <a:rPr lang="es-ES" smtClean="0"/>
            </a:fld>
            <a:endParaRPr lang="es-ES" smtClean="0"/>
          </a:p>
        </p:txBody>
      </p:sp>
      <p:sp>
        <p:nvSpPr>
          <p:cNvPr id="118787" name="Rectangle 2"/>
          <p:cNvSpPr>
            <a:spLocks noGrp="1" noRot="1" noChangeAspect="1" noChangeArrowheads="1" noTextEdit="1"/>
          </p:cNvSpPr>
          <p:nvPr>
            <p:ph type="sldImg"/>
          </p:nvPr>
        </p:nvSpPr>
        <p:spPr/>
      </p:sp>
      <p:sp>
        <p:nvSpPr>
          <p:cNvPr id="118788"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C560EDF9-9BC7-4263-B44A-EA3C45DF4A50}" type="slidenum">
              <a:rPr lang="es-ES" smtClean="0"/>
            </a:fld>
            <a:endParaRPr lang="es-ES" smtClean="0"/>
          </a:p>
        </p:txBody>
      </p:sp>
      <p:sp>
        <p:nvSpPr>
          <p:cNvPr id="119811" name="Rectangle 2"/>
          <p:cNvSpPr>
            <a:spLocks noGrp="1" noRot="1" noChangeAspect="1" noChangeArrowheads="1" noTextEdit="1"/>
          </p:cNvSpPr>
          <p:nvPr>
            <p:ph type="sldImg"/>
          </p:nvPr>
        </p:nvSpPr>
        <p:spPr/>
      </p:sp>
      <p:sp>
        <p:nvSpPr>
          <p:cNvPr id="119812"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04C6CE71-2C66-40D0-9F2D-56E61B1B8CAD}" type="slidenum">
              <a:rPr lang="es-ES" smtClean="0"/>
            </a:fld>
            <a:endParaRPr lang="es-ES" smtClean="0"/>
          </a:p>
        </p:txBody>
      </p:sp>
      <p:sp>
        <p:nvSpPr>
          <p:cNvPr id="121859" name="Rectangle 2"/>
          <p:cNvSpPr>
            <a:spLocks noGrp="1" noRot="1" noChangeAspect="1" noChangeArrowheads="1" noTextEdit="1"/>
          </p:cNvSpPr>
          <p:nvPr>
            <p:ph type="sldImg"/>
          </p:nvPr>
        </p:nvSpPr>
        <p:spPr/>
      </p:sp>
      <p:sp>
        <p:nvSpPr>
          <p:cNvPr id="121860"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3F7895CB-8310-4AAB-8CDA-F2040F662535}" type="slidenum">
              <a:rPr lang="es-ES" smtClean="0"/>
            </a:fld>
            <a:endParaRPr lang="es-ES" smtClean="0"/>
          </a:p>
        </p:txBody>
      </p:sp>
      <p:sp>
        <p:nvSpPr>
          <p:cNvPr id="122883" name="Rectangle 2"/>
          <p:cNvSpPr>
            <a:spLocks noGrp="1" noRot="1" noChangeAspect="1" noChangeArrowheads="1" noTextEdit="1"/>
          </p:cNvSpPr>
          <p:nvPr>
            <p:ph type="sldImg"/>
          </p:nvPr>
        </p:nvSpPr>
        <p:spPr/>
      </p:sp>
      <p:sp>
        <p:nvSpPr>
          <p:cNvPr id="122884"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15630003-CDE6-4D70-BA58-C17C242ED6BA}" type="slidenum">
              <a:rPr lang="es-ES" smtClean="0"/>
            </a:fld>
            <a:endParaRPr lang="es-ES" smtClean="0"/>
          </a:p>
        </p:txBody>
      </p:sp>
      <p:sp>
        <p:nvSpPr>
          <p:cNvPr id="123907" name="Rectangle 2"/>
          <p:cNvSpPr>
            <a:spLocks noGrp="1" noRot="1" noChangeAspect="1" noChangeArrowheads="1" noTextEdit="1"/>
          </p:cNvSpPr>
          <p:nvPr>
            <p:ph type="sldImg"/>
          </p:nvPr>
        </p:nvSpPr>
        <p:spPr/>
      </p:sp>
      <p:sp>
        <p:nvSpPr>
          <p:cNvPr id="123908"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A7AF0AAF-6141-447E-A51D-42057A9F5376}" type="slidenum">
              <a:rPr lang="es-ES" smtClean="0"/>
            </a:fld>
            <a:endParaRPr lang="es-ES" smtClean="0"/>
          </a:p>
        </p:txBody>
      </p:sp>
      <p:sp>
        <p:nvSpPr>
          <p:cNvPr id="92163" name="Rectangle 2"/>
          <p:cNvSpPr>
            <a:spLocks noGrp="1" noRot="1" noChangeAspect="1" noChangeArrowheads="1" noTextEdit="1"/>
          </p:cNvSpPr>
          <p:nvPr>
            <p:ph type="sldImg"/>
          </p:nvPr>
        </p:nvSpPr>
        <p:spPr/>
      </p:sp>
      <p:sp>
        <p:nvSpPr>
          <p:cNvPr id="92164"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C598190A-68F9-48F3-95A9-51DC7DDA0957}" type="slidenum">
              <a:rPr lang="es-ES" smtClean="0"/>
            </a:fld>
            <a:endParaRPr lang="es-ES" smtClean="0"/>
          </a:p>
        </p:txBody>
      </p:sp>
      <p:sp>
        <p:nvSpPr>
          <p:cNvPr id="120835" name="Rectangle 2"/>
          <p:cNvSpPr>
            <a:spLocks noGrp="1" noRot="1" noChangeAspect="1" noChangeArrowheads="1" noTextEdit="1"/>
          </p:cNvSpPr>
          <p:nvPr>
            <p:ph type="sldImg"/>
          </p:nvPr>
        </p:nvSpPr>
        <p:spPr/>
      </p:sp>
      <p:sp>
        <p:nvSpPr>
          <p:cNvPr id="120836"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84AE7B7A-BDD7-465A-B472-F842BFE76B75}" type="slidenum">
              <a:rPr lang="es-ES" smtClean="0"/>
            </a:fld>
            <a:endParaRPr lang="es-ES" smtClean="0"/>
          </a:p>
        </p:txBody>
      </p:sp>
      <p:sp>
        <p:nvSpPr>
          <p:cNvPr id="124931" name="Rectangle 2"/>
          <p:cNvSpPr>
            <a:spLocks noGrp="1" noRot="1" noChangeAspect="1" noChangeArrowheads="1" noTextEdit="1"/>
          </p:cNvSpPr>
          <p:nvPr>
            <p:ph type="sldImg"/>
          </p:nvPr>
        </p:nvSpPr>
        <p:spPr/>
      </p:sp>
      <p:sp>
        <p:nvSpPr>
          <p:cNvPr id="124932"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08B619AF-8296-4257-B3F9-C91E609DD814}" type="slidenum">
              <a:rPr lang="es-ES" smtClean="0"/>
            </a:fld>
            <a:endParaRPr lang="es-ES" smtClean="0"/>
          </a:p>
        </p:txBody>
      </p:sp>
      <p:sp>
        <p:nvSpPr>
          <p:cNvPr id="125955" name="Rectangle 2"/>
          <p:cNvSpPr>
            <a:spLocks noGrp="1" noRot="1" noChangeAspect="1" noChangeArrowheads="1" noTextEdit="1"/>
          </p:cNvSpPr>
          <p:nvPr>
            <p:ph type="sldImg"/>
          </p:nvPr>
        </p:nvSpPr>
        <p:spPr/>
      </p:sp>
      <p:sp>
        <p:nvSpPr>
          <p:cNvPr id="125956"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1CB3B62F-5A86-43D2-8236-DBC3E7EFC1C5}" type="slidenum">
              <a:rPr lang="es-ES" smtClean="0"/>
            </a:fld>
            <a:endParaRPr lang="es-ES" smtClean="0"/>
          </a:p>
        </p:txBody>
      </p:sp>
      <p:sp>
        <p:nvSpPr>
          <p:cNvPr id="126979" name="Rectangle 2"/>
          <p:cNvSpPr>
            <a:spLocks noGrp="1" noRot="1" noChangeAspect="1" noChangeArrowheads="1" noTextEdit="1"/>
          </p:cNvSpPr>
          <p:nvPr>
            <p:ph type="sldImg"/>
          </p:nvPr>
        </p:nvSpPr>
        <p:spPr/>
      </p:sp>
      <p:sp>
        <p:nvSpPr>
          <p:cNvPr id="126980"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682C9F24-F1C6-461F-B3D4-B0CA2933545E}" type="slidenum">
              <a:rPr lang="es-ES" smtClean="0"/>
            </a:fld>
            <a:endParaRPr lang="es-ES" smtClean="0"/>
          </a:p>
        </p:txBody>
      </p:sp>
      <p:sp>
        <p:nvSpPr>
          <p:cNvPr id="128003" name="Rectangle 2"/>
          <p:cNvSpPr>
            <a:spLocks noGrp="1" noRot="1" noChangeAspect="1" noChangeArrowheads="1" noTextEdit="1"/>
          </p:cNvSpPr>
          <p:nvPr>
            <p:ph type="sldImg"/>
          </p:nvPr>
        </p:nvSpPr>
        <p:spPr/>
      </p:sp>
      <p:sp>
        <p:nvSpPr>
          <p:cNvPr id="128004"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4023CCDB-CC87-4B32-A636-470A8F120623}" type="slidenum">
              <a:rPr lang="es-ES" smtClean="0"/>
            </a:fld>
            <a:endParaRPr lang="es-ES" smtClean="0"/>
          </a:p>
        </p:txBody>
      </p:sp>
      <p:sp>
        <p:nvSpPr>
          <p:cNvPr id="129027" name="Rectangle 2"/>
          <p:cNvSpPr>
            <a:spLocks noGrp="1" noRot="1" noChangeAspect="1" noChangeArrowheads="1" noTextEdit="1"/>
          </p:cNvSpPr>
          <p:nvPr>
            <p:ph type="sldImg"/>
          </p:nvPr>
        </p:nvSpPr>
        <p:spPr/>
      </p:sp>
      <p:sp>
        <p:nvSpPr>
          <p:cNvPr id="129028"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3CAC090-49C8-4F37-AA51-CC0B19A2D792}" type="slidenum">
              <a:rPr lang="es-ES" smtClean="0"/>
            </a:fld>
            <a:endParaRPr lang="es-ES" smtClean="0"/>
          </a:p>
        </p:txBody>
      </p:sp>
      <p:sp>
        <p:nvSpPr>
          <p:cNvPr id="130051" name="Rectangle 2"/>
          <p:cNvSpPr>
            <a:spLocks noGrp="1" noRot="1" noChangeAspect="1" noChangeArrowheads="1" noTextEdit="1"/>
          </p:cNvSpPr>
          <p:nvPr>
            <p:ph type="sldImg"/>
          </p:nvPr>
        </p:nvSpPr>
        <p:spPr/>
      </p:sp>
      <p:sp>
        <p:nvSpPr>
          <p:cNvPr id="130052"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D8EB9D87-4C07-448D-913D-61293FB772BD}" type="slidenum">
              <a:rPr lang="es-ES" smtClean="0"/>
            </a:fld>
            <a:endParaRPr lang="es-ES" smtClean="0"/>
          </a:p>
        </p:txBody>
      </p:sp>
      <p:sp>
        <p:nvSpPr>
          <p:cNvPr id="131075" name="Rectangle 2"/>
          <p:cNvSpPr>
            <a:spLocks noGrp="1" noRot="1" noChangeAspect="1" noChangeArrowheads="1" noTextEdit="1"/>
          </p:cNvSpPr>
          <p:nvPr>
            <p:ph type="sldImg"/>
          </p:nvPr>
        </p:nvSpPr>
        <p:spPr/>
      </p:sp>
      <p:sp>
        <p:nvSpPr>
          <p:cNvPr id="131076"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32B3B768-D534-4B4A-B20D-A6DA0A704763}" type="slidenum">
              <a:rPr lang="es-ES" smtClean="0"/>
            </a:fld>
            <a:endParaRPr lang="es-ES" smtClean="0"/>
          </a:p>
        </p:txBody>
      </p:sp>
      <p:sp>
        <p:nvSpPr>
          <p:cNvPr id="132099" name="Rectangle 2"/>
          <p:cNvSpPr>
            <a:spLocks noGrp="1" noRot="1" noChangeAspect="1" noChangeArrowheads="1" noTextEdit="1"/>
          </p:cNvSpPr>
          <p:nvPr>
            <p:ph type="sldImg"/>
          </p:nvPr>
        </p:nvSpPr>
        <p:spPr/>
      </p:sp>
      <p:sp>
        <p:nvSpPr>
          <p:cNvPr id="132100"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pPr>
              <a:defRPr/>
            </a:pPr>
            <a:fld id="{1374F9F5-F1EC-4A06-B2C1-B54D9DD7B8F5}" type="slidenum">
              <a:rPr lang="es-ES" smtClean="0"/>
            </a:fld>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A7AF0AAF-6141-447E-A51D-42057A9F5376}" type="slidenum">
              <a:rPr lang="es-ES" smtClean="0"/>
            </a:fld>
            <a:endParaRPr lang="es-ES" smtClean="0"/>
          </a:p>
        </p:txBody>
      </p:sp>
      <p:sp>
        <p:nvSpPr>
          <p:cNvPr id="92163" name="Rectangle 2"/>
          <p:cNvSpPr>
            <a:spLocks noGrp="1" noRot="1" noChangeAspect="1" noChangeArrowheads="1" noTextEdit="1"/>
          </p:cNvSpPr>
          <p:nvPr>
            <p:ph type="sldImg"/>
          </p:nvPr>
        </p:nvSpPr>
        <p:spPr/>
      </p:sp>
      <p:sp>
        <p:nvSpPr>
          <p:cNvPr id="92164"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pPr>
              <a:defRPr/>
            </a:pPr>
            <a:fld id="{1374F9F5-F1EC-4A06-B2C1-B54D9DD7B8F5}" type="slidenum">
              <a:rPr lang="es-ES" smtClean="0"/>
            </a:fld>
            <a:endParaRPr lang="es-E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E7F0B51A-64CC-44B7-8446-D2C31EABF5ED}" type="slidenum">
              <a:rPr lang="es-ES" smtClean="0"/>
            </a:fld>
            <a:endParaRPr lang="es-ES" smtClean="0"/>
          </a:p>
        </p:txBody>
      </p:sp>
      <p:sp>
        <p:nvSpPr>
          <p:cNvPr id="133123" name="Rectangle 2"/>
          <p:cNvSpPr>
            <a:spLocks noGrp="1" noRot="1" noChangeAspect="1" noChangeArrowheads="1" noTextEdit="1"/>
          </p:cNvSpPr>
          <p:nvPr>
            <p:ph type="sldImg"/>
          </p:nvPr>
        </p:nvSpPr>
        <p:spPr/>
      </p:sp>
      <p:sp>
        <p:nvSpPr>
          <p:cNvPr id="133124"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5730343D-4C4F-4122-9A67-821601FE94CA}" type="slidenum">
              <a:rPr lang="es-ES" smtClean="0"/>
            </a:fld>
            <a:endParaRPr lang="es-ES" smtClean="0"/>
          </a:p>
        </p:txBody>
      </p:sp>
      <p:sp>
        <p:nvSpPr>
          <p:cNvPr id="134147" name="Rectangle 2"/>
          <p:cNvSpPr>
            <a:spLocks noGrp="1" noRot="1" noChangeAspect="1" noChangeArrowheads="1" noTextEdit="1"/>
          </p:cNvSpPr>
          <p:nvPr>
            <p:ph type="sldImg"/>
          </p:nvPr>
        </p:nvSpPr>
        <p:spPr/>
      </p:sp>
      <p:sp>
        <p:nvSpPr>
          <p:cNvPr id="134148"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A738C9C5-149C-4DAC-A23F-CFECB48E47CC}" type="slidenum">
              <a:rPr lang="es-ES" smtClean="0"/>
            </a:fld>
            <a:endParaRPr lang="es-ES" smtClean="0"/>
          </a:p>
        </p:txBody>
      </p:sp>
      <p:sp>
        <p:nvSpPr>
          <p:cNvPr id="135171" name="Rectangle 2"/>
          <p:cNvSpPr>
            <a:spLocks noGrp="1" noRot="1" noChangeAspect="1" noChangeArrowheads="1" noTextEdit="1"/>
          </p:cNvSpPr>
          <p:nvPr>
            <p:ph type="sldImg"/>
          </p:nvPr>
        </p:nvSpPr>
        <p:spPr/>
      </p:sp>
      <p:sp>
        <p:nvSpPr>
          <p:cNvPr id="135172"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0D3238C4-EC68-40D1-BF56-7D453B94C32E}" type="slidenum">
              <a:rPr lang="es-ES" smtClean="0"/>
            </a:fld>
            <a:endParaRPr lang="es-ES" smtClean="0"/>
          </a:p>
        </p:txBody>
      </p:sp>
      <p:sp>
        <p:nvSpPr>
          <p:cNvPr id="136195" name="Rectangle 2"/>
          <p:cNvSpPr>
            <a:spLocks noGrp="1" noRot="1" noChangeAspect="1" noChangeArrowheads="1" noTextEdit="1"/>
          </p:cNvSpPr>
          <p:nvPr>
            <p:ph type="sldImg"/>
          </p:nvPr>
        </p:nvSpPr>
        <p:spPr/>
      </p:sp>
      <p:sp>
        <p:nvSpPr>
          <p:cNvPr id="136196"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pPr>
              <a:defRPr/>
            </a:pPr>
            <a:fld id="{1374F9F5-F1EC-4A06-B2C1-B54D9DD7B8F5}" type="slidenum">
              <a:rPr lang="es-ES" smtClean="0"/>
            </a:fld>
            <a:endParaRPr lang="es-E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E0FC9BD7-9683-4961-A8BF-E9990C9FC378}" type="slidenum">
              <a:rPr lang="es-ES" smtClean="0"/>
            </a:fld>
            <a:endParaRPr lang="es-ES" smtClean="0"/>
          </a:p>
        </p:txBody>
      </p:sp>
      <p:sp>
        <p:nvSpPr>
          <p:cNvPr id="137219" name="Rectangle 2"/>
          <p:cNvSpPr>
            <a:spLocks noGrp="1" noRot="1" noChangeAspect="1" noChangeArrowheads="1" noTextEdit="1"/>
          </p:cNvSpPr>
          <p:nvPr>
            <p:ph type="sldImg"/>
          </p:nvPr>
        </p:nvSpPr>
        <p:spPr/>
      </p:sp>
      <p:sp>
        <p:nvSpPr>
          <p:cNvPr id="137220"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D2EB445C-8183-4339-B3A2-B4FF5F3AE696}" type="slidenum">
              <a:rPr lang="es-ES" smtClean="0"/>
            </a:fld>
            <a:endParaRPr lang="es-ES" smtClean="0"/>
          </a:p>
        </p:txBody>
      </p:sp>
      <p:sp>
        <p:nvSpPr>
          <p:cNvPr id="138243" name="Rectangle 2"/>
          <p:cNvSpPr>
            <a:spLocks noGrp="1" noRot="1" noChangeAspect="1" noChangeArrowheads="1" noTextEdit="1"/>
          </p:cNvSpPr>
          <p:nvPr>
            <p:ph type="sldImg"/>
          </p:nvPr>
        </p:nvSpPr>
        <p:spPr/>
      </p:sp>
      <p:sp>
        <p:nvSpPr>
          <p:cNvPr id="138244"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25188918-6648-4B3E-8249-62E603A197B5}" type="slidenum">
              <a:rPr lang="es-ES" smtClean="0"/>
            </a:fld>
            <a:endParaRPr lang="es-ES" smtClean="0"/>
          </a:p>
        </p:txBody>
      </p:sp>
      <p:sp>
        <p:nvSpPr>
          <p:cNvPr id="139267" name="Rectangle 2"/>
          <p:cNvSpPr>
            <a:spLocks noGrp="1" noRot="1" noChangeAspect="1" noChangeArrowheads="1" noTextEdit="1"/>
          </p:cNvSpPr>
          <p:nvPr>
            <p:ph type="sldImg"/>
          </p:nvPr>
        </p:nvSpPr>
        <p:spPr/>
      </p:sp>
      <p:sp>
        <p:nvSpPr>
          <p:cNvPr id="139268"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9EBCA8F6-793E-4EF0-B8C8-B806C5733321}" type="slidenum">
              <a:rPr lang="es-ES" smtClean="0"/>
            </a:fld>
            <a:endParaRPr lang="es-ES" smtClean="0"/>
          </a:p>
        </p:txBody>
      </p:sp>
      <p:sp>
        <p:nvSpPr>
          <p:cNvPr id="140291" name="Rectangle 2"/>
          <p:cNvSpPr>
            <a:spLocks noGrp="1" noRot="1" noChangeAspect="1" noChangeArrowheads="1" noTextEdit="1"/>
          </p:cNvSpPr>
          <p:nvPr>
            <p:ph type="sldImg"/>
          </p:nvPr>
        </p:nvSpPr>
        <p:spPr/>
      </p:sp>
      <p:sp>
        <p:nvSpPr>
          <p:cNvPr id="140292"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A7AF0AAF-6141-447E-A51D-42057A9F5376}" type="slidenum">
              <a:rPr lang="es-ES" smtClean="0"/>
            </a:fld>
            <a:endParaRPr lang="es-ES" smtClean="0"/>
          </a:p>
        </p:txBody>
      </p:sp>
      <p:sp>
        <p:nvSpPr>
          <p:cNvPr id="92163" name="Rectangle 2"/>
          <p:cNvSpPr>
            <a:spLocks noGrp="1" noRot="1" noChangeAspect="1" noChangeArrowheads="1" noTextEdit="1"/>
          </p:cNvSpPr>
          <p:nvPr>
            <p:ph type="sldImg"/>
          </p:nvPr>
        </p:nvSpPr>
        <p:spPr/>
      </p:sp>
      <p:sp>
        <p:nvSpPr>
          <p:cNvPr id="92164"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2571C744-82C9-40B8-A408-BFE9773CD486}" type="slidenum">
              <a:rPr lang="es-ES" smtClean="0"/>
            </a:fld>
            <a:endParaRPr lang="es-ES" smtClean="0"/>
          </a:p>
        </p:txBody>
      </p:sp>
      <p:sp>
        <p:nvSpPr>
          <p:cNvPr id="141315" name="Rectangle 2"/>
          <p:cNvSpPr>
            <a:spLocks noGrp="1" noRot="1" noChangeAspect="1" noChangeArrowheads="1" noTextEdit="1"/>
          </p:cNvSpPr>
          <p:nvPr>
            <p:ph type="sldImg"/>
          </p:nvPr>
        </p:nvSpPr>
        <p:spPr/>
      </p:sp>
      <p:sp>
        <p:nvSpPr>
          <p:cNvPr id="141316"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FF7FF877-A294-4B11-9BA0-C21F192624E6}" type="slidenum">
              <a:rPr lang="es-ES" smtClean="0"/>
            </a:fld>
            <a:endParaRPr lang="es-ES" smtClean="0"/>
          </a:p>
        </p:txBody>
      </p:sp>
      <p:sp>
        <p:nvSpPr>
          <p:cNvPr id="142339" name="Rectangle 2"/>
          <p:cNvSpPr>
            <a:spLocks noGrp="1" noRot="1" noChangeAspect="1" noChangeArrowheads="1" noTextEdit="1"/>
          </p:cNvSpPr>
          <p:nvPr>
            <p:ph type="sldImg"/>
          </p:nvPr>
        </p:nvSpPr>
        <p:spPr/>
      </p:sp>
      <p:sp>
        <p:nvSpPr>
          <p:cNvPr id="142340"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60245D6C-3A9D-424B-A4B7-7033B4563508}" type="slidenum">
              <a:rPr lang="es-ES" smtClean="0"/>
            </a:fld>
            <a:endParaRPr lang="es-ES" smtClean="0"/>
          </a:p>
        </p:txBody>
      </p:sp>
      <p:sp>
        <p:nvSpPr>
          <p:cNvPr id="143363" name="Rectangle 2"/>
          <p:cNvSpPr>
            <a:spLocks noGrp="1" noRot="1" noChangeAspect="1" noChangeArrowheads="1" noTextEdit="1"/>
          </p:cNvSpPr>
          <p:nvPr>
            <p:ph type="sldImg"/>
          </p:nvPr>
        </p:nvSpPr>
        <p:spPr/>
      </p:sp>
      <p:sp>
        <p:nvSpPr>
          <p:cNvPr id="143364"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FCAF9E57-3B76-4839-B005-EFADC7A4394E}" type="slidenum">
              <a:rPr lang="es-ES" smtClean="0"/>
            </a:fld>
            <a:endParaRPr lang="es-ES" smtClean="0"/>
          </a:p>
        </p:txBody>
      </p:sp>
      <p:sp>
        <p:nvSpPr>
          <p:cNvPr id="144387" name="Rectangle 2"/>
          <p:cNvSpPr>
            <a:spLocks noGrp="1" noRot="1" noChangeAspect="1" noChangeArrowheads="1" noTextEdit="1"/>
          </p:cNvSpPr>
          <p:nvPr>
            <p:ph type="sldImg"/>
          </p:nvPr>
        </p:nvSpPr>
        <p:spPr/>
      </p:sp>
      <p:sp>
        <p:nvSpPr>
          <p:cNvPr id="144388"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37B48D4C-FCA1-49F0-BFBD-517049CD3417}" type="slidenum">
              <a:rPr lang="es-ES" smtClean="0"/>
            </a:fld>
            <a:endParaRPr lang="es-ES" smtClean="0"/>
          </a:p>
        </p:txBody>
      </p:sp>
      <p:sp>
        <p:nvSpPr>
          <p:cNvPr id="145411" name="Rectangle 2"/>
          <p:cNvSpPr>
            <a:spLocks noGrp="1" noRot="1" noChangeAspect="1" noChangeArrowheads="1" noTextEdit="1"/>
          </p:cNvSpPr>
          <p:nvPr>
            <p:ph type="sldImg"/>
          </p:nvPr>
        </p:nvSpPr>
        <p:spPr/>
      </p:sp>
      <p:sp>
        <p:nvSpPr>
          <p:cNvPr id="145412"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37B48D4C-FCA1-49F0-BFBD-517049CD3417}" type="slidenum">
              <a:rPr lang="es-ES" smtClean="0"/>
            </a:fld>
            <a:endParaRPr lang="es-ES" smtClean="0"/>
          </a:p>
        </p:txBody>
      </p:sp>
      <p:sp>
        <p:nvSpPr>
          <p:cNvPr id="145411" name="Rectangle 2"/>
          <p:cNvSpPr>
            <a:spLocks noGrp="1" noRot="1" noChangeAspect="1" noChangeArrowheads="1" noTextEdit="1"/>
          </p:cNvSpPr>
          <p:nvPr>
            <p:ph type="sldImg"/>
          </p:nvPr>
        </p:nvSpPr>
        <p:spPr/>
      </p:sp>
      <p:sp>
        <p:nvSpPr>
          <p:cNvPr id="145412"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pPr>
              <a:defRPr/>
            </a:pPr>
            <a:fld id="{1374F9F5-F1EC-4A06-B2C1-B54D9DD7B8F5}" type="slidenum">
              <a:rPr lang="es-ES" smtClean="0"/>
            </a:fld>
            <a:endParaRPr lang="es-E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pPr>
              <a:defRPr/>
            </a:pPr>
            <a:fld id="{1374F9F5-F1EC-4A06-B2C1-B54D9DD7B8F5}" type="slidenum">
              <a:rPr lang="es-ES" smtClean="0"/>
            </a:fld>
            <a:endParaRPr lang="es-E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37B48D4C-FCA1-49F0-BFBD-517049CD3417}" type="slidenum">
              <a:rPr lang="es-ES" smtClean="0"/>
            </a:fld>
            <a:endParaRPr lang="es-ES" smtClean="0"/>
          </a:p>
        </p:txBody>
      </p:sp>
      <p:sp>
        <p:nvSpPr>
          <p:cNvPr id="145411" name="Rectangle 2"/>
          <p:cNvSpPr>
            <a:spLocks noGrp="1" noRot="1" noChangeAspect="1" noChangeArrowheads="1" noTextEdit="1"/>
          </p:cNvSpPr>
          <p:nvPr>
            <p:ph type="sldImg"/>
          </p:nvPr>
        </p:nvSpPr>
        <p:spPr/>
      </p:sp>
      <p:sp>
        <p:nvSpPr>
          <p:cNvPr id="145412"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2F03C494-5DEB-4E66-B4E7-BE95F3182449}" type="slidenum">
              <a:rPr lang="es-ES" smtClean="0"/>
            </a:fld>
            <a:endParaRPr lang="es-ES" smtClean="0"/>
          </a:p>
        </p:txBody>
      </p:sp>
      <p:sp>
        <p:nvSpPr>
          <p:cNvPr id="146435" name="Rectangle 2"/>
          <p:cNvSpPr>
            <a:spLocks noGrp="1" noRot="1" noChangeAspect="1" noChangeArrowheads="1" noTextEdit="1"/>
          </p:cNvSpPr>
          <p:nvPr>
            <p:ph type="sldImg"/>
          </p:nvPr>
        </p:nvSpPr>
        <p:spPr/>
      </p:sp>
      <p:sp>
        <p:nvSpPr>
          <p:cNvPr id="146436"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A4C980A7-7221-4BA6-AD8C-6AB2DE1918BB}" type="slidenum">
              <a:rPr lang="es-ES" smtClean="0"/>
            </a:fld>
            <a:endParaRPr lang="es-ES" smtClean="0"/>
          </a:p>
        </p:txBody>
      </p:sp>
      <p:sp>
        <p:nvSpPr>
          <p:cNvPr id="93187" name="Rectangle 2"/>
          <p:cNvSpPr>
            <a:spLocks noGrp="1" noRot="1" noChangeAspect="1" noChangeArrowheads="1" noTextEdit="1"/>
          </p:cNvSpPr>
          <p:nvPr>
            <p:ph type="sldImg"/>
          </p:nvPr>
        </p:nvSpPr>
        <p:spPr/>
      </p:sp>
      <p:sp>
        <p:nvSpPr>
          <p:cNvPr id="93188"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00BDD222-5384-4EA9-A6F7-5228F64BAA75}" type="slidenum">
              <a:rPr lang="es-ES" smtClean="0"/>
            </a:fld>
            <a:endParaRPr lang="es-ES" smtClean="0"/>
          </a:p>
        </p:txBody>
      </p:sp>
      <p:sp>
        <p:nvSpPr>
          <p:cNvPr id="147459" name="Rectangle 2"/>
          <p:cNvSpPr>
            <a:spLocks noGrp="1" noRot="1" noChangeAspect="1" noChangeArrowheads="1" noTextEdit="1"/>
          </p:cNvSpPr>
          <p:nvPr>
            <p:ph type="sldImg"/>
          </p:nvPr>
        </p:nvSpPr>
        <p:spPr/>
      </p:sp>
      <p:sp>
        <p:nvSpPr>
          <p:cNvPr id="147460"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2C7AE27B-4118-4F77-9E7F-E2DAB0A2C670}" type="slidenum">
              <a:rPr lang="es-ES" smtClean="0"/>
            </a:fld>
            <a:endParaRPr lang="es-ES" smtClean="0"/>
          </a:p>
        </p:txBody>
      </p:sp>
      <p:sp>
        <p:nvSpPr>
          <p:cNvPr id="175107" name="Rectangle 2"/>
          <p:cNvSpPr>
            <a:spLocks noGrp="1" noRot="1" noChangeAspect="1" noChangeArrowheads="1" noTextEdit="1"/>
          </p:cNvSpPr>
          <p:nvPr>
            <p:ph type="sldImg"/>
          </p:nvPr>
        </p:nvSpPr>
        <p:spPr/>
      </p:sp>
      <p:sp>
        <p:nvSpPr>
          <p:cNvPr id="175108"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833378CF-0615-4959-AF70-B6203C265858}" type="slidenum">
              <a:rPr lang="es-ES" smtClean="0"/>
            </a:fld>
            <a:endParaRPr lang="es-ES" smtClean="0"/>
          </a:p>
        </p:txBody>
      </p:sp>
      <p:sp>
        <p:nvSpPr>
          <p:cNvPr id="148483" name="Rectangle 2"/>
          <p:cNvSpPr>
            <a:spLocks noGrp="1" noRot="1" noChangeAspect="1" noChangeArrowheads="1" noTextEdit="1"/>
          </p:cNvSpPr>
          <p:nvPr>
            <p:ph type="sldImg"/>
          </p:nvPr>
        </p:nvSpPr>
        <p:spPr/>
      </p:sp>
      <p:sp>
        <p:nvSpPr>
          <p:cNvPr id="148484"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FD726BE5-FD51-4ACF-AFAA-92450ED82F98}" type="slidenum">
              <a:rPr lang="es-ES" smtClean="0"/>
            </a:fld>
            <a:endParaRPr lang="es-ES" smtClean="0"/>
          </a:p>
        </p:txBody>
      </p:sp>
      <p:sp>
        <p:nvSpPr>
          <p:cNvPr id="149507" name="Rectangle 2"/>
          <p:cNvSpPr>
            <a:spLocks noGrp="1" noRot="1" noChangeAspect="1" noChangeArrowheads="1" noTextEdit="1"/>
          </p:cNvSpPr>
          <p:nvPr>
            <p:ph type="sldImg"/>
          </p:nvPr>
        </p:nvSpPr>
        <p:spPr/>
      </p:sp>
      <p:sp>
        <p:nvSpPr>
          <p:cNvPr id="149508"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pPr>
              <a:defRPr/>
            </a:pPr>
            <a:fld id="{1374F9F5-F1EC-4A06-B2C1-B54D9DD7B8F5}" type="slidenum">
              <a:rPr lang="es-ES" smtClean="0"/>
            </a:fld>
            <a:endParaRPr lang="es-E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67A25281-5B13-4A8F-8496-1344D9AC632C}" type="slidenum">
              <a:rPr lang="es-ES" smtClean="0"/>
            </a:fld>
            <a:endParaRPr lang="es-ES" smtClean="0"/>
          </a:p>
        </p:txBody>
      </p:sp>
      <p:sp>
        <p:nvSpPr>
          <p:cNvPr id="150531" name="Rectangle 2"/>
          <p:cNvSpPr>
            <a:spLocks noGrp="1" noRot="1" noChangeAspect="1" noChangeArrowheads="1" noTextEdit="1"/>
          </p:cNvSpPr>
          <p:nvPr>
            <p:ph type="sldImg"/>
          </p:nvPr>
        </p:nvSpPr>
        <p:spPr/>
      </p:sp>
      <p:sp>
        <p:nvSpPr>
          <p:cNvPr id="150532"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08A501BA-E067-43AC-A0C7-BB769522C5C2}" type="slidenum">
              <a:rPr lang="es-ES" smtClean="0"/>
            </a:fld>
            <a:endParaRPr lang="es-ES" smtClean="0"/>
          </a:p>
        </p:txBody>
      </p:sp>
      <p:sp>
        <p:nvSpPr>
          <p:cNvPr id="151555" name="Rectangle 2"/>
          <p:cNvSpPr>
            <a:spLocks noGrp="1" noRot="1" noChangeAspect="1" noChangeArrowheads="1" noTextEdit="1"/>
          </p:cNvSpPr>
          <p:nvPr>
            <p:ph type="sldImg"/>
          </p:nvPr>
        </p:nvSpPr>
        <p:spPr/>
      </p:sp>
      <p:sp>
        <p:nvSpPr>
          <p:cNvPr id="151556"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774B7DD9-0F0A-4C97-A447-B8BAD3960EFC}" type="slidenum">
              <a:rPr lang="es-ES" smtClean="0"/>
            </a:fld>
            <a:endParaRPr lang="es-ES" smtClean="0"/>
          </a:p>
        </p:txBody>
      </p:sp>
      <p:sp>
        <p:nvSpPr>
          <p:cNvPr id="152579" name="Rectangle 2"/>
          <p:cNvSpPr>
            <a:spLocks noGrp="1" noRot="1" noChangeAspect="1" noChangeArrowheads="1" noTextEdit="1"/>
          </p:cNvSpPr>
          <p:nvPr>
            <p:ph type="sldImg"/>
          </p:nvPr>
        </p:nvSpPr>
        <p:spPr/>
      </p:sp>
      <p:sp>
        <p:nvSpPr>
          <p:cNvPr id="152580"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6D06733E-9ACB-438D-9400-081486477FCD}" type="slidenum">
              <a:rPr lang="es-ES" smtClean="0"/>
            </a:fld>
            <a:endParaRPr lang="es-ES" smtClean="0"/>
          </a:p>
        </p:txBody>
      </p:sp>
      <p:sp>
        <p:nvSpPr>
          <p:cNvPr id="153603" name="Rectangle 2"/>
          <p:cNvSpPr>
            <a:spLocks noGrp="1" noRot="1" noChangeAspect="1" noChangeArrowheads="1" noTextEdit="1"/>
          </p:cNvSpPr>
          <p:nvPr>
            <p:ph type="sldImg"/>
          </p:nvPr>
        </p:nvSpPr>
        <p:spPr/>
      </p:sp>
      <p:sp>
        <p:nvSpPr>
          <p:cNvPr id="153604"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77DE0D6F-0AC6-4311-9F5F-2554C38B1AF9}" type="slidenum">
              <a:rPr lang="es-ES" smtClean="0"/>
            </a:fld>
            <a:endParaRPr lang="es-ES" smtClean="0"/>
          </a:p>
        </p:txBody>
      </p:sp>
      <p:sp>
        <p:nvSpPr>
          <p:cNvPr id="154627" name="Rectangle 2"/>
          <p:cNvSpPr>
            <a:spLocks noGrp="1" noRot="1" noChangeAspect="1" noChangeArrowheads="1" noTextEdit="1"/>
          </p:cNvSpPr>
          <p:nvPr>
            <p:ph type="sldImg"/>
          </p:nvPr>
        </p:nvSpPr>
        <p:spPr/>
      </p:sp>
      <p:sp>
        <p:nvSpPr>
          <p:cNvPr id="154628"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89EBC5E2-CFAE-41E9-91F4-8779FCD2A63A}" type="slidenum">
              <a:rPr lang="es-ES" smtClean="0"/>
            </a:fld>
            <a:endParaRPr lang="es-ES" smtClean="0"/>
          </a:p>
        </p:txBody>
      </p:sp>
      <p:sp>
        <p:nvSpPr>
          <p:cNvPr id="94211" name="Rectangle 2"/>
          <p:cNvSpPr>
            <a:spLocks noGrp="1" noRot="1" noChangeAspect="1" noChangeArrowheads="1" noTextEdit="1"/>
          </p:cNvSpPr>
          <p:nvPr>
            <p:ph type="sldImg"/>
          </p:nvPr>
        </p:nvSpPr>
        <p:spPr/>
      </p:sp>
      <p:sp>
        <p:nvSpPr>
          <p:cNvPr id="94212"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F7D47E89-A696-491C-8DEC-77B1C91E0A49}" type="slidenum">
              <a:rPr lang="es-ES" smtClean="0"/>
            </a:fld>
            <a:endParaRPr lang="es-ES" smtClean="0"/>
          </a:p>
        </p:txBody>
      </p:sp>
      <p:sp>
        <p:nvSpPr>
          <p:cNvPr id="155651" name="Rectangle 2"/>
          <p:cNvSpPr>
            <a:spLocks noGrp="1" noRot="1" noChangeAspect="1" noChangeArrowheads="1" noTextEdit="1"/>
          </p:cNvSpPr>
          <p:nvPr>
            <p:ph type="sldImg"/>
          </p:nvPr>
        </p:nvSpPr>
        <p:spPr/>
      </p:sp>
      <p:sp>
        <p:nvSpPr>
          <p:cNvPr id="155652"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9C7D1D29-D8F8-44EC-BACB-BC19EF06773F}" type="slidenum">
              <a:rPr lang="es-ES" smtClean="0"/>
            </a:fld>
            <a:endParaRPr lang="es-ES" smtClean="0"/>
          </a:p>
        </p:txBody>
      </p:sp>
      <p:sp>
        <p:nvSpPr>
          <p:cNvPr id="156675" name="Rectangle 2"/>
          <p:cNvSpPr>
            <a:spLocks noGrp="1" noRot="1" noChangeAspect="1" noChangeArrowheads="1" noTextEdit="1"/>
          </p:cNvSpPr>
          <p:nvPr>
            <p:ph type="sldImg"/>
          </p:nvPr>
        </p:nvSpPr>
        <p:spPr/>
      </p:sp>
      <p:sp>
        <p:nvSpPr>
          <p:cNvPr id="156676"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49DDE105-2DD2-46E8-A40E-B418E7520A4C}" type="slidenum">
              <a:rPr lang="es-ES" smtClean="0"/>
            </a:fld>
            <a:endParaRPr lang="es-ES" smtClean="0"/>
          </a:p>
        </p:txBody>
      </p:sp>
      <p:sp>
        <p:nvSpPr>
          <p:cNvPr id="157699" name="Rectangle 2"/>
          <p:cNvSpPr>
            <a:spLocks noGrp="1" noRot="1" noChangeAspect="1" noChangeArrowheads="1" noTextEdit="1"/>
          </p:cNvSpPr>
          <p:nvPr>
            <p:ph type="sldImg"/>
          </p:nvPr>
        </p:nvSpPr>
        <p:spPr/>
      </p:sp>
      <p:sp>
        <p:nvSpPr>
          <p:cNvPr id="157700"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679EDBAA-BDCF-4540-80DD-C5B51F55D3E7}" type="slidenum">
              <a:rPr lang="es-ES" smtClean="0"/>
            </a:fld>
            <a:endParaRPr lang="es-ES" smtClean="0"/>
          </a:p>
        </p:txBody>
      </p:sp>
      <p:sp>
        <p:nvSpPr>
          <p:cNvPr id="158723" name="Rectangle 2"/>
          <p:cNvSpPr>
            <a:spLocks noGrp="1" noRot="1" noChangeAspect="1" noChangeArrowheads="1" noTextEdit="1"/>
          </p:cNvSpPr>
          <p:nvPr>
            <p:ph type="sldImg"/>
          </p:nvPr>
        </p:nvSpPr>
        <p:spPr/>
      </p:sp>
      <p:sp>
        <p:nvSpPr>
          <p:cNvPr id="158724"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09A2F4CF-8787-4EBF-9620-54401FFC2E8B}" type="slidenum">
              <a:rPr lang="es-ES" smtClean="0"/>
            </a:fld>
            <a:endParaRPr lang="es-ES" smtClean="0"/>
          </a:p>
        </p:txBody>
      </p:sp>
      <p:sp>
        <p:nvSpPr>
          <p:cNvPr id="159747" name="Rectangle 2"/>
          <p:cNvSpPr>
            <a:spLocks noGrp="1" noRot="1" noChangeAspect="1" noChangeArrowheads="1" noTextEdit="1"/>
          </p:cNvSpPr>
          <p:nvPr>
            <p:ph type="sldImg"/>
          </p:nvPr>
        </p:nvSpPr>
        <p:spPr/>
      </p:sp>
      <p:sp>
        <p:nvSpPr>
          <p:cNvPr id="159748"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dirty="0"/>
          </a:p>
        </p:txBody>
      </p:sp>
      <p:sp>
        <p:nvSpPr>
          <p:cNvPr id="4" name="3 Marcador de número de diapositiva"/>
          <p:cNvSpPr>
            <a:spLocks noGrp="1"/>
          </p:cNvSpPr>
          <p:nvPr>
            <p:ph type="sldNum" sz="quarter" idx="10"/>
          </p:nvPr>
        </p:nvSpPr>
        <p:spPr/>
        <p:txBody>
          <a:bodyPr/>
          <a:lstStyle/>
          <a:p>
            <a:pPr>
              <a:defRPr/>
            </a:pPr>
            <a:fld id="{1374F9F5-F1EC-4A06-B2C1-B54D9DD7B8F5}" type="slidenum">
              <a:rPr lang="es-ES" smtClean="0"/>
            </a:fld>
            <a:endParaRPr lang="es-E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7503A64C-0A66-4933-B27A-4F58279EC16B}" type="slidenum">
              <a:rPr lang="es-ES" smtClean="0"/>
            </a:fld>
            <a:endParaRPr lang="es-ES" dirty="0" smtClean="0"/>
          </a:p>
        </p:txBody>
      </p:sp>
      <p:sp>
        <p:nvSpPr>
          <p:cNvPr id="160771" name="Rectangle 2"/>
          <p:cNvSpPr>
            <a:spLocks noGrp="1" noRot="1" noChangeAspect="1" noChangeArrowheads="1" noTextEdit="1"/>
          </p:cNvSpPr>
          <p:nvPr>
            <p:ph type="sldImg"/>
          </p:nvPr>
        </p:nvSpPr>
        <p:spPr/>
      </p:sp>
      <p:sp>
        <p:nvSpPr>
          <p:cNvPr id="160772" name="Rectangle 3"/>
          <p:cNvSpPr>
            <a:spLocks noGrp="1" noChangeArrowheads="1"/>
          </p:cNvSpPr>
          <p:nvPr>
            <p:ph type="body" idx="1"/>
          </p:nvPr>
        </p:nvSpPr>
        <p:spPr>
          <a:noFill/>
        </p:spPr>
        <p:txBody>
          <a:bodyPr/>
          <a:lstStyle/>
          <a:p>
            <a:pPr eaLnBrk="1" hangingPunct="1"/>
            <a:endParaRPr lang="es-AR" dirty="0"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7CCA3B8F-E72A-4674-8B5D-E211E8FA7B53}" type="slidenum">
              <a:rPr lang="es-ES" smtClean="0"/>
            </a:fld>
            <a:endParaRPr lang="es-ES" dirty="0" smtClean="0"/>
          </a:p>
        </p:txBody>
      </p:sp>
      <p:sp>
        <p:nvSpPr>
          <p:cNvPr id="161795" name="Rectangle 2"/>
          <p:cNvSpPr>
            <a:spLocks noGrp="1" noRot="1" noChangeAspect="1" noChangeArrowheads="1" noTextEdit="1"/>
          </p:cNvSpPr>
          <p:nvPr>
            <p:ph type="sldImg"/>
          </p:nvPr>
        </p:nvSpPr>
        <p:spPr/>
      </p:sp>
      <p:sp>
        <p:nvSpPr>
          <p:cNvPr id="161796" name="Rectangle 3"/>
          <p:cNvSpPr>
            <a:spLocks noGrp="1" noChangeArrowheads="1"/>
          </p:cNvSpPr>
          <p:nvPr>
            <p:ph type="body" idx="1"/>
          </p:nvPr>
        </p:nvSpPr>
        <p:spPr>
          <a:noFill/>
        </p:spPr>
        <p:txBody>
          <a:bodyPr/>
          <a:lstStyle/>
          <a:p>
            <a:pPr eaLnBrk="1" hangingPunct="1"/>
            <a:endParaRPr lang="es-AR" dirty="0"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40DFABA2-3EAD-46E8-BD1F-32B19BFB1F30}" type="slidenum">
              <a:rPr lang="es-ES" smtClean="0"/>
            </a:fld>
            <a:endParaRPr lang="es-ES" smtClean="0"/>
          </a:p>
        </p:txBody>
      </p:sp>
      <p:sp>
        <p:nvSpPr>
          <p:cNvPr id="162819" name="Rectangle 2"/>
          <p:cNvSpPr>
            <a:spLocks noGrp="1" noRot="1" noChangeAspect="1" noChangeArrowheads="1" noTextEdit="1"/>
          </p:cNvSpPr>
          <p:nvPr>
            <p:ph type="sldImg"/>
          </p:nvPr>
        </p:nvSpPr>
        <p:spPr/>
      </p:sp>
      <p:sp>
        <p:nvSpPr>
          <p:cNvPr id="162820"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1B51FE88-7F9B-4368-B98A-679ADB8DCFE6}" type="slidenum">
              <a:rPr lang="es-ES" smtClean="0"/>
            </a:fld>
            <a:endParaRPr lang="es-ES" smtClean="0"/>
          </a:p>
        </p:txBody>
      </p:sp>
      <p:sp>
        <p:nvSpPr>
          <p:cNvPr id="163843" name="Rectangle 2"/>
          <p:cNvSpPr>
            <a:spLocks noGrp="1" noRot="1" noChangeAspect="1" noChangeArrowheads="1" noTextEdit="1"/>
          </p:cNvSpPr>
          <p:nvPr>
            <p:ph type="sldImg"/>
          </p:nvPr>
        </p:nvSpPr>
        <p:spPr/>
      </p:sp>
      <p:sp>
        <p:nvSpPr>
          <p:cNvPr id="163844"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6 Triángulo isósceles"/>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Título"/>
          <p:cNvSpPr>
            <a:spLocks noGrp="1"/>
          </p:cNvSpPr>
          <p:nvPr>
            <p:ph type="ctrTitle"/>
          </p:nvPr>
        </p:nvSpPr>
        <p:spPr>
          <a:xfrm>
            <a:off x="540544" y="776288"/>
            <a:ext cx="8062912" cy="1470025"/>
          </a:xfrm>
        </p:spPr>
        <p:txBody>
          <a:bodyPr anchor="b">
            <a:normAutofit/>
          </a:bodyPr>
          <a:lstStyle>
            <a:lvl1pPr algn="r">
              <a:defRPr sz="4400"/>
            </a:lvl1pPr>
          </a:lstStyle>
          <a:p>
            <a:r>
              <a:rPr kumimoji="0" lang="es-ES" smtClean="0"/>
              <a:t>Haga clic para modificar el estilo de título del patrón</a:t>
            </a:r>
            <a:endParaRPr kumimoji="0" lang="en-US"/>
          </a:p>
        </p:txBody>
      </p:sp>
      <p:sp>
        <p:nvSpPr>
          <p:cNvPr id="9" name="8 Subtítulo"/>
          <p:cNvSpPr>
            <a:spLocks noGrp="1"/>
          </p:cNvSpPr>
          <p:nvPr>
            <p:ph type="subTitle" idx="1" hasCustomPrompt="1"/>
          </p:nvPr>
        </p:nvSpPr>
        <p:spPr>
          <a:xfrm>
            <a:off x="540544" y="2250280"/>
            <a:ext cx="8062912" cy="1752600"/>
          </a:xfrm>
        </p:spPr>
        <p:txBody>
          <a:bodyPr/>
          <a:lstStyle>
            <a:lvl1pPr marL="0" marR="36830"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a:xfrm>
            <a:off x="1371600" y="6012656"/>
            <a:ext cx="5791200" cy="365125"/>
          </a:xfrm>
        </p:spPr>
        <p:txBody>
          <a:bodyPr tIns="0" bIns="0" anchor="t"/>
          <a:lstStyle>
            <a:lvl1pPr algn="r">
              <a:defRPr sz="1000"/>
            </a:lvl1pPr>
          </a:lstStyle>
          <a:p>
            <a:pPr>
              <a:defRPr/>
            </a:pPr>
            <a:endParaRPr lang="es-ES"/>
          </a:p>
        </p:txBody>
      </p:sp>
      <p:sp>
        <p:nvSpPr>
          <p:cNvPr id="17" name="16 Marcador de pie de página"/>
          <p:cNvSpPr>
            <a:spLocks noGrp="1"/>
          </p:cNvSpPr>
          <p:nvPr>
            <p:ph type="ftr" sz="quarter" idx="11"/>
          </p:nvPr>
        </p:nvSpPr>
        <p:spPr>
          <a:xfrm>
            <a:off x="1371600" y="5650704"/>
            <a:ext cx="5791200" cy="365125"/>
          </a:xfrm>
        </p:spPr>
        <p:txBody>
          <a:bodyPr tIns="0" bIns="0" anchor="b"/>
          <a:lstStyle>
            <a:lvl1pPr algn="r">
              <a:defRPr sz="1100"/>
            </a:lvl1pPr>
          </a:lstStyle>
          <a:p>
            <a:pPr>
              <a:defRPr/>
            </a:pPr>
            <a:endParaRPr lang="es-ES"/>
          </a:p>
        </p:txBody>
      </p:sp>
      <p:sp>
        <p:nvSpPr>
          <p:cNvPr id="29" name="28 Marcador de número de diapositiva"/>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pPr>
              <a:defRPr/>
            </a:pPr>
            <a:fld id="{DB4877F9-ADF8-41B5-8AC3-C022836FA45D}" type="slidenum">
              <a:rPr lang="es-ES" smtClean="0"/>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hasCustomPrompt="1"/>
          </p:nvPr>
        </p:nvSpPr>
        <p:spPr/>
        <p:txBody>
          <a:bodyPr vert="eaVert"/>
          <a:lstStyle/>
          <a:p>
            <a:pPr lvl="0" eaLnBrk="1" latinLnBrk="0" hangingPunct="1"/>
            <a:r>
              <a:rPr lang="es-ES" smtClean="0"/>
              <a:t>Haga clic para modificar el estilo de texto del patrón</a:t>
            </a:r>
            <a:endParaRPr lang="es-ES" smtClean="0"/>
          </a:p>
          <a:p>
            <a:pPr lvl="1" eaLnBrk="1" latinLnBrk="0" hangingPunct="1"/>
            <a:r>
              <a:rPr lang="es-ES" smtClean="0"/>
              <a:t>Segundo nivel</a:t>
            </a:r>
            <a:endParaRPr lang="es-ES" smtClean="0"/>
          </a:p>
          <a:p>
            <a:pPr lvl="2" eaLnBrk="1" latinLnBrk="0" hangingPunct="1"/>
            <a:r>
              <a:rPr lang="es-ES" smtClean="0"/>
              <a:t>Tercer nivel</a:t>
            </a:r>
            <a:endParaRPr lang="es-ES" smtClean="0"/>
          </a:p>
          <a:p>
            <a:pPr lvl="3" eaLnBrk="1" latinLnBrk="0" hangingPunct="1"/>
            <a:r>
              <a:rPr lang="es-ES" smtClean="0"/>
              <a:t>Cuarto nivel</a:t>
            </a:r>
            <a:endParaRPr lang="es-ES" smtClean="0"/>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pPr>
              <a:defRPr/>
            </a:pPr>
            <a:endParaRPr lang="es-ES"/>
          </a:p>
        </p:txBody>
      </p:sp>
      <p:sp>
        <p:nvSpPr>
          <p:cNvPr id="5" name="4 Marcador de pie de página"/>
          <p:cNvSpPr>
            <a:spLocks noGrp="1"/>
          </p:cNvSpPr>
          <p:nvPr>
            <p:ph type="ftr" sz="quarter" idx="11"/>
          </p:nvPr>
        </p:nvSpPr>
        <p:spPr/>
        <p:txBody>
          <a:bodyPr/>
          <a:lstStyle/>
          <a:p>
            <a:pPr>
              <a:defRPr/>
            </a:pPr>
            <a:endParaRPr lang="es-ES"/>
          </a:p>
        </p:txBody>
      </p:sp>
      <p:sp>
        <p:nvSpPr>
          <p:cNvPr id="6" name="5 Marcador de número de diapositiva"/>
          <p:cNvSpPr>
            <a:spLocks noGrp="1"/>
          </p:cNvSpPr>
          <p:nvPr>
            <p:ph type="sldNum" sz="quarter" idx="12"/>
          </p:nvPr>
        </p:nvSpPr>
        <p:spPr/>
        <p:txBody>
          <a:bodyPr/>
          <a:lstStyle/>
          <a:p>
            <a:pPr>
              <a:defRPr/>
            </a:pPr>
            <a:fld id="{8EB6D1E4-9810-41A8-ACA8-8B4C7C44FA8A}" type="slidenum">
              <a:rPr lang="es-ES" smtClean="0"/>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781800" y="381000"/>
            <a:ext cx="1905000" cy="5486400"/>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hasCustomPrompt="1"/>
          </p:nvPr>
        </p:nvSpPr>
        <p:spPr>
          <a:xfrm>
            <a:off x="457200" y="381000"/>
            <a:ext cx="6248400" cy="5486400"/>
          </a:xfrm>
        </p:spPr>
        <p:txBody>
          <a:bodyPr vert="eaVert"/>
          <a:lstStyle/>
          <a:p>
            <a:pPr lvl="0" eaLnBrk="1" latinLnBrk="0" hangingPunct="1"/>
            <a:r>
              <a:rPr lang="es-ES" smtClean="0"/>
              <a:t>Haga clic para modificar el estilo de texto del patrón</a:t>
            </a:r>
            <a:endParaRPr lang="es-ES" smtClean="0"/>
          </a:p>
          <a:p>
            <a:pPr lvl="1" eaLnBrk="1" latinLnBrk="0" hangingPunct="1"/>
            <a:r>
              <a:rPr lang="es-ES" smtClean="0"/>
              <a:t>Segundo nivel</a:t>
            </a:r>
            <a:endParaRPr lang="es-ES" smtClean="0"/>
          </a:p>
          <a:p>
            <a:pPr lvl="2" eaLnBrk="1" latinLnBrk="0" hangingPunct="1"/>
            <a:r>
              <a:rPr lang="es-ES" smtClean="0"/>
              <a:t>Tercer nivel</a:t>
            </a:r>
            <a:endParaRPr lang="es-ES" smtClean="0"/>
          </a:p>
          <a:p>
            <a:pPr lvl="3" eaLnBrk="1" latinLnBrk="0" hangingPunct="1"/>
            <a:r>
              <a:rPr lang="es-ES" smtClean="0"/>
              <a:t>Cuarto nivel</a:t>
            </a:r>
            <a:endParaRPr lang="es-ES" smtClean="0"/>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pPr>
              <a:defRPr/>
            </a:pPr>
            <a:endParaRPr lang="es-ES"/>
          </a:p>
        </p:txBody>
      </p:sp>
      <p:sp>
        <p:nvSpPr>
          <p:cNvPr id="5" name="4 Marcador de pie de página"/>
          <p:cNvSpPr>
            <a:spLocks noGrp="1"/>
          </p:cNvSpPr>
          <p:nvPr>
            <p:ph type="ftr" sz="quarter" idx="11"/>
          </p:nvPr>
        </p:nvSpPr>
        <p:spPr/>
        <p:txBody>
          <a:bodyPr/>
          <a:lstStyle/>
          <a:p>
            <a:pPr>
              <a:defRPr/>
            </a:pPr>
            <a:endParaRPr lang="es-ES"/>
          </a:p>
        </p:txBody>
      </p:sp>
      <p:sp>
        <p:nvSpPr>
          <p:cNvPr id="6" name="5 Marcador de número de diapositiva"/>
          <p:cNvSpPr>
            <a:spLocks noGrp="1"/>
          </p:cNvSpPr>
          <p:nvPr>
            <p:ph type="sldNum" sz="quarter" idx="12"/>
          </p:nvPr>
        </p:nvSpPr>
        <p:spPr/>
        <p:txBody>
          <a:bodyPr/>
          <a:lstStyle/>
          <a:p>
            <a:pPr>
              <a:defRPr/>
            </a:pPr>
            <a:fld id="{63FA09E7-8F79-4C08-851D-D16EAD2D87FB}" type="slidenum">
              <a:rPr lang="es-ES" smtClean="0"/>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1139825"/>
          </a:xfrm>
        </p:spPr>
        <p:txBody>
          <a:bodyPr/>
          <a:lstStyle/>
          <a:p>
            <a:r>
              <a:rPr lang="es-ES" smtClean="0"/>
              <a:t>Haga clic para modificar el estilo de título del patrón</a:t>
            </a:r>
            <a:endParaRPr lang="es-AR"/>
          </a:p>
        </p:txBody>
      </p:sp>
      <p:sp>
        <p:nvSpPr>
          <p:cNvPr id="3" name="2 Marcador de tabla"/>
          <p:cNvSpPr>
            <a:spLocks noGrp="1"/>
          </p:cNvSpPr>
          <p:nvPr>
            <p:ph type="tbl" idx="1"/>
          </p:nvPr>
        </p:nvSpPr>
        <p:spPr>
          <a:xfrm>
            <a:off x="457200" y="1600200"/>
            <a:ext cx="8229600" cy="4530725"/>
          </a:xfrm>
        </p:spPr>
        <p:txBody>
          <a:bodyPr/>
          <a:lstStyle/>
          <a:p>
            <a:pPr lvl="0"/>
            <a:endParaRPr lang="es-AR" noProof="0" smtClean="0"/>
          </a:p>
        </p:txBody>
      </p:sp>
      <p:sp>
        <p:nvSpPr>
          <p:cNvPr id="4" name="Rectangle 19"/>
          <p:cNvSpPr>
            <a:spLocks noGrp="1" noChangeArrowheads="1"/>
          </p:cNvSpPr>
          <p:nvPr>
            <p:ph type="dt" sz="half" idx="10"/>
          </p:nvPr>
        </p:nvSpPr>
        <p:spPr/>
        <p:txBody>
          <a:bodyPr/>
          <a:lstStyle>
            <a:lvl1pPr>
              <a:defRPr/>
            </a:lvl1pPr>
          </a:lstStyle>
          <a:p>
            <a:pPr>
              <a:defRPr/>
            </a:pPr>
            <a:endParaRPr lang="es-ES"/>
          </a:p>
        </p:txBody>
      </p:sp>
      <p:sp>
        <p:nvSpPr>
          <p:cNvPr id="5" name="Rectangle 20"/>
          <p:cNvSpPr>
            <a:spLocks noGrp="1" noChangeArrowheads="1"/>
          </p:cNvSpPr>
          <p:nvPr>
            <p:ph type="ftr" sz="quarter" idx="11"/>
          </p:nvPr>
        </p:nvSpPr>
        <p:spPr/>
        <p:txBody>
          <a:bodyPr/>
          <a:lstStyle>
            <a:lvl1pPr>
              <a:defRPr/>
            </a:lvl1pPr>
          </a:lstStyle>
          <a:p>
            <a:pPr>
              <a:defRPr/>
            </a:pPr>
            <a:endParaRPr lang="es-ES"/>
          </a:p>
        </p:txBody>
      </p:sp>
      <p:sp>
        <p:nvSpPr>
          <p:cNvPr id="6" name="Rectangle 21"/>
          <p:cNvSpPr>
            <a:spLocks noGrp="1" noChangeArrowheads="1"/>
          </p:cNvSpPr>
          <p:nvPr>
            <p:ph type="sldNum" sz="quarter" idx="12"/>
          </p:nvPr>
        </p:nvSpPr>
        <p:spPr/>
        <p:txBody>
          <a:bodyPr/>
          <a:lstStyle>
            <a:lvl1pPr>
              <a:defRPr/>
            </a:lvl1pPr>
          </a:lstStyle>
          <a:p>
            <a:pPr>
              <a:defRPr/>
            </a:pPr>
            <a:fld id="{48A12E13-B22A-42F8-B348-2CD187AD4824}" type="slidenum">
              <a:rPr lang="es-ES"/>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7494"/>
            <a:ext cx="8229600" cy="1399032"/>
          </a:xfrm>
        </p:spPr>
        <p:txBody>
          <a:bodyPr/>
          <a:lstStyle/>
          <a:p>
            <a:r>
              <a:rPr kumimoji="0" lang="es-ES" smtClean="0"/>
              <a:t>Haga clic para modificar el estilo de título del patrón</a:t>
            </a:r>
            <a:endParaRPr kumimoji="0" lang="en-US"/>
          </a:p>
        </p:txBody>
      </p:sp>
      <p:sp>
        <p:nvSpPr>
          <p:cNvPr id="3" name="2 Marcador de contenido"/>
          <p:cNvSpPr>
            <a:spLocks noGrp="1"/>
          </p:cNvSpPr>
          <p:nvPr>
            <p:ph idx="1" hasCustomPrompt="1"/>
          </p:nvPr>
        </p:nvSpPr>
        <p:spPr>
          <a:xfrm>
            <a:off x="457200" y="1882808"/>
            <a:ext cx="8229600" cy="4572000"/>
          </a:xfrm>
        </p:spPr>
        <p:txBody>
          <a:bodyPr/>
          <a:lstStyle/>
          <a:p>
            <a:pPr lvl="0" eaLnBrk="1" latinLnBrk="0" hangingPunct="1"/>
            <a:r>
              <a:rPr lang="es-ES" smtClean="0"/>
              <a:t>Haga clic para modificar el estilo de texto del patrón</a:t>
            </a:r>
            <a:endParaRPr lang="es-ES" smtClean="0"/>
          </a:p>
          <a:p>
            <a:pPr lvl="1" eaLnBrk="1" latinLnBrk="0" hangingPunct="1"/>
            <a:r>
              <a:rPr lang="es-ES" smtClean="0"/>
              <a:t>Segundo nivel</a:t>
            </a:r>
            <a:endParaRPr lang="es-ES" smtClean="0"/>
          </a:p>
          <a:p>
            <a:pPr lvl="2" eaLnBrk="1" latinLnBrk="0" hangingPunct="1"/>
            <a:r>
              <a:rPr lang="es-ES" smtClean="0"/>
              <a:t>Tercer nivel</a:t>
            </a:r>
            <a:endParaRPr lang="es-ES" smtClean="0"/>
          </a:p>
          <a:p>
            <a:pPr lvl="3" eaLnBrk="1" latinLnBrk="0" hangingPunct="1"/>
            <a:r>
              <a:rPr lang="es-ES" smtClean="0"/>
              <a:t>Cuarto nivel</a:t>
            </a:r>
            <a:endParaRPr lang="es-ES" smtClean="0"/>
          </a:p>
          <a:p>
            <a:pPr lvl="4" eaLnBrk="1" latinLnBrk="0" hangingPunct="1"/>
            <a:r>
              <a:rPr lang="es-ES" smtClean="0"/>
              <a:t>Quinto nivel</a:t>
            </a:r>
            <a:endParaRPr kumimoji="0" lang="en-US"/>
          </a:p>
        </p:txBody>
      </p:sp>
      <p:sp>
        <p:nvSpPr>
          <p:cNvPr id="4" name="3 Marcador de fecha"/>
          <p:cNvSpPr>
            <a:spLocks noGrp="1"/>
          </p:cNvSpPr>
          <p:nvPr>
            <p:ph type="dt" sz="half" idx="10"/>
          </p:nvPr>
        </p:nvSpPr>
        <p:spPr>
          <a:xfrm>
            <a:off x="4791456" y="6480048"/>
            <a:ext cx="2133600" cy="301752"/>
          </a:xfrm>
        </p:spPr>
        <p:txBody>
          <a:bodyPr/>
          <a:lstStyle/>
          <a:p>
            <a:pPr>
              <a:defRPr/>
            </a:pPr>
            <a:endParaRPr lang="es-ES"/>
          </a:p>
        </p:txBody>
      </p:sp>
      <p:sp>
        <p:nvSpPr>
          <p:cNvPr id="5" name="4 Marcador de pie de página"/>
          <p:cNvSpPr>
            <a:spLocks noGrp="1"/>
          </p:cNvSpPr>
          <p:nvPr>
            <p:ph type="ftr" sz="quarter" idx="11"/>
          </p:nvPr>
        </p:nvSpPr>
        <p:spPr>
          <a:xfrm>
            <a:off x="457200" y="6480969"/>
            <a:ext cx="4260056" cy="300831"/>
          </a:xfrm>
        </p:spPr>
        <p:txBody>
          <a:bodyPr/>
          <a:lstStyle/>
          <a:p>
            <a:pPr>
              <a:defRPr/>
            </a:pPr>
            <a:endParaRPr lang="es-ES"/>
          </a:p>
        </p:txBody>
      </p:sp>
      <p:sp>
        <p:nvSpPr>
          <p:cNvPr id="6" name="5 Marcador de número de diapositiva"/>
          <p:cNvSpPr>
            <a:spLocks noGrp="1"/>
          </p:cNvSpPr>
          <p:nvPr>
            <p:ph type="sldNum" sz="quarter" idx="12"/>
          </p:nvPr>
        </p:nvSpPr>
        <p:spPr/>
        <p:txBody>
          <a:bodyPr/>
          <a:lstStyle/>
          <a:p>
            <a:pPr>
              <a:defRPr/>
            </a:pPr>
            <a:fld id="{2E0D0EC6-781A-414B-8B39-4010591F3EE1}" type="slidenum">
              <a:rPr lang="es-ES" smtClean="0"/>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1"/>
      </p:bgRef>
    </p:bg>
    <p:spTree>
      <p:nvGrpSpPr>
        <p:cNvPr id="1" name=""/>
        <p:cNvGrpSpPr/>
        <p:nvPr/>
      </p:nvGrpSpPr>
      <p:grpSpPr>
        <a:xfrm>
          <a:off x="0" y="0"/>
          <a:ext cx="0" cy="0"/>
          <a:chOff x="0" y="0"/>
          <a:chExt cx="0" cy="0"/>
        </a:xfrm>
      </p:grpSpPr>
      <p:sp>
        <p:nvSpPr>
          <p:cNvPr id="9" name="8 Triángulo rectángulo"/>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7 Triángulo isósceles"/>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3 Marcador de fecha"/>
          <p:cNvSpPr>
            <a:spLocks noGrp="1"/>
          </p:cNvSpPr>
          <p:nvPr>
            <p:ph type="dt" sz="half" idx="10"/>
          </p:nvPr>
        </p:nvSpPr>
        <p:spPr>
          <a:xfrm>
            <a:off x="6955632" y="6477000"/>
            <a:ext cx="2133600" cy="304800"/>
          </a:xfrm>
        </p:spPr>
        <p:txBody>
          <a:bodyPr/>
          <a:lstStyle/>
          <a:p>
            <a:pPr>
              <a:defRPr/>
            </a:pPr>
            <a:endParaRPr lang="es-ES"/>
          </a:p>
        </p:txBody>
      </p:sp>
      <p:sp>
        <p:nvSpPr>
          <p:cNvPr id="5" name="4 Marcador de pie de página"/>
          <p:cNvSpPr>
            <a:spLocks noGrp="1"/>
          </p:cNvSpPr>
          <p:nvPr>
            <p:ph type="ftr" sz="quarter" idx="11"/>
          </p:nvPr>
        </p:nvSpPr>
        <p:spPr>
          <a:xfrm>
            <a:off x="2619376" y="6480969"/>
            <a:ext cx="4260056" cy="300831"/>
          </a:xfrm>
        </p:spPr>
        <p:txBody>
          <a:bodyPr/>
          <a:lstStyle/>
          <a:p>
            <a:pPr>
              <a:defRPr/>
            </a:pPr>
            <a:endParaRPr lang="es-ES"/>
          </a:p>
        </p:txBody>
      </p:sp>
      <p:sp>
        <p:nvSpPr>
          <p:cNvPr id="6" name="5 Marcador de número de diapositiva"/>
          <p:cNvSpPr>
            <a:spLocks noGrp="1"/>
          </p:cNvSpPr>
          <p:nvPr>
            <p:ph type="sldNum" sz="quarter" idx="12"/>
          </p:nvPr>
        </p:nvSpPr>
        <p:spPr>
          <a:xfrm>
            <a:off x="8451056" y="809624"/>
            <a:ext cx="502920" cy="300831"/>
          </a:xfrm>
        </p:spPr>
        <p:txBody>
          <a:bodyPr/>
          <a:lstStyle/>
          <a:p>
            <a:pPr>
              <a:defRPr/>
            </a:pPr>
            <a:fld id="{7327FAFF-EC7A-45E1-B95C-697AC1C20B7D}" type="slidenum">
              <a:rPr lang="es-ES" smtClean="0"/>
            </a:fld>
            <a:endParaRPr lang="es-ES"/>
          </a:p>
        </p:txBody>
      </p:sp>
      <p:cxnSp>
        <p:nvCxnSpPr>
          <p:cNvPr id="11" name="10 Conector recto"/>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9 Conector recto"/>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1 Título"/>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1" hasCustomPrompt="1"/>
          </p:nvPr>
        </p:nvSpPr>
        <p:spPr>
          <a:xfrm>
            <a:off x="381000" y="1633536"/>
            <a:ext cx="3886200" cy="2286000"/>
          </a:xfrm>
        </p:spPr>
        <p:txBody>
          <a:bodyPr anchor="t"/>
          <a:lstStyle>
            <a:lvl1pPr marL="54610"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endParaRPr kumimoji="0" lang="es-ES" smtClean="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marL="0" algn="l">
              <a:defRPr/>
            </a:lvl1pPr>
          </a:lstStyle>
          <a:p>
            <a:r>
              <a:rPr kumimoji="0" lang="es-ES" smtClean="0"/>
              <a:t>Haga clic para modificar el estilo de título del patrón</a:t>
            </a:r>
            <a:endParaRPr kumimoji="0" lang="en-US"/>
          </a:p>
        </p:txBody>
      </p:sp>
      <p:sp>
        <p:nvSpPr>
          <p:cNvPr id="3" name="2 Marcador de contenido"/>
          <p:cNvSpPr>
            <a:spLocks noGrp="1"/>
          </p:cNvSpPr>
          <p:nvPr>
            <p:ph sz="half" idx="1" hasCustomPrompt="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endParaRPr lang="es-ES" smtClean="0"/>
          </a:p>
          <a:p>
            <a:pPr lvl="1" eaLnBrk="1" latinLnBrk="0" hangingPunct="1"/>
            <a:r>
              <a:rPr lang="es-ES" smtClean="0"/>
              <a:t>Segundo nivel</a:t>
            </a:r>
            <a:endParaRPr lang="es-ES" smtClean="0"/>
          </a:p>
          <a:p>
            <a:pPr lvl="2" eaLnBrk="1" latinLnBrk="0" hangingPunct="1"/>
            <a:r>
              <a:rPr lang="es-ES" smtClean="0"/>
              <a:t>Tercer nivel</a:t>
            </a:r>
            <a:endParaRPr lang="es-ES" smtClean="0"/>
          </a:p>
          <a:p>
            <a:pPr lvl="3" eaLnBrk="1" latinLnBrk="0" hangingPunct="1"/>
            <a:r>
              <a:rPr lang="es-ES" smtClean="0"/>
              <a:t>Cuarto nivel</a:t>
            </a:r>
            <a:endParaRPr lang="es-ES" smtClean="0"/>
          </a:p>
          <a:p>
            <a:pPr lvl="4" eaLnBrk="1" latinLnBrk="0" hangingPunct="1"/>
            <a:r>
              <a:rPr lang="es-ES" smtClean="0"/>
              <a:t>Quinto nivel</a:t>
            </a:r>
            <a:endParaRPr kumimoji="0" lang="en-US"/>
          </a:p>
        </p:txBody>
      </p:sp>
      <p:sp>
        <p:nvSpPr>
          <p:cNvPr id="4" name="3 Marcador de contenido"/>
          <p:cNvSpPr>
            <a:spLocks noGrp="1"/>
          </p:cNvSpPr>
          <p:nvPr>
            <p:ph sz="half" idx="2" hasCustomPrompt="1"/>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endParaRPr lang="es-ES" smtClean="0"/>
          </a:p>
          <a:p>
            <a:pPr lvl="1" eaLnBrk="1" latinLnBrk="0" hangingPunct="1"/>
            <a:r>
              <a:rPr lang="es-ES" smtClean="0"/>
              <a:t>Segundo nivel</a:t>
            </a:r>
            <a:endParaRPr lang="es-ES" smtClean="0"/>
          </a:p>
          <a:p>
            <a:pPr lvl="2" eaLnBrk="1" latinLnBrk="0" hangingPunct="1"/>
            <a:r>
              <a:rPr lang="es-ES" smtClean="0"/>
              <a:t>Tercer nivel</a:t>
            </a:r>
            <a:endParaRPr lang="es-ES" smtClean="0"/>
          </a:p>
          <a:p>
            <a:pPr lvl="3" eaLnBrk="1" latinLnBrk="0" hangingPunct="1"/>
            <a:r>
              <a:rPr lang="es-ES" smtClean="0"/>
              <a:t>Cuarto nivel</a:t>
            </a:r>
            <a:endParaRPr lang="es-ES" smtClean="0"/>
          </a:p>
          <a:p>
            <a:pPr lvl="4" eaLnBrk="1" latinLnBrk="0" hangingPunct="1"/>
            <a:r>
              <a:rPr lang="es-ES" smtClean="0"/>
              <a:t>Quinto nivel</a:t>
            </a:r>
            <a:endParaRPr kumimoji="0" lang="en-US"/>
          </a:p>
        </p:txBody>
      </p:sp>
      <p:sp>
        <p:nvSpPr>
          <p:cNvPr id="5" name="4 Marcador de fecha"/>
          <p:cNvSpPr>
            <a:spLocks noGrp="1"/>
          </p:cNvSpPr>
          <p:nvPr>
            <p:ph type="dt" sz="half" idx="10"/>
          </p:nvPr>
        </p:nvSpPr>
        <p:spPr>
          <a:xfrm>
            <a:off x="4791456" y="6480969"/>
            <a:ext cx="2133600" cy="301752"/>
          </a:xfrm>
        </p:spPr>
        <p:txBody>
          <a:bodyPr/>
          <a:lstStyle/>
          <a:p>
            <a:pPr>
              <a:defRPr/>
            </a:pPr>
            <a:endParaRPr lang="es-ES"/>
          </a:p>
        </p:txBody>
      </p:sp>
      <p:sp>
        <p:nvSpPr>
          <p:cNvPr id="6" name="5 Marcador de pie de página"/>
          <p:cNvSpPr>
            <a:spLocks noGrp="1"/>
          </p:cNvSpPr>
          <p:nvPr>
            <p:ph type="ftr" sz="quarter" idx="11"/>
          </p:nvPr>
        </p:nvSpPr>
        <p:spPr>
          <a:xfrm>
            <a:off x="457200" y="6480969"/>
            <a:ext cx="4260056" cy="301752"/>
          </a:xfrm>
        </p:spPr>
        <p:txBody>
          <a:bodyPr/>
          <a:lstStyle/>
          <a:p>
            <a:pPr>
              <a:defRPr/>
            </a:pPr>
            <a:endParaRPr lang="es-ES"/>
          </a:p>
        </p:txBody>
      </p:sp>
      <p:sp>
        <p:nvSpPr>
          <p:cNvPr id="7" name="6 Marcador de número de diapositiva"/>
          <p:cNvSpPr>
            <a:spLocks noGrp="1"/>
          </p:cNvSpPr>
          <p:nvPr>
            <p:ph type="sldNum" sz="quarter" idx="12"/>
          </p:nvPr>
        </p:nvSpPr>
        <p:spPr>
          <a:xfrm>
            <a:off x="7589520" y="6480969"/>
            <a:ext cx="502920" cy="301752"/>
          </a:xfrm>
        </p:spPr>
        <p:txBody>
          <a:bodyPr/>
          <a:lstStyle/>
          <a:p>
            <a:pPr>
              <a:defRPr/>
            </a:pPr>
            <a:fld id="{FFDAF4CF-0768-4496-82B1-9154B59A1271}" type="slidenum">
              <a:rPr lang="es-ES" smtClean="0"/>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bg>
      <p:bgRef idx="1002">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hasCustomPrompt="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endParaRPr kumimoji="0" lang="es-ES" smtClean="0"/>
          </a:p>
        </p:txBody>
      </p:sp>
      <p:sp>
        <p:nvSpPr>
          <p:cNvPr id="4" name="3 Marcador de texto"/>
          <p:cNvSpPr>
            <a:spLocks noGrp="1"/>
          </p:cNvSpPr>
          <p:nvPr>
            <p:ph type="body" sz="half" idx="3" hasCustomPrompt="1"/>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endParaRPr kumimoji="0" lang="es-ES" smtClean="0"/>
          </a:p>
        </p:txBody>
      </p:sp>
      <p:sp>
        <p:nvSpPr>
          <p:cNvPr id="5" name="4 Marcador de contenido"/>
          <p:cNvSpPr>
            <a:spLocks noGrp="1"/>
          </p:cNvSpPr>
          <p:nvPr>
            <p:ph sz="quarter" idx="2" hasCustomPrompt="1"/>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s-ES" smtClean="0"/>
              <a:t>Haga clic para modificar el estilo de texto del patrón</a:t>
            </a:r>
            <a:endParaRPr lang="es-ES" smtClean="0"/>
          </a:p>
          <a:p>
            <a:pPr lvl="1" eaLnBrk="1" latinLnBrk="0" hangingPunct="1"/>
            <a:r>
              <a:rPr lang="es-ES" smtClean="0"/>
              <a:t>Segundo nivel</a:t>
            </a:r>
            <a:endParaRPr lang="es-ES" smtClean="0"/>
          </a:p>
          <a:p>
            <a:pPr lvl="2" eaLnBrk="1" latinLnBrk="0" hangingPunct="1"/>
            <a:r>
              <a:rPr lang="es-ES" smtClean="0"/>
              <a:t>Tercer nivel</a:t>
            </a:r>
            <a:endParaRPr lang="es-ES" smtClean="0"/>
          </a:p>
          <a:p>
            <a:pPr lvl="3" eaLnBrk="1" latinLnBrk="0" hangingPunct="1"/>
            <a:r>
              <a:rPr lang="es-ES" smtClean="0"/>
              <a:t>Cuarto nivel</a:t>
            </a:r>
            <a:endParaRPr lang="es-ES" smtClean="0"/>
          </a:p>
          <a:p>
            <a:pPr lvl="4" eaLnBrk="1" latinLnBrk="0" hangingPunct="1"/>
            <a:r>
              <a:rPr lang="es-ES" smtClean="0"/>
              <a:t>Quinto nivel</a:t>
            </a:r>
            <a:endParaRPr kumimoji="0" lang="en-US"/>
          </a:p>
        </p:txBody>
      </p:sp>
      <p:sp>
        <p:nvSpPr>
          <p:cNvPr id="6" name="5 Marcador de contenido"/>
          <p:cNvSpPr>
            <a:spLocks noGrp="1"/>
          </p:cNvSpPr>
          <p:nvPr>
            <p:ph sz="quarter" idx="4" hasCustomPrompt="1"/>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endParaRPr lang="es-ES" smtClean="0"/>
          </a:p>
          <a:p>
            <a:pPr lvl="1" eaLnBrk="1" latinLnBrk="0" hangingPunct="1"/>
            <a:r>
              <a:rPr lang="es-ES" smtClean="0"/>
              <a:t>Segundo nivel</a:t>
            </a:r>
            <a:endParaRPr lang="es-ES" smtClean="0"/>
          </a:p>
          <a:p>
            <a:pPr lvl="2" eaLnBrk="1" latinLnBrk="0" hangingPunct="1"/>
            <a:r>
              <a:rPr lang="es-ES" smtClean="0"/>
              <a:t>Tercer nivel</a:t>
            </a:r>
            <a:endParaRPr lang="es-ES" smtClean="0"/>
          </a:p>
          <a:p>
            <a:pPr lvl="3" eaLnBrk="1" latinLnBrk="0" hangingPunct="1"/>
            <a:r>
              <a:rPr lang="es-ES" smtClean="0"/>
              <a:t>Cuarto nivel</a:t>
            </a:r>
            <a:endParaRPr lang="es-ES" smtClean="0"/>
          </a:p>
          <a:p>
            <a:pPr lvl="4" eaLnBrk="1" latinLnBrk="0" hangingPunct="1"/>
            <a:r>
              <a:rPr lang="es-ES" smtClean="0"/>
              <a:t>Quinto nivel</a:t>
            </a:r>
            <a:endParaRPr kumimoji="0" lang="en-US"/>
          </a:p>
        </p:txBody>
      </p:sp>
      <p:sp>
        <p:nvSpPr>
          <p:cNvPr id="7" name="6 Marcador de fecha"/>
          <p:cNvSpPr>
            <a:spLocks noGrp="1"/>
          </p:cNvSpPr>
          <p:nvPr>
            <p:ph type="dt" sz="half" idx="10"/>
          </p:nvPr>
        </p:nvSpPr>
        <p:spPr>
          <a:xfrm>
            <a:off x="4791456" y="6480969"/>
            <a:ext cx="2130552" cy="301752"/>
          </a:xfrm>
        </p:spPr>
        <p:txBody>
          <a:bodyPr/>
          <a:lstStyle/>
          <a:p>
            <a:pPr>
              <a:defRPr/>
            </a:pPr>
            <a:endParaRPr lang="es-ES"/>
          </a:p>
        </p:txBody>
      </p:sp>
      <p:sp>
        <p:nvSpPr>
          <p:cNvPr id="8" name="7 Marcador de pie de página"/>
          <p:cNvSpPr>
            <a:spLocks noGrp="1"/>
          </p:cNvSpPr>
          <p:nvPr>
            <p:ph type="ftr" sz="quarter" idx="11"/>
          </p:nvPr>
        </p:nvSpPr>
        <p:spPr>
          <a:xfrm>
            <a:off x="457200" y="6480969"/>
            <a:ext cx="4261104" cy="301752"/>
          </a:xfrm>
        </p:spPr>
        <p:txBody>
          <a:bodyPr/>
          <a:lstStyle/>
          <a:p>
            <a:pPr>
              <a:defRPr/>
            </a:pPr>
            <a:endParaRPr lang="es-ES"/>
          </a:p>
        </p:txBody>
      </p:sp>
      <p:sp>
        <p:nvSpPr>
          <p:cNvPr id="9" name="8 Marcador de número de diapositiva"/>
          <p:cNvSpPr>
            <a:spLocks noGrp="1"/>
          </p:cNvSpPr>
          <p:nvPr>
            <p:ph type="sldNum" sz="quarter" idx="12"/>
          </p:nvPr>
        </p:nvSpPr>
        <p:spPr>
          <a:xfrm>
            <a:off x="7589520" y="6483096"/>
            <a:ext cx="502920" cy="301752"/>
          </a:xfrm>
        </p:spPr>
        <p:txBody>
          <a:bodyPr/>
          <a:lstStyle>
            <a:lvl1pPr algn="ctr">
              <a:defRPr/>
            </a:lvl1pPr>
          </a:lstStyle>
          <a:p>
            <a:pPr>
              <a:defRPr/>
            </a:pPr>
            <a:fld id="{325BB9E4-7AD3-4F8D-BC50-6CD5AEDAF436}" type="slidenum">
              <a:rPr lang="es-ES" smtClean="0"/>
            </a:fld>
            <a:endParaRPr lang="es-ES"/>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b="0"/>
            </a:lvl1p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pPr>
              <a:defRPr/>
            </a:pPr>
            <a:endParaRPr lang="es-ES"/>
          </a:p>
        </p:txBody>
      </p:sp>
      <p:sp>
        <p:nvSpPr>
          <p:cNvPr id="4" name="3 Marcador de pie de página"/>
          <p:cNvSpPr>
            <a:spLocks noGrp="1"/>
          </p:cNvSpPr>
          <p:nvPr>
            <p:ph type="ftr" sz="quarter" idx="11"/>
          </p:nvPr>
        </p:nvSpPr>
        <p:spPr/>
        <p:txBody>
          <a:bodyPr/>
          <a:lstStyle/>
          <a:p>
            <a:pPr>
              <a:defRPr/>
            </a:pPr>
            <a:endParaRPr lang="es-ES"/>
          </a:p>
        </p:txBody>
      </p:sp>
      <p:sp>
        <p:nvSpPr>
          <p:cNvPr id="5" name="4 Marcador de número de diapositiva"/>
          <p:cNvSpPr>
            <a:spLocks noGrp="1"/>
          </p:cNvSpPr>
          <p:nvPr>
            <p:ph type="sldNum" sz="quarter" idx="12"/>
          </p:nvPr>
        </p:nvSpPr>
        <p:spPr/>
        <p:txBody>
          <a:bodyPr/>
          <a:lstStyle/>
          <a:p>
            <a:pPr>
              <a:defRPr/>
            </a:pPr>
            <a:fld id="{F72F048D-FBB5-4962-B8EC-B03B155EF47E}" type="slidenum">
              <a:rPr lang="es-ES" smtClean="0"/>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791456" y="6480969"/>
            <a:ext cx="2133600" cy="301752"/>
          </a:xfrm>
        </p:spPr>
        <p:txBody>
          <a:bodyPr/>
          <a:lstStyle/>
          <a:p>
            <a:pPr>
              <a:defRPr/>
            </a:pPr>
            <a:endParaRPr lang="es-ES"/>
          </a:p>
        </p:txBody>
      </p:sp>
      <p:sp>
        <p:nvSpPr>
          <p:cNvPr id="3" name="2 Marcador de pie de página"/>
          <p:cNvSpPr>
            <a:spLocks noGrp="1"/>
          </p:cNvSpPr>
          <p:nvPr>
            <p:ph type="ftr" sz="quarter" idx="11"/>
          </p:nvPr>
        </p:nvSpPr>
        <p:spPr>
          <a:xfrm>
            <a:off x="457200" y="6481890"/>
            <a:ext cx="4260056" cy="300831"/>
          </a:xfrm>
        </p:spPr>
        <p:txBody>
          <a:bodyPr/>
          <a:lstStyle/>
          <a:p>
            <a:pPr>
              <a:defRPr/>
            </a:pPr>
            <a:endParaRPr lang="es-ES"/>
          </a:p>
        </p:txBody>
      </p:sp>
      <p:sp>
        <p:nvSpPr>
          <p:cNvPr id="4" name="3 Marcador de número de diapositiva"/>
          <p:cNvSpPr>
            <a:spLocks noGrp="1"/>
          </p:cNvSpPr>
          <p:nvPr>
            <p:ph type="sldNum" sz="quarter" idx="12"/>
          </p:nvPr>
        </p:nvSpPr>
        <p:spPr>
          <a:xfrm>
            <a:off x="7589520" y="6480969"/>
            <a:ext cx="502920" cy="301752"/>
          </a:xfrm>
        </p:spPr>
        <p:txBody>
          <a:bodyPr/>
          <a:lstStyle/>
          <a:p>
            <a:pPr>
              <a:defRPr/>
            </a:pPr>
            <a:fld id="{70BD0C0F-8BAF-4808-98ED-C0D5A373108D}" type="slidenum">
              <a:rPr lang="es-ES" smtClean="0"/>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bg>
      <p:bgRef idx="1002">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219456" y="367664"/>
            <a:ext cx="914400" cy="5943600"/>
          </a:xfrm>
        </p:spPr>
        <p:txBody>
          <a:bodyPr vert="vert270" anchor="b"/>
          <a:lstStyle>
            <a:lvl1pPr marL="0" marR="18415" algn="r">
              <a:spcBef>
                <a:spcPts val="0"/>
              </a:spcBef>
              <a:buNone/>
              <a:defRPr sz="2900" b="0" cap="all"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2" hasCustomPrompt="1"/>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endParaRPr kumimoji="0" lang="es-ES" smtClean="0"/>
          </a:p>
        </p:txBody>
      </p:sp>
      <p:sp>
        <p:nvSpPr>
          <p:cNvPr id="4" name="3 Marcador de contenido"/>
          <p:cNvSpPr>
            <a:spLocks noGrp="1"/>
          </p:cNvSpPr>
          <p:nvPr>
            <p:ph sz="half" idx="1" hasCustomPrompt="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s-ES" smtClean="0"/>
              <a:t>Haga clic para modificar el estilo de texto del patrón</a:t>
            </a:r>
            <a:endParaRPr lang="es-ES" smtClean="0"/>
          </a:p>
          <a:p>
            <a:pPr lvl="1" eaLnBrk="1" latinLnBrk="0" hangingPunct="1"/>
            <a:r>
              <a:rPr lang="es-ES" smtClean="0"/>
              <a:t>Segundo nivel</a:t>
            </a:r>
            <a:endParaRPr lang="es-ES" smtClean="0"/>
          </a:p>
          <a:p>
            <a:pPr lvl="2" eaLnBrk="1" latinLnBrk="0" hangingPunct="1"/>
            <a:r>
              <a:rPr lang="es-ES" smtClean="0"/>
              <a:t>Tercer nivel</a:t>
            </a:r>
            <a:endParaRPr lang="es-ES" smtClean="0"/>
          </a:p>
          <a:p>
            <a:pPr lvl="3" eaLnBrk="1" latinLnBrk="0" hangingPunct="1"/>
            <a:r>
              <a:rPr lang="es-ES" smtClean="0"/>
              <a:t>Cuarto nivel</a:t>
            </a:r>
            <a:endParaRPr lang="es-ES" smtClean="0"/>
          </a:p>
          <a:p>
            <a:pPr lvl="4" eaLnBrk="1" latinLnBrk="0" hangingPunct="1"/>
            <a:r>
              <a:rPr lang="es-ES" smtClean="0"/>
              <a:t>Quinto nivel</a:t>
            </a:r>
            <a:endParaRPr kumimoji="0" lang="en-US"/>
          </a:p>
        </p:txBody>
      </p:sp>
      <p:sp>
        <p:nvSpPr>
          <p:cNvPr id="5" name="4 Marcador de fecha"/>
          <p:cNvSpPr>
            <a:spLocks noGrp="1"/>
          </p:cNvSpPr>
          <p:nvPr>
            <p:ph type="dt" sz="half" idx="10"/>
          </p:nvPr>
        </p:nvSpPr>
        <p:spPr>
          <a:xfrm>
            <a:off x="6278976" y="6556248"/>
            <a:ext cx="2133600" cy="301752"/>
          </a:xfrm>
        </p:spPr>
        <p:txBody>
          <a:bodyPr/>
          <a:lstStyle>
            <a:lvl1pPr>
              <a:defRPr sz="900"/>
            </a:lvl1pPr>
          </a:lstStyle>
          <a:p>
            <a:pPr>
              <a:defRPr/>
            </a:pPr>
            <a:endParaRPr lang="es-ES"/>
          </a:p>
        </p:txBody>
      </p:sp>
      <p:sp>
        <p:nvSpPr>
          <p:cNvPr id="6" name="5 Marcador de pie de página"/>
          <p:cNvSpPr>
            <a:spLocks noGrp="1"/>
          </p:cNvSpPr>
          <p:nvPr>
            <p:ph type="ftr" sz="quarter" idx="11"/>
          </p:nvPr>
        </p:nvSpPr>
        <p:spPr>
          <a:xfrm>
            <a:off x="1135856" y="6556248"/>
            <a:ext cx="5143120" cy="301752"/>
          </a:xfrm>
        </p:spPr>
        <p:txBody>
          <a:bodyPr/>
          <a:lstStyle>
            <a:lvl1pPr>
              <a:defRPr sz="900"/>
            </a:lvl1pPr>
          </a:lstStyle>
          <a:p>
            <a:pPr>
              <a:defRPr/>
            </a:pPr>
            <a:endParaRPr lang="es-ES"/>
          </a:p>
        </p:txBody>
      </p:sp>
      <p:sp>
        <p:nvSpPr>
          <p:cNvPr id="7" name="6 Marcador de número de diapositiva"/>
          <p:cNvSpPr>
            <a:spLocks noGrp="1"/>
          </p:cNvSpPr>
          <p:nvPr>
            <p:ph type="sldNum" sz="quarter" idx="12"/>
          </p:nvPr>
        </p:nvSpPr>
        <p:spPr>
          <a:xfrm>
            <a:off x="8410576" y="6556248"/>
            <a:ext cx="502920" cy="301752"/>
          </a:xfrm>
        </p:spPr>
        <p:txBody>
          <a:bodyPr/>
          <a:lstStyle>
            <a:lvl1pPr>
              <a:defRPr sz="900"/>
            </a:lvl1pPr>
          </a:lstStyle>
          <a:p>
            <a:pPr>
              <a:defRPr/>
            </a:pPr>
            <a:fld id="{4BD4BE99-36C2-4768-B524-B58D878E5CF5}" type="slidenum">
              <a:rPr lang="es-ES" smtClean="0"/>
            </a:fld>
            <a:endParaRPr lang="es-E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bg>
      <p:bgRef idx="1002">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es-ES" smtClean="0"/>
              <a:t>Haga clic en el icono para agregar una imagen</a:t>
            </a:r>
            <a:endParaRPr kumimoji="0" lang="en-US" dirty="0"/>
          </a:p>
        </p:txBody>
      </p:sp>
      <p:sp>
        <p:nvSpPr>
          <p:cNvPr id="4" name="3 Marcador de texto"/>
          <p:cNvSpPr>
            <a:spLocks noGrp="1"/>
          </p:cNvSpPr>
          <p:nvPr>
            <p:ph type="body" sz="half" idx="2" hasCustomPrompt="1"/>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endParaRPr kumimoji="0" lang="es-ES" smtClean="0"/>
          </a:p>
        </p:txBody>
      </p:sp>
      <p:sp>
        <p:nvSpPr>
          <p:cNvPr id="5" name="4 Marcador de fecha"/>
          <p:cNvSpPr>
            <a:spLocks noGrp="1"/>
          </p:cNvSpPr>
          <p:nvPr>
            <p:ph type="dt" sz="half" idx="10"/>
          </p:nvPr>
        </p:nvSpPr>
        <p:spPr>
          <a:xfrm>
            <a:off x="6108192" y="6556248"/>
            <a:ext cx="2103120" cy="301752"/>
          </a:xfrm>
        </p:spPr>
        <p:txBody>
          <a:bodyPr/>
          <a:lstStyle>
            <a:lvl1pPr>
              <a:defRPr sz="900"/>
            </a:lvl1pPr>
          </a:lstStyle>
          <a:p>
            <a:pPr>
              <a:defRPr/>
            </a:pPr>
            <a:endParaRPr lang="es-ES"/>
          </a:p>
        </p:txBody>
      </p:sp>
      <p:sp>
        <p:nvSpPr>
          <p:cNvPr id="6" name="5 Marcador de pie de página"/>
          <p:cNvSpPr>
            <a:spLocks noGrp="1"/>
          </p:cNvSpPr>
          <p:nvPr>
            <p:ph type="ftr" sz="quarter" idx="11"/>
          </p:nvPr>
        </p:nvSpPr>
        <p:spPr>
          <a:xfrm>
            <a:off x="1170432" y="6557169"/>
            <a:ext cx="4948072" cy="301752"/>
          </a:xfrm>
        </p:spPr>
        <p:txBody>
          <a:bodyPr/>
          <a:lstStyle>
            <a:lvl1pPr>
              <a:defRPr sz="900"/>
            </a:lvl1pPr>
          </a:lstStyle>
          <a:p>
            <a:pPr>
              <a:defRPr/>
            </a:pPr>
            <a:endParaRPr lang="es-ES"/>
          </a:p>
        </p:txBody>
      </p:sp>
      <p:sp>
        <p:nvSpPr>
          <p:cNvPr id="7" name="6 Marcador de número de diapositiva"/>
          <p:cNvSpPr>
            <a:spLocks noGrp="1"/>
          </p:cNvSpPr>
          <p:nvPr>
            <p:ph type="sldNum" sz="quarter" idx="12"/>
          </p:nvPr>
        </p:nvSpPr>
        <p:spPr>
          <a:xfrm>
            <a:off x="8217192" y="6556248"/>
            <a:ext cx="365760" cy="301752"/>
          </a:xfrm>
        </p:spPr>
        <p:txBody>
          <a:bodyPr/>
          <a:lstStyle>
            <a:lvl1pPr algn="ctr">
              <a:defRPr sz="900"/>
            </a:lvl1pPr>
          </a:lstStyle>
          <a:p>
            <a:pPr>
              <a:defRPr/>
            </a:pPr>
            <a:fld id="{2768C945-4CC3-45F8-9DC1-888D441F7540}" type="slidenum">
              <a:rPr lang="es-ES" smtClean="0"/>
            </a:fld>
            <a:endParaRPr lang="es-E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10 Triángulo rectángulo"/>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7 Conector recto"/>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8 Conector recto"/>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21 Marcador de título"/>
          <p:cNvSpPr>
            <a:spLocks noGrp="1"/>
          </p:cNvSpPr>
          <p:nvPr>
            <p:ph type="title"/>
          </p:nvPr>
        </p:nvSpPr>
        <p:spPr>
          <a:xfrm>
            <a:off x="457200" y="267494"/>
            <a:ext cx="8229600" cy="1399032"/>
          </a:xfrm>
          <a:prstGeom prst="rect">
            <a:avLst/>
          </a:prstGeom>
        </p:spPr>
        <p:txBody>
          <a:bodyPr vert="horz" anchor="ctr">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es-ES" smtClean="0"/>
              <a:t>Haga clic para modificar el estilo de texto del patrón</a:t>
            </a:r>
            <a:endParaRPr kumimoji="0" lang="es-ES" smtClean="0"/>
          </a:p>
          <a:p>
            <a:pPr lvl="1" eaLnBrk="1" latinLnBrk="0" hangingPunct="1"/>
            <a:r>
              <a:rPr kumimoji="0" lang="es-ES" smtClean="0"/>
              <a:t>Segundo nivel</a:t>
            </a:r>
            <a:endParaRPr kumimoji="0" lang="es-ES" smtClean="0"/>
          </a:p>
          <a:p>
            <a:pPr lvl="2" eaLnBrk="1" latinLnBrk="0" hangingPunct="1"/>
            <a:r>
              <a:rPr kumimoji="0" lang="es-ES" smtClean="0"/>
              <a:t>Tercer nivel</a:t>
            </a:r>
            <a:endParaRPr kumimoji="0" lang="es-ES" smtClean="0"/>
          </a:p>
          <a:p>
            <a:pPr lvl="3" eaLnBrk="1" latinLnBrk="0" hangingPunct="1"/>
            <a:r>
              <a:rPr kumimoji="0" lang="es-ES" smtClean="0"/>
              <a:t>Cuarto nivel</a:t>
            </a:r>
            <a:endParaRPr kumimoji="0" lang="es-ES" smtClean="0"/>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pPr>
              <a:defRPr/>
            </a:pPr>
            <a:endParaRPr lang="es-ES"/>
          </a:p>
        </p:txBody>
      </p:sp>
      <p:sp>
        <p:nvSpPr>
          <p:cNvPr id="3" name="2 Marcador de pie de página"/>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pPr>
              <a:defRPr/>
            </a:pPr>
            <a:endParaRPr lang="es-ES"/>
          </a:p>
        </p:txBody>
      </p:sp>
      <p:sp>
        <p:nvSpPr>
          <p:cNvPr id="23" name="22 Marcador de número de diapositiva"/>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pPr>
              <a:defRPr/>
            </a:pPr>
            <a:fld id="{0D9302D8-939A-401D-947B-BE117097037A}" type="slidenum">
              <a:rPr lang="es-ES" smtClean="0"/>
            </a:fld>
            <a:endParaRPr lang="es-E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marL="484505"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310" indent="-384175" algn="l" rtl="0" eaLnBrk="1" latinLnBrk="0" hangingPunct="1">
        <a:spcBef>
          <a:spcPct val="20000"/>
        </a:spcBef>
        <a:buClr>
          <a:schemeClr val="accent1"/>
        </a:buClr>
        <a:buSzPct val="80000"/>
        <a:buFont typeface="Wingdings 2" panose="05020102010507070707"/>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panose="020B0604030504040204"/>
        <a:buChar char="›"/>
        <a:defRPr kumimoji="0" sz="2600" kern="1200">
          <a:solidFill>
            <a:schemeClr val="tx1"/>
          </a:solidFill>
          <a:latin typeface="+mn-lt"/>
          <a:ea typeface="+mn-ea"/>
          <a:cs typeface="+mn-cs"/>
        </a:defRPr>
      </a:lvl2pPr>
      <a:lvl3pPr marL="1106170" indent="-228600" algn="l" rtl="0" eaLnBrk="1" latinLnBrk="0" hangingPunct="1">
        <a:spcBef>
          <a:spcPct val="20000"/>
        </a:spcBef>
        <a:buClr>
          <a:schemeClr val="accent1"/>
        </a:buClr>
        <a:buFont typeface="Wingdings 2" panose="05020102010507070707"/>
        <a:buChar char=""/>
        <a:defRPr kumimoji="0" sz="2400" kern="1200">
          <a:solidFill>
            <a:schemeClr val="tx1"/>
          </a:solidFill>
          <a:latin typeface="+mn-lt"/>
          <a:ea typeface="+mn-ea"/>
          <a:cs typeface="+mn-cs"/>
        </a:defRPr>
      </a:lvl3pPr>
      <a:lvl4pPr marL="1371600" indent="-210185" algn="l" rtl="0" eaLnBrk="1" latinLnBrk="0" hangingPunct="1">
        <a:spcBef>
          <a:spcPct val="20000"/>
        </a:spcBef>
        <a:buClr>
          <a:schemeClr val="accent1"/>
        </a:buClr>
        <a:buFont typeface="Wingdings 2" panose="05020102010507070707"/>
        <a:buChar char=""/>
        <a:defRPr kumimoji="0" sz="2000" kern="1200">
          <a:solidFill>
            <a:schemeClr val="tx1"/>
          </a:solidFill>
          <a:latin typeface="+mn-lt"/>
          <a:ea typeface="+mn-ea"/>
          <a:cs typeface="+mn-cs"/>
        </a:defRPr>
      </a:lvl4pPr>
      <a:lvl5pPr marL="1600200" indent="-210185" algn="l" rtl="0" eaLnBrk="1" latinLnBrk="0" hangingPunct="1">
        <a:spcBef>
          <a:spcPct val="20000"/>
        </a:spcBef>
        <a:buClr>
          <a:schemeClr val="accent1">
            <a:tint val="75000"/>
          </a:schemeClr>
        </a:buClr>
        <a:buFont typeface="Wingdings 2" panose="05020102010507070707"/>
        <a:buChar char=""/>
        <a:defRPr kumimoji="0" sz="1900" kern="1200">
          <a:solidFill>
            <a:schemeClr val="tx1"/>
          </a:solidFill>
          <a:latin typeface="+mn-lt"/>
          <a:ea typeface="+mn-ea"/>
          <a:cs typeface="+mn-cs"/>
        </a:defRPr>
      </a:lvl5pPr>
      <a:lvl6pPr marL="1828800" indent="-210185" algn="l" rtl="0" eaLnBrk="1" latinLnBrk="0" hangingPunct="1">
        <a:spcBef>
          <a:spcPct val="20000"/>
        </a:spcBef>
        <a:buClr>
          <a:schemeClr val="accent1">
            <a:tint val="75000"/>
          </a:schemeClr>
        </a:buClr>
        <a:buFont typeface="Wingdings 2" panose="05020102010507070707"/>
        <a:buChar char=""/>
        <a:defRPr kumimoji="0" sz="1800" kern="1200">
          <a:solidFill>
            <a:schemeClr val="tx1"/>
          </a:solidFill>
          <a:latin typeface="+mn-lt"/>
          <a:ea typeface="+mn-ea"/>
          <a:cs typeface="+mn-cs"/>
        </a:defRPr>
      </a:lvl6pPr>
      <a:lvl7pPr marL="2084705" indent="-210185" algn="l" rtl="0" eaLnBrk="1" latinLnBrk="0" hangingPunct="1">
        <a:spcBef>
          <a:spcPct val="20000"/>
        </a:spcBef>
        <a:buClr>
          <a:schemeClr val="accent1">
            <a:tint val="75000"/>
          </a:schemeClr>
        </a:buClr>
        <a:buFont typeface="Wingdings 2" panose="05020102010507070707"/>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panose="05020102010507070707"/>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panose="05020102010507070707"/>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3.jpe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7.xml"/><Relationship Id="rId1" Type="http://schemas.openxmlformats.org/officeDocument/2006/relationships/image" Target="../media/image112.jpe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7.xml"/><Relationship Id="rId1" Type="http://schemas.openxmlformats.org/officeDocument/2006/relationships/image" Target="../media/image113.png"/></Relationships>
</file>

<file path=ppt/slides/_rels/slide102.xml.rels><?xml version="1.0" encoding="UTF-8" standalone="yes"?>
<Relationships xmlns="http://schemas.openxmlformats.org/package/2006/relationships"><Relationship Id="rId4" Type="http://schemas.openxmlformats.org/officeDocument/2006/relationships/notesSlide" Target="../notesSlides/notesSlide97.xml"/><Relationship Id="rId3" Type="http://schemas.openxmlformats.org/officeDocument/2006/relationships/slideLayout" Target="../slideLayouts/slideLayout7.xml"/><Relationship Id="rId2" Type="http://schemas.openxmlformats.org/officeDocument/2006/relationships/image" Target="../media/image115.png"/><Relationship Id="rId1" Type="http://schemas.openxmlformats.org/officeDocument/2006/relationships/image" Target="../media/image114.jpeg"/></Relationships>
</file>

<file path=ppt/slides/_rels/slide103.xml.rels><?xml version="1.0" encoding="UTF-8" standalone="yes"?>
<Relationships xmlns="http://schemas.openxmlformats.org/package/2006/relationships"><Relationship Id="rId4" Type="http://schemas.openxmlformats.org/officeDocument/2006/relationships/notesSlide" Target="../notesSlides/notesSlide98.xml"/><Relationship Id="rId3" Type="http://schemas.openxmlformats.org/officeDocument/2006/relationships/slideLayout" Target="../slideLayouts/slideLayout2.xml"/><Relationship Id="rId2" Type="http://schemas.openxmlformats.org/officeDocument/2006/relationships/image" Target="file:///A:\..\..\..\..\..\CECI\Mis%20documentos\biochem\biochem\ch09\fi9p30a.gif" TargetMode="External"/><Relationship Id="rId1" Type="http://schemas.openxmlformats.org/officeDocument/2006/relationships/image" Target="../media/image116.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4" Type="http://schemas.openxmlformats.org/officeDocument/2006/relationships/notesSlide" Target="../notesSlides/notesSlide100.xml"/><Relationship Id="rId3" Type="http://schemas.openxmlformats.org/officeDocument/2006/relationships/slideLayout" Target="../slideLayouts/slideLayout2.xml"/><Relationship Id="rId2" Type="http://schemas.openxmlformats.org/officeDocument/2006/relationships/hyperlink" Target="file:///D:\biochem\ch16\nacgalam.htm" TargetMode="External"/><Relationship Id="rId1" Type="http://schemas.openxmlformats.org/officeDocument/2006/relationships/hyperlink" Target="file:///D:\biochem\ch16\nacgluam.htm" TargetMode="Externa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6.xml"/><Relationship Id="rId1" Type="http://schemas.openxmlformats.org/officeDocument/2006/relationships/image" Target="../media/image117.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7.xml"/><Relationship Id="rId1" Type="http://schemas.openxmlformats.org/officeDocument/2006/relationships/image" Target="../media/image118.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7.xml"/><Relationship Id="rId1" Type="http://schemas.openxmlformats.org/officeDocument/2006/relationships/image" Target="../media/image119.emf"/></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7.xml"/><Relationship Id="rId1" Type="http://schemas.openxmlformats.org/officeDocument/2006/relationships/image" Target="../media/image120.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image" Target="../media/image13.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image" Target="../media/image121.GIF"/></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image" Target="../media/image121.GIF"/></Relationships>
</file>

<file path=ppt/slides/_rels/slide112.xml.rels><?xml version="1.0" encoding="UTF-8" standalone="yes"?>
<Relationships xmlns="http://schemas.openxmlformats.org/package/2006/relationships"><Relationship Id="rId7" Type="http://schemas.openxmlformats.org/officeDocument/2006/relationships/notesSlide" Target="../notesSlides/notesSlide107.xml"/><Relationship Id="rId6" Type="http://schemas.openxmlformats.org/officeDocument/2006/relationships/slideLayout" Target="../slideLayouts/slideLayout2.xml"/><Relationship Id="rId5" Type="http://schemas.openxmlformats.org/officeDocument/2006/relationships/hyperlink" Target="https://es.wikipedia.org/wiki/Infecci%C3%B3n" TargetMode="External"/><Relationship Id="rId4" Type="http://schemas.openxmlformats.org/officeDocument/2006/relationships/hyperlink" Target="https://es.wikipedia.org/wiki/Az%C3%BAcares" TargetMode="External"/><Relationship Id="rId3" Type="http://schemas.openxmlformats.org/officeDocument/2006/relationships/hyperlink" Target="https://es.wikipedia.org/wiki/Prote%C3%ADnas" TargetMode="External"/><Relationship Id="rId2" Type="http://schemas.openxmlformats.org/officeDocument/2006/relationships/image" Target="../media/image122.jpeg"/><Relationship Id="rId1" Type="http://schemas.openxmlformats.org/officeDocument/2006/relationships/image" Target="../media/image121.GIF"/></Relationships>
</file>

<file path=ppt/slides/_rels/slide113.xml.rels><?xml version="1.0" encoding="UTF-8" standalone="yes"?>
<Relationships xmlns="http://schemas.openxmlformats.org/package/2006/relationships"><Relationship Id="rId4" Type="http://schemas.openxmlformats.org/officeDocument/2006/relationships/notesSlide" Target="../notesSlides/notesSlide108.xml"/><Relationship Id="rId3" Type="http://schemas.openxmlformats.org/officeDocument/2006/relationships/slideLayout" Target="../slideLayouts/slideLayout2.xml"/><Relationship Id="rId2" Type="http://schemas.openxmlformats.org/officeDocument/2006/relationships/image" Target="../media/image123.jpeg"/><Relationship Id="rId1" Type="http://schemas.openxmlformats.org/officeDocument/2006/relationships/image" Target="../media/image121.GIF"/></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7.xml"/><Relationship Id="rId1" Type="http://schemas.openxmlformats.org/officeDocument/2006/relationships/image" Target="../media/image124.jpeg"/></Relationships>
</file>

<file path=ppt/slides/_rels/slide115.xml.rels><?xml version="1.0" encoding="UTF-8" standalone="yes"?>
<Relationships xmlns="http://schemas.openxmlformats.org/package/2006/relationships"><Relationship Id="rId5" Type="http://schemas.openxmlformats.org/officeDocument/2006/relationships/notesSlide" Target="../notesSlides/notesSlide110.xml"/><Relationship Id="rId4" Type="http://schemas.openxmlformats.org/officeDocument/2006/relationships/slideLayout" Target="../slideLayouts/slideLayout2.xml"/><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image" Target="../media/image121.GIF"/></Relationships>
</file>

<file path=ppt/slides/_rels/slide116.xml.rels><?xml version="1.0" encoding="UTF-8" standalone="yes"?>
<Relationships xmlns="http://schemas.openxmlformats.org/package/2006/relationships"><Relationship Id="rId4" Type="http://schemas.openxmlformats.org/officeDocument/2006/relationships/notesSlide" Target="../notesSlides/notesSlide111.xml"/><Relationship Id="rId3" Type="http://schemas.openxmlformats.org/officeDocument/2006/relationships/slideLayout" Target="../slideLayouts/slideLayout4.xml"/><Relationship Id="rId2" Type="http://schemas.openxmlformats.org/officeDocument/2006/relationships/image" Target="../media/image128.png"/><Relationship Id="rId1" Type="http://schemas.openxmlformats.org/officeDocument/2006/relationships/image" Target="../media/image127.png"/></Relationships>
</file>

<file path=ppt/slides/_rels/slide117.xml.rels><?xml version="1.0" encoding="UTF-8" standalone="yes"?>
<Relationships xmlns="http://schemas.openxmlformats.org/package/2006/relationships"><Relationship Id="rId5" Type="http://schemas.openxmlformats.org/officeDocument/2006/relationships/notesSlide" Target="../notesSlides/notesSlide112.xml"/><Relationship Id="rId4" Type="http://schemas.openxmlformats.org/officeDocument/2006/relationships/slideLayout" Target="../slideLayouts/slideLayout2.xml"/><Relationship Id="rId3" Type="http://schemas.openxmlformats.org/officeDocument/2006/relationships/image" Target="../media/image71.jpeg"/><Relationship Id="rId2" Type="http://schemas.openxmlformats.org/officeDocument/2006/relationships/image" Target="../media/image126.png"/><Relationship Id="rId1" Type="http://schemas.openxmlformats.org/officeDocument/2006/relationships/image" Target="../media/image129.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image" Target="../media/image14.png"/></Relationships>
</file>

<file path=ppt/slides/_rels/slide120.xml.rels><?xml version="1.0" encoding="UTF-8" standalone="yes"?>
<Relationships xmlns="http://schemas.openxmlformats.org/package/2006/relationships"><Relationship Id="rId5" Type="http://schemas.openxmlformats.org/officeDocument/2006/relationships/notesSlide" Target="../notesSlides/notesSlide115.xml"/><Relationship Id="rId4" Type="http://schemas.openxmlformats.org/officeDocument/2006/relationships/slideLayout" Target="../slideLayouts/slideLayout2.xml"/><Relationship Id="rId3" Type="http://schemas.openxmlformats.org/officeDocument/2006/relationships/hyperlink" Target="http://www.scholar.google.com/" TargetMode="External"/><Relationship Id="rId2" Type="http://schemas.openxmlformats.org/officeDocument/2006/relationships/hyperlink" Target="http://www.ncbi.nlm.nih.gov/" TargetMode="External"/><Relationship Id="rId1" Type="http://schemas.openxmlformats.org/officeDocument/2006/relationships/hyperlink" Target="http://www.sciencedirect.com/"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image" Target="../media/image16.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2.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6.xml"/><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6.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6.xml"/><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image" Target="../media/image28.emf"/></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image" Target="../media/image7.jpeg"/><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image" Target="../media/image31.jpe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7.xml"/><Relationship Id="rId2" Type="http://schemas.openxmlformats.org/officeDocument/2006/relationships/image" Target="../media/image33.png"/><Relationship Id="rId1" Type="http://schemas.openxmlformats.org/officeDocument/2006/relationships/image" Target="../media/image32.GI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2.xml"/><Relationship Id="rId2" Type="http://schemas.openxmlformats.org/officeDocument/2006/relationships/image" Target="../media/image37.png"/><Relationship Id="rId1" Type="http://schemas.openxmlformats.org/officeDocument/2006/relationships/image" Target="../media/image3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2.xml"/><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image" Target="../media/image38.e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image" Target="../media/image38.e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image" Target="../media/image41.pn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7.xml"/><Relationship Id="rId2" Type="http://schemas.openxmlformats.org/officeDocument/2006/relationships/image" Target="../media/image43.GIF"/><Relationship Id="rId1"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image" Target="../media/image44.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image" Target="../media/image45.jpe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4.xml"/><Relationship Id="rId2" Type="http://schemas.openxmlformats.org/officeDocument/2006/relationships/image" Target="../media/image47.jpeg"/><Relationship Id="rId1"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9.jpeg"/></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2.xml"/><Relationship Id="rId2" Type="http://schemas.openxmlformats.org/officeDocument/2006/relationships/image" Target="../media/image51.png"/><Relationship Id="rId1" Type="http://schemas.openxmlformats.org/officeDocument/2006/relationships/image" Target="../media/image50.png"/></Relationships>
</file>

<file path=ppt/slides/_rels/slide42.xml.rels><?xml version="1.0" encoding="UTF-8" standalone="yes"?>
<Relationships xmlns="http://schemas.openxmlformats.org/package/2006/relationships"><Relationship Id="rId5" Type="http://schemas.openxmlformats.org/officeDocument/2006/relationships/notesSlide" Target="../notesSlides/notesSlide41.xml"/><Relationship Id="rId4" Type="http://schemas.openxmlformats.org/officeDocument/2006/relationships/slideLayout" Target="../slideLayouts/slideLayout2.xml"/><Relationship Id="rId3" Type="http://schemas.openxmlformats.org/officeDocument/2006/relationships/image" Target="../media/image54.png"/><Relationship Id="rId2" Type="http://schemas.openxmlformats.org/officeDocument/2006/relationships/image" Target="../media/image53.emf"/><Relationship Id="rId1"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image" Target="../media/image5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47.xml"/><Relationship Id="rId3" Type="http://schemas.openxmlformats.org/officeDocument/2006/relationships/slideLayout" Target="../slideLayouts/slideLayout2.xml"/><Relationship Id="rId2" Type="http://schemas.openxmlformats.org/officeDocument/2006/relationships/image" Target="file:///A:\..\..\..\..\..\CECI\Mis%20documentos\biochem\biochem\ch09\fi9p16a.gif" TargetMode="External"/><Relationship Id="rId1" Type="http://schemas.openxmlformats.org/officeDocument/2006/relationships/image" Target="../media/image56.png"/></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48.xml"/><Relationship Id="rId3" Type="http://schemas.openxmlformats.org/officeDocument/2006/relationships/slideLayout" Target="../slideLayouts/slideLayout2.xml"/><Relationship Id="rId2" Type="http://schemas.openxmlformats.org/officeDocument/2006/relationships/image" Target="file:///C:\Documents%20and%20Settings\CECI\Mis%20documentos\biochem\biochem\ch09\sp2981.gif" TargetMode="External"/><Relationship Id="rId1" Type="http://schemas.openxmlformats.org/officeDocument/2006/relationships/image" Target="../media/image57.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NULL" TargetMode="External"/><Relationship Id="rId1" Type="http://schemas.openxmlformats.org/officeDocument/2006/relationships/image" Target="../media/image9.png"/></Relationships>
</file>

<file path=ppt/slides/_rels/slide50.xml.rels><?xml version="1.0" encoding="UTF-8" standalone="yes"?>
<Relationships xmlns="http://schemas.openxmlformats.org/package/2006/relationships"><Relationship Id="rId4" Type="http://schemas.openxmlformats.org/officeDocument/2006/relationships/notesSlide" Target="../notesSlides/notesSlide49.xml"/><Relationship Id="rId3" Type="http://schemas.openxmlformats.org/officeDocument/2006/relationships/slideLayout" Target="../slideLayouts/slideLayout2.xml"/><Relationship Id="rId2" Type="http://schemas.openxmlformats.org/officeDocument/2006/relationships/image" Target="file:///A:\..\..\..\..\..\CECI\Mis%20documentos\biochem\biochem\ch09\fi9p16a.gif" TargetMode="External"/><Relationship Id="rId1"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image" Target="../media/image58.png"/></Relationships>
</file>

<file path=ppt/slides/_rels/slide52.xml.rels><?xml version="1.0" encoding="UTF-8" standalone="yes"?>
<Relationships xmlns="http://schemas.openxmlformats.org/package/2006/relationships"><Relationship Id="rId6" Type="http://schemas.openxmlformats.org/officeDocument/2006/relationships/notesSlide" Target="../notesSlides/notesSlide51.xml"/><Relationship Id="rId5" Type="http://schemas.openxmlformats.org/officeDocument/2006/relationships/slideLayout" Target="../slideLayouts/slideLayout2.xml"/><Relationship Id="rId4" Type="http://schemas.openxmlformats.org/officeDocument/2006/relationships/image" Target="../media/image27.png"/><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slides/_rels/slide53.xml.rels><?xml version="1.0" encoding="UTF-8" standalone="yes"?>
<Relationships xmlns="http://schemas.openxmlformats.org/package/2006/relationships"><Relationship Id="rId4" Type="http://schemas.openxmlformats.org/officeDocument/2006/relationships/notesSlide" Target="../notesSlides/notesSlide52.xml"/><Relationship Id="rId3" Type="http://schemas.openxmlformats.org/officeDocument/2006/relationships/slideLayout" Target="../slideLayouts/slideLayout6.xml"/><Relationship Id="rId2" Type="http://schemas.openxmlformats.org/officeDocument/2006/relationships/image" Target="../media/image63.png"/><Relationship Id="rId1" Type="http://schemas.openxmlformats.org/officeDocument/2006/relationships/image" Target="../media/image62.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image" Target="../media/image64.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4" Type="http://schemas.openxmlformats.org/officeDocument/2006/relationships/notesSlide" Target="../notesSlides/notesSlide55.xml"/><Relationship Id="rId3" Type="http://schemas.openxmlformats.org/officeDocument/2006/relationships/slideLayout" Target="../slideLayouts/slideLayout6.xml"/><Relationship Id="rId2" Type="http://schemas.openxmlformats.org/officeDocument/2006/relationships/image" Target="../media/image66.jpeg"/><Relationship Id="rId1" Type="http://schemas.openxmlformats.org/officeDocument/2006/relationships/image" Target="../media/image65.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6.xml"/><Relationship Id="rId1" Type="http://schemas.openxmlformats.org/officeDocument/2006/relationships/image" Target="../media/image67.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6.xml"/><Relationship Id="rId1" Type="http://schemas.openxmlformats.org/officeDocument/2006/relationships/image" Target="../media/image68.emf"/></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6.xml"/><Relationship Id="rId1" Type="http://schemas.openxmlformats.org/officeDocument/2006/relationships/image" Target="../media/image6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5" Type="http://schemas.openxmlformats.org/officeDocument/2006/relationships/notesSlide" Target="../notesSlides/notesSlide59.xml"/><Relationship Id="rId4" Type="http://schemas.openxmlformats.org/officeDocument/2006/relationships/slideLayout" Target="../slideLayouts/slideLayout12.xml"/><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image" Target="../media/image70.pn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73.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6.xml"/><Relationship Id="rId1" Type="http://schemas.openxmlformats.org/officeDocument/2006/relationships/image" Target="../media/image7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76.wmf"/><Relationship Id="rId1" Type="http://schemas.openxmlformats.org/officeDocument/2006/relationships/image" Target="../media/image75.jpeg"/></Relationships>
</file>

<file path=ppt/slides/_rels/slide65.xml.rels><?xml version="1.0" encoding="UTF-8" standalone="yes"?>
<Relationships xmlns="http://schemas.openxmlformats.org/package/2006/relationships"><Relationship Id="rId5" Type="http://schemas.openxmlformats.org/officeDocument/2006/relationships/notesSlide" Target="../notesSlides/notesSlide61.xml"/><Relationship Id="rId4" Type="http://schemas.openxmlformats.org/officeDocument/2006/relationships/slideLayout" Target="../slideLayouts/slideLayout6.xml"/><Relationship Id="rId3" Type="http://schemas.openxmlformats.org/officeDocument/2006/relationships/image" Target="file:///A:\..\..\..\..\..\CECI\Mis%20documentos\biochem\biochem\ch09\fi9p20.gif" TargetMode="External"/><Relationship Id="rId2" Type="http://schemas.openxmlformats.org/officeDocument/2006/relationships/image" Target="../media/image78.png"/><Relationship Id="rId1" Type="http://schemas.openxmlformats.org/officeDocument/2006/relationships/image" Target="../media/image77.emf"/></Relationships>
</file>

<file path=ppt/slides/_rels/slide66.xml.rels><?xml version="1.0" encoding="UTF-8" standalone="yes"?>
<Relationships xmlns="http://schemas.openxmlformats.org/package/2006/relationships"><Relationship Id="rId4" Type="http://schemas.openxmlformats.org/officeDocument/2006/relationships/notesSlide" Target="../notesSlides/notesSlide62.xml"/><Relationship Id="rId3" Type="http://schemas.openxmlformats.org/officeDocument/2006/relationships/slideLayout" Target="../slideLayouts/slideLayout6.xml"/><Relationship Id="rId2" Type="http://schemas.openxmlformats.org/officeDocument/2006/relationships/image" Target="file:///A:\..\..\..\..\..\CECI\Mis%20documentos\biochem\biochem\ch09\fi9p19.gif" TargetMode="External"/><Relationship Id="rId1" Type="http://schemas.openxmlformats.org/officeDocument/2006/relationships/image" Target="../media/image79.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image" Target="../media/image80.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7.xml"/><Relationship Id="rId1" Type="http://schemas.openxmlformats.org/officeDocument/2006/relationships/image" Target="../media/image81.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notesSlide" Target="../notesSlides/notesSlide67.xml"/><Relationship Id="rId7" Type="http://schemas.openxmlformats.org/officeDocument/2006/relationships/slideLayout" Target="../slideLayouts/slideLayout4.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png"/><Relationship Id="rId3" Type="http://schemas.openxmlformats.org/officeDocument/2006/relationships/image" Target="file:///A:\..\..\..\..\..\CECI\Mis%20documentos\biochem\biochem\ch09\sp3041.gif" TargetMode="External"/><Relationship Id="rId2" Type="http://schemas.openxmlformats.org/officeDocument/2006/relationships/image" Target="../media/image83.png"/><Relationship Id="rId1" Type="http://schemas.openxmlformats.org/officeDocument/2006/relationships/image" Target="../media/image82.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4" Type="http://schemas.openxmlformats.org/officeDocument/2006/relationships/notesSlide" Target="../notesSlides/notesSlide69.xml"/><Relationship Id="rId3" Type="http://schemas.openxmlformats.org/officeDocument/2006/relationships/slideLayout" Target="../slideLayouts/slideLayout12.xml"/><Relationship Id="rId2" Type="http://schemas.openxmlformats.org/officeDocument/2006/relationships/image" Target="../media/image88.png"/><Relationship Id="rId1" Type="http://schemas.openxmlformats.org/officeDocument/2006/relationships/image" Target="../media/image87.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image" Target="../media/image89.pn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0.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6.xml"/><Relationship Id="rId1" Type="http://schemas.openxmlformats.org/officeDocument/2006/relationships/image" Target="../media/image91.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6.xml"/><Relationship Id="rId1" Type="http://schemas.openxmlformats.org/officeDocument/2006/relationships/image" Target="../media/image92.png"/></Relationships>
</file>

<file path=ppt/slides/_rels/slide79.xml.rels><?xml version="1.0" encoding="UTF-8" standalone="yes"?>
<Relationships xmlns="http://schemas.openxmlformats.org/package/2006/relationships"><Relationship Id="rId4" Type="http://schemas.openxmlformats.org/officeDocument/2006/relationships/notesSlide" Target="../notesSlides/notesSlide74.xml"/><Relationship Id="rId3" Type="http://schemas.openxmlformats.org/officeDocument/2006/relationships/slideLayout" Target="../slideLayouts/slideLayout2.xml"/><Relationship Id="rId2" Type="http://schemas.openxmlformats.org/officeDocument/2006/relationships/image" Target="../media/image94.png"/><Relationship Id="rId1" Type="http://schemas.openxmlformats.org/officeDocument/2006/relationships/image" Target="../media/image93.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image" Target="../media/image10.png"/></Relationships>
</file>

<file path=ppt/slides/_rels/slide80.xml.rels><?xml version="1.0" encoding="UTF-8" standalone="yes"?>
<Relationships xmlns="http://schemas.openxmlformats.org/package/2006/relationships"><Relationship Id="rId4" Type="http://schemas.openxmlformats.org/officeDocument/2006/relationships/notesSlide" Target="../notesSlides/notesSlide75.xml"/><Relationship Id="rId3" Type="http://schemas.openxmlformats.org/officeDocument/2006/relationships/slideLayout" Target="../slideLayouts/slideLayout2.xml"/><Relationship Id="rId2" Type="http://schemas.openxmlformats.org/officeDocument/2006/relationships/image" Target="../media/image94.png"/><Relationship Id="rId1" Type="http://schemas.openxmlformats.org/officeDocument/2006/relationships/image" Target="../media/image93.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xml"/><Relationship Id="rId1" Type="http://schemas.openxmlformats.org/officeDocument/2006/relationships/image" Target="../media/image95.jpeg"/></Relationships>
</file>

<file path=ppt/slides/_rels/slide82.xml.rels><?xml version="1.0" encoding="UTF-8" standalone="yes"?>
<Relationships xmlns="http://schemas.openxmlformats.org/package/2006/relationships"><Relationship Id="rId6" Type="http://schemas.openxmlformats.org/officeDocument/2006/relationships/notesSlide" Target="../notesSlides/notesSlide77.xml"/><Relationship Id="rId5" Type="http://schemas.openxmlformats.org/officeDocument/2006/relationships/slideLayout" Target="../slideLayouts/slideLayout7.xml"/><Relationship Id="rId4" Type="http://schemas.openxmlformats.org/officeDocument/2006/relationships/image" Target="../media/image99.png"/><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image" Target="../media/image96.png"/></Relationships>
</file>

<file path=ppt/slides/_rels/slide83.xml.rels><?xml version="1.0" encoding="UTF-8" standalone="yes"?>
<Relationships xmlns="http://schemas.openxmlformats.org/package/2006/relationships"><Relationship Id="rId4" Type="http://schemas.openxmlformats.org/officeDocument/2006/relationships/notesSlide" Target="../notesSlides/notesSlide78.xml"/><Relationship Id="rId3" Type="http://schemas.openxmlformats.org/officeDocument/2006/relationships/slideLayout" Target="../slideLayouts/slideLayout2.xml"/><Relationship Id="rId2" Type="http://schemas.openxmlformats.org/officeDocument/2006/relationships/image" Target="../media/image94.png"/><Relationship Id="rId1" Type="http://schemas.openxmlformats.org/officeDocument/2006/relationships/image" Target="../media/image93.png"/></Relationships>
</file>

<file path=ppt/slides/_rels/slide84.xml.rels><?xml version="1.0" encoding="UTF-8" standalone="yes"?>
<Relationships xmlns="http://schemas.openxmlformats.org/package/2006/relationships"><Relationship Id="rId4" Type="http://schemas.openxmlformats.org/officeDocument/2006/relationships/notesSlide" Target="../notesSlides/notesSlide79.xml"/><Relationship Id="rId3" Type="http://schemas.openxmlformats.org/officeDocument/2006/relationships/slideLayout" Target="../slideLayouts/slideLayout12.xml"/><Relationship Id="rId2" Type="http://schemas.openxmlformats.org/officeDocument/2006/relationships/image" Target="../media/image94.png"/><Relationship Id="rId1" Type="http://schemas.openxmlformats.org/officeDocument/2006/relationships/image" Target="../media/image93.png"/></Relationships>
</file>

<file path=ppt/slides/_rels/slide85.xml.rels><?xml version="1.0" encoding="UTF-8" standalone="yes"?>
<Relationships xmlns="http://schemas.openxmlformats.org/package/2006/relationships"><Relationship Id="rId6" Type="http://schemas.openxmlformats.org/officeDocument/2006/relationships/notesSlide" Target="../notesSlides/notesSlide80.xml"/><Relationship Id="rId5" Type="http://schemas.openxmlformats.org/officeDocument/2006/relationships/slideLayout" Target="../slideLayouts/slideLayout6.xml"/><Relationship Id="rId4" Type="http://schemas.openxmlformats.org/officeDocument/2006/relationships/slide" Target="slide89.xml"/><Relationship Id="rId3" Type="http://schemas.openxmlformats.org/officeDocument/2006/relationships/image" Target="file:///A:\..\..\..\..\..\CECI\Mis%20documentos\biochem\biochem\ch09\fi9p23.gif" TargetMode="External"/><Relationship Id="rId2" Type="http://schemas.openxmlformats.org/officeDocument/2006/relationships/image" Target="../media/image101.png"/><Relationship Id="rId1" Type="http://schemas.openxmlformats.org/officeDocument/2006/relationships/image" Target="../media/image100.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5" Type="http://schemas.openxmlformats.org/officeDocument/2006/relationships/notesSlide" Target="../notesSlides/notesSlide82.xml"/><Relationship Id="rId4" Type="http://schemas.openxmlformats.org/officeDocument/2006/relationships/slideLayout" Target="../slideLayouts/slideLayout6.xml"/><Relationship Id="rId3" Type="http://schemas.openxmlformats.org/officeDocument/2006/relationships/image" Target="file:///A:\..\..\..\..\..\CECI\Mis%20documentos\biochem\biochem\ch09\fi9p23.gif" TargetMode="External"/><Relationship Id="rId2" Type="http://schemas.openxmlformats.org/officeDocument/2006/relationships/image" Target="../media/image101.png"/><Relationship Id="rId1" Type="http://schemas.openxmlformats.org/officeDocument/2006/relationships/image" Target="../media/image102.emf"/></Relationships>
</file>

<file path=ppt/slides/_rels/slide88.xml.rels><?xml version="1.0" encoding="UTF-8" standalone="yes"?>
<Relationships xmlns="http://schemas.openxmlformats.org/package/2006/relationships"><Relationship Id="rId5" Type="http://schemas.openxmlformats.org/officeDocument/2006/relationships/notesSlide" Target="../notesSlides/notesSlide83.xml"/><Relationship Id="rId4" Type="http://schemas.openxmlformats.org/officeDocument/2006/relationships/slideLayout" Target="../slideLayouts/slideLayout6.xml"/><Relationship Id="rId3" Type="http://schemas.openxmlformats.org/officeDocument/2006/relationships/image" Target="file:///A:\..\..\..\..\..\CECI\Mis%20documentos\biochem\biochem\ch09\sp3062.gif" TargetMode="External"/><Relationship Id="rId2" Type="http://schemas.openxmlformats.org/officeDocument/2006/relationships/image" Target="../media/image104.png"/><Relationship Id="rId1" Type="http://schemas.openxmlformats.org/officeDocument/2006/relationships/image" Target="../media/image103.png"/></Relationships>
</file>

<file path=ppt/slides/_rels/slide89.xml.rels><?xml version="1.0" encoding="UTF-8" standalone="yes"?>
<Relationships xmlns="http://schemas.openxmlformats.org/package/2006/relationships"><Relationship Id="rId6" Type="http://schemas.openxmlformats.org/officeDocument/2006/relationships/notesSlide" Target="../notesSlides/notesSlide84.xml"/><Relationship Id="rId5" Type="http://schemas.openxmlformats.org/officeDocument/2006/relationships/slideLayout" Target="../slideLayouts/slideLayout7.xml"/><Relationship Id="rId4" Type="http://schemas.openxmlformats.org/officeDocument/2006/relationships/image" Target="../media/image99.png"/><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image" Target="../media/image9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4" Type="http://schemas.openxmlformats.org/officeDocument/2006/relationships/notesSlide" Target="../notesSlides/notesSlide85.xml"/><Relationship Id="rId3" Type="http://schemas.openxmlformats.org/officeDocument/2006/relationships/slideLayout" Target="../slideLayouts/slideLayout12.xml"/><Relationship Id="rId2" Type="http://schemas.openxmlformats.org/officeDocument/2006/relationships/image" Target="../media/image94.png"/><Relationship Id="rId1" Type="http://schemas.openxmlformats.org/officeDocument/2006/relationships/image" Target="../media/image93.png"/></Relationships>
</file>

<file path=ppt/slides/_rels/slide91.xml.rels><?xml version="1.0" encoding="UTF-8" standalone="yes"?>
<Relationships xmlns="http://schemas.openxmlformats.org/package/2006/relationships"><Relationship Id="rId4" Type="http://schemas.openxmlformats.org/officeDocument/2006/relationships/notesSlide" Target="../notesSlides/notesSlide86.xml"/><Relationship Id="rId3" Type="http://schemas.openxmlformats.org/officeDocument/2006/relationships/slideLayout" Target="../slideLayouts/slideLayout12.xml"/><Relationship Id="rId2" Type="http://schemas.openxmlformats.org/officeDocument/2006/relationships/image" Target="../media/image94.png"/><Relationship Id="rId1" Type="http://schemas.openxmlformats.org/officeDocument/2006/relationships/image" Target="../media/image93.png"/></Relationships>
</file>

<file path=ppt/slides/_rels/slide92.xml.rels><?xml version="1.0" encoding="UTF-8" standalone="yes"?>
<Relationships xmlns="http://schemas.openxmlformats.org/package/2006/relationships"><Relationship Id="rId4" Type="http://schemas.openxmlformats.org/officeDocument/2006/relationships/notesSlide" Target="../notesSlides/notesSlide87.xml"/><Relationship Id="rId3" Type="http://schemas.openxmlformats.org/officeDocument/2006/relationships/slideLayout" Target="../slideLayouts/slideLayout6.xml"/><Relationship Id="rId2" Type="http://schemas.openxmlformats.org/officeDocument/2006/relationships/image" Target="../media/image106.png"/><Relationship Id="rId1" Type="http://schemas.openxmlformats.org/officeDocument/2006/relationships/image" Target="../media/image105.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6.xml"/><Relationship Id="rId1" Type="http://schemas.openxmlformats.org/officeDocument/2006/relationships/image" Target="../media/image107.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6.xml"/><Relationship Id="rId1" Type="http://schemas.openxmlformats.org/officeDocument/2006/relationships/image" Target="../media/image108.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6.xml"/><Relationship Id="rId1" Type="http://schemas.openxmlformats.org/officeDocument/2006/relationships/image" Target="../media/image109.wmf"/></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6.xml"/><Relationship Id="rId1" Type="http://schemas.openxmlformats.org/officeDocument/2006/relationships/image" Target="../media/image110.png"/></Relationships>
</file>

<file path=ppt/slides/_rels/slide98.xml.rels><?xml version="1.0" encoding="UTF-8" standalone="yes"?>
<Relationships xmlns="http://schemas.openxmlformats.org/package/2006/relationships"><Relationship Id="rId4" Type="http://schemas.openxmlformats.org/officeDocument/2006/relationships/notesSlide" Target="../notesSlides/notesSlide93.xml"/><Relationship Id="rId3" Type="http://schemas.openxmlformats.org/officeDocument/2006/relationships/slideLayout" Target="../slideLayouts/slideLayout6.xml"/><Relationship Id="rId2" Type="http://schemas.openxmlformats.org/officeDocument/2006/relationships/image" Target="../media/image109.wmf"/><Relationship Id="rId1" Type="http://schemas.openxmlformats.org/officeDocument/2006/relationships/image" Target="../media/image110.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image" Target="../media/image1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ctrTitle"/>
          </p:nvPr>
        </p:nvSpPr>
        <p:spPr>
          <a:xfrm>
            <a:off x="468313" y="692150"/>
            <a:ext cx="7772400" cy="1828800"/>
          </a:xfrm>
        </p:spPr>
        <p:txBody>
          <a:bodyPr>
            <a:normAutofit fontScale="90000"/>
          </a:bodyPr>
          <a:lstStyle/>
          <a:p>
            <a:pPr eaLnBrk="1" hangingPunct="1">
              <a:defRPr/>
            </a:pPr>
            <a:r>
              <a:rPr lang="es-ES" sz="3200" dirty="0" smtClean="0"/>
              <a:t>Química Biológica I</a:t>
            </a:r>
            <a:br>
              <a:rPr lang="es-ES" sz="3200" dirty="0" smtClean="0"/>
            </a:br>
            <a:r>
              <a:rPr lang="es-ES" sz="3200" dirty="0" smtClean="0"/>
              <a:t>Química Biológica</a:t>
            </a:r>
            <a:br>
              <a:rPr lang="es-ES" sz="5100" dirty="0" smtClean="0"/>
            </a:br>
            <a:endParaRPr lang="es-ES" sz="5100" dirty="0" smtClean="0"/>
          </a:p>
        </p:txBody>
      </p:sp>
      <p:sp>
        <p:nvSpPr>
          <p:cNvPr id="197635" name="Rectangle 3"/>
          <p:cNvSpPr>
            <a:spLocks noGrp="1" noChangeArrowheads="1"/>
          </p:cNvSpPr>
          <p:nvPr>
            <p:ph type="subTitle" idx="1"/>
          </p:nvPr>
        </p:nvSpPr>
        <p:spPr>
          <a:xfrm>
            <a:off x="1042988" y="2636838"/>
            <a:ext cx="6400800" cy="1752600"/>
          </a:xfrm>
        </p:spPr>
        <p:txBody>
          <a:bodyPr/>
          <a:lstStyle/>
          <a:p>
            <a:pPr eaLnBrk="1" hangingPunct="1">
              <a:defRPr/>
            </a:pPr>
            <a:r>
              <a:rPr lang="es-ES" b="1" dirty="0" smtClean="0"/>
              <a:t>Tema 2: GLÚCIDOS</a:t>
            </a:r>
            <a:endParaRPr lang="es-ES" b="1" dirty="0" smtClean="0"/>
          </a:p>
        </p:txBody>
      </p:sp>
      <p:pic>
        <p:nvPicPr>
          <p:cNvPr id="3077" name="Picture 5" descr="Resultado de imagen para GLUCIDOS"/>
          <p:cNvPicPr>
            <a:picLocks noChangeAspect="1" noChangeArrowheads="1"/>
          </p:cNvPicPr>
          <p:nvPr/>
        </p:nvPicPr>
        <p:blipFill>
          <a:blip r:embed="rId1" cstate="print"/>
          <a:srcRect/>
          <a:stretch>
            <a:fillRect/>
          </a:stretch>
        </p:blipFill>
        <p:spPr bwMode="auto">
          <a:xfrm>
            <a:off x="3707904" y="3782957"/>
            <a:ext cx="3960440" cy="2751823"/>
          </a:xfrm>
          <a:prstGeom prst="rect">
            <a:avLst/>
          </a:prstGeom>
          <a:ln>
            <a:noFill/>
          </a:ln>
          <a:effectLst>
            <a:softEdge rad="112500"/>
          </a:effectLst>
        </p:spPr>
      </p:pic>
      <p:pic>
        <p:nvPicPr>
          <p:cNvPr id="3079" name="Picture 7" descr="Resultado de imagen para GLUCIDOS"/>
          <p:cNvPicPr>
            <a:picLocks noChangeAspect="1" noChangeArrowheads="1"/>
          </p:cNvPicPr>
          <p:nvPr/>
        </p:nvPicPr>
        <p:blipFill>
          <a:blip r:embed="rId2" cstate="print"/>
          <a:srcRect l="17471" t="3926" r="20509" b="3159"/>
          <a:stretch>
            <a:fillRect/>
          </a:stretch>
        </p:blipFill>
        <p:spPr bwMode="auto">
          <a:xfrm>
            <a:off x="467544" y="476672"/>
            <a:ext cx="3096344" cy="309634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4"/>
          <p:cNvSpPr>
            <a:spLocks noGrp="1" noChangeArrowheads="1"/>
          </p:cNvSpPr>
          <p:nvPr>
            <p:ph type="title"/>
          </p:nvPr>
        </p:nvSpPr>
        <p:spPr>
          <a:xfrm>
            <a:off x="0" y="0"/>
            <a:ext cx="5076825" cy="1139825"/>
          </a:xfrm>
        </p:spPr>
        <p:txBody>
          <a:bodyPr/>
          <a:lstStyle/>
          <a:p>
            <a:pPr eaLnBrk="1" hangingPunct="1">
              <a:defRPr/>
            </a:pPr>
            <a:r>
              <a:rPr lang="es-ES" smtClean="0"/>
              <a:t>Aldosas:</a:t>
            </a:r>
            <a:endParaRPr lang="es-ES" smtClean="0"/>
          </a:p>
        </p:txBody>
      </p:sp>
      <p:pic>
        <p:nvPicPr>
          <p:cNvPr id="8195" name="Picture 6"/>
          <p:cNvPicPr>
            <a:picLocks noChangeAspect="1" noChangeArrowheads="1"/>
          </p:cNvPicPr>
          <p:nvPr/>
        </p:nvPicPr>
        <p:blipFill>
          <a:blip r:embed="rId1" cstate="print"/>
          <a:srcRect/>
          <a:stretch>
            <a:fillRect/>
          </a:stretch>
        </p:blipFill>
        <p:spPr bwMode="auto">
          <a:xfrm>
            <a:off x="0" y="1484313"/>
            <a:ext cx="8928100" cy="3814762"/>
          </a:xfrm>
          <a:prstGeom prst="rect">
            <a:avLst/>
          </a:prstGeom>
          <a:noFill/>
          <a:ln w="9525">
            <a:noFill/>
            <a:miter lim="800000"/>
            <a:headEnd/>
            <a:tailEnd/>
          </a:ln>
        </p:spPr>
      </p:pic>
      <p:sp>
        <p:nvSpPr>
          <p:cNvPr id="45063" name="AutoShape 7"/>
          <p:cNvSpPr>
            <a:spLocks noChangeArrowheads="1"/>
          </p:cNvSpPr>
          <p:nvPr/>
        </p:nvSpPr>
        <p:spPr bwMode="auto">
          <a:xfrm>
            <a:off x="5795963" y="3933825"/>
            <a:ext cx="576262" cy="287338"/>
          </a:xfrm>
          <a:prstGeom prst="rightArrow">
            <a:avLst>
              <a:gd name="adj1" fmla="val 50000"/>
              <a:gd name="adj2" fmla="val 50138"/>
            </a:avLst>
          </a:prstGeom>
          <a:solidFill>
            <a:srgbClr val="FF9933"/>
          </a:solidFill>
          <a:ln w="9525">
            <a:solidFill>
              <a:schemeClr val="hlink"/>
            </a:solidFill>
            <a:miter lim="800000"/>
          </a:ln>
        </p:spPr>
        <p:txBody>
          <a:bodyPr wrap="none" anchor="ctr"/>
          <a:lstStyle/>
          <a:p>
            <a:endParaRPr lang="es-AR"/>
          </a:p>
        </p:txBody>
      </p:sp>
      <p:sp>
        <p:nvSpPr>
          <p:cNvPr id="45064" name="AutoShape 8"/>
          <p:cNvSpPr>
            <a:spLocks noChangeArrowheads="1"/>
          </p:cNvSpPr>
          <p:nvPr/>
        </p:nvSpPr>
        <p:spPr bwMode="auto">
          <a:xfrm rot="10800000">
            <a:off x="3635375" y="3933825"/>
            <a:ext cx="576263" cy="287338"/>
          </a:xfrm>
          <a:prstGeom prst="rightArrow">
            <a:avLst>
              <a:gd name="adj1" fmla="val 50000"/>
              <a:gd name="adj2" fmla="val 50138"/>
            </a:avLst>
          </a:prstGeom>
          <a:solidFill>
            <a:srgbClr val="FF9933"/>
          </a:solidFill>
          <a:ln w="9525">
            <a:solidFill>
              <a:schemeClr val="hlink"/>
            </a:solidFill>
            <a:miter lim="800000"/>
          </a:ln>
        </p:spPr>
        <p:txBody>
          <a:bodyPr wrap="none" anchor="ctr"/>
          <a:lstStyle/>
          <a:p>
            <a:endParaRPr lang="es-AR"/>
          </a:p>
        </p:txBody>
      </p:sp>
      <p:sp>
        <p:nvSpPr>
          <p:cNvPr id="45065" name="Text Box 9"/>
          <p:cNvSpPr txBox="1">
            <a:spLocks noChangeArrowheads="1"/>
          </p:cNvSpPr>
          <p:nvPr/>
        </p:nvSpPr>
        <p:spPr bwMode="auto">
          <a:xfrm>
            <a:off x="0" y="5734050"/>
            <a:ext cx="8820150" cy="854075"/>
          </a:xfrm>
          <a:prstGeom prst="rect">
            <a:avLst/>
          </a:prstGeom>
          <a:noFill/>
          <a:ln w="9525">
            <a:noFill/>
            <a:miter lim="800000"/>
          </a:ln>
          <a:effectLst/>
        </p:spPr>
        <p:txBody>
          <a:bodyPr>
            <a:spAutoFit/>
          </a:bodyPr>
          <a:lstStyle/>
          <a:p>
            <a:pPr>
              <a:spcBef>
                <a:spcPct val="50000"/>
              </a:spcBef>
              <a:defRPr/>
            </a:pPr>
            <a:r>
              <a:rPr lang="es-ES" sz="2000" b="1">
                <a:solidFill>
                  <a:schemeClr val="hlink"/>
                </a:solidFill>
                <a:effectLst>
                  <a:outerShdw blurRad="38100" dist="38100" dir="2700000" algn="tl">
                    <a:srgbClr val="000000"/>
                  </a:outerShdw>
                </a:effectLst>
              </a:rPr>
              <a:t>-OH del penúltimo carbono ubicado a la derecha   </a:t>
            </a:r>
            <a:r>
              <a:rPr lang="es-ES" sz="2000" b="1">
                <a:solidFill>
                  <a:schemeClr val="hlink"/>
                </a:solidFill>
                <a:effectLst>
                  <a:outerShdw blurRad="38100" dist="38100" dir="2700000" algn="tl">
                    <a:srgbClr val="000000"/>
                  </a:outerShdw>
                </a:effectLst>
                <a:sym typeface="Symbol" panose="05050102010706020507" pitchFamily="18" charset="2"/>
              </a:rPr>
              <a:t> serie D</a:t>
            </a:r>
            <a:endParaRPr lang="es-ES" sz="2000" b="1">
              <a:solidFill>
                <a:schemeClr val="hlink"/>
              </a:solidFill>
              <a:effectLst>
                <a:outerShdw blurRad="38100" dist="38100" dir="2700000" algn="tl">
                  <a:srgbClr val="000000"/>
                </a:outerShdw>
              </a:effectLst>
              <a:sym typeface="Symbol" panose="05050102010706020507" pitchFamily="18" charset="2"/>
            </a:endParaRPr>
          </a:p>
          <a:p>
            <a:pPr>
              <a:spcBef>
                <a:spcPct val="50000"/>
              </a:spcBef>
              <a:defRPr/>
            </a:pPr>
            <a:r>
              <a:rPr lang="es-ES" sz="2000" b="1">
                <a:effectLst>
                  <a:outerShdw blurRad="38100" dist="38100" dir="2700000" algn="tl">
                    <a:srgbClr val="000000"/>
                  </a:outerShdw>
                </a:effectLst>
              </a:rPr>
              <a:t>-OH del penúltimo carbono ubicado a la izquierda </a:t>
            </a:r>
            <a:r>
              <a:rPr lang="es-ES" sz="2000" b="1">
                <a:effectLst>
                  <a:outerShdw blurRad="38100" dist="38100" dir="2700000" algn="tl">
                    <a:srgbClr val="000000"/>
                  </a:outerShdw>
                </a:effectLst>
                <a:sym typeface="Symbol" panose="05050102010706020507" pitchFamily="18" charset="2"/>
              </a:rPr>
              <a:t> serie L</a:t>
            </a:r>
            <a:endParaRPr lang="es-ES" sz="2000" b="1">
              <a:effectLst>
                <a:outerShdw blurRad="38100" dist="38100" dir="2700000" algn="tl">
                  <a:srgbClr val="000000"/>
                </a:outerShdw>
              </a:effectLst>
              <a:sym typeface="Symbol" panose="05050102010706020507" pitchFamily="18" charset="2"/>
            </a:endParaRPr>
          </a:p>
        </p:txBody>
      </p:sp>
      <p:sp>
        <p:nvSpPr>
          <p:cNvPr id="8199" name="Text Box 10"/>
          <p:cNvSpPr txBox="1">
            <a:spLocks noChangeArrowheads="1"/>
          </p:cNvSpPr>
          <p:nvPr/>
        </p:nvSpPr>
        <p:spPr bwMode="auto">
          <a:xfrm>
            <a:off x="179388" y="2636838"/>
            <a:ext cx="8675687" cy="336550"/>
          </a:xfrm>
          <a:prstGeom prst="rect">
            <a:avLst/>
          </a:prstGeom>
          <a:solidFill>
            <a:schemeClr val="bg1"/>
          </a:solidFill>
          <a:ln w="9525">
            <a:noFill/>
            <a:miter lim="800000"/>
          </a:ln>
        </p:spPr>
        <p:txBody>
          <a:bodyPr>
            <a:spAutoFit/>
          </a:bodyPr>
          <a:lstStyle/>
          <a:p>
            <a:pPr>
              <a:spcBef>
                <a:spcPct val="50000"/>
              </a:spcBef>
            </a:pPr>
            <a:r>
              <a:rPr lang="es-ES" sz="1600"/>
              <a:t>Si agregamos  un grupo HCOH entre C 1 y C 2 tendremos  2 compuestos distintos</a:t>
            </a:r>
            <a:endParaRPr lang="es-ES" sz="1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0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0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3" grpId="0" animBg="1"/>
      <p:bldP spid="45064" grpId="0" animBg="1"/>
      <p:bldP spid="4506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descr="http://www.dermocosmos.com/images/articulos/anatom/1A16.jpg"/>
          <p:cNvPicPr>
            <a:picLocks noChangeAspect="1" noChangeArrowheads="1"/>
          </p:cNvPicPr>
          <p:nvPr/>
        </p:nvPicPr>
        <p:blipFill>
          <a:blip r:embed="rId1" cstate="print"/>
          <a:srcRect/>
          <a:stretch>
            <a:fillRect/>
          </a:stretch>
        </p:blipFill>
        <p:spPr bwMode="auto">
          <a:xfrm>
            <a:off x="827584" y="692696"/>
            <a:ext cx="7560840" cy="4536504"/>
          </a:xfrm>
          <a:prstGeom prst="rect">
            <a:avLst/>
          </a:prstGeom>
          <a:noFill/>
        </p:spPr>
      </p:pic>
      <p:sp>
        <p:nvSpPr>
          <p:cNvPr id="5" name="4 CuadroTexto"/>
          <p:cNvSpPr txBox="1"/>
          <p:nvPr/>
        </p:nvSpPr>
        <p:spPr>
          <a:xfrm>
            <a:off x="1763688" y="5661248"/>
            <a:ext cx="5698996" cy="369332"/>
          </a:xfrm>
          <a:prstGeom prst="rect">
            <a:avLst/>
          </a:prstGeom>
          <a:noFill/>
        </p:spPr>
        <p:txBody>
          <a:bodyPr wrap="none" rtlCol="0">
            <a:spAutoFit/>
          </a:bodyPr>
          <a:lstStyle/>
          <a:p>
            <a:r>
              <a:rPr lang="es-AR" dirty="0" smtClean="0"/>
              <a:t>Proteoglicanos vistos al microscopio electrónico</a:t>
            </a:r>
            <a:endParaRPr lang="es-AR"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1" cstate="print"/>
          <a:srcRect/>
          <a:stretch>
            <a:fillRect/>
          </a:stretch>
        </p:blipFill>
        <p:spPr bwMode="auto">
          <a:xfrm>
            <a:off x="1403350" y="-681355"/>
            <a:ext cx="5535930" cy="7539355"/>
          </a:xfrm>
          <a:prstGeom prst="rect">
            <a:avLst/>
          </a:prstGeom>
          <a:noFill/>
          <a:ln w="9525">
            <a:noFill/>
            <a:miter lim="800000"/>
            <a:headEnd/>
            <a:tailEnd/>
          </a:ln>
        </p:spPr>
      </p:pic>
      <p:sp>
        <p:nvSpPr>
          <p:cNvPr id="313347" name="Rectangle 3"/>
          <p:cNvSpPr>
            <a:spLocks noChangeArrowheads="1"/>
          </p:cNvSpPr>
          <p:nvPr/>
        </p:nvSpPr>
        <p:spPr bwMode="auto">
          <a:xfrm>
            <a:off x="1692275" y="3916680"/>
            <a:ext cx="2519680" cy="2176145"/>
          </a:xfrm>
          <a:prstGeom prst="rect">
            <a:avLst/>
          </a:prstGeom>
          <a:solidFill>
            <a:schemeClr val="accent1">
              <a:alpha val="14902"/>
            </a:schemeClr>
          </a:solidFill>
          <a:ln w="28575">
            <a:solidFill>
              <a:schemeClr val="hlink"/>
            </a:solidFill>
            <a:miter lim="800000"/>
          </a:ln>
        </p:spPr>
        <p:txBody>
          <a:bodyPr wrap="none" anchor="ctr"/>
          <a:lstStyle/>
          <a:p>
            <a:endParaRPr lang="es-AR" dirty="0"/>
          </a:p>
        </p:txBody>
      </p:sp>
      <p:sp>
        <p:nvSpPr>
          <p:cNvPr id="313348" name="Rectangle 4"/>
          <p:cNvSpPr>
            <a:spLocks noChangeArrowheads="1"/>
          </p:cNvSpPr>
          <p:nvPr/>
        </p:nvSpPr>
        <p:spPr bwMode="auto">
          <a:xfrm>
            <a:off x="4211955" y="1741805"/>
            <a:ext cx="2283460" cy="1903730"/>
          </a:xfrm>
          <a:prstGeom prst="rect">
            <a:avLst/>
          </a:prstGeom>
          <a:solidFill>
            <a:schemeClr val="accent1">
              <a:alpha val="14902"/>
            </a:schemeClr>
          </a:solidFill>
          <a:ln w="28575">
            <a:solidFill>
              <a:schemeClr val="hlink"/>
            </a:solidFill>
            <a:miter lim="800000"/>
          </a:ln>
        </p:spPr>
        <p:txBody>
          <a:bodyPr wrap="none" anchor="ctr"/>
          <a:lstStyle/>
          <a:p>
            <a:endParaRPr lang="es-A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13347"/>
                                        </p:tgtEl>
                                        <p:attrNameLst>
                                          <p:attrName>style.visibility</p:attrName>
                                        </p:attrNameLst>
                                      </p:cBhvr>
                                      <p:to>
                                        <p:strVal val="visible"/>
                                      </p:to>
                                    </p:set>
                                    <p:animEffect transition="in" filter="box(in)">
                                      <p:cBhvr>
                                        <p:cTn id="7" dur="500"/>
                                        <p:tgtEl>
                                          <p:spTgt spid="313347"/>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13348"/>
                                        </p:tgtEl>
                                        <p:attrNameLst>
                                          <p:attrName>style.visibility</p:attrName>
                                        </p:attrNameLst>
                                      </p:cBhvr>
                                      <p:to>
                                        <p:strVal val="visible"/>
                                      </p:to>
                                    </p:set>
                                    <p:animEffect transition="in" filter="box(in)">
                                      <p:cBhvr>
                                        <p:cTn id="10" dur="500"/>
                                        <p:tgtEl>
                                          <p:spTgt spid="313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347" grpId="0" bldLvl="0" animBg="1"/>
      <p:bldP spid="313348" grpId="0" bldLvl="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1" cstate="print"/>
          <a:srcRect/>
          <a:stretch>
            <a:fillRect/>
          </a:stretch>
        </p:blipFill>
        <p:spPr bwMode="auto">
          <a:xfrm>
            <a:off x="179388" y="908050"/>
            <a:ext cx="4313237" cy="4392613"/>
          </a:xfrm>
          <a:prstGeom prst="rect">
            <a:avLst/>
          </a:prstGeom>
          <a:noFill/>
          <a:ln w="57150">
            <a:solidFill>
              <a:schemeClr val="bg1"/>
            </a:solidFill>
            <a:miter lim="800000"/>
            <a:headEnd/>
            <a:tailEnd/>
          </a:ln>
        </p:spPr>
      </p:pic>
      <p:pic>
        <p:nvPicPr>
          <p:cNvPr id="74755" name="Picture 3"/>
          <p:cNvPicPr>
            <a:picLocks noChangeAspect="1" noChangeArrowheads="1"/>
          </p:cNvPicPr>
          <p:nvPr/>
        </p:nvPicPr>
        <p:blipFill>
          <a:blip r:embed="rId2" cstate="print"/>
          <a:srcRect/>
          <a:stretch>
            <a:fillRect/>
          </a:stretch>
        </p:blipFill>
        <p:spPr bwMode="auto">
          <a:xfrm>
            <a:off x="4643438" y="1052513"/>
            <a:ext cx="4356100" cy="3544887"/>
          </a:xfrm>
          <a:prstGeom prst="rect">
            <a:avLst/>
          </a:prstGeom>
          <a:noFill/>
          <a:ln w="38100">
            <a:solidFill>
              <a:schemeClr val="bg1"/>
            </a:solid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pPr eaLnBrk="1" hangingPunct="1">
              <a:defRPr/>
            </a:pPr>
            <a:r>
              <a:rPr lang="es-ES" dirty="0" smtClean="0"/>
              <a:t>Glicoproteínas - </a:t>
            </a:r>
            <a:r>
              <a:rPr lang="es-ES" dirty="0" err="1" smtClean="0"/>
              <a:t>Glicolípidos</a:t>
            </a:r>
            <a:endParaRPr lang="es-ES" dirty="0" smtClean="0"/>
          </a:p>
        </p:txBody>
      </p:sp>
      <p:pic>
        <p:nvPicPr>
          <p:cNvPr id="75779" name="Picture 4" descr="A:\..\..\..\..\..\CECI\Mis documentos\biochem\biochem\ch09\fi9p30a.gif"/>
          <p:cNvPicPr>
            <a:picLocks noGrp="1" noChangeAspect="1" noChangeArrowheads="1"/>
          </p:cNvPicPr>
          <p:nvPr>
            <p:ph idx="1"/>
          </p:nvPr>
        </p:nvPicPr>
        <p:blipFill>
          <a:blip r:embed="rId1" r:link="rId2" cstate="print">
            <a:lum bright="-30000" contrast="30000"/>
          </a:blip>
          <a:stretch>
            <a:fillRect/>
          </a:stretch>
        </p:blipFill>
        <p:spPr>
          <a:xfrm>
            <a:off x="2981325" y="2782887"/>
            <a:ext cx="3181350" cy="2771775"/>
          </a:xfrm>
          <a:noFill/>
        </p:spPr>
      </p:pic>
      <p:sp>
        <p:nvSpPr>
          <p:cNvPr id="75780" name="Text Box 5"/>
          <p:cNvSpPr txBox="1">
            <a:spLocks noChangeArrowheads="1"/>
          </p:cNvSpPr>
          <p:nvPr/>
        </p:nvSpPr>
        <p:spPr bwMode="auto">
          <a:xfrm>
            <a:off x="468313" y="1341438"/>
            <a:ext cx="8280400" cy="701675"/>
          </a:xfrm>
          <a:prstGeom prst="rect">
            <a:avLst/>
          </a:prstGeom>
          <a:noFill/>
          <a:ln w="9525">
            <a:noFill/>
            <a:miter lim="800000"/>
          </a:ln>
        </p:spPr>
        <p:txBody>
          <a:bodyPr>
            <a:spAutoFit/>
          </a:bodyPr>
          <a:lstStyle/>
          <a:p>
            <a:r>
              <a:rPr lang="es-ES" sz="2000" b="1"/>
              <a:t>Son frecuentes en las membranas celulares, entre otras localizaciones</a:t>
            </a:r>
            <a:endParaRPr lang="es-ES" sz="2000" b="1"/>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p:txBody>
          <a:bodyPr/>
          <a:lstStyle/>
          <a:p>
            <a:pPr eaLnBrk="1" hangingPunct="1">
              <a:defRPr/>
            </a:pPr>
            <a:r>
              <a:rPr lang="es-ES" smtClean="0"/>
              <a:t>Glicoproteínas</a:t>
            </a:r>
            <a:endParaRPr lang="es-ES" smtClean="0"/>
          </a:p>
        </p:txBody>
      </p:sp>
      <p:sp>
        <p:nvSpPr>
          <p:cNvPr id="76803" name="Rectangle 5"/>
          <p:cNvSpPr>
            <a:spLocks noGrp="1" noChangeArrowheads="1"/>
          </p:cNvSpPr>
          <p:nvPr>
            <p:ph idx="1"/>
          </p:nvPr>
        </p:nvSpPr>
        <p:spPr>
          <a:xfrm>
            <a:off x="539750" y="1484313"/>
            <a:ext cx="8229600" cy="4530725"/>
          </a:xfrm>
        </p:spPr>
        <p:txBody>
          <a:bodyPr/>
          <a:lstStyle/>
          <a:p>
            <a:pPr eaLnBrk="1" hangingPunct="1"/>
            <a:r>
              <a:rPr lang="es-ES" sz="2800" smtClean="0">
                <a:effectLst/>
              </a:rPr>
              <a:t>Son proteínas conjugadas con carbohidratos como grupo prostético</a:t>
            </a:r>
            <a:endParaRPr lang="es-ES" sz="2800" smtClean="0">
              <a:effectLst/>
            </a:endParaRPr>
          </a:p>
          <a:p>
            <a:pPr eaLnBrk="1" hangingPunct="1"/>
            <a:r>
              <a:rPr lang="es-ES" sz="2800" smtClean="0">
                <a:effectLst/>
              </a:rPr>
              <a:t>En las cadenas oligosacarídicas de glicoproteínas se encuentran D-galactosa, D-manosa, L-fucosa, Dxilosa, N-acetilglucosamina, N-acetilgalactosamina, ácidos glucurónico, idurónico y siálicos. </a:t>
            </a:r>
            <a:endParaRPr lang="es-ES" sz="2800" smtClean="0">
              <a:effectLst/>
            </a:endParaRPr>
          </a:p>
          <a:p>
            <a:pPr eaLnBrk="1" hangingPunct="1"/>
            <a:r>
              <a:rPr lang="es-ES" sz="2800" smtClean="0">
                <a:effectLst/>
              </a:rPr>
              <a:t>El número de cadenas oligosacarídicas en glicoproteínas es muy variable</a:t>
            </a:r>
            <a:endParaRPr lang="es-ES" sz="2800" smtClean="0">
              <a:effectLst/>
            </a:endParaRPr>
          </a:p>
          <a:p>
            <a:pPr eaLnBrk="1" hangingPunct="1"/>
            <a:endParaRPr lang="es-ES" sz="2800" b="1" smtClean="0">
              <a:effectLst/>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10" name="Rectangle 6"/>
          <p:cNvSpPr>
            <a:spLocks noGrp="1" noChangeArrowheads="1"/>
          </p:cNvSpPr>
          <p:nvPr>
            <p:ph type="title"/>
          </p:nvPr>
        </p:nvSpPr>
        <p:spPr/>
        <p:txBody>
          <a:bodyPr/>
          <a:lstStyle/>
          <a:p>
            <a:pPr eaLnBrk="1" hangingPunct="1">
              <a:defRPr/>
            </a:pPr>
            <a:r>
              <a:rPr lang="es-ES" smtClean="0"/>
              <a:t>Glicoproteínas</a:t>
            </a:r>
            <a:endParaRPr lang="es-ES" smtClean="0"/>
          </a:p>
        </p:txBody>
      </p:sp>
      <p:sp>
        <p:nvSpPr>
          <p:cNvPr id="200711" name="Rectangle 7"/>
          <p:cNvSpPr>
            <a:spLocks noGrp="1" noChangeArrowheads="1"/>
          </p:cNvSpPr>
          <p:nvPr>
            <p:ph idx="1"/>
          </p:nvPr>
        </p:nvSpPr>
        <p:spPr>
          <a:xfrm>
            <a:off x="457200" y="1600200"/>
            <a:ext cx="8435975" cy="4924425"/>
          </a:xfrm>
        </p:spPr>
        <p:txBody>
          <a:bodyPr/>
          <a:lstStyle/>
          <a:p>
            <a:pPr eaLnBrk="1" hangingPunct="1">
              <a:lnSpc>
                <a:spcPct val="90000"/>
              </a:lnSpc>
              <a:buFont typeface="Wingdings" panose="05000000000000000000" pitchFamily="2" charset="2"/>
              <a:buNone/>
              <a:defRPr/>
            </a:pPr>
            <a:r>
              <a:rPr lang="es-ES" sz="2800" b="1" smtClean="0">
                <a:effectLst/>
                <a:latin typeface="Arial Unicode MS" pitchFamily="34" charset="-128"/>
              </a:rPr>
              <a:t>Glycoproteins</a:t>
            </a:r>
            <a:r>
              <a:rPr lang="es-ES" sz="2800" smtClean="0">
                <a:effectLst/>
                <a:latin typeface="Arial Unicode MS" pitchFamily="34" charset="-128"/>
              </a:rPr>
              <a:t> are classified as </a:t>
            </a:r>
            <a:r>
              <a:rPr lang="es-ES" sz="2800" smtClean="0">
                <a:solidFill>
                  <a:schemeClr val="hlink"/>
                </a:solidFill>
                <a:effectLst/>
                <a:latin typeface="Arial Unicode MS" pitchFamily="34" charset="-128"/>
              </a:rPr>
              <a:t>N-linked</a:t>
            </a:r>
            <a:r>
              <a:rPr lang="es-ES" sz="2800" smtClean="0">
                <a:effectLst/>
                <a:latin typeface="Arial Unicode MS" pitchFamily="34" charset="-128"/>
              </a:rPr>
              <a:t> or  </a:t>
            </a:r>
            <a:r>
              <a:rPr lang="es-ES" sz="2800" smtClean="0">
                <a:solidFill>
                  <a:schemeClr val="hlink"/>
                </a:solidFill>
                <a:effectLst/>
                <a:latin typeface="Arial Unicode MS" pitchFamily="34" charset="-128"/>
              </a:rPr>
              <a:t>O-linked</a:t>
            </a:r>
            <a:r>
              <a:rPr lang="es-ES" sz="2800" smtClean="0">
                <a:effectLst/>
                <a:latin typeface="Arial Unicode MS" pitchFamily="34" charset="-128"/>
              </a:rPr>
              <a:t> </a:t>
            </a:r>
            <a:endParaRPr lang="es-ES" sz="2800" smtClean="0">
              <a:effectLst/>
              <a:latin typeface="Arial Unicode MS" pitchFamily="34" charset="-128"/>
            </a:endParaRPr>
          </a:p>
          <a:p>
            <a:pPr eaLnBrk="1" hangingPunct="1">
              <a:lnSpc>
                <a:spcPct val="90000"/>
              </a:lnSpc>
              <a:buFont typeface="Wingdings" panose="05000000000000000000" pitchFamily="2" charset="2"/>
              <a:buNone/>
              <a:defRPr/>
            </a:pPr>
            <a:endParaRPr lang="es-ES" sz="2800" smtClean="0">
              <a:effectLst/>
              <a:latin typeface="Arial Unicode MS" pitchFamily="34" charset="-128"/>
            </a:endParaRPr>
          </a:p>
          <a:p>
            <a:pPr eaLnBrk="1" hangingPunct="1">
              <a:lnSpc>
                <a:spcPct val="90000"/>
              </a:lnSpc>
              <a:defRPr/>
            </a:pPr>
            <a:r>
              <a:rPr lang="es-ES" sz="2800" smtClean="0">
                <a:effectLst/>
                <a:latin typeface="Arial Unicode MS" pitchFamily="34" charset="-128"/>
              </a:rPr>
              <a:t>In </a:t>
            </a:r>
            <a:r>
              <a:rPr lang="es-ES" sz="2800" smtClean="0">
                <a:solidFill>
                  <a:srgbClr val="FF3300"/>
                </a:solidFill>
                <a:latin typeface="Arial Unicode MS" pitchFamily="34" charset="-128"/>
              </a:rPr>
              <a:t>N-linked </a:t>
            </a:r>
            <a:r>
              <a:rPr lang="es-ES" sz="2800" b="1" smtClean="0">
                <a:solidFill>
                  <a:srgbClr val="FF3300"/>
                </a:solidFill>
                <a:latin typeface="Arial Unicode MS" pitchFamily="34" charset="-128"/>
              </a:rPr>
              <a:t>glycoproteins</a:t>
            </a:r>
            <a:r>
              <a:rPr lang="es-ES" sz="2800" smtClean="0">
                <a:effectLst/>
                <a:latin typeface="Arial Unicode MS" pitchFamily="34" charset="-128"/>
              </a:rPr>
              <a:t>, the glycans are usually attached through </a:t>
            </a:r>
            <a:r>
              <a:rPr lang="es-ES" sz="2800" b="1" smtClean="0">
                <a:effectLst/>
                <a:latin typeface="Arial Unicode MS" pitchFamily="34" charset="-128"/>
                <a:hlinkClick r:id="rId1" action="ppaction://hlinkfile"/>
              </a:rPr>
              <a:t>N-acetylglucosamine</a:t>
            </a:r>
            <a:r>
              <a:rPr lang="es-ES" sz="2800" smtClean="0">
                <a:effectLst/>
                <a:latin typeface="Arial Unicode MS" pitchFamily="34" charset="-128"/>
              </a:rPr>
              <a:t> or </a:t>
            </a:r>
            <a:r>
              <a:rPr lang="es-ES" sz="2800" b="1" smtClean="0">
                <a:effectLst/>
                <a:latin typeface="Arial Unicode MS" pitchFamily="34" charset="-128"/>
                <a:hlinkClick r:id="rId2" action="ppaction://hlinkfile"/>
              </a:rPr>
              <a:t>N-acetylgalactosamine</a:t>
            </a:r>
            <a:r>
              <a:rPr lang="es-ES" sz="2800" smtClean="0">
                <a:effectLst/>
                <a:latin typeface="Arial Unicode MS" pitchFamily="34" charset="-128"/>
              </a:rPr>
              <a:t> to the side chain amino group in an </a:t>
            </a:r>
            <a:r>
              <a:rPr lang="es-ES" sz="2800" b="1" smtClean="0">
                <a:solidFill>
                  <a:srgbClr val="FF3300"/>
                </a:solidFill>
                <a:effectLst/>
                <a:latin typeface="Arial Unicode MS" pitchFamily="34" charset="-128"/>
              </a:rPr>
              <a:t>asparagine</a:t>
            </a:r>
            <a:r>
              <a:rPr lang="es-ES" sz="2800" smtClean="0">
                <a:effectLst/>
                <a:latin typeface="Arial Unicode MS" pitchFamily="34" charset="-128"/>
              </a:rPr>
              <a:t> residue. </a:t>
            </a:r>
            <a:endParaRPr lang="es-ES" sz="2800" smtClean="0">
              <a:effectLst/>
              <a:latin typeface="Arial Unicode MS" pitchFamily="34" charset="-128"/>
            </a:endParaRPr>
          </a:p>
          <a:p>
            <a:pPr eaLnBrk="1" hangingPunct="1">
              <a:lnSpc>
                <a:spcPct val="90000"/>
              </a:lnSpc>
              <a:defRPr/>
            </a:pPr>
            <a:endParaRPr lang="es-ES" sz="2800" smtClean="0">
              <a:effectLst/>
              <a:latin typeface="Arial Unicode MS" pitchFamily="34" charset="-128"/>
            </a:endParaRPr>
          </a:p>
          <a:p>
            <a:pPr eaLnBrk="1" hangingPunct="1">
              <a:lnSpc>
                <a:spcPct val="90000"/>
              </a:lnSpc>
              <a:defRPr/>
            </a:pPr>
            <a:r>
              <a:rPr lang="es-ES" sz="2800" smtClean="0">
                <a:effectLst/>
                <a:latin typeface="Arial Unicode MS" pitchFamily="34" charset="-128"/>
              </a:rPr>
              <a:t>In </a:t>
            </a:r>
            <a:r>
              <a:rPr lang="es-ES" sz="2800" smtClean="0">
                <a:solidFill>
                  <a:srgbClr val="FF3300"/>
                </a:solidFill>
                <a:latin typeface="Arial Unicode MS" pitchFamily="34" charset="-128"/>
              </a:rPr>
              <a:t>O-linked glycoproteins</a:t>
            </a:r>
            <a:r>
              <a:rPr lang="es-ES" sz="2800" smtClean="0">
                <a:effectLst/>
                <a:latin typeface="Arial Unicode MS" pitchFamily="34" charset="-128"/>
              </a:rPr>
              <a:t>, glycans are usually attached through an O-glycosidic bond between N-acetylgalactosamine and the hydroxyl group of a </a:t>
            </a:r>
            <a:r>
              <a:rPr lang="es-ES" sz="2800" b="1" smtClean="0">
                <a:solidFill>
                  <a:srgbClr val="FF3300"/>
                </a:solidFill>
                <a:effectLst/>
                <a:latin typeface="Arial Unicode MS" pitchFamily="34" charset="-128"/>
              </a:rPr>
              <a:t>threonine</a:t>
            </a:r>
            <a:r>
              <a:rPr lang="es-ES" sz="2800" smtClean="0">
                <a:effectLst/>
                <a:latin typeface="Arial Unicode MS" pitchFamily="34" charset="-128"/>
              </a:rPr>
              <a:t> or </a:t>
            </a:r>
            <a:r>
              <a:rPr lang="es-ES" sz="2800" b="1" smtClean="0">
                <a:solidFill>
                  <a:srgbClr val="FF3300"/>
                </a:solidFill>
                <a:effectLst/>
                <a:latin typeface="Arial Unicode MS" pitchFamily="34" charset="-128"/>
              </a:rPr>
              <a:t>serine</a:t>
            </a:r>
            <a:r>
              <a:rPr lang="es-ES" sz="2800" smtClean="0">
                <a:effectLst/>
                <a:latin typeface="Arial Unicode MS" pitchFamily="34" charset="-128"/>
              </a:rPr>
              <a:t> residue. </a:t>
            </a:r>
            <a:endParaRPr lang="es-ES" sz="2800" smtClean="0">
              <a:effectLst/>
              <a:latin typeface="Arial Unicode MS" pitchFamily="34" charset="-128"/>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80" name="Rectangle 4"/>
          <p:cNvSpPr>
            <a:spLocks noGrp="1" noChangeArrowheads="1"/>
          </p:cNvSpPr>
          <p:nvPr>
            <p:ph type="title"/>
          </p:nvPr>
        </p:nvSpPr>
        <p:spPr>
          <a:xfrm>
            <a:off x="468313" y="188913"/>
            <a:ext cx="8229600" cy="1139825"/>
          </a:xfrm>
        </p:spPr>
        <p:txBody>
          <a:bodyPr/>
          <a:lstStyle/>
          <a:p>
            <a:pPr eaLnBrk="1" hangingPunct="1">
              <a:defRPr/>
            </a:pPr>
            <a:r>
              <a:rPr lang="es-ES" smtClean="0"/>
              <a:t>Glicoproteínas</a:t>
            </a:r>
            <a:endParaRPr lang="es-ES" smtClean="0"/>
          </a:p>
        </p:txBody>
      </p:sp>
      <p:pic>
        <p:nvPicPr>
          <p:cNvPr id="78851" name="Picture 5" descr="fi9p28"/>
          <p:cNvPicPr>
            <a:picLocks noChangeAspect="1" noChangeArrowheads="1"/>
          </p:cNvPicPr>
          <p:nvPr/>
        </p:nvPicPr>
        <p:blipFill>
          <a:blip r:embed="rId1" cstate="print"/>
          <a:srcRect/>
          <a:stretch>
            <a:fillRect/>
          </a:stretch>
        </p:blipFill>
        <p:spPr bwMode="auto">
          <a:xfrm>
            <a:off x="3059113" y="1528763"/>
            <a:ext cx="4111625" cy="5329237"/>
          </a:xfrm>
          <a:prstGeom prst="rect">
            <a:avLst/>
          </a:prstGeom>
          <a:noFill/>
          <a:ln w="9525">
            <a:noFill/>
            <a:miter lim="800000"/>
            <a:headEnd/>
            <a:tailEnd/>
          </a:ln>
        </p:spPr>
      </p:pic>
      <p:sp>
        <p:nvSpPr>
          <p:cNvPr id="203782" name="Text Box 6"/>
          <p:cNvSpPr txBox="1">
            <a:spLocks noChangeArrowheads="1"/>
          </p:cNvSpPr>
          <p:nvPr/>
        </p:nvSpPr>
        <p:spPr bwMode="auto">
          <a:xfrm>
            <a:off x="0" y="2205038"/>
            <a:ext cx="2752725" cy="366712"/>
          </a:xfrm>
          <a:prstGeom prst="rect">
            <a:avLst/>
          </a:prstGeom>
          <a:noFill/>
          <a:ln w="9525">
            <a:noFill/>
            <a:miter lim="800000"/>
          </a:ln>
          <a:effectLst/>
        </p:spPr>
        <p:txBody>
          <a:bodyPr wrap="none">
            <a:spAutoFit/>
          </a:bodyPr>
          <a:lstStyle/>
          <a:p>
            <a:pPr>
              <a:defRPr/>
            </a:pPr>
            <a:r>
              <a:rPr lang="es-ES" b="1">
                <a:solidFill>
                  <a:schemeClr val="hlink"/>
                </a:solidFill>
                <a:effectLst>
                  <a:outerShdw blurRad="38100" dist="38100" dir="2700000" algn="tl">
                    <a:srgbClr val="000000"/>
                  </a:outerShdw>
                </a:effectLst>
              </a:rPr>
              <a:t>Enlace N-glicosídico</a:t>
            </a:r>
            <a:endParaRPr lang="es-ES" b="1">
              <a:solidFill>
                <a:schemeClr val="hlink"/>
              </a:solidFill>
              <a:effectLst>
                <a:outerShdw blurRad="38100" dist="38100" dir="2700000" algn="tl">
                  <a:srgbClr val="000000"/>
                </a:outerShdw>
              </a:effectLst>
            </a:endParaRPr>
          </a:p>
        </p:txBody>
      </p:sp>
      <p:sp>
        <p:nvSpPr>
          <p:cNvPr id="203783" name="Text Box 7"/>
          <p:cNvSpPr txBox="1">
            <a:spLocks noChangeArrowheads="1"/>
          </p:cNvSpPr>
          <p:nvPr/>
        </p:nvSpPr>
        <p:spPr bwMode="auto">
          <a:xfrm>
            <a:off x="0" y="5157788"/>
            <a:ext cx="2752725" cy="366712"/>
          </a:xfrm>
          <a:prstGeom prst="rect">
            <a:avLst/>
          </a:prstGeom>
          <a:noFill/>
          <a:ln w="9525">
            <a:noFill/>
            <a:miter lim="800000"/>
          </a:ln>
          <a:effectLst/>
        </p:spPr>
        <p:txBody>
          <a:bodyPr wrap="none">
            <a:spAutoFit/>
          </a:bodyPr>
          <a:lstStyle/>
          <a:p>
            <a:pPr>
              <a:defRPr/>
            </a:pPr>
            <a:r>
              <a:rPr lang="es-ES" b="1">
                <a:solidFill>
                  <a:schemeClr val="hlink"/>
                </a:solidFill>
                <a:effectLst>
                  <a:outerShdw blurRad="38100" dist="38100" dir="2700000" algn="tl">
                    <a:srgbClr val="000000"/>
                  </a:outerShdw>
                </a:effectLst>
              </a:rPr>
              <a:t>Enlace O-glicosídico</a:t>
            </a:r>
            <a:endParaRPr lang="es-ES" b="1">
              <a:solidFill>
                <a:schemeClr val="hlink"/>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6"/>
          <p:cNvPicPr>
            <a:picLocks noChangeAspect="1" noChangeArrowheads="1"/>
          </p:cNvPicPr>
          <p:nvPr/>
        </p:nvPicPr>
        <p:blipFill>
          <a:blip r:embed="rId1" cstate="print"/>
          <a:srcRect/>
          <a:stretch>
            <a:fillRect/>
          </a:stretch>
        </p:blipFill>
        <p:spPr bwMode="auto">
          <a:xfrm>
            <a:off x="0" y="393700"/>
            <a:ext cx="9144000" cy="5665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p:cNvPicPr>
            <a:picLocks noChangeAspect="1" noChangeArrowheads="1"/>
          </p:cNvPicPr>
          <p:nvPr/>
        </p:nvPicPr>
        <p:blipFill>
          <a:blip r:embed="rId1" cstate="print"/>
          <a:srcRect t="3403" r="-751" b="3918"/>
          <a:stretch>
            <a:fillRect/>
          </a:stretch>
        </p:blipFill>
        <p:spPr bwMode="auto">
          <a:xfrm>
            <a:off x="684213" y="1052513"/>
            <a:ext cx="7850187" cy="4059237"/>
          </a:xfrm>
          <a:prstGeom prst="rect">
            <a:avLst/>
          </a:prstGeom>
          <a:solidFill>
            <a:schemeClr val="tx1"/>
          </a:solid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p:cNvPicPr>
            <a:picLocks noChangeAspect="1" noChangeArrowheads="1"/>
          </p:cNvPicPr>
          <p:nvPr/>
        </p:nvPicPr>
        <p:blipFill>
          <a:blip r:embed="rId1" cstate="print">
            <a:lum bright="20000"/>
          </a:blip>
          <a:srcRect l="-111" t="6975" r="333" b="7097"/>
          <a:stretch>
            <a:fillRect/>
          </a:stretch>
        </p:blipFill>
        <p:spPr bwMode="auto">
          <a:xfrm>
            <a:off x="1476375" y="620713"/>
            <a:ext cx="6191250" cy="5562600"/>
          </a:xfrm>
          <a:prstGeom prst="rect">
            <a:avLst/>
          </a:prstGeom>
          <a:solidFill>
            <a:srgbClr val="FFFFFF"/>
          </a:solid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0"/>
            <a:ext cx="5076825" cy="1139825"/>
          </a:xfrm>
        </p:spPr>
        <p:txBody>
          <a:bodyPr/>
          <a:lstStyle/>
          <a:p>
            <a:pPr eaLnBrk="1" hangingPunct="1">
              <a:defRPr/>
            </a:pPr>
            <a:r>
              <a:rPr lang="es-ES" smtClean="0"/>
              <a:t>Aldosas:</a:t>
            </a:r>
            <a:endParaRPr lang="es-ES" smtClean="0"/>
          </a:p>
        </p:txBody>
      </p:sp>
      <p:pic>
        <p:nvPicPr>
          <p:cNvPr id="9219" name="Picture 7"/>
          <p:cNvPicPr>
            <a:picLocks noChangeAspect="1" noChangeArrowheads="1"/>
          </p:cNvPicPr>
          <p:nvPr/>
        </p:nvPicPr>
        <p:blipFill>
          <a:blip r:embed="rId1" cstate="print"/>
          <a:srcRect/>
          <a:stretch>
            <a:fillRect/>
          </a:stretch>
        </p:blipFill>
        <p:spPr bwMode="auto">
          <a:xfrm>
            <a:off x="323850" y="1412875"/>
            <a:ext cx="8569325" cy="4811713"/>
          </a:xfrm>
          <a:prstGeom prst="rect">
            <a:avLst/>
          </a:prstGeom>
          <a:noFill/>
          <a:ln w="9525">
            <a:noFill/>
            <a:miter lim="800000"/>
            <a:headEnd/>
            <a:tailEnd/>
          </a:ln>
        </p:spPr>
      </p:pic>
      <p:sp>
        <p:nvSpPr>
          <p:cNvPr id="9220" name="AutoShape 8"/>
          <p:cNvSpPr>
            <a:spLocks noChangeArrowheads="1"/>
          </p:cNvSpPr>
          <p:nvPr/>
        </p:nvSpPr>
        <p:spPr bwMode="auto">
          <a:xfrm>
            <a:off x="2843213" y="4941888"/>
            <a:ext cx="935037" cy="287337"/>
          </a:xfrm>
          <a:prstGeom prst="leftRightArrow">
            <a:avLst>
              <a:gd name="adj1" fmla="val 50000"/>
              <a:gd name="adj2" fmla="val 65083"/>
            </a:avLst>
          </a:prstGeom>
          <a:solidFill>
            <a:srgbClr val="FF9933"/>
          </a:solidFill>
          <a:ln w="9525">
            <a:solidFill>
              <a:schemeClr val="tx1"/>
            </a:solidFill>
            <a:miter lim="800000"/>
          </a:ln>
        </p:spPr>
        <p:txBody>
          <a:bodyPr wrap="none" anchor="ctr"/>
          <a:lstStyle/>
          <a:p>
            <a:endParaRPr lang="es-AR"/>
          </a:p>
        </p:txBody>
      </p:sp>
      <p:sp>
        <p:nvSpPr>
          <p:cNvPr id="9221" name="AutoShape 9"/>
          <p:cNvSpPr>
            <a:spLocks noChangeArrowheads="1"/>
          </p:cNvSpPr>
          <p:nvPr/>
        </p:nvSpPr>
        <p:spPr bwMode="auto">
          <a:xfrm>
            <a:off x="6516688" y="4941888"/>
            <a:ext cx="935037" cy="287337"/>
          </a:xfrm>
          <a:prstGeom prst="leftRightArrow">
            <a:avLst>
              <a:gd name="adj1" fmla="val 50000"/>
              <a:gd name="adj2" fmla="val 65083"/>
            </a:avLst>
          </a:prstGeom>
          <a:solidFill>
            <a:srgbClr val="FF9933"/>
          </a:solidFill>
          <a:ln w="9525">
            <a:solidFill>
              <a:schemeClr val="tx1"/>
            </a:solidFill>
            <a:miter lim="800000"/>
          </a:ln>
        </p:spPr>
        <p:txBody>
          <a:bodyPr wrap="none" anchor="ctr"/>
          <a:lstStyle/>
          <a:p>
            <a:endParaRPr lang="es-AR"/>
          </a:p>
        </p:txBody>
      </p:sp>
      <p:sp>
        <p:nvSpPr>
          <p:cNvPr id="9222" name="AutoShape 10"/>
          <p:cNvSpPr>
            <a:spLocks noChangeArrowheads="1"/>
          </p:cNvSpPr>
          <p:nvPr/>
        </p:nvSpPr>
        <p:spPr bwMode="auto">
          <a:xfrm rot="-530509">
            <a:off x="1331913" y="5734050"/>
            <a:ext cx="647700" cy="287338"/>
          </a:xfrm>
          <a:prstGeom prst="rightArrow">
            <a:avLst>
              <a:gd name="adj1" fmla="val 50000"/>
              <a:gd name="adj2" fmla="val 56353"/>
            </a:avLst>
          </a:prstGeom>
          <a:solidFill>
            <a:schemeClr val="bg2"/>
          </a:solidFill>
          <a:ln w="9525">
            <a:solidFill>
              <a:schemeClr val="tx1"/>
            </a:solidFill>
            <a:miter lim="800000"/>
          </a:ln>
        </p:spPr>
        <p:txBody>
          <a:bodyPr wrap="none" anchor="ctr"/>
          <a:lstStyle/>
          <a:p>
            <a:endParaRPr lang="es-AR"/>
          </a:p>
        </p:txBody>
      </p:sp>
      <p:sp>
        <p:nvSpPr>
          <p:cNvPr id="9223" name="Text Box 11"/>
          <p:cNvSpPr txBox="1">
            <a:spLocks noChangeArrowheads="1"/>
          </p:cNvSpPr>
          <p:nvPr/>
        </p:nvSpPr>
        <p:spPr bwMode="auto">
          <a:xfrm>
            <a:off x="250825" y="3429000"/>
            <a:ext cx="8675688" cy="336550"/>
          </a:xfrm>
          <a:prstGeom prst="rect">
            <a:avLst/>
          </a:prstGeom>
          <a:solidFill>
            <a:schemeClr val="bg1"/>
          </a:solidFill>
          <a:ln w="9525">
            <a:noFill/>
            <a:miter lim="800000"/>
          </a:ln>
        </p:spPr>
        <p:txBody>
          <a:bodyPr>
            <a:spAutoFit/>
          </a:bodyPr>
          <a:lstStyle/>
          <a:p>
            <a:pPr>
              <a:spcBef>
                <a:spcPct val="50000"/>
              </a:spcBef>
            </a:pPr>
            <a:r>
              <a:rPr lang="es-ES" sz="1600"/>
              <a:t>Si agregamos  un grupo HCOH entre C 1 y C 2 tendremos  2 compuestos distintos</a:t>
            </a:r>
            <a:endParaRPr lang="es-ES" sz="1600"/>
          </a:p>
        </p:txBody>
      </p:sp>
      <p:sp>
        <p:nvSpPr>
          <p:cNvPr id="9224" name="AutoShape 12"/>
          <p:cNvSpPr>
            <a:spLocks noChangeArrowheads="1"/>
          </p:cNvSpPr>
          <p:nvPr/>
        </p:nvSpPr>
        <p:spPr bwMode="auto">
          <a:xfrm>
            <a:off x="2195513" y="6138863"/>
            <a:ext cx="358775" cy="719137"/>
          </a:xfrm>
          <a:prstGeom prst="upArrow">
            <a:avLst>
              <a:gd name="adj1" fmla="val 50000"/>
              <a:gd name="adj2" fmla="val 50111"/>
            </a:avLst>
          </a:prstGeom>
          <a:solidFill>
            <a:srgbClr val="FF9933"/>
          </a:solidFill>
          <a:ln w="9525">
            <a:solidFill>
              <a:schemeClr val="tx1"/>
            </a:solidFill>
            <a:miter lim="800000"/>
          </a:ln>
        </p:spPr>
        <p:txBody>
          <a:bodyPr wrap="none" anchor="ctr"/>
          <a:lstStyle/>
          <a:p>
            <a:endParaRPr lang="es-AR"/>
          </a:p>
        </p:txBody>
      </p:sp>
      <p:sp>
        <p:nvSpPr>
          <p:cNvPr id="9225" name="AutoShape 13"/>
          <p:cNvSpPr>
            <a:spLocks noChangeArrowheads="1"/>
          </p:cNvSpPr>
          <p:nvPr/>
        </p:nvSpPr>
        <p:spPr bwMode="auto">
          <a:xfrm>
            <a:off x="4067175" y="6138863"/>
            <a:ext cx="358775" cy="719137"/>
          </a:xfrm>
          <a:prstGeom prst="upArrow">
            <a:avLst>
              <a:gd name="adj1" fmla="val 50000"/>
              <a:gd name="adj2" fmla="val 50111"/>
            </a:avLst>
          </a:prstGeom>
          <a:solidFill>
            <a:srgbClr val="FF9933"/>
          </a:solidFill>
          <a:ln w="9525">
            <a:solidFill>
              <a:schemeClr val="tx1"/>
            </a:solidFill>
            <a:miter lim="800000"/>
          </a:ln>
        </p:spPr>
        <p:txBody>
          <a:bodyPr wrap="none" anchor="ctr"/>
          <a:lstStyle/>
          <a:p>
            <a:endParaRPr lang="es-AR"/>
          </a:p>
        </p:txBody>
      </p:sp>
      <p:sp>
        <p:nvSpPr>
          <p:cNvPr id="9226" name="AutoShape 14"/>
          <p:cNvSpPr>
            <a:spLocks noChangeArrowheads="1"/>
          </p:cNvSpPr>
          <p:nvPr/>
        </p:nvSpPr>
        <p:spPr bwMode="auto">
          <a:xfrm>
            <a:off x="5867400" y="6138863"/>
            <a:ext cx="358775" cy="719137"/>
          </a:xfrm>
          <a:prstGeom prst="upArrow">
            <a:avLst>
              <a:gd name="adj1" fmla="val 50000"/>
              <a:gd name="adj2" fmla="val 50111"/>
            </a:avLst>
          </a:prstGeom>
          <a:solidFill>
            <a:srgbClr val="FF9933"/>
          </a:solidFill>
          <a:ln w="9525">
            <a:solidFill>
              <a:schemeClr val="tx1"/>
            </a:solidFill>
            <a:miter lim="800000"/>
          </a:ln>
        </p:spPr>
        <p:txBody>
          <a:bodyPr wrap="none" anchor="ctr"/>
          <a:lstStyle/>
          <a:p>
            <a:endParaRPr lang="es-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836712"/>
            <a:ext cx="5842992" cy="1399032"/>
          </a:xfrm>
        </p:spPr>
        <p:txBody>
          <a:bodyPr>
            <a:noAutofit/>
          </a:bodyPr>
          <a:lstStyle/>
          <a:p>
            <a:r>
              <a:rPr lang="es-AR" sz="2400" dirty="0" smtClean="0">
                <a:solidFill>
                  <a:schemeClr val="tx1"/>
                </a:solidFill>
                <a:effectLst>
                  <a:outerShdw blurRad="38100" dist="38100" dir="2700000" algn="tl">
                    <a:srgbClr val="000000">
                      <a:alpha val="43137"/>
                    </a:srgbClr>
                  </a:outerShdw>
                </a:effectLst>
              </a:rPr>
              <a:t>Los </a:t>
            </a:r>
            <a:r>
              <a:rPr lang="es-AR" sz="2400" dirty="0" err="1" smtClean="0">
                <a:solidFill>
                  <a:schemeClr val="tx1"/>
                </a:solidFill>
                <a:effectLst>
                  <a:outerShdw blurRad="38100" dist="38100" dir="2700000" algn="tl">
                    <a:srgbClr val="000000">
                      <a:alpha val="43137"/>
                    </a:srgbClr>
                  </a:outerShdw>
                </a:effectLst>
              </a:rPr>
              <a:t>oligosacáridos</a:t>
            </a:r>
            <a:r>
              <a:rPr lang="es-AR" sz="2400" dirty="0" smtClean="0">
                <a:solidFill>
                  <a:schemeClr val="tx1"/>
                </a:solidFill>
                <a:effectLst>
                  <a:outerShdw blurRad="38100" dist="38100" dir="2700000" algn="tl">
                    <a:srgbClr val="000000">
                      <a:alpha val="43137"/>
                    </a:srgbClr>
                  </a:outerShdw>
                </a:effectLst>
              </a:rPr>
              <a:t> unidos a proteínas y </a:t>
            </a:r>
            <a:r>
              <a:rPr lang="es-AR" sz="2400" dirty="0" err="1" smtClean="0">
                <a:solidFill>
                  <a:schemeClr val="tx1"/>
                </a:solidFill>
                <a:effectLst>
                  <a:outerShdw blurRad="38100" dist="38100" dir="2700000" algn="tl">
                    <a:srgbClr val="000000">
                      <a:alpha val="43137"/>
                    </a:srgbClr>
                  </a:outerShdw>
                </a:effectLst>
              </a:rPr>
              <a:t>lipidos</a:t>
            </a:r>
            <a:r>
              <a:rPr lang="es-AR" sz="2400" dirty="0" smtClean="0">
                <a:solidFill>
                  <a:schemeClr val="tx1"/>
                </a:solidFill>
                <a:effectLst>
                  <a:outerShdw blurRad="38100" dist="38100" dir="2700000" algn="tl">
                    <a:srgbClr val="000000">
                      <a:alpha val="43137"/>
                    </a:srgbClr>
                  </a:outerShdw>
                </a:effectLst>
              </a:rPr>
              <a:t> (de membrana) como marcadores biológicos (</a:t>
            </a:r>
            <a:r>
              <a:rPr lang="es-AR" sz="2400" dirty="0" err="1" smtClean="0">
                <a:solidFill>
                  <a:schemeClr val="tx1"/>
                </a:solidFill>
                <a:effectLst>
                  <a:outerShdw blurRad="38100" dist="38100" dir="2700000" algn="tl">
                    <a:srgbClr val="000000">
                      <a:alpha val="43137"/>
                    </a:srgbClr>
                  </a:outerShdw>
                </a:effectLst>
              </a:rPr>
              <a:t>moleculas</a:t>
            </a:r>
            <a:r>
              <a:rPr lang="es-AR" sz="2400" dirty="0" smtClean="0">
                <a:solidFill>
                  <a:schemeClr val="tx1"/>
                </a:solidFill>
                <a:effectLst>
                  <a:outerShdw blurRad="38100" dist="38100" dir="2700000" algn="tl">
                    <a:srgbClr val="000000">
                      <a:alpha val="43137"/>
                    </a:srgbClr>
                  </a:outerShdw>
                </a:effectLst>
              </a:rPr>
              <a:t> </a:t>
            </a:r>
            <a:r>
              <a:rPr lang="es-AR" sz="2400" dirty="0" err="1" smtClean="0">
                <a:solidFill>
                  <a:schemeClr val="tx1"/>
                </a:solidFill>
                <a:effectLst>
                  <a:outerShdw blurRad="38100" dist="38100" dir="2700000" algn="tl">
                    <a:srgbClr val="000000">
                      <a:alpha val="43137"/>
                    </a:srgbClr>
                  </a:outerShdw>
                </a:effectLst>
              </a:rPr>
              <a:t>señalizadoras</a:t>
            </a:r>
            <a:r>
              <a:rPr lang="es-AR" sz="2400" dirty="0" smtClean="0">
                <a:solidFill>
                  <a:schemeClr val="tx1"/>
                </a:solidFill>
                <a:effectLst>
                  <a:outerShdw blurRad="38100" dist="38100" dir="2700000" algn="tl">
                    <a:srgbClr val="000000">
                      <a:alpha val="43137"/>
                    </a:srgbClr>
                  </a:outerShdw>
                </a:effectLst>
              </a:rPr>
              <a:t>) </a:t>
            </a:r>
            <a:endParaRPr lang="es-AR" sz="2400" dirty="0">
              <a:solidFill>
                <a:schemeClr val="tx1"/>
              </a:solidFill>
              <a:effectLst>
                <a:outerShdw blurRad="38100" dist="38100" dir="2700000" algn="tl">
                  <a:srgbClr val="000000">
                    <a:alpha val="43137"/>
                  </a:srgbClr>
                </a:outerShdw>
              </a:effectLst>
            </a:endParaRPr>
          </a:p>
        </p:txBody>
      </p:sp>
      <p:pic>
        <p:nvPicPr>
          <p:cNvPr id="221186" name="Picture 2" descr="Resultado de imagen para membranas biologicas 3d"/>
          <p:cNvPicPr>
            <a:picLocks noChangeAspect="1" noChangeArrowheads="1"/>
          </p:cNvPicPr>
          <p:nvPr/>
        </p:nvPicPr>
        <p:blipFill>
          <a:blip r:embed="rId1" cstate="print"/>
          <a:srcRect/>
          <a:stretch>
            <a:fillRect/>
          </a:stretch>
        </p:blipFill>
        <p:spPr bwMode="auto">
          <a:xfrm>
            <a:off x="6372200" y="332656"/>
            <a:ext cx="2489845" cy="2364245"/>
          </a:xfrm>
          <a:prstGeom prst="rect">
            <a:avLst/>
          </a:prstGeom>
          <a:ln>
            <a:noFill/>
          </a:ln>
          <a:effectLst>
            <a:softEdge rad="112500"/>
          </a:effectLst>
        </p:spPr>
      </p:pic>
      <p:sp>
        <p:nvSpPr>
          <p:cNvPr id="6" name="Rectangle 8"/>
          <p:cNvSpPr>
            <a:spLocks noGrp="1" noChangeArrowheads="1"/>
          </p:cNvSpPr>
          <p:nvPr>
            <p:ph idx="1"/>
          </p:nvPr>
        </p:nvSpPr>
        <p:spPr>
          <a:xfrm>
            <a:off x="539552" y="2780928"/>
            <a:ext cx="8229600" cy="1944216"/>
          </a:xfrm>
        </p:spPr>
        <p:txBody>
          <a:bodyPr>
            <a:noAutofit/>
          </a:bodyPr>
          <a:lstStyle/>
          <a:p>
            <a:pPr eaLnBrk="1" hangingPunct="1">
              <a:lnSpc>
                <a:spcPct val="170000"/>
              </a:lnSpc>
              <a:buFont typeface="Wingdings" panose="05000000000000000000" pitchFamily="2" charset="2"/>
              <a:buNone/>
              <a:defRPr/>
            </a:pPr>
            <a:r>
              <a:rPr lang="es-ES" sz="1200" b="1" dirty="0" smtClean="0">
                <a:solidFill>
                  <a:schemeClr val="hlink"/>
                </a:solidFill>
              </a:rPr>
              <a:t>	</a:t>
            </a:r>
            <a:endParaRPr lang="es-ES" sz="1800" b="1" dirty="0" smtClean="0">
              <a:solidFill>
                <a:schemeClr val="hlink"/>
              </a:solidFill>
            </a:endParaRPr>
          </a:p>
          <a:p>
            <a:pPr algn="just" eaLnBrk="1" hangingPunct="1">
              <a:lnSpc>
                <a:spcPct val="170000"/>
              </a:lnSpc>
              <a:buFont typeface="Wingdings" panose="05000000000000000000" pitchFamily="2" charset="2"/>
              <a:buNone/>
              <a:defRPr/>
            </a:pPr>
            <a:r>
              <a:rPr lang="es-ES" sz="1800" dirty="0" smtClean="0">
                <a:effectLst/>
              </a:rPr>
              <a:t>	La complejidad y diversidad de los carbohidratos en las glicoproteínas los convierte en estructuras moleculares aptas para contener información. </a:t>
            </a:r>
            <a:endParaRPr lang="es-ES" sz="1800" dirty="0" smtClean="0">
              <a:effectLst/>
            </a:endParaRPr>
          </a:p>
          <a:p>
            <a:pPr algn="just" eaLnBrk="1" hangingPunct="1">
              <a:lnSpc>
                <a:spcPct val="170000"/>
              </a:lnSpc>
              <a:buFont typeface="Wingdings" panose="05000000000000000000" pitchFamily="2" charset="2"/>
              <a:buNone/>
              <a:defRPr/>
            </a:pPr>
            <a:r>
              <a:rPr lang="es-ES" sz="1800" dirty="0" smtClean="0"/>
              <a:t>	</a:t>
            </a:r>
            <a:r>
              <a:rPr lang="es-ES" sz="1800" dirty="0" smtClean="0">
                <a:effectLst/>
              </a:rPr>
              <a:t>Los </a:t>
            </a:r>
            <a:r>
              <a:rPr lang="es-ES" sz="1800" dirty="0" err="1" smtClean="0">
                <a:effectLst/>
              </a:rPr>
              <a:t>oligosacáridos</a:t>
            </a:r>
            <a:r>
              <a:rPr lang="es-ES" sz="1800" dirty="0" smtClean="0">
                <a:effectLst/>
              </a:rPr>
              <a:t> en superficies de células y moléculas representan a menudo verdaderos “marcadores” o “señales”, que sirven para su reconocimiento. </a:t>
            </a:r>
            <a:endParaRPr lang="es-ES" sz="1800" dirty="0" smtClean="0">
              <a:effectLst/>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476672"/>
            <a:ext cx="5842992" cy="1399032"/>
          </a:xfrm>
        </p:spPr>
        <p:txBody>
          <a:bodyPr>
            <a:noAutofit/>
          </a:bodyPr>
          <a:lstStyle/>
          <a:p>
            <a:r>
              <a:rPr lang="es-AR" sz="2400" dirty="0" smtClean="0">
                <a:solidFill>
                  <a:schemeClr val="tx1"/>
                </a:solidFill>
                <a:effectLst>
                  <a:outerShdw blurRad="38100" dist="38100" dir="2700000" algn="tl">
                    <a:srgbClr val="000000">
                      <a:alpha val="43137"/>
                    </a:srgbClr>
                  </a:outerShdw>
                </a:effectLst>
              </a:rPr>
              <a:t>Los </a:t>
            </a:r>
            <a:r>
              <a:rPr lang="es-AR" sz="2400" dirty="0" err="1" smtClean="0">
                <a:solidFill>
                  <a:schemeClr val="tx1"/>
                </a:solidFill>
                <a:effectLst>
                  <a:outerShdw blurRad="38100" dist="38100" dir="2700000" algn="tl">
                    <a:srgbClr val="000000">
                      <a:alpha val="43137"/>
                    </a:srgbClr>
                  </a:outerShdw>
                </a:effectLst>
              </a:rPr>
              <a:t>oligosacáridos</a:t>
            </a:r>
            <a:r>
              <a:rPr lang="es-AR" sz="2400" dirty="0" smtClean="0">
                <a:solidFill>
                  <a:schemeClr val="tx1"/>
                </a:solidFill>
                <a:effectLst>
                  <a:outerShdw blurRad="38100" dist="38100" dir="2700000" algn="tl">
                    <a:srgbClr val="000000">
                      <a:alpha val="43137"/>
                    </a:srgbClr>
                  </a:outerShdw>
                </a:effectLst>
              </a:rPr>
              <a:t> unidos a proteínas y </a:t>
            </a:r>
            <a:r>
              <a:rPr lang="es-AR" sz="2400" dirty="0" err="1" smtClean="0">
                <a:solidFill>
                  <a:schemeClr val="tx1"/>
                </a:solidFill>
                <a:effectLst>
                  <a:outerShdw blurRad="38100" dist="38100" dir="2700000" algn="tl">
                    <a:srgbClr val="000000">
                      <a:alpha val="43137"/>
                    </a:srgbClr>
                  </a:outerShdw>
                </a:effectLst>
              </a:rPr>
              <a:t>lipidos</a:t>
            </a:r>
            <a:r>
              <a:rPr lang="es-AR" sz="2400" dirty="0" smtClean="0">
                <a:solidFill>
                  <a:schemeClr val="tx1"/>
                </a:solidFill>
                <a:effectLst>
                  <a:outerShdw blurRad="38100" dist="38100" dir="2700000" algn="tl">
                    <a:srgbClr val="000000">
                      <a:alpha val="43137"/>
                    </a:srgbClr>
                  </a:outerShdw>
                </a:effectLst>
              </a:rPr>
              <a:t> (de membrana) como marcadores biológicos </a:t>
            </a:r>
            <a:endParaRPr lang="es-AR" sz="2400" dirty="0">
              <a:solidFill>
                <a:schemeClr val="tx1"/>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611560" y="2996952"/>
            <a:ext cx="8229600" cy="4211960"/>
          </a:xfrm>
        </p:spPr>
        <p:txBody>
          <a:bodyPr>
            <a:normAutofit/>
          </a:bodyPr>
          <a:lstStyle/>
          <a:p>
            <a:r>
              <a:rPr lang="es-AR" sz="2400" dirty="0" smtClean="0"/>
              <a:t>Captación y degradación en hígado de glicoproteínas que perdieron ácido </a:t>
            </a:r>
            <a:r>
              <a:rPr lang="es-AR" sz="2400" dirty="0" err="1" smtClean="0"/>
              <a:t>siálico</a:t>
            </a:r>
            <a:endParaRPr lang="es-AR" sz="2400" dirty="0" smtClean="0"/>
          </a:p>
          <a:p>
            <a:r>
              <a:rPr lang="es-AR" sz="2400" dirty="0" smtClean="0"/>
              <a:t>Cambios en la distribución de </a:t>
            </a:r>
            <a:r>
              <a:rPr lang="es-AR" sz="2400" dirty="0" err="1" smtClean="0"/>
              <a:t>oligosacaridos</a:t>
            </a:r>
            <a:r>
              <a:rPr lang="es-AR" sz="2400" dirty="0" smtClean="0"/>
              <a:t> de membrana en la </a:t>
            </a:r>
            <a:r>
              <a:rPr lang="es-AR" sz="2400" dirty="0" err="1" smtClean="0"/>
              <a:t>malignización</a:t>
            </a:r>
            <a:r>
              <a:rPr lang="es-AR" sz="2400" dirty="0" smtClean="0"/>
              <a:t> celular (</a:t>
            </a:r>
            <a:r>
              <a:rPr lang="es-AR" sz="2400" dirty="0" err="1" smtClean="0"/>
              <a:t>cancer</a:t>
            </a:r>
            <a:r>
              <a:rPr lang="es-AR" sz="2400" dirty="0" smtClean="0"/>
              <a:t>)</a:t>
            </a:r>
            <a:endParaRPr lang="es-AR" sz="2400" dirty="0" smtClean="0"/>
          </a:p>
          <a:p>
            <a:r>
              <a:rPr lang="es-AR" sz="2400" dirty="0" smtClean="0"/>
              <a:t>La adhesión de bacterias a residuos de </a:t>
            </a:r>
            <a:r>
              <a:rPr lang="es-AR" sz="2400" dirty="0" err="1" smtClean="0"/>
              <a:t>manosa</a:t>
            </a:r>
            <a:r>
              <a:rPr lang="es-AR" sz="2400" dirty="0" smtClean="0"/>
              <a:t> en la membrana celular inicia la infección</a:t>
            </a:r>
            <a:endParaRPr lang="es-AR" sz="2400" dirty="0" smtClean="0"/>
          </a:p>
          <a:p>
            <a:r>
              <a:rPr lang="es-AR" sz="2400" dirty="0" smtClean="0"/>
              <a:t>Reconocimiento celular. </a:t>
            </a:r>
            <a:r>
              <a:rPr lang="es-AR" sz="2400" dirty="0" err="1" smtClean="0"/>
              <a:t>Ej</a:t>
            </a:r>
            <a:r>
              <a:rPr lang="es-AR" sz="2400" dirty="0" smtClean="0"/>
              <a:t>: Grupos Sanguíneos</a:t>
            </a:r>
            <a:endParaRPr lang="es-AR" sz="2400" dirty="0" smtClean="0"/>
          </a:p>
          <a:p>
            <a:endParaRPr lang="es-AR" sz="2400" dirty="0"/>
          </a:p>
        </p:txBody>
      </p:sp>
      <p:pic>
        <p:nvPicPr>
          <p:cNvPr id="221186" name="Picture 2" descr="Resultado de imagen para membranas biologicas 3d"/>
          <p:cNvPicPr>
            <a:picLocks noChangeAspect="1" noChangeArrowheads="1"/>
          </p:cNvPicPr>
          <p:nvPr/>
        </p:nvPicPr>
        <p:blipFill>
          <a:blip r:embed="rId1" cstate="print"/>
          <a:srcRect/>
          <a:stretch>
            <a:fillRect/>
          </a:stretch>
        </p:blipFill>
        <p:spPr bwMode="auto">
          <a:xfrm>
            <a:off x="6372200" y="332656"/>
            <a:ext cx="2489845" cy="236424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60648"/>
            <a:ext cx="5842992" cy="1399032"/>
          </a:xfrm>
        </p:spPr>
        <p:txBody>
          <a:bodyPr>
            <a:noAutofit/>
          </a:bodyPr>
          <a:lstStyle/>
          <a:p>
            <a:r>
              <a:rPr lang="es-AR" sz="2400" dirty="0" smtClean="0">
                <a:solidFill>
                  <a:schemeClr val="tx1"/>
                </a:solidFill>
                <a:effectLst>
                  <a:outerShdw blurRad="38100" dist="38100" dir="2700000" algn="tl">
                    <a:srgbClr val="000000">
                      <a:alpha val="43137"/>
                    </a:srgbClr>
                  </a:outerShdw>
                </a:effectLst>
              </a:rPr>
              <a:t>Los </a:t>
            </a:r>
            <a:r>
              <a:rPr lang="es-AR" sz="2400" dirty="0" err="1" smtClean="0">
                <a:solidFill>
                  <a:schemeClr val="tx1"/>
                </a:solidFill>
                <a:effectLst>
                  <a:outerShdw blurRad="38100" dist="38100" dir="2700000" algn="tl">
                    <a:srgbClr val="000000">
                      <a:alpha val="43137"/>
                    </a:srgbClr>
                  </a:outerShdw>
                </a:effectLst>
              </a:rPr>
              <a:t>oligosacáridos</a:t>
            </a:r>
            <a:r>
              <a:rPr lang="es-AR" sz="2400" dirty="0" smtClean="0">
                <a:solidFill>
                  <a:schemeClr val="tx1"/>
                </a:solidFill>
                <a:effectLst>
                  <a:outerShdw blurRad="38100" dist="38100" dir="2700000" algn="tl">
                    <a:srgbClr val="000000">
                      <a:alpha val="43137"/>
                    </a:srgbClr>
                  </a:outerShdw>
                </a:effectLst>
              </a:rPr>
              <a:t> unidos a proteínas y </a:t>
            </a:r>
            <a:r>
              <a:rPr lang="es-AR" sz="2400" dirty="0" err="1" smtClean="0">
                <a:solidFill>
                  <a:schemeClr val="tx1"/>
                </a:solidFill>
                <a:effectLst>
                  <a:outerShdw blurRad="38100" dist="38100" dir="2700000" algn="tl">
                    <a:srgbClr val="000000">
                      <a:alpha val="43137"/>
                    </a:srgbClr>
                  </a:outerShdw>
                </a:effectLst>
              </a:rPr>
              <a:t>lipidos</a:t>
            </a:r>
            <a:r>
              <a:rPr lang="es-AR" sz="2400" dirty="0" smtClean="0">
                <a:solidFill>
                  <a:schemeClr val="tx1"/>
                </a:solidFill>
                <a:effectLst>
                  <a:outerShdw blurRad="38100" dist="38100" dir="2700000" algn="tl">
                    <a:srgbClr val="000000">
                      <a:alpha val="43137"/>
                    </a:srgbClr>
                  </a:outerShdw>
                </a:effectLst>
              </a:rPr>
              <a:t> (de membrana) como marcadores biológicos - </a:t>
            </a:r>
            <a:br>
              <a:rPr lang="es-AR" sz="2400" dirty="0" smtClean="0">
                <a:solidFill>
                  <a:schemeClr val="tx1"/>
                </a:solidFill>
                <a:effectLst>
                  <a:outerShdw blurRad="38100" dist="38100" dir="2700000" algn="tl">
                    <a:srgbClr val="000000">
                      <a:alpha val="43137"/>
                    </a:srgbClr>
                  </a:outerShdw>
                </a:effectLst>
              </a:rPr>
            </a:br>
            <a:r>
              <a:rPr lang="es-AR" sz="2400" dirty="0" smtClean="0">
                <a:solidFill>
                  <a:schemeClr val="tx1"/>
                </a:solidFill>
                <a:effectLst>
                  <a:outerShdw blurRad="38100" dist="38100" dir="2700000" algn="tl">
                    <a:srgbClr val="000000">
                      <a:alpha val="43137"/>
                    </a:srgbClr>
                  </a:outerShdw>
                </a:effectLst>
              </a:rPr>
              <a:t>Función de reconocimiento</a:t>
            </a:r>
            <a:endParaRPr lang="es-AR" sz="2400" dirty="0">
              <a:solidFill>
                <a:schemeClr val="tx1"/>
              </a:solidFill>
              <a:effectLst>
                <a:outerShdw blurRad="38100" dist="38100" dir="2700000" algn="tl">
                  <a:srgbClr val="000000">
                    <a:alpha val="43137"/>
                  </a:srgbClr>
                </a:outerShdw>
              </a:effectLst>
            </a:endParaRPr>
          </a:p>
        </p:txBody>
      </p:sp>
      <p:pic>
        <p:nvPicPr>
          <p:cNvPr id="221186" name="Picture 2" descr="Resultado de imagen para membranas biologicas 3d"/>
          <p:cNvPicPr>
            <a:picLocks noChangeAspect="1" noChangeArrowheads="1"/>
          </p:cNvPicPr>
          <p:nvPr/>
        </p:nvPicPr>
        <p:blipFill>
          <a:blip r:embed="rId1" cstate="print"/>
          <a:srcRect/>
          <a:stretch>
            <a:fillRect/>
          </a:stretch>
        </p:blipFill>
        <p:spPr bwMode="auto">
          <a:xfrm>
            <a:off x="6372200" y="332656"/>
            <a:ext cx="2489845" cy="2364245"/>
          </a:xfrm>
          <a:prstGeom prst="rect">
            <a:avLst/>
          </a:prstGeom>
          <a:ln>
            <a:noFill/>
          </a:ln>
          <a:effectLst>
            <a:softEdge rad="112500"/>
          </a:effectLst>
        </p:spPr>
      </p:pic>
      <p:pic>
        <p:nvPicPr>
          <p:cNvPr id="3074" name="Picture 2" descr="QUÉ SON LAS LECTINAS? "/>
          <p:cNvPicPr>
            <a:picLocks noChangeAspect="1" noChangeArrowheads="1"/>
          </p:cNvPicPr>
          <p:nvPr/>
        </p:nvPicPr>
        <p:blipFill>
          <a:blip r:embed="rId2" cstate="print"/>
          <a:srcRect/>
          <a:stretch>
            <a:fillRect/>
          </a:stretch>
        </p:blipFill>
        <p:spPr bwMode="auto">
          <a:xfrm>
            <a:off x="251520" y="2276872"/>
            <a:ext cx="4158741" cy="3122316"/>
          </a:xfrm>
          <a:prstGeom prst="rect">
            <a:avLst/>
          </a:prstGeom>
          <a:noFill/>
        </p:spPr>
      </p:pic>
      <p:sp>
        <p:nvSpPr>
          <p:cNvPr id="6" name="5 Rectángulo"/>
          <p:cNvSpPr/>
          <p:nvPr/>
        </p:nvSpPr>
        <p:spPr>
          <a:xfrm>
            <a:off x="4572000" y="3645024"/>
            <a:ext cx="4572000" cy="2862322"/>
          </a:xfrm>
          <a:prstGeom prst="rect">
            <a:avLst/>
          </a:prstGeom>
        </p:spPr>
        <p:txBody>
          <a:bodyPr>
            <a:spAutoFit/>
          </a:bodyPr>
          <a:lstStyle/>
          <a:p>
            <a:r>
              <a:rPr lang="es-AR" dirty="0" smtClean="0"/>
              <a:t>Las </a:t>
            </a:r>
            <a:r>
              <a:rPr lang="es-AR" b="1" dirty="0" err="1" smtClean="0"/>
              <a:t>lectinas</a:t>
            </a:r>
            <a:r>
              <a:rPr lang="es-AR" dirty="0" smtClean="0"/>
              <a:t> son </a:t>
            </a:r>
            <a:r>
              <a:rPr lang="es-AR" dirty="0" smtClean="0">
                <a:hlinkClick r:id="rId3" tooltip="Proteínas"/>
              </a:rPr>
              <a:t>proteínas</a:t>
            </a:r>
            <a:r>
              <a:rPr lang="es-AR" dirty="0" smtClean="0"/>
              <a:t> que se unen a </a:t>
            </a:r>
            <a:r>
              <a:rPr lang="es-AR" dirty="0" smtClean="0">
                <a:hlinkClick r:id="rId4" tooltip="Azúcares"/>
              </a:rPr>
              <a:t>azúcares</a:t>
            </a:r>
            <a:r>
              <a:rPr lang="es-AR" dirty="0" smtClean="0"/>
              <a:t> con una elevada especificidad para cada tipo distinto. Su principal papel está en los fenómenos de reconocimiento, tanto a nivel molecular como celular. Por ejemplo, algunas bacterias utilizan </a:t>
            </a:r>
            <a:r>
              <a:rPr lang="es-AR" dirty="0" err="1" smtClean="0"/>
              <a:t>lectinas</a:t>
            </a:r>
            <a:r>
              <a:rPr lang="es-AR" dirty="0" smtClean="0"/>
              <a:t> para acoplarse a las células del organismo hospedador durante la </a:t>
            </a:r>
            <a:r>
              <a:rPr lang="es-AR" dirty="0" smtClean="0">
                <a:hlinkClick r:id="rId5" tooltip="Infección"/>
              </a:rPr>
              <a:t>infección</a:t>
            </a:r>
            <a:r>
              <a:rPr lang="es-AR" dirty="0" smtClean="0"/>
              <a:t>.</a:t>
            </a:r>
            <a:endParaRPr lang="es-AR"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60648"/>
            <a:ext cx="5842992" cy="1399032"/>
          </a:xfrm>
        </p:spPr>
        <p:txBody>
          <a:bodyPr>
            <a:noAutofit/>
          </a:bodyPr>
          <a:lstStyle/>
          <a:p>
            <a:r>
              <a:rPr lang="es-AR" sz="2400" dirty="0" smtClean="0">
                <a:solidFill>
                  <a:schemeClr val="tx1"/>
                </a:solidFill>
                <a:effectLst>
                  <a:outerShdw blurRad="38100" dist="38100" dir="2700000" algn="tl">
                    <a:srgbClr val="000000">
                      <a:alpha val="43137"/>
                    </a:srgbClr>
                  </a:outerShdw>
                </a:effectLst>
              </a:rPr>
              <a:t>Los </a:t>
            </a:r>
            <a:r>
              <a:rPr lang="es-AR" sz="2400" dirty="0" err="1" smtClean="0">
                <a:solidFill>
                  <a:schemeClr val="tx1"/>
                </a:solidFill>
                <a:effectLst>
                  <a:outerShdw blurRad="38100" dist="38100" dir="2700000" algn="tl">
                    <a:srgbClr val="000000">
                      <a:alpha val="43137"/>
                    </a:srgbClr>
                  </a:outerShdw>
                </a:effectLst>
              </a:rPr>
              <a:t>oligosacáridos</a:t>
            </a:r>
            <a:r>
              <a:rPr lang="es-AR" sz="2400" dirty="0" smtClean="0">
                <a:solidFill>
                  <a:schemeClr val="tx1"/>
                </a:solidFill>
                <a:effectLst>
                  <a:outerShdw blurRad="38100" dist="38100" dir="2700000" algn="tl">
                    <a:srgbClr val="000000">
                      <a:alpha val="43137"/>
                    </a:srgbClr>
                  </a:outerShdw>
                </a:effectLst>
              </a:rPr>
              <a:t> unidos a proteínas y </a:t>
            </a:r>
            <a:r>
              <a:rPr lang="es-AR" sz="2400" dirty="0" err="1" smtClean="0">
                <a:solidFill>
                  <a:schemeClr val="tx1"/>
                </a:solidFill>
                <a:effectLst>
                  <a:outerShdw blurRad="38100" dist="38100" dir="2700000" algn="tl">
                    <a:srgbClr val="000000">
                      <a:alpha val="43137"/>
                    </a:srgbClr>
                  </a:outerShdw>
                </a:effectLst>
              </a:rPr>
              <a:t>lipidos</a:t>
            </a:r>
            <a:r>
              <a:rPr lang="es-AR" sz="2400" dirty="0" smtClean="0">
                <a:solidFill>
                  <a:schemeClr val="tx1"/>
                </a:solidFill>
                <a:effectLst>
                  <a:outerShdw blurRad="38100" dist="38100" dir="2700000" algn="tl">
                    <a:srgbClr val="000000">
                      <a:alpha val="43137"/>
                    </a:srgbClr>
                  </a:outerShdw>
                </a:effectLst>
              </a:rPr>
              <a:t> (de membrana) como marcadores biológicos - </a:t>
            </a:r>
            <a:br>
              <a:rPr lang="es-AR" sz="2400" dirty="0" smtClean="0">
                <a:solidFill>
                  <a:schemeClr val="tx1"/>
                </a:solidFill>
                <a:effectLst>
                  <a:outerShdw blurRad="38100" dist="38100" dir="2700000" algn="tl">
                    <a:srgbClr val="000000">
                      <a:alpha val="43137"/>
                    </a:srgbClr>
                  </a:outerShdw>
                </a:effectLst>
              </a:rPr>
            </a:br>
            <a:r>
              <a:rPr lang="es-AR" sz="2400" dirty="0" smtClean="0">
                <a:solidFill>
                  <a:schemeClr val="tx1"/>
                </a:solidFill>
                <a:effectLst>
                  <a:outerShdw blurRad="38100" dist="38100" dir="2700000" algn="tl">
                    <a:srgbClr val="000000">
                      <a:alpha val="43137"/>
                    </a:srgbClr>
                  </a:outerShdw>
                </a:effectLst>
              </a:rPr>
              <a:t>Función de reconocimiento</a:t>
            </a:r>
            <a:endParaRPr lang="es-AR" sz="2400" dirty="0">
              <a:solidFill>
                <a:schemeClr val="tx1"/>
              </a:solidFill>
              <a:effectLst>
                <a:outerShdw blurRad="38100" dist="38100" dir="2700000" algn="tl">
                  <a:srgbClr val="000000">
                    <a:alpha val="43137"/>
                  </a:srgbClr>
                </a:outerShdw>
              </a:effectLst>
            </a:endParaRPr>
          </a:p>
        </p:txBody>
      </p:sp>
      <p:pic>
        <p:nvPicPr>
          <p:cNvPr id="221186" name="Picture 2" descr="Resultado de imagen para membranas biologicas 3d"/>
          <p:cNvPicPr>
            <a:picLocks noChangeAspect="1" noChangeArrowheads="1"/>
          </p:cNvPicPr>
          <p:nvPr/>
        </p:nvPicPr>
        <p:blipFill>
          <a:blip r:embed="rId1" cstate="print"/>
          <a:srcRect/>
          <a:stretch>
            <a:fillRect/>
          </a:stretch>
        </p:blipFill>
        <p:spPr bwMode="auto">
          <a:xfrm>
            <a:off x="6372200" y="332656"/>
            <a:ext cx="2489845" cy="2364245"/>
          </a:xfrm>
          <a:prstGeom prst="rect">
            <a:avLst/>
          </a:prstGeom>
          <a:ln>
            <a:noFill/>
          </a:ln>
          <a:effectLst>
            <a:softEdge rad="112500"/>
          </a:effectLst>
        </p:spPr>
      </p:pic>
      <p:pic>
        <p:nvPicPr>
          <p:cNvPr id="223234" name="Picture 2" descr="D:\Users\Usuario\Documents\A - QUIMICA BIOLÓGICA\QBI - 2017\IMG_20170311_242807962.jpg"/>
          <p:cNvPicPr>
            <a:picLocks noChangeAspect="1" noChangeArrowheads="1"/>
          </p:cNvPicPr>
          <p:nvPr/>
        </p:nvPicPr>
        <p:blipFill>
          <a:blip r:embed="rId2" cstate="print">
            <a:lum bright="20000" contrast="10000"/>
          </a:blip>
          <a:srcRect t="6951"/>
          <a:stretch>
            <a:fillRect/>
          </a:stretch>
        </p:blipFill>
        <p:spPr bwMode="auto">
          <a:xfrm>
            <a:off x="2915816" y="1988840"/>
            <a:ext cx="2808312" cy="4645542"/>
          </a:xfrm>
          <a:prstGeom prst="rect">
            <a:avLst/>
          </a:prstGeom>
          <a:noFill/>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Users\Usuario\Documents\A - QUIMICA BIOLÓGICA\QBI - 2017\IMG_20170311_242753326.jpg"/>
          <p:cNvPicPr>
            <a:picLocks noChangeAspect="1" noChangeArrowheads="1"/>
          </p:cNvPicPr>
          <p:nvPr/>
        </p:nvPicPr>
        <p:blipFill>
          <a:blip r:embed="rId1" cstate="print">
            <a:lum bright="20000" contrast="-10000"/>
          </a:blip>
          <a:srcRect t="6601" r="5901" b="16400"/>
          <a:stretch>
            <a:fillRect/>
          </a:stretch>
        </p:blipFill>
        <p:spPr bwMode="auto">
          <a:xfrm>
            <a:off x="395536" y="980728"/>
            <a:ext cx="8353699" cy="3845027"/>
          </a:xfrm>
          <a:prstGeom prst="rect">
            <a:avLst/>
          </a:prstGeom>
          <a:noFill/>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476672"/>
            <a:ext cx="5842992" cy="1399032"/>
          </a:xfrm>
        </p:spPr>
        <p:txBody>
          <a:bodyPr>
            <a:noAutofit/>
          </a:bodyPr>
          <a:lstStyle/>
          <a:p>
            <a:r>
              <a:rPr lang="es-AR" sz="2400" dirty="0" smtClean="0">
                <a:solidFill>
                  <a:schemeClr val="tx1"/>
                </a:solidFill>
                <a:effectLst>
                  <a:outerShdw blurRad="38100" dist="38100" dir="2700000" algn="tl">
                    <a:srgbClr val="000000">
                      <a:alpha val="43137"/>
                    </a:srgbClr>
                  </a:outerShdw>
                </a:effectLst>
              </a:rPr>
              <a:t>Los </a:t>
            </a:r>
            <a:r>
              <a:rPr lang="es-AR" sz="2400" dirty="0" err="1" smtClean="0">
                <a:solidFill>
                  <a:schemeClr val="tx1"/>
                </a:solidFill>
                <a:effectLst>
                  <a:outerShdw blurRad="38100" dist="38100" dir="2700000" algn="tl">
                    <a:srgbClr val="000000">
                      <a:alpha val="43137"/>
                    </a:srgbClr>
                  </a:outerShdw>
                </a:effectLst>
              </a:rPr>
              <a:t>oligosacáridos</a:t>
            </a:r>
            <a:r>
              <a:rPr lang="es-AR" sz="2400" dirty="0" smtClean="0">
                <a:solidFill>
                  <a:schemeClr val="tx1"/>
                </a:solidFill>
                <a:effectLst>
                  <a:outerShdw blurRad="38100" dist="38100" dir="2700000" algn="tl">
                    <a:srgbClr val="000000">
                      <a:alpha val="43137"/>
                    </a:srgbClr>
                  </a:outerShdw>
                </a:effectLst>
              </a:rPr>
              <a:t> unidos a proteínas y </a:t>
            </a:r>
            <a:r>
              <a:rPr lang="es-AR" sz="2400" dirty="0" err="1" smtClean="0">
                <a:solidFill>
                  <a:schemeClr val="tx1"/>
                </a:solidFill>
                <a:effectLst>
                  <a:outerShdw blurRad="38100" dist="38100" dir="2700000" algn="tl">
                    <a:srgbClr val="000000">
                      <a:alpha val="43137"/>
                    </a:srgbClr>
                  </a:outerShdw>
                </a:effectLst>
              </a:rPr>
              <a:t>lipidos</a:t>
            </a:r>
            <a:r>
              <a:rPr lang="es-AR" sz="2400" dirty="0" smtClean="0">
                <a:solidFill>
                  <a:schemeClr val="tx1"/>
                </a:solidFill>
                <a:effectLst>
                  <a:outerShdw blurRad="38100" dist="38100" dir="2700000" algn="tl">
                    <a:srgbClr val="000000">
                      <a:alpha val="43137"/>
                    </a:srgbClr>
                  </a:outerShdw>
                </a:effectLst>
              </a:rPr>
              <a:t> (de membrana) como marcadores biológicos </a:t>
            </a:r>
            <a:endParaRPr lang="es-AR" sz="2400" dirty="0">
              <a:solidFill>
                <a:schemeClr val="tx1"/>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395536" y="2132856"/>
            <a:ext cx="8229600" cy="648072"/>
          </a:xfrm>
        </p:spPr>
        <p:txBody>
          <a:bodyPr>
            <a:normAutofit/>
          </a:bodyPr>
          <a:lstStyle/>
          <a:p>
            <a:r>
              <a:rPr lang="es-AR" sz="2400" dirty="0" err="1" smtClean="0"/>
              <a:t>Ej</a:t>
            </a:r>
            <a:r>
              <a:rPr lang="es-AR" sz="2400" dirty="0" smtClean="0"/>
              <a:t>: Grupos Sanguíneos</a:t>
            </a:r>
            <a:endParaRPr lang="es-AR" sz="2400" dirty="0" smtClean="0"/>
          </a:p>
          <a:p>
            <a:endParaRPr lang="es-AR" sz="2400" dirty="0"/>
          </a:p>
        </p:txBody>
      </p:sp>
      <p:pic>
        <p:nvPicPr>
          <p:cNvPr id="221186" name="Picture 2" descr="Resultado de imagen para membranas biologicas 3d"/>
          <p:cNvPicPr>
            <a:picLocks noChangeAspect="1" noChangeArrowheads="1"/>
          </p:cNvPicPr>
          <p:nvPr/>
        </p:nvPicPr>
        <p:blipFill>
          <a:blip r:embed="rId1" cstate="print"/>
          <a:srcRect/>
          <a:stretch>
            <a:fillRect/>
          </a:stretch>
        </p:blipFill>
        <p:spPr bwMode="auto">
          <a:xfrm>
            <a:off x="7092280" y="188640"/>
            <a:ext cx="1769765" cy="1680489"/>
          </a:xfrm>
          <a:prstGeom prst="rect">
            <a:avLst/>
          </a:prstGeom>
          <a:ln>
            <a:noFill/>
          </a:ln>
          <a:effectLst>
            <a:softEdge rad="112500"/>
          </a:effectLst>
        </p:spPr>
      </p:pic>
      <p:pic>
        <p:nvPicPr>
          <p:cNvPr id="5" name="Picture 5" descr="fi9p29"/>
          <p:cNvPicPr>
            <a:picLocks noChangeAspect="1" noChangeArrowheads="1"/>
          </p:cNvPicPr>
          <p:nvPr/>
        </p:nvPicPr>
        <p:blipFill>
          <a:blip r:embed="rId2" cstate="print"/>
          <a:srcRect l="29871" t="278" r="-1123" b="67863"/>
          <a:stretch>
            <a:fillRect/>
          </a:stretch>
        </p:blipFill>
        <p:spPr bwMode="auto">
          <a:xfrm>
            <a:off x="6588224" y="4509120"/>
            <a:ext cx="2267537" cy="1898203"/>
          </a:xfrm>
          <a:prstGeom prst="rect">
            <a:avLst/>
          </a:prstGeom>
          <a:noFill/>
          <a:ln w="9525">
            <a:noFill/>
            <a:miter lim="800000"/>
            <a:headEnd/>
            <a:tailEnd/>
          </a:ln>
        </p:spPr>
      </p:pic>
      <p:pic>
        <p:nvPicPr>
          <p:cNvPr id="6" name="Picture 6" descr="fi9p29"/>
          <p:cNvPicPr>
            <a:picLocks noChangeAspect="1" noChangeArrowheads="1"/>
          </p:cNvPicPr>
          <p:nvPr/>
        </p:nvPicPr>
        <p:blipFill>
          <a:blip r:embed="rId2" cstate="print"/>
          <a:srcRect t="33812" r="-1321" b="33902"/>
          <a:stretch>
            <a:fillRect/>
          </a:stretch>
        </p:blipFill>
        <p:spPr bwMode="auto">
          <a:xfrm>
            <a:off x="395536" y="4509119"/>
            <a:ext cx="2973958" cy="1874179"/>
          </a:xfrm>
          <a:prstGeom prst="rect">
            <a:avLst/>
          </a:prstGeom>
          <a:noFill/>
          <a:ln w="9525">
            <a:noFill/>
            <a:miter lim="800000"/>
            <a:headEnd/>
            <a:tailEnd/>
          </a:ln>
        </p:spPr>
      </p:pic>
      <p:pic>
        <p:nvPicPr>
          <p:cNvPr id="7" name="Picture 7" descr="fi9p29"/>
          <p:cNvPicPr>
            <a:picLocks noChangeAspect="1" noChangeArrowheads="1"/>
          </p:cNvPicPr>
          <p:nvPr/>
        </p:nvPicPr>
        <p:blipFill>
          <a:blip r:embed="rId2" cstate="print"/>
          <a:srcRect t="66266" r="-2837"/>
          <a:stretch>
            <a:fillRect/>
          </a:stretch>
        </p:blipFill>
        <p:spPr bwMode="auto">
          <a:xfrm>
            <a:off x="3491880" y="4509120"/>
            <a:ext cx="2952750" cy="1892300"/>
          </a:xfrm>
          <a:prstGeom prst="rect">
            <a:avLst/>
          </a:prstGeom>
          <a:noFill/>
          <a:ln w="9525">
            <a:noFill/>
            <a:miter lim="800000"/>
            <a:headEnd/>
            <a:tailEnd/>
          </a:ln>
        </p:spPr>
      </p:pic>
      <p:pic>
        <p:nvPicPr>
          <p:cNvPr id="8" name="Picture 1"/>
          <p:cNvPicPr>
            <a:picLocks noChangeAspect="1" noChangeArrowheads="1"/>
          </p:cNvPicPr>
          <p:nvPr/>
        </p:nvPicPr>
        <p:blipFill>
          <a:blip r:embed="rId3" cstate="print"/>
          <a:srcRect l="24070" t="15375" r="20586" b="16704"/>
          <a:stretch>
            <a:fillRect/>
          </a:stretch>
        </p:blipFill>
        <p:spPr bwMode="auto">
          <a:xfrm>
            <a:off x="4499992" y="2276872"/>
            <a:ext cx="2522367" cy="17404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0" name="Marcador de posición de contenido 99"/>
          <p:cNvPicPr>
            <a:picLocks noChangeAspect="1"/>
          </p:cNvPicPr>
          <p:nvPr>
            <p:ph sz="half" idx="1"/>
          </p:nvPr>
        </p:nvPicPr>
        <p:blipFill>
          <a:blip r:embed="rId1"/>
          <a:stretch>
            <a:fillRect/>
          </a:stretch>
        </p:blipFill>
        <p:spPr>
          <a:xfrm>
            <a:off x="32385" y="116205"/>
            <a:ext cx="9003665" cy="2885440"/>
          </a:xfrm>
          <a:prstGeom prst="rect">
            <a:avLst/>
          </a:prstGeom>
          <a:noFill/>
          <a:ln w="9525">
            <a:noFill/>
          </a:ln>
        </p:spPr>
      </p:pic>
      <p:pic>
        <p:nvPicPr>
          <p:cNvPr id="101" name="Marcador de posición de contenido 100"/>
          <p:cNvPicPr/>
          <p:nvPr>
            <p:ph sz="half" idx="2"/>
          </p:nvPr>
        </p:nvPicPr>
        <p:blipFill>
          <a:blip r:embed="rId2"/>
          <a:stretch>
            <a:fillRect/>
          </a:stretch>
        </p:blipFill>
        <p:spPr>
          <a:xfrm>
            <a:off x="755015" y="3140710"/>
            <a:ext cx="7259955" cy="3420745"/>
          </a:xfrm>
          <a:prstGeom prst="rect">
            <a:avLst/>
          </a:prstGeom>
          <a:noFill/>
          <a:ln w="9525">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457200" y="277813"/>
            <a:ext cx="8507413" cy="1139825"/>
          </a:xfrm>
        </p:spPr>
        <p:txBody>
          <a:bodyPr>
            <a:normAutofit fontScale="90000"/>
          </a:bodyPr>
          <a:lstStyle/>
          <a:p>
            <a:pPr eaLnBrk="1" hangingPunct="1">
              <a:defRPr/>
            </a:pPr>
            <a:r>
              <a:rPr lang="es-ES" sz="4000" dirty="0" smtClean="0"/>
              <a:t>Funciones biológicas de los glúcidos</a:t>
            </a:r>
            <a:endParaRPr lang="es-ES" sz="4000" dirty="0" smtClean="0"/>
          </a:p>
        </p:txBody>
      </p:sp>
      <p:sp>
        <p:nvSpPr>
          <p:cNvPr id="148483" name="Rectangle 3"/>
          <p:cNvSpPr>
            <a:spLocks noGrp="1" noChangeArrowheads="1"/>
          </p:cNvSpPr>
          <p:nvPr>
            <p:ph idx="1"/>
          </p:nvPr>
        </p:nvSpPr>
        <p:spPr>
          <a:xfrm>
            <a:off x="468313" y="1600200"/>
            <a:ext cx="8218487" cy="5257800"/>
          </a:xfrm>
        </p:spPr>
        <p:txBody>
          <a:bodyPr/>
          <a:lstStyle/>
          <a:p>
            <a:pPr eaLnBrk="1" hangingPunct="1">
              <a:defRPr/>
            </a:pPr>
            <a:r>
              <a:rPr lang="es-ES" dirty="0" smtClean="0"/>
              <a:t>Energética</a:t>
            </a:r>
            <a:endParaRPr lang="es-ES" dirty="0" smtClean="0"/>
          </a:p>
          <a:p>
            <a:pPr eaLnBrk="1" hangingPunct="1">
              <a:defRPr/>
            </a:pPr>
            <a:endParaRPr lang="es-ES" dirty="0" smtClean="0"/>
          </a:p>
          <a:p>
            <a:pPr eaLnBrk="1" hangingPunct="1">
              <a:defRPr/>
            </a:pPr>
            <a:endParaRPr lang="es-ES" dirty="0" smtClean="0"/>
          </a:p>
          <a:p>
            <a:pPr eaLnBrk="1" hangingPunct="1">
              <a:defRPr/>
            </a:pPr>
            <a:endParaRPr lang="es-ES" dirty="0" smtClean="0"/>
          </a:p>
          <a:p>
            <a:pPr eaLnBrk="1" hangingPunct="1">
              <a:defRPr/>
            </a:pPr>
            <a:r>
              <a:rPr lang="es-ES" dirty="0" smtClean="0"/>
              <a:t>Estructural</a:t>
            </a:r>
            <a:endParaRPr lang="es-ES" dirty="0" smtClean="0"/>
          </a:p>
          <a:p>
            <a:pPr eaLnBrk="1" hangingPunct="1">
              <a:defRPr/>
            </a:pPr>
            <a:endParaRPr lang="es-ES" dirty="0" smtClean="0"/>
          </a:p>
          <a:p>
            <a:pPr eaLnBrk="1" hangingPunct="1">
              <a:defRPr/>
            </a:pPr>
            <a:endParaRPr lang="es-ES" dirty="0" smtClean="0"/>
          </a:p>
          <a:p>
            <a:pPr eaLnBrk="1" hangingPunct="1">
              <a:defRPr/>
            </a:pPr>
            <a:r>
              <a:rPr lang="es-ES" dirty="0" smtClean="0"/>
              <a:t>Reconocimiento</a:t>
            </a:r>
            <a:endParaRPr lang="es-ES" dirty="0" smtClean="0"/>
          </a:p>
          <a:p>
            <a:pPr eaLnBrk="1" hangingPunct="1">
              <a:defRPr/>
            </a:pPr>
            <a:endParaRPr lang="es-ES" dirty="0" smtClean="0"/>
          </a:p>
        </p:txBody>
      </p:sp>
      <p:pic>
        <p:nvPicPr>
          <p:cNvPr id="83972" name="Picture 4" descr="fi17p1"/>
          <p:cNvPicPr>
            <a:picLocks noChangeAspect="1" noChangeArrowheads="1"/>
          </p:cNvPicPr>
          <p:nvPr/>
        </p:nvPicPr>
        <p:blipFill>
          <a:blip r:embed="rId1" cstate="print"/>
          <a:srcRect/>
          <a:stretch>
            <a:fillRect/>
          </a:stretch>
        </p:blipFill>
        <p:spPr bwMode="auto">
          <a:xfrm>
            <a:off x="3275856" y="1196752"/>
            <a:ext cx="3240088" cy="1944687"/>
          </a:xfrm>
          <a:prstGeom prst="rect">
            <a:avLst/>
          </a:prstGeom>
          <a:noFill/>
          <a:ln w="9525">
            <a:noFill/>
            <a:miter lim="800000"/>
            <a:headEnd/>
            <a:tailEnd/>
          </a:ln>
        </p:spPr>
      </p:pic>
      <p:pic>
        <p:nvPicPr>
          <p:cNvPr id="13313" name="Picture 1"/>
          <p:cNvPicPr>
            <a:picLocks noChangeAspect="1" noChangeArrowheads="1"/>
          </p:cNvPicPr>
          <p:nvPr/>
        </p:nvPicPr>
        <p:blipFill>
          <a:blip r:embed="rId2" cstate="print"/>
          <a:srcRect l="24070" t="15375" r="20586" b="16704"/>
          <a:stretch>
            <a:fillRect/>
          </a:stretch>
        </p:blipFill>
        <p:spPr bwMode="auto">
          <a:xfrm>
            <a:off x="4499992" y="4869160"/>
            <a:ext cx="2522367" cy="1740433"/>
          </a:xfrm>
          <a:prstGeom prst="rect">
            <a:avLst/>
          </a:prstGeom>
          <a:noFill/>
          <a:ln w="9525">
            <a:noFill/>
            <a:miter lim="800000"/>
            <a:headEnd/>
            <a:tailEnd/>
          </a:ln>
        </p:spPr>
      </p:pic>
      <p:pic>
        <p:nvPicPr>
          <p:cNvPr id="8" name="Picture 4" descr="http://1.bp.blogspot.com/-w9bVwBncNwo/VpuAVw91WuI/AAAAAAAAFHo/S6q4qcloqsM/s1600/CELULOSA3.jpg"/>
          <p:cNvPicPr>
            <a:picLocks noChangeAspect="1" noChangeArrowheads="1"/>
          </p:cNvPicPr>
          <p:nvPr/>
        </p:nvPicPr>
        <p:blipFill>
          <a:blip r:embed="rId3" cstate="print"/>
          <a:srcRect/>
          <a:stretch>
            <a:fillRect/>
          </a:stretch>
        </p:blipFill>
        <p:spPr bwMode="auto">
          <a:xfrm>
            <a:off x="3203847" y="3356992"/>
            <a:ext cx="3681875" cy="1152128"/>
          </a:xfrm>
          <a:prstGeom prst="rect">
            <a:avLst/>
          </a:prstGeom>
          <a:noFill/>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r>
              <a:rPr lang="es-AR" dirty="0" smtClean="0"/>
              <a:t>Completar el estudio de esta unidad con: </a:t>
            </a:r>
            <a:endParaRPr lang="es-AR" dirty="0"/>
          </a:p>
        </p:txBody>
      </p:sp>
      <p:sp>
        <p:nvSpPr>
          <p:cNvPr id="3" name="2 Marcador de contenido"/>
          <p:cNvSpPr>
            <a:spLocks noGrp="1"/>
          </p:cNvSpPr>
          <p:nvPr>
            <p:ph idx="1"/>
          </p:nvPr>
        </p:nvSpPr>
        <p:spPr/>
        <p:txBody>
          <a:bodyPr/>
          <a:lstStyle/>
          <a:p>
            <a:pPr>
              <a:defRPr/>
            </a:pPr>
            <a:r>
              <a:rPr lang="es-AR" sz="1800" dirty="0" smtClean="0"/>
              <a:t>- </a:t>
            </a:r>
            <a:r>
              <a:rPr lang="es-AR" sz="1800" i="1" dirty="0" smtClean="0"/>
              <a:t>Cuadernillo elaborado por la Cátedra: HIDRATOS DE CARBONO</a:t>
            </a:r>
            <a:endParaRPr lang="es-AR" sz="1800" i="1" dirty="0" smtClean="0"/>
          </a:p>
          <a:p>
            <a:pPr>
              <a:defRPr/>
            </a:pPr>
            <a:endParaRPr lang="es-AR" sz="1800" dirty="0" smtClean="0"/>
          </a:p>
          <a:p>
            <a:pPr>
              <a:buNone/>
              <a:defRPr/>
            </a:pPr>
            <a:r>
              <a:rPr lang="es-AR" sz="1800" dirty="0" smtClean="0"/>
              <a:t>LIBROS</a:t>
            </a:r>
            <a:endParaRPr lang="es-AR" sz="1800" dirty="0" smtClean="0"/>
          </a:p>
          <a:p>
            <a:pPr>
              <a:defRPr/>
            </a:pPr>
            <a:r>
              <a:rPr lang="es-AR" sz="1800" dirty="0" smtClean="0"/>
              <a:t>- Blanco A. </a:t>
            </a:r>
            <a:r>
              <a:rPr lang="es-AR" sz="1800" i="1" dirty="0" smtClean="0"/>
              <a:t>Química Biológica. El Ateneo. </a:t>
            </a:r>
            <a:r>
              <a:rPr lang="es-AR" sz="1800" i="1" dirty="0" err="1" smtClean="0"/>
              <a:t>Edicion</a:t>
            </a:r>
            <a:r>
              <a:rPr lang="es-AR" sz="1800" i="1" dirty="0" smtClean="0"/>
              <a:t> 2000 ó posteriores</a:t>
            </a:r>
            <a:endParaRPr lang="es-AR" sz="1800" i="1" dirty="0" smtClean="0"/>
          </a:p>
          <a:p>
            <a:pPr>
              <a:defRPr/>
            </a:pPr>
            <a:r>
              <a:rPr lang="es-AR" sz="1800" dirty="0" smtClean="0"/>
              <a:t>- </a:t>
            </a:r>
            <a:r>
              <a:rPr lang="es-AR" sz="1800" dirty="0" err="1" smtClean="0"/>
              <a:t>Mathews</a:t>
            </a:r>
            <a:r>
              <a:rPr lang="es-AR" sz="1800" dirty="0" smtClean="0"/>
              <a:t> C, Ahern KG, Van </a:t>
            </a:r>
            <a:r>
              <a:rPr lang="es-AR" sz="1800" dirty="0" err="1" smtClean="0"/>
              <a:t>Holde</a:t>
            </a:r>
            <a:r>
              <a:rPr lang="es-AR" sz="1800" dirty="0" smtClean="0"/>
              <a:t> </a:t>
            </a:r>
            <a:r>
              <a:rPr lang="es-AR" sz="1800" dirty="0" err="1" smtClean="0"/>
              <a:t>KE.</a:t>
            </a:r>
            <a:r>
              <a:rPr lang="es-AR" sz="1800" i="1" dirty="0" err="1" smtClean="0"/>
              <a:t>Bioquímica</a:t>
            </a:r>
            <a:r>
              <a:rPr lang="es-AR" sz="1800" i="1" dirty="0" smtClean="0"/>
              <a:t>. Editorial </a:t>
            </a:r>
            <a:r>
              <a:rPr lang="es-AR" sz="1800" i="1" dirty="0" err="1" smtClean="0"/>
              <a:t>Pearson</a:t>
            </a:r>
            <a:r>
              <a:rPr lang="es-AR" sz="1800" i="1" dirty="0" smtClean="0"/>
              <a:t> Educación (2003)</a:t>
            </a:r>
            <a:endParaRPr lang="es-AR" sz="1800" i="1" dirty="0" smtClean="0"/>
          </a:p>
          <a:p>
            <a:pPr>
              <a:defRPr/>
            </a:pPr>
            <a:r>
              <a:rPr lang="es-AR" sz="1800" dirty="0" smtClean="0"/>
              <a:t>- </a:t>
            </a:r>
            <a:r>
              <a:rPr lang="es-AR" sz="1800" dirty="0" err="1" smtClean="0"/>
              <a:t>Stryer</a:t>
            </a:r>
            <a:r>
              <a:rPr lang="es-AR" sz="1800" dirty="0" smtClean="0"/>
              <a:t> L. </a:t>
            </a:r>
            <a:r>
              <a:rPr lang="es-AR" sz="1800" dirty="0" err="1" smtClean="0"/>
              <a:t>Berg</a:t>
            </a:r>
            <a:r>
              <a:rPr lang="es-AR" sz="1800" dirty="0" smtClean="0"/>
              <a:t> J, </a:t>
            </a:r>
            <a:r>
              <a:rPr lang="es-AR" sz="1800" dirty="0" err="1" smtClean="0"/>
              <a:t>Tymoczko</a:t>
            </a:r>
            <a:r>
              <a:rPr lang="es-AR" sz="1800" dirty="0" smtClean="0"/>
              <a:t> JL. </a:t>
            </a:r>
            <a:r>
              <a:rPr lang="es-AR" sz="1800" i="1" dirty="0" smtClean="0"/>
              <a:t>Bioquímica. Ed. </a:t>
            </a:r>
            <a:r>
              <a:rPr lang="es-AR" sz="1800" i="1" dirty="0" err="1" smtClean="0"/>
              <a:t>Reverté</a:t>
            </a:r>
            <a:r>
              <a:rPr lang="es-AR" sz="1800" i="1" dirty="0" smtClean="0"/>
              <a:t>. 5° Edición. (2003).</a:t>
            </a:r>
            <a:endParaRPr lang="es-AR" sz="1800" i="1" dirty="0" smtClean="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457200" y="277813"/>
            <a:ext cx="6346825" cy="1139825"/>
          </a:xfrm>
        </p:spPr>
        <p:txBody>
          <a:bodyPr/>
          <a:lstStyle/>
          <a:p>
            <a:pPr algn="l" eaLnBrk="1" hangingPunct="1">
              <a:defRPr/>
            </a:pPr>
            <a:r>
              <a:rPr lang="es-ES" smtClean="0"/>
              <a:t>Tema 2: GLÚCIDOS</a:t>
            </a:r>
            <a:endParaRPr lang="es-ES" smtClean="0"/>
          </a:p>
        </p:txBody>
      </p:sp>
      <p:sp>
        <p:nvSpPr>
          <p:cNvPr id="150539" name="Rectangle 11"/>
          <p:cNvSpPr>
            <a:spLocks noGrp="1" noChangeArrowheads="1"/>
          </p:cNvSpPr>
          <p:nvPr>
            <p:ph idx="1"/>
          </p:nvPr>
        </p:nvSpPr>
        <p:spPr/>
        <p:txBody>
          <a:bodyPr/>
          <a:lstStyle/>
          <a:p>
            <a:pPr eaLnBrk="1" hangingPunct="1">
              <a:lnSpc>
                <a:spcPct val="80000"/>
              </a:lnSpc>
              <a:defRPr/>
            </a:pPr>
            <a:r>
              <a:rPr lang="es-ES" sz="2400" smtClean="0"/>
              <a:t>Estructura, clasificación y función biológica.</a:t>
            </a:r>
            <a:endParaRPr lang="es-ES" sz="2400" smtClean="0"/>
          </a:p>
          <a:p>
            <a:pPr eaLnBrk="1" hangingPunct="1">
              <a:lnSpc>
                <a:spcPct val="80000"/>
              </a:lnSpc>
              <a:defRPr/>
            </a:pPr>
            <a:r>
              <a:rPr lang="es-ES" sz="2400" smtClean="0">
                <a:solidFill>
                  <a:schemeClr val="tx2"/>
                </a:solidFill>
              </a:rPr>
              <a:t>Identificación y análisis de mono y oligosacáridos en muestras biológicas</a:t>
            </a:r>
            <a:r>
              <a:rPr lang="es-ES" sz="2400" smtClean="0"/>
              <a:t>.</a:t>
            </a:r>
            <a:endParaRPr lang="es-ES" sz="2400" smtClean="0"/>
          </a:p>
          <a:p>
            <a:pPr eaLnBrk="1" hangingPunct="1">
              <a:lnSpc>
                <a:spcPct val="80000"/>
              </a:lnSpc>
              <a:defRPr/>
            </a:pPr>
            <a:r>
              <a:rPr lang="es-ES" sz="2400" smtClean="0"/>
              <a:t>Compuestos estructuralmente relacionados: ésteres fosfóricos, aminoazúcares, N-acetil aminoazúcares.</a:t>
            </a:r>
            <a:endParaRPr lang="es-ES" sz="2400" smtClean="0"/>
          </a:p>
          <a:p>
            <a:pPr eaLnBrk="1" hangingPunct="1">
              <a:lnSpc>
                <a:spcPct val="80000"/>
              </a:lnSpc>
              <a:defRPr/>
            </a:pPr>
            <a:r>
              <a:rPr lang="es-ES" sz="2400" smtClean="0"/>
              <a:t>Polisacáridos (glucanos) de reserva: almidón, glucógeno. Polisacáridos estructurales: celulosa, quitina, agar. Pared celular bacteriana: mureína (peptidoglucano). Cubierta celular y sustancia intersticial de tejidos animales: glucosaminoglucanos (ácido hialurónico, condroitina, heparina). </a:t>
            </a:r>
            <a:endParaRPr lang="es-ES" sz="2400" smtClean="0"/>
          </a:p>
          <a:p>
            <a:pPr eaLnBrk="1" hangingPunct="1">
              <a:lnSpc>
                <a:spcPct val="80000"/>
              </a:lnSpc>
              <a:defRPr/>
            </a:pPr>
            <a:r>
              <a:rPr lang="es-ES" sz="2400" smtClean="0"/>
              <a:t>Glucoproteínas y proteoglucanos: rol biológico.</a:t>
            </a:r>
            <a:endParaRPr lang="es-ES" sz="2400" smtClean="0"/>
          </a:p>
        </p:txBody>
      </p:sp>
      <p:grpSp>
        <p:nvGrpSpPr>
          <p:cNvPr id="2" name="Group 7"/>
          <p:cNvGrpSpPr/>
          <p:nvPr/>
        </p:nvGrpSpPr>
        <p:grpSpPr bwMode="auto">
          <a:xfrm>
            <a:off x="7467600" y="5181600"/>
            <a:ext cx="1371600" cy="1379538"/>
            <a:chOff x="3094" y="3264"/>
            <a:chExt cx="864" cy="869"/>
          </a:xfrm>
        </p:grpSpPr>
        <p:sp>
          <p:nvSpPr>
            <p:cNvPr id="150536" name="PubHalfFrame"/>
            <p:cNvSpPr>
              <a:spLocks noEditPoints="1" noChangeArrowheads="1"/>
            </p:cNvSpPr>
            <p:nvPr/>
          </p:nvSpPr>
          <p:spPr bwMode="auto">
            <a:xfrm rot="10800000">
              <a:off x="3094" y="3264"/>
              <a:ext cx="864" cy="869"/>
            </a:xfrm>
            <a:custGeom>
              <a:avLst/>
              <a:gdLst>
                <a:gd name="G0" fmla="+- 0 0 0"/>
                <a:gd name="G1" fmla="+- 7200 0 0"/>
                <a:gd name="G2" fmla="+- 21600 0 7200"/>
                <a:gd name="G3" fmla="*/ 7200 1 2"/>
                <a:gd name="G4" fmla="+- 21600 0 G3"/>
                <a:gd name="G5" fmla="+- 7200 0 0"/>
                <a:gd name="G6" fmla="+- 21600 0 7200"/>
                <a:gd name="G7" fmla="*/ 7200 1 2"/>
                <a:gd name="G8" fmla="+- 21600 0 G7"/>
                <a:gd name="T0" fmla="*/ 10800 w 21600"/>
                <a:gd name="T1" fmla="*/ 0 h 21600"/>
                <a:gd name="T2" fmla="*/ 0 w 21600"/>
                <a:gd name="T3" fmla="*/ 10800 h 21600"/>
                <a:gd name="T4" fmla="*/ 3600 w 21600"/>
                <a:gd name="T5" fmla="*/ 18000 h 21600"/>
                <a:gd name="T6" fmla="*/ 18000 w 21600"/>
                <a:gd name="T7" fmla="*/ 3600 h 21600"/>
                <a:gd name="T8" fmla="*/ 17694720 60000 65536"/>
                <a:gd name="T9" fmla="*/ 11796480 60000 65536"/>
                <a:gd name="T10" fmla="*/ 5898240 60000 65536"/>
                <a:gd name="T11" fmla="*/ 0 60000 65536"/>
                <a:gd name="T12" fmla="*/ 0 w 21600"/>
                <a:gd name="T13" fmla="*/ 0 h 21600"/>
                <a:gd name="T14" fmla="*/ G2 w 21600"/>
                <a:gd name="T15" fmla="*/ G5 h 21600"/>
              </a:gdLst>
              <a:ahLst/>
              <a:cxnLst>
                <a:cxn ang="T8">
                  <a:pos x="T0" y="T1"/>
                </a:cxn>
                <a:cxn ang="T9">
                  <a:pos x="T2" y="T3"/>
                </a:cxn>
                <a:cxn ang="T10">
                  <a:pos x="T4" y="T5"/>
                </a:cxn>
                <a:cxn ang="T11">
                  <a:pos x="T6" y="T7"/>
                </a:cxn>
              </a:cxnLst>
              <a:rect l="T12" t="T13" r="T14" b="T15"/>
              <a:pathLst>
                <a:path w="21600" h="21600">
                  <a:moveTo>
                    <a:pt x="0" y="0"/>
                  </a:moveTo>
                  <a:lnTo>
                    <a:pt x="0" y="21600"/>
                  </a:lnTo>
                  <a:lnTo>
                    <a:pt x="7200" y="14400"/>
                  </a:lnTo>
                  <a:lnTo>
                    <a:pt x="7200" y="7200"/>
                  </a:lnTo>
                  <a:lnTo>
                    <a:pt x="14400" y="7200"/>
                  </a:lnTo>
                  <a:lnTo>
                    <a:pt x="21600" y="0"/>
                  </a:lnTo>
                  <a:close/>
                </a:path>
              </a:pathLst>
            </a:custGeom>
            <a:solidFill>
              <a:srgbClr val="FFFFCC"/>
            </a:solidFill>
            <a:ln w="9525">
              <a:solidFill>
                <a:srgbClr val="000000"/>
              </a:solidFill>
              <a:miter lim="800000"/>
            </a:ln>
            <a:effectLst>
              <a:outerShdw dist="107763" dir="2700000" algn="ctr" rotWithShape="0">
                <a:srgbClr val="808080"/>
              </a:outerShdw>
            </a:effectLst>
          </p:spPr>
          <p:txBody>
            <a:bodyPr/>
            <a:lstStyle/>
            <a:p>
              <a:pPr>
                <a:defRPr/>
              </a:pPr>
              <a:endParaRPr lang="es-AR"/>
            </a:p>
          </p:txBody>
        </p:sp>
        <p:sp>
          <p:nvSpPr>
            <p:cNvPr id="84998" name="Text Box 9"/>
            <p:cNvSpPr txBox="1">
              <a:spLocks noChangeArrowheads="1"/>
            </p:cNvSpPr>
            <p:nvPr/>
          </p:nvSpPr>
          <p:spPr bwMode="auto">
            <a:xfrm>
              <a:off x="3290" y="3921"/>
              <a:ext cx="511" cy="212"/>
            </a:xfrm>
            <a:prstGeom prst="rect">
              <a:avLst/>
            </a:prstGeom>
            <a:noFill/>
            <a:ln w="9525">
              <a:noFill/>
              <a:miter lim="800000"/>
            </a:ln>
          </p:spPr>
          <p:txBody>
            <a:bodyPr wrap="none">
              <a:spAutoFit/>
            </a:bodyPr>
            <a:lstStyle/>
            <a:p>
              <a:pPr algn="just">
                <a:spcBef>
                  <a:spcPct val="20000"/>
                </a:spcBef>
              </a:pPr>
              <a:r>
                <a:rPr lang="es-ES_tradnl" sz="1600" b="1" i="1">
                  <a:solidFill>
                    <a:schemeClr val="bg1"/>
                  </a:solidFill>
                  <a:latin typeface="Times New Roman" panose="02020603050405020304" pitchFamily="18" charset="0"/>
                  <a:cs typeface="Times New Roman" panose="02020603050405020304" pitchFamily="18" charset="0"/>
                </a:rPr>
                <a:t>Tema 3</a:t>
              </a:r>
              <a:endParaRPr lang="es-ES" sz="1600" b="1" i="1">
                <a:solidFill>
                  <a:schemeClr val="bg1"/>
                </a:solidFill>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0"/>
            <a:ext cx="5076825" cy="1139825"/>
          </a:xfrm>
        </p:spPr>
        <p:txBody>
          <a:bodyPr/>
          <a:lstStyle/>
          <a:p>
            <a:pPr eaLnBrk="1" hangingPunct="1">
              <a:defRPr/>
            </a:pPr>
            <a:r>
              <a:rPr lang="es-ES" smtClean="0"/>
              <a:t>Aldosas:</a:t>
            </a:r>
            <a:endParaRPr lang="es-ES" smtClean="0"/>
          </a:p>
        </p:txBody>
      </p:sp>
      <p:pic>
        <p:nvPicPr>
          <p:cNvPr id="10243" name="Picture 6"/>
          <p:cNvPicPr>
            <a:picLocks noChangeAspect="1" noChangeArrowheads="1"/>
          </p:cNvPicPr>
          <p:nvPr/>
        </p:nvPicPr>
        <p:blipFill>
          <a:blip r:embed="rId1" cstate="print"/>
          <a:srcRect/>
          <a:stretch>
            <a:fillRect/>
          </a:stretch>
        </p:blipFill>
        <p:spPr bwMode="auto">
          <a:xfrm>
            <a:off x="0" y="1916113"/>
            <a:ext cx="9144000" cy="3032125"/>
          </a:xfrm>
          <a:prstGeom prst="rect">
            <a:avLst/>
          </a:prstGeom>
          <a:noFill/>
          <a:ln w="9525">
            <a:noFill/>
            <a:miter lim="800000"/>
            <a:headEnd/>
            <a:tailEnd/>
          </a:ln>
        </p:spPr>
      </p:pic>
      <p:sp>
        <p:nvSpPr>
          <p:cNvPr id="10244" name="AutoShape 7"/>
          <p:cNvSpPr>
            <a:spLocks noChangeArrowheads="1"/>
          </p:cNvSpPr>
          <p:nvPr/>
        </p:nvSpPr>
        <p:spPr bwMode="auto">
          <a:xfrm>
            <a:off x="3492500" y="5013325"/>
            <a:ext cx="358775" cy="719138"/>
          </a:xfrm>
          <a:prstGeom prst="upArrow">
            <a:avLst>
              <a:gd name="adj1" fmla="val 50000"/>
              <a:gd name="adj2" fmla="val 50111"/>
            </a:avLst>
          </a:prstGeom>
          <a:solidFill>
            <a:srgbClr val="FF9933"/>
          </a:solidFill>
          <a:ln w="9525">
            <a:solidFill>
              <a:schemeClr val="tx1"/>
            </a:solidFill>
            <a:miter lim="800000"/>
          </a:ln>
        </p:spPr>
        <p:txBody>
          <a:bodyPr wrap="none" anchor="ctr"/>
          <a:lstStyle/>
          <a:p>
            <a:endParaRPr lang="es-AR"/>
          </a:p>
        </p:txBody>
      </p:sp>
      <p:sp>
        <p:nvSpPr>
          <p:cNvPr id="10245" name="AutoShape 8"/>
          <p:cNvSpPr>
            <a:spLocks noChangeArrowheads="1"/>
          </p:cNvSpPr>
          <p:nvPr/>
        </p:nvSpPr>
        <p:spPr bwMode="auto">
          <a:xfrm>
            <a:off x="4427538" y="5013325"/>
            <a:ext cx="358775" cy="719138"/>
          </a:xfrm>
          <a:prstGeom prst="upArrow">
            <a:avLst>
              <a:gd name="adj1" fmla="val 50000"/>
              <a:gd name="adj2" fmla="val 50111"/>
            </a:avLst>
          </a:prstGeom>
          <a:solidFill>
            <a:srgbClr val="FF9933"/>
          </a:solidFill>
          <a:ln w="9525">
            <a:solidFill>
              <a:schemeClr val="tx1"/>
            </a:solidFill>
            <a:miter lim="800000"/>
          </a:ln>
        </p:spPr>
        <p:txBody>
          <a:bodyPr wrap="none" anchor="ctr"/>
          <a:lstStyle/>
          <a:p>
            <a:endParaRPr lang="es-AR"/>
          </a:p>
        </p:txBody>
      </p:sp>
      <p:sp>
        <p:nvSpPr>
          <p:cNvPr id="10246" name="AutoShape 9"/>
          <p:cNvSpPr>
            <a:spLocks noChangeArrowheads="1"/>
          </p:cNvSpPr>
          <p:nvPr/>
        </p:nvSpPr>
        <p:spPr bwMode="auto">
          <a:xfrm>
            <a:off x="7451725" y="4941888"/>
            <a:ext cx="358775" cy="719137"/>
          </a:xfrm>
          <a:prstGeom prst="upArrow">
            <a:avLst>
              <a:gd name="adj1" fmla="val 50000"/>
              <a:gd name="adj2" fmla="val 50111"/>
            </a:avLst>
          </a:prstGeom>
          <a:solidFill>
            <a:srgbClr val="FF9933"/>
          </a:solidFill>
          <a:ln w="9525">
            <a:solidFill>
              <a:schemeClr val="tx1"/>
            </a:solidFill>
            <a:miter lim="800000"/>
          </a:ln>
        </p:spPr>
        <p:txBody>
          <a:bodyPr wrap="none" anchor="ctr"/>
          <a:lstStyle/>
          <a:p>
            <a:endParaRPr lang="es-AR"/>
          </a:p>
        </p:txBody>
      </p:sp>
      <p:sp>
        <p:nvSpPr>
          <p:cNvPr id="10247" name="Rectangle 10"/>
          <p:cNvSpPr>
            <a:spLocks noChangeArrowheads="1"/>
          </p:cNvSpPr>
          <p:nvPr/>
        </p:nvSpPr>
        <p:spPr bwMode="auto">
          <a:xfrm>
            <a:off x="827088" y="3789363"/>
            <a:ext cx="8316912" cy="287337"/>
          </a:xfrm>
          <a:prstGeom prst="rect">
            <a:avLst/>
          </a:prstGeom>
          <a:solidFill>
            <a:srgbClr val="FF9933">
              <a:alpha val="36078"/>
            </a:srgbClr>
          </a:solidFill>
          <a:ln w="9525">
            <a:solidFill>
              <a:schemeClr val="tx1"/>
            </a:solidFill>
            <a:miter lim="800000"/>
          </a:ln>
        </p:spPr>
        <p:txBody>
          <a:bodyPr wrap="none" anchor="ctr"/>
          <a:lstStyle/>
          <a:p>
            <a:endParaRPr lang="es-AR"/>
          </a:p>
        </p:txBody>
      </p:sp>
      <p:sp>
        <p:nvSpPr>
          <p:cNvPr id="49163" name="Text Box 11"/>
          <p:cNvSpPr txBox="1">
            <a:spLocks noChangeArrowheads="1"/>
          </p:cNvSpPr>
          <p:nvPr/>
        </p:nvSpPr>
        <p:spPr bwMode="auto">
          <a:xfrm>
            <a:off x="3419475" y="5949950"/>
            <a:ext cx="4608513" cy="396875"/>
          </a:xfrm>
          <a:prstGeom prst="rect">
            <a:avLst/>
          </a:prstGeom>
          <a:noFill/>
          <a:ln w="9525">
            <a:noFill/>
            <a:miter lim="800000"/>
          </a:ln>
          <a:effectLst/>
        </p:spPr>
        <p:txBody>
          <a:bodyPr>
            <a:spAutoFit/>
          </a:bodyPr>
          <a:lstStyle/>
          <a:p>
            <a:pPr>
              <a:spcBef>
                <a:spcPct val="50000"/>
              </a:spcBef>
              <a:defRPr/>
            </a:pPr>
            <a:r>
              <a:rPr lang="es-ES" sz="2000" b="1">
                <a:solidFill>
                  <a:schemeClr val="tx2"/>
                </a:solidFill>
                <a:effectLst>
                  <a:outerShdw blurRad="38100" dist="38100" dir="2700000" algn="tl">
                    <a:srgbClr val="000000"/>
                  </a:outerShdw>
                </a:effectLst>
              </a:rPr>
              <a:t>Glc    Man                            Gal</a:t>
            </a:r>
            <a:endParaRPr lang="es-ES" sz="2000" b="1">
              <a:solidFill>
                <a:schemeClr val="tx2"/>
              </a:solidFill>
              <a:effectLst>
                <a:outerShdw blurRad="38100" dist="38100" dir="2700000" algn="tl">
                  <a:srgbClr val="000000"/>
                </a:outerShdw>
              </a:effectLst>
            </a:endParaRPr>
          </a:p>
        </p:txBody>
      </p:sp>
      <p:sp>
        <p:nvSpPr>
          <p:cNvPr id="10249" name="Text Box 12"/>
          <p:cNvSpPr txBox="1">
            <a:spLocks noChangeArrowheads="1"/>
          </p:cNvSpPr>
          <p:nvPr/>
        </p:nvSpPr>
        <p:spPr bwMode="auto">
          <a:xfrm>
            <a:off x="1187450" y="1341438"/>
            <a:ext cx="7561263" cy="366712"/>
          </a:xfrm>
          <a:prstGeom prst="rect">
            <a:avLst/>
          </a:prstGeom>
          <a:noFill/>
          <a:ln w="9525">
            <a:noFill/>
            <a:miter lim="800000"/>
          </a:ln>
        </p:spPr>
        <p:txBody>
          <a:bodyPr>
            <a:spAutoFit/>
          </a:bodyPr>
          <a:lstStyle/>
          <a:p>
            <a:pPr>
              <a:spcBef>
                <a:spcPct val="50000"/>
              </a:spcBef>
            </a:pPr>
            <a:r>
              <a:rPr lang="es-ES"/>
              <a:t>      ribosa              arabinosa              xilosa                liosa          </a:t>
            </a:r>
            <a:endParaRPr lang="es-ES"/>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277813"/>
            <a:ext cx="8147050" cy="1566862"/>
          </a:xfrm>
        </p:spPr>
        <p:txBody>
          <a:bodyPr>
            <a:normAutofit fontScale="90000"/>
          </a:bodyPr>
          <a:lstStyle/>
          <a:p>
            <a:pPr eaLnBrk="1" hangingPunct="1">
              <a:defRPr/>
            </a:pPr>
            <a:r>
              <a:rPr lang="es-ES" sz="4000" dirty="0" smtClean="0"/>
              <a:t>Búsqueda de artículos de investigación: publicaciones (</a:t>
            </a:r>
            <a:r>
              <a:rPr lang="es-ES" sz="4000" dirty="0" err="1" smtClean="0"/>
              <a:t>papers</a:t>
            </a:r>
            <a:r>
              <a:rPr lang="es-ES" sz="4000" dirty="0" smtClean="0"/>
              <a:t>)</a:t>
            </a:r>
            <a:endParaRPr lang="es-ES" sz="4000" dirty="0" smtClean="0"/>
          </a:p>
        </p:txBody>
      </p:sp>
      <p:sp>
        <p:nvSpPr>
          <p:cNvPr id="210947" name="Rectangle 3"/>
          <p:cNvSpPr>
            <a:spLocks noGrp="1" noChangeArrowheads="1"/>
          </p:cNvSpPr>
          <p:nvPr>
            <p:ph idx="1"/>
          </p:nvPr>
        </p:nvSpPr>
        <p:spPr>
          <a:xfrm>
            <a:off x="250825" y="2781300"/>
            <a:ext cx="8858250" cy="2303463"/>
          </a:xfrm>
        </p:spPr>
        <p:txBody>
          <a:bodyPr/>
          <a:lstStyle/>
          <a:p>
            <a:pPr lvl="2" eaLnBrk="1" hangingPunct="1">
              <a:defRPr/>
            </a:pPr>
            <a:r>
              <a:rPr lang="es-ES" dirty="0" smtClean="0">
                <a:hlinkClick r:id="rId1"/>
              </a:rPr>
              <a:t>www.sciencedirect.com</a:t>
            </a:r>
            <a:endParaRPr lang="es-ES" dirty="0" smtClean="0"/>
          </a:p>
          <a:p>
            <a:pPr lvl="2" eaLnBrk="1" hangingPunct="1">
              <a:defRPr/>
            </a:pPr>
            <a:endParaRPr lang="es-ES" dirty="0" smtClean="0">
              <a:hlinkClick r:id="rId2"/>
            </a:endParaRPr>
          </a:p>
          <a:p>
            <a:pPr lvl="2" eaLnBrk="1" hangingPunct="1">
              <a:defRPr/>
            </a:pPr>
            <a:r>
              <a:rPr lang="es-ES" dirty="0" smtClean="0">
                <a:hlinkClick r:id="rId2"/>
              </a:rPr>
              <a:t>www.ncbi.nlm.nih.gov</a:t>
            </a:r>
            <a:r>
              <a:rPr lang="es-ES" dirty="0" smtClean="0"/>
              <a:t>  (sección PUBMED)</a:t>
            </a:r>
            <a:endParaRPr lang="es-ES" dirty="0" smtClean="0"/>
          </a:p>
          <a:p>
            <a:pPr lvl="2" eaLnBrk="1" hangingPunct="1">
              <a:defRPr/>
            </a:pPr>
            <a:endParaRPr lang="es-ES" dirty="0" smtClean="0"/>
          </a:p>
          <a:p>
            <a:pPr lvl="2" eaLnBrk="1" hangingPunct="1">
              <a:defRPr/>
            </a:pPr>
            <a:r>
              <a:rPr lang="es-ES" dirty="0" smtClean="0">
                <a:solidFill>
                  <a:schemeClr val="hlink"/>
                </a:solidFill>
                <a:hlinkClick r:id="rId3"/>
              </a:rPr>
              <a:t>www.scholar.google.com</a:t>
            </a:r>
            <a:endParaRPr lang="es-ES" dirty="0" smtClean="0">
              <a:solidFill>
                <a:schemeClr val="hlink"/>
              </a:solidFill>
            </a:endParaRPr>
          </a:p>
          <a:p>
            <a:pPr lvl="2" eaLnBrk="1" hangingPunct="1">
              <a:buFont typeface="Wingdings" panose="05000000000000000000" pitchFamily="2" charset="2"/>
              <a:buNone/>
              <a:defRPr/>
            </a:pPr>
            <a:endParaRPr lang="es-ES" dirty="0" smtClean="0">
              <a:solidFill>
                <a:schemeClr val="hlink"/>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p:cNvSpPr>
            <a:spLocks noGrp="1" noChangeArrowheads="1"/>
          </p:cNvSpPr>
          <p:nvPr>
            <p:ph idx="1"/>
          </p:nvPr>
        </p:nvSpPr>
        <p:spPr>
          <a:xfrm>
            <a:off x="468313" y="188913"/>
            <a:ext cx="8229600" cy="4530725"/>
          </a:xfrm>
        </p:spPr>
        <p:txBody>
          <a:bodyPr/>
          <a:lstStyle/>
          <a:p>
            <a:pPr eaLnBrk="1" hangingPunct="1">
              <a:defRPr/>
            </a:pPr>
            <a:r>
              <a:rPr lang="es-ES" dirty="0" smtClean="0"/>
              <a:t>EN LA NATURALEZA PREDOMINAN MONOSACÁRIDOS DE LA </a:t>
            </a:r>
            <a:r>
              <a:rPr lang="es-ES" dirty="0" smtClean="0">
                <a:solidFill>
                  <a:schemeClr val="hlink"/>
                </a:solidFill>
              </a:rPr>
              <a:t>SERIE D</a:t>
            </a:r>
            <a:endParaRPr lang="es-ES" dirty="0" smtClean="0">
              <a:solidFill>
                <a:schemeClr val="hlink"/>
              </a:solidFill>
            </a:endParaRPr>
          </a:p>
          <a:p>
            <a:pPr eaLnBrk="1" hangingPunct="1">
              <a:defRPr/>
            </a:pPr>
            <a:endParaRPr lang="es-ES" dirty="0" smtClean="0"/>
          </a:p>
          <a:p>
            <a:pPr eaLnBrk="1" hangingPunct="1">
              <a:defRPr/>
            </a:pPr>
            <a:r>
              <a:rPr lang="es-ES" dirty="0" smtClean="0"/>
              <a:t>Si quiero escribir la </a:t>
            </a:r>
            <a:r>
              <a:rPr lang="es-ES" dirty="0" smtClean="0">
                <a:solidFill>
                  <a:schemeClr val="hlink"/>
                </a:solidFill>
              </a:rPr>
              <a:t>L-Glucosa</a:t>
            </a:r>
            <a:r>
              <a:rPr lang="es-ES" dirty="0" smtClean="0"/>
              <a:t>: ha de ser </a:t>
            </a:r>
            <a:r>
              <a:rPr lang="es-ES" dirty="0" smtClean="0">
                <a:solidFill>
                  <a:schemeClr val="hlink"/>
                </a:solidFill>
              </a:rPr>
              <a:t>la imagen especular</a:t>
            </a:r>
            <a:r>
              <a:rPr lang="es-ES" dirty="0" smtClean="0"/>
              <a:t> de la  D-Glucosa</a:t>
            </a:r>
            <a:endParaRPr lang="es-ES" dirty="0" smtClean="0"/>
          </a:p>
        </p:txBody>
      </p:sp>
      <p:pic>
        <p:nvPicPr>
          <p:cNvPr id="64524" name="Picture 12"/>
          <p:cNvPicPr>
            <a:picLocks noChangeAspect="1" noChangeArrowheads="1"/>
          </p:cNvPicPr>
          <p:nvPr/>
        </p:nvPicPr>
        <p:blipFill>
          <a:blip r:embed="rId1" cstate="print"/>
          <a:srcRect/>
          <a:stretch>
            <a:fillRect/>
          </a:stretch>
        </p:blipFill>
        <p:spPr bwMode="auto">
          <a:xfrm>
            <a:off x="5148263" y="3213100"/>
            <a:ext cx="3052762" cy="3429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7" presetClass="entr" presetSubtype="2" fill="hold" nodeType="clickEffect">
                                  <p:stCondLst>
                                    <p:cond delay="0"/>
                                  </p:stCondLst>
                                  <p:childTnLst>
                                    <p:set>
                                      <p:cBhvr>
                                        <p:cTn id="14" dur="1" fill="hold">
                                          <p:stCondLst>
                                            <p:cond delay="0"/>
                                          </p:stCondLst>
                                        </p:cTn>
                                        <p:tgtEl>
                                          <p:spTgt spid="64524"/>
                                        </p:tgtEl>
                                        <p:attrNameLst>
                                          <p:attrName>style.visibility</p:attrName>
                                        </p:attrNameLst>
                                      </p:cBhvr>
                                      <p:to>
                                        <p:strVal val="visible"/>
                                      </p:to>
                                    </p:set>
                                    <p:anim calcmode="lin" valueType="num">
                                      <p:cBhvr additive="base">
                                        <p:cTn id="15" dur="1000" fill="hold"/>
                                        <p:tgtEl>
                                          <p:spTgt spid="64524"/>
                                        </p:tgtEl>
                                        <p:attrNameLst>
                                          <p:attrName>ppt_x</p:attrName>
                                        </p:attrNameLst>
                                      </p:cBhvr>
                                      <p:tavLst>
                                        <p:tav tm="0">
                                          <p:val>
                                            <p:strVal val="1+#ppt_w/2"/>
                                          </p:val>
                                        </p:tav>
                                        <p:tav tm="100000">
                                          <p:val>
                                            <p:strVal val="#ppt_x"/>
                                          </p:val>
                                        </p:tav>
                                      </p:tavLst>
                                    </p:anim>
                                    <p:anim calcmode="lin" valueType="num">
                                      <p:cBhvr additive="base">
                                        <p:cTn id="16" dur="1000" fill="hold"/>
                                        <p:tgtEl>
                                          <p:spTgt spid="645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4"/>
          <p:cNvSpPr>
            <a:spLocks noGrp="1" noChangeArrowheads="1"/>
          </p:cNvSpPr>
          <p:nvPr>
            <p:ph type="title"/>
          </p:nvPr>
        </p:nvSpPr>
        <p:spPr>
          <a:xfrm>
            <a:off x="457200" y="277813"/>
            <a:ext cx="3683000" cy="1139825"/>
          </a:xfrm>
        </p:spPr>
        <p:txBody>
          <a:bodyPr/>
          <a:lstStyle/>
          <a:p>
            <a:pPr eaLnBrk="1" hangingPunct="1">
              <a:defRPr/>
            </a:pPr>
            <a:r>
              <a:rPr lang="es-ES" smtClean="0"/>
              <a:t>Cetosas</a:t>
            </a:r>
            <a:endParaRPr lang="es-ES" smtClean="0"/>
          </a:p>
        </p:txBody>
      </p:sp>
      <p:pic>
        <p:nvPicPr>
          <p:cNvPr id="12291" name="Picture 5" descr="fi9p9b"/>
          <p:cNvPicPr>
            <a:picLocks noChangeAspect="1" noChangeArrowheads="1"/>
          </p:cNvPicPr>
          <p:nvPr/>
        </p:nvPicPr>
        <p:blipFill>
          <a:blip r:embed="rId1" cstate="print"/>
          <a:srcRect/>
          <a:stretch>
            <a:fillRect/>
          </a:stretch>
        </p:blipFill>
        <p:spPr bwMode="auto">
          <a:xfrm>
            <a:off x="4932363" y="0"/>
            <a:ext cx="3954462" cy="6858000"/>
          </a:xfrm>
          <a:prstGeom prst="rect">
            <a:avLst/>
          </a:prstGeom>
          <a:noFill/>
          <a:ln w="9525">
            <a:noFill/>
            <a:miter lim="800000"/>
            <a:headEnd/>
            <a:tailEnd/>
          </a:ln>
        </p:spPr>
      </p:pic>
      <p:sp>
        <p:nvSpPr>
          <p:cNvPr id="12292" name="Rectangle 6"/>
          <p:cNvSpPr>
            <a:spLocks noChangeArrowheads="1"/>
          </p:cNvSpPr>
          <p:nvPr/>
        </p:nvSpPr>
        <p:spPr bwMode="auto">
          <a:xfrm>
            <a:off x="4932363" y="5805488"/>
            <a:ext cx="3671887" cy="287337"/>
          </a:xfrm>
          <a:prstGeom prst="rect">
            <a:avLst/>
          </a:prstGeom>
          <a:solidFill>
            <a:schemeClr val="accent1">
              <a:alpha val="27058"/>
            </a:schemeClr>
          </a:solidFill>
          <a:ln w="9525">
            <a:solidFill>
              <a:schemeClr val="tx1"/>
            </a:solidFill>
            <a:miter lim="800000"/>
          </a:ln>
        </p:spPr>
        <p:txBody>
          <a:bodyPr wrap="none" anchor="ctr"/>
          <a:lstStyle/>
          <a:p>
            <a:endParaRPr lang="es-AR"/>
          </a:p>
        </p:txBody>
      </p:sp>
      <p:sp>
        <p:nvSpPr>
          <p:cNvPr id="12293" name="Rectangle 7"/>
          <p:cNvSpPr>
            <a:spLocks noChangeArrowheads="1"/>
          </p:cNvSpPr>
          <p:nvPr/>
        </p:nvSpPr>
        <p:spPr bwMode="auto">
          <a:xfrm>
            <a:off x="5724525" y="3644900"/>
            <a:ext cx="2016125" cy="215900"/>
          </a:xfrm>
          <a:prstGeom prst="rect">
            <a:avLst/>
          </a:prstGeom>
          <a:solidFill>
            <a:schemeClr val="accent1">
              <a:alpha val="27058"/>
            </a:schemeClr>
          </a:solidFill>
          <a:ln w="9525">
            <a:solidFill>
              <a:schemeClr val="tx1"/>
            </a:solidFill>
            <a:miter lim="800000"/>
          </a:ln>
        </p:spPr>
        <p:txBody>
          <a:bodyPr wrap="none" anchor="ctr"/>
          <a:lstStyle/>
          <a:p>
            <a:endParaRPr lang="es-AR"/>
          </a:p>
        </p:txBody>
      </p:sp>
      <p:sp>
        <p:nvSpPr>
          <p:cNvPr id="12294" name="AutoShape 8"/>
          <p:cNvSpPr>
            <a:spLocks noChangeArrowheads="1"/>
          </p:cNvSpPr>
          <p:nvPr/>
        </p:nvSpPr>
        <p:spPr bwMode="auto">
          <a:xfrm>
            <a:off x="6227763" y="6570663"/>
            <a:ext cx="288925" cy="287337"/>
          </a:xfrm>
          <a:prstGeom prst="upArrow">
            <a:avLst>
              <a:gd name="adj1" fmla="val 50000"/>
              <a:gd name="adj2" fmla="val 25000"/>
            </a:avLst>
          </a:prstGeom>
          <a:solidFill>
            <a:schemeClr val="bg2"/>
          </a:solidFill>
          <a:ln w="9525">
            <a:solidFill>
              <a:schemeClr val="tx1"/>
            </a:solidFill>
            <a:miter lim="800000"/>
          </a:ln>
        </p:spPr>
        <p:txBody>
          <a:bodyPr wrap="none" anchor="ctr"/>
          <a:lstStyle/>
          <a:p>
            <a:endParaRPr lang="es-AR"/>
          </a:p>
        </p:txBody>
      </p:sp>
      <p:sp>
        <p:nvSpPr>
          <p:cNvPr id="12295" name="Text Box 9"/>
          <p:cNvSpPr txBox="1">
            <a:spLocks noChangeArrowheads="1"/>
          </p:cNvSpPr>
          <p:nvPr/>
        </p:nvSpPr>
        <p:spPr bwMode="auto">
          <a:xfrm>
            <a:off x="179388" y="2420938"/>
            <a:ext cx="8675687" cy="336550"/>
          </a:xfrm>
          <a:prstGeom prst="rect">
            <a:avLst/>
          </a:prstGeom>
          <a:solidFill>
            <a:schemeClr val="bg1"/>
          </a:solidFill>
          <a:ln w="9525">
            <a:noFill/>
            <a:miter lim="800000"/>
          </a:ln>
        </p:spPr>
        <p:txBody>
          <a:bodyPr>
            <a:spAutoFit/>
          </a:bodyPr>
          <a:lstStyle/>
          <a:p>
            <a:pPr>
              <a:spcBef>
                <a:spcPct val="50000"/>
              </a:spcBef>
            </a:pPr>
            <a:r>
              <a:rPr lang="es-ES" sz="1600"/>
              <a:t>Si agregamos  un grupo HCOH entre C 2 y C 3 tendremos  2 compuestos distintos</a:t>
            </a:r>
            <a:endParaRPr lang="es-ES" sz="1600"/>
          </a:p>
        </p:txBody>
      </p:sp>
      <p:sp>
        <p:nvSpPr>
          <p:cNvPr id="12296" name="AutoShape 10"/>
          <p:cNvSpPr>
            <a:spLocks noChangeArrowheads="1"/>
          </p:cNvSpPr>
          <p:nvPr/>
        </p:nvSpPr>
        <p:spPr bwMode="auto">
          <a:xfrm rot="4310730">
            <a:off x="5291931" y="4221957"/>
            <a:ext cx="288925" cy="287338"/>
          </a:xfrm>
          <a:prstGeom prst="upArrow">
            <a:avLst>
              <a:gd name="adj1" fmla="val 50000"/>
              <a:gd name="adj2" fmla="val 25000"/>
            </a:avLst>
          </a:prstGeom>
          <a:solidFill>
            <a:schemeClr val="bg2"/>
          </a:solidFill>
          <a:ln w="9525">
            <a:solidFill>
              <a:schemeClr val="tx1"/>
            </a:solidFill>
            <a:miter lim="800000"/>
          </a:ln>
        </p:spPr>
        <p:txBody>
          <a:bodyPr wrap="none" anchor="ctr"/>
          <a:lstStyle/>
          <a:p>
            <a:endParaRPr lang="es-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defRPr/>
            </a:pPr>
            <a:r>
              <a:rPr lang="es-ES" sz="4000" smtClean="0"/>
              <a:t>Estructura cíclica de monosacáridos</a:t>
            </a:r>
            <a:endParaRPr lang="es-ES" sz="4000" smtClean="0"/>
          </a:p>
        </p:txBody>
      </p:sp>
      <p:pic>
        <p:nvPicPr>
          <p:cNvPr id="65540" name="Picture 4"/>
          <p:cNvPicPr>
            <a:picLocks noChangeAspect="1" noChangeArrowheads="1"/>
          </p:cNvPicPr>
          <p:nvPr/>
        </p:nvPicPr>
        <p:blipFill>
          <a:blip r:embed="rId1" cstate="print"/>
          <a:srcRect/>
          <a:stretch>
            <a:fillRect/>
          </a:stretch>
        </p:blipFill>
        <p:spPr bwMode="auto">
          <a:xfrm>
            <a:off x="179388" y="1916113"/>
            <a:ext cx="4249737" cy="3187700"/>
          </a:xfrm>
          <a:prstGeom prst="rect">
            <a:avLst/>
          </a:prstGeom>
          <a:noFill/>
          <a:ln w="9525">
            <a:noFill/>
            <a:miter lim="800000"/>
            <a:headEnd/>
            <a:tailEnd/>
          </a:ln>
        </p:spPr>
      </p:pic>
      <p:pic>
        <p:nvPicPr>
          <p:cNvPr id="65542" name="Picture 6" descr="fi9p13"/>
          <p:cNvPicPr>
            <a:picLocks noChangeAspect="1" noChangeArrowheads="1"/>
          </p:cNvPicPr>
          <p:nvPr/>
        </p:nvPicPr>
        <p:blipFill>
          <a:blip r:embed="rId2" cstate="print"/>
          <a:srcRect l="7216" t="54642" r="8603" b="8191"/>
          <a:stretch>
            <a:fillRect/>
          </a:stretch>
        </p:blipFill>
        <p:spPr bwMode="auto">
          <a:xfrm>
            <a:off x="5003800" y="5300663"/>
            <a:ext cx="3476625" cy="1362075"/>
          </a:xfrm>
          <a:prstGeom prst="rect">
            <a:avLst/>
          </a:prstGeom>
          <a:noFill/>
          <a:ln w="9525">
            <a:noFill/>
            <a:miter lim="800000"/>
            <a:headEnd/>
            <a:tailEnd/>
          </a:ln>
        </p:spPr>
      </p:pic>
      <p:grpSp>
        <p:nvGrpSpPr>
          <p:cNvPr id="2" name="Group 8"/>
          <p:cNvGrpSpPr/>
          <p:nvPr/>
        </p:nvGrpSpPr>
        <p:grpSpPr bwMode="auto">
          <a:xfrm>
            <a:off x="4716463" y="1916113"/>
            <a:ext cx="4191000" cy="3143250"/>
            <a:chOff x="2971" y="1207"/>
            <a:chExt cx="2640" cy="1980"/>
          </a:xfrm>
        </p:grpSpPr>
        <p:pic>
          <p:nvPicPr>
            <p:cNvPr id="13318" name="Picture 5"/>
            <p:cNvPicPr>
              <a:picLocks noChangeAspect="1" noChangeArrowheads="1"/>
            </p:cNvPicPr>
            <p:nvPr/>
          </p:nvPicPr>
          <p:blipFill>
            <a:blip r:embed="rId3" cstate="print"/>
            <a:srcRect/>
            <a:stretch>
              <a:fillRect/>
            </a:stretch>
          </p:blipFill>
          <p:spPr bwMode="auto">
            <a:xfrm>
              <a:off x="2971" y="1207"/>
              <a:ext cx="2640" cy="1980"/>
            </a:xfrm>
            <a:prstGeom prst="rect">
              <a:avLst/>
            </a:prstGeom>
            <a:noFill/>
            <a:ln w="9525">
              <a:noFill/>
              <a:miter lim="800000"/>
              <a:headEnd/>
              <a:tailEnd/>
            </a:ln>
          </p:spPr>
        </p:pic>
        <p:sp>
          <p:nvSpPr>
            <p:cNvPr id="13319" name="Text Box 7"/>
            <p:cNvSpPr txBox="1">
              <a:spLocks noChangeArrowheads="1"/>
            </p:cNvSpPr>
            <p:nvPr/>
          </p:nvSpPr>
          <p:spPr bwMode="auto">
            <a:xfrm>
              <a:off x="5375" y="1752"/>
              <a:ext cx="136" cy="173"/>
            </a:xfrm>
            <a:prstGeom prst="rect">
              <a:avLst/>
            </a:prstGeom>
            <a:noFill/>
            <a:ln w="9525">
              <a:noFill/>
              <a:miter lim="800000"/>
            </a:ln>
          </p:spPr>
          <p:txBody>
            <a:bodyPr>
              <a:spAutoFit/>
            </a:bodyPr>
            <a:lstStyle/>
            <a:p>
              <a:pPr>
                <a:spcBef>
                  <a:spcPct val="50000"/>
                </a:spcBef>
              </a:pPr>
              <a:r>
                <a:rPr lang="es-ES" sz="1200">
                  <a:solidFill>
                    <a:srgbClr val="000000"/>
                  </a:solidFill>
                  <a:latin typeface="Arial" panose="020B0604020202020204" pitchFamily="34" charset="0"/>
                </a:rPr>
                <a:t>H</a:t>
              </a:r>
              <a:endParaRPr lang="es-ES" sz="1200">
                <a:solidFill>
                  <a:srgbClr val="000000"/>
                </a:solidFill>
                <a:latin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5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5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79388" y="260350"/>
            <a:ext cx="8569325" cy="1944688"/>
          </a:xfrm>
        </p:spPr>
        <p:txBody>
          <a:bodyPr>
            <a:normAutofit fontScale="90000"/>
          </a:bodyPr>
          <a:lstStyle/>
          <a:p>
            <a:pPr eaLnBrk="1" hangingPunct="1">
              <a:defRPr/>
            </a:pPr>
            <a:r>
              <a:rPr lang="es-ES" sz="4000" smtClean="0"/>
              <a:t>Formas anoméricas de aldosas </a:t>
            </a:r>
            <a:br>
              <a:rPr lang="es-ES" sz="4000" smtClean="0"/>
            </a:br>
            <a:r>
              <a:rPr lang="es-ES" sz="4000" smtClean="0"/>
              <a:t>con estructura cíclica</a:t>
            </a:r>
            <a:br>
              <a:rPr lang="es-ES" sz="4000" smtClean="0"/>
            </a:br>
            <a:r>
              <a:rPr lang="es-ES" sz="2800" smtClean="0"/>
              <a:t>(difieren en la configuración del </a:t>
            </a:r>
            <a:br>
              <a:rPr lang="es-ES" sz="2800" smtClean="0"/>
            </a:br>
            <a:r>
              <a:rPr lang="es-ES" sz="2800" smtClean="0"/>
              <a:t>carbono hemiacetálico)</a:t>
            </a:r>
            <a:endParaRPr lang="es-ES" sz="2800" smtClean="0"/>
          </a:p>
        </p:txBody>
      </p:sp>
      <p:pic>
        <p:nvPicPr>
          <p:cNvPr id="14339" name="Picture 4" descr="sp2882"/>
          <p:cNvPicPr>
            <a:picLocks noChangeAspect="1" noChangeArrowheads="1"/>
          </p:cNvPicPr>
          <p:nvPr/>
        </p:nvPicPr>
        <p:blipFill>
          <a:blip r:embed="rId1" cstate="print"/>
          <a:srcRect r="-1176" b="19440"/>
          <a:stretch>
            <a:fillRect/>
          </a:stretch>
        </p:blipFill>
        <p:spPr bwMode="auto">
          <a:xfrm>
            <a:off x="1763713" y="2852738"/>
            <a:ext cx="5903912" cy="2416175"/>
          </a:xfrm>
          <a:prstGeom prst="rect">
            <a:avLst/>
          </a:prstGeom>
          <a:noFill/>
          <a:ln w="9525">
            <a:noFill/>
            <a:miter lim="800000"/>
            <a:headEnd/>
            <a:tailEnd/>
          </a:ln>
        </p:spPr>
      </p:pic>
      <p:sp>
        <p:nvSpPr>
          <p:cNvPr id="66565" name="Text Box 5"/>
          <p:cNvSpPr txBox="1">
            <a:spLocks noChangeArrowheads="1"/>
          </p:cNvSpPr>
          <p:nvPr/>
        </p:nvSpPr>
        <p:spPr bwMode="auto">
          <a:xfrm>
            <a:off x="2195513" y="5516563"/>
            <a:ext cx="1800225" cy="366712"/>
          </a:xfrm>
          <a:prstGeom prst="rect">
            <a:avLst/>
          </a:prstGeom>
          <a:noFill/>
          <a:ln w="9525">
            <a:noFill/>
            <a:miter lim="800000"/>
          </a:ln>
          <a:effectLst/>
        </p:spPr>
        <p:txBody>
          <a:bodyPr>
            <a:spAutoFit/>
          </a:bodyPr>
          <a:lstStyle/>
          <a:p>
            <a:pPr>
              <a:spcBef>
                <a:spcPct val="50000"/>
              </a:spcBef>
              <a:defRPr/>
            </a:pPr>
            <a:r>
              <a:rPr lang="es-ES" b="1">
                <a:effectLst>
                  <a:outerShdw blurRad="38100" dist="38100" dir="2700000" algn="tl">
                    <a:srgbClr val="000000"/>
                  </a:outerShdw>
                </a:effectLst>
                <a:latin typeface="Symbol" panose="05050102010706020507" pitchFamily="18" charset="2"/>
              </a:rPr>
              <a:t>a</a:t>
            </a:r>
            <a:r>
              <a:rPr lang="es-ES" b="1">
                <a:effectLst>
                  <a:outerShdw blurRad="38100" dist="38100" dir="2700000" algn="tl">
                    <a:srgbClr val="000000"/>
                  </a:outerShdw>
                </a:effectLst>
              </a:rPr>
              <a:t>-D-Glucosa</a:t>
            </a:r>
            <a:endParaRPr lang="es-ES" b="1">
              <a:effectLst>
                <a:outerShdw blurRad="38100" dist="38100" dir="2700000" algn="tl">
                  <a:srgbClr val="000000"/>
                </a:outerShdw>
              </a:effectLst>
              <a:latin typeface="Symbol" panose="05050102010706020507" pitchFamily="18" charset="2"/>
            </a:endParaRPr>
          </a:p>
        </p:txBody>
      </p:sp>
      <p:sp>
        <p:nvSpPr>
          <p:cNvPr id="66566" name="Text Box 6"/>
          <p:cNvSpPr txBox="1">
            <a:spLocks noChangeArrowheads="1"/>
          </p:cNvSpPr>
          <p:nvPr/>
        </p:nvSpPr>
        <p:spPr bwMode="auto">
          <a:xfrm>
            <a:off x="5219700" y="5516563"/>
            <a:ext cx="1800225" cy="366712"/>
          </a:xfrm>
          <a:prstGeom prst="rect">
            <a:avLst/>
          </a:prstGeom>
          <a:noFill/>
          <a:ln w="9525">
            <a:noFill/>
            <a:miter lim="800000"/>
          </a:ln>
          <a:effectLst/>
        </p:spPr>
        <p:txBody>
          <a:bodyPr>
            <a:spAutoFit/>
          </a:bodyPr>
          <a:lstStyle/>
          <a:p>
            <a:pPr>
              <a:spcBef>
                <a:spcPct val="50000"/>
              </a:spcBef>
              <a:defRPr/>
            </a:pPr>
            <a:r>
              <a:rPr lang="es-ES" b="1">
                <a:effectLst>
                  <a:outerShdw blurRad="38100" dist="38100" dir="2700000" algn="tl">
                    <a:srgbClr val="000000"/>
                  </a:outerShdw>
                </a:effectLst>
                <a:latin typeface="Symbol" panose="05050102010706020507" pitchFamily="18" charset="2"/>
              </a:rPr>
              <a:t>b</a:t>
            </a:r>
            <a:r>
              <a:rPr lang="es-ES" b="1">
                <a:effectLst>
                  <a:outerShdw blurRad="38100" dist="38100" dir="2700000" algn="tl">
                    <a:srgbClr val="000000"/>
                  </a:outerShdw>
                </a:effectLst>
              </a:rPr>
              <a:t>-D-Glucosa</a:t>
            </a:r>
            <a:endParaRPr lang="es-ES" b="1">
              <a:effectLst>
                <a:outerShdw blurRad="38100" dist="38100" dir="2700000" algn="tl">
                  <a:srgbClr val="000000"/>
                </a:outerShdw>
              </a:effectLst>
              <a:latin typeface="Symbol" panose="05050102010706020507" pitchFamily="18" charset="2"/>
            </a:endParaRPr>
          </a:p>
        </p:txBody>
      </p:sp>
      <p:sp>
        <p:nvSpPr>
          <p:cNvPr id="66567" name="AutoShape 7"/>
          <p:cNvSpPr>
            <a:spLocks noChangeArrowheads="1"/>
          </p:cNvSpPr>
          <p:nvPr/>
        </p:nvSpPr>
        <p:spPr bwMode="auto">
          <a:xfrm rot="10800000">
            <a:off x="6300788" y="1989138"/>
            <a:ext cx="792162" cy="287337"/>
          </a:xfrm>
          <a:prstGeom prst="rightArrow">
            <a:avLst>
              <a:gd name="adj1" fmla="val 50000"/>
              <a:gd name="adj2" fmla="val 68923"/>
            </a:avLst>
          </a:prstGeom>
          <a:solidFill>
            <a:schemeClr val="hlink"/>
          </a:solidFill>
          <a:ln w="9525">
            <a:solidFill>
              <a:schemeClr val="tx1"/>
            </a:solidFill>
            <a:miter lim="800000"/>
          </a:ln>
        </p:spPr>
        <p:txBody>
          <a:bodyPr wrap="none" anchor="ctr"/>
          <a:lstStyle/>
          <a:p>
            <a:endParaRPr lang="es-AR"/>
          </a:p>
        </p:txBody>
      </p:sp>
      <p:sp>
        <p:nvSpPr>
          <p:cNvPr id="14343" name="Text Box 8"/>
          <p:cNvSpPr txBox="1">
            <a:spLocks noChangeArrowheads="1"/>
          </p:cNvSpPr>
          <p:nvPr/>
        </p:nvSpPr>
        <p:spPr bwMode="auto">
          <a:xfrm>
            <a:off x="1619250" y="6308725"/>
            <a:ext cx="5689600" cy="366713"/>
          </a:xfrm>
          <a:prstGeom prst="rect">
            <a:avLst/>
          </a:prstGeom>
          <a:noFill/>
          <a:ln w="9525">
            <a:noFill/>
            <a:miter lim="800000"/>
          </a:ln>
        </p:spPr>
        <p:txBody>
          <a:bodyPr>
            <a:spAutoFit/>
          </a:bodyPr>
          <a:lstStyle/>
          <a:p>
            <a:pPr algn="ctr">
              <a:spcBef>
                <a:spcPct val="50000"/>
              </a:spcBef>
            </a:pPr>
            <a:r>
              <a:rPr lang="es-ES"/>
              <a:t>En solución son interconvertibles</a:t>
            </a:r>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1" nodeType="clickEffect">
                                  <p:stCondLst>
                                    <p:cond delay="0"/>
                                  </p:stCondLst>
                                  <p:childTnLst>
                                    <p:animMotion origin="layout" path="M 0.09844 -0.00416 C 0.13542 -0.0074 0.1724 -0.0104 0.19202 0.03399 C 0.21163 0.07838 0.23038 0.22197 0.2158 0.2622 C 0.20122 0.30243 0.12327 0.27283 0.10469 0.27491 " pathEditMode="relative" rAng="0" ptsTypes="aaaA">
                                      <p:cBhvr>
                                        <p:cTn id="10" dur="2000" fill="hold"/>
                                        <p:tgtEl>
                                          <p:spTgt spid="66567"/>
                                        </p:tgtEl>
                                        <p:attrNameLst>
                                          <p:attrName>ppt_x</p:attrName>
                                          <p:attrName>ppt_y</p:attrName>
                                        </p:attrNameLst>
                                      </p:cBhvr>
                                      <p:rCtr x="66" y="1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7" grpId="0" animBg="1"/>
      <p:bldP spid="66567"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Rectangle 4"/>
          <p:cNvSpPr>
            <a:spLocks noGrp="1" noChangeArrowheads="1"/>
          </p:cNvSpPr>
          <p:nvPr>
            <p:ph type="title"/>
          </p:nvPr>
        </p:nvSpPr>
        <p:spPr>
          <a:xfrm>
            <a:off x="323850" y="260350"/>
            <a:ext cx="6408738" cy="342900"/>
          </a:xfrm>
        </p:spPr>
        <p:txBody>
          <a:bodyPr>
            <a:normAutofit fontScale="90000"/>
          </a:bodyPr>
          <a:lstStyle/>
          <a:p>
            <a:pPr eaLnBrk="1" hangingPunct="1">
              <a:defRPr/>
            </a:pPr>
            <a:r>
              <a:rPr lang="es-ES" sz="2800" smtClean="0"/>
              <a:t>Aldohexosas de interés biológico</a:t>
            </a:r>
            <a:endParaRPr lang="es-ES" sz="2800" smtClean="0"/>
          </a:p>
        </p:txBody>
      </p:sp>
      <p:pic>
        <p:nvPicPr>
          <p:cNvPr id="69637" name="Picture 5" descr="car01-11"/>
          <p:cNvPicPr>
            <a:picLocks noChangeAspect="1" noChangeArrowheads="1"/>
          </p:cNvPicPr>
          <p:nvPr/>
        </p:nvPicPr>
        <p:blipFill>
          <a:blip r:embed="rId1" cstate="print"/>
          <a:srcRect/>
          <a:stretch>
            <a:fillRect/>
          </a:stretch>
        </p:blipFill>
        <p:spPr bwMode="auto">
          <a:xfrm>
            <a:off x="323850" y="908050"/>
            <a:ext cx="3960813" cy="2971800"/>
          </a:xfrm>
          <a:prstGeom prst="rect">
            <a:avLst/>
          </a:prstGeom>
          <a:noFill/>
          <a:ln w="9525">
            <a:noFill/>
            <a:miter lim="800000"/>
            <a:headEnd/>
            <a:tailEnd/>
          </a:ln>
        </p:spPr>
      </p:pic>
      <p:pic>
        <p:nvPicPr>
          <p:cNvPr id="69638" name="Picture 6" descr="car01-12"/>
          <p:cNvPicPr>
            <a:picLocks noChangeAspect="1" noChangeArrowheads="1"/>
          </p:cNvPicPr>
          <p:nvPr/>
        </p:nvPicPr>
        <p:blipFill>
          <a:blip r:embed="rId2" cstate="print"/>
          <a:srcRect/>
          <a:stretch>
            <a:fillRect/>
          </a:stretch>
        </p:blipFill>
        <p:spPr bwMode="auto">
          <a:xfrm>
            <a:off x="4716463" y="908050"/>
            <a:ext cx="4046537" cy="3035300"/>
          </a:xfrm>
          <a:prstGeom prst="rect">
            <a:avLst/>
          </a:prstGeom>
          <a:noFill/>
          <a:ln w="9525">
            <a:noFill/>
            <a:miter lim="800000"/>
            <a:headEnd/>
            <a:tailEnd/>
          </a:ln>
        </p:spPr>
      </p:pic>
      <p:grpSp>
        <p:nvGrpSpPr>
          <p:cNvPr id="2" name="Group 11"/>
          <p:cNvGrpSpPr/>
          <p:nvPr/>
        </p:nvGrpSpPr>
        <p:grpSpPr bwMode="auto">
          <a:xfrm>
            <a:off x="468313" y="4437063"/>
            <a:ext cx="2519362" cy="2238375"/>
            <a:chOff x="295" y="2795"/>
            <a:chExt cx="1587" cy="1410"/>
          </a:xfrm>
        </p:grpSpPr>
        <p:pic>
          <p:nvPicPr>
            <p:cNvPr id="15369" name="Picture 8"/>
            <p:cNvPicPr>
              <a:picLocks noChangeAspect="1" noChangeArrowheads="1"/>
            </p:cNvPicPr>
            <p:nvPr/>
          </p:nvPicPr>
          <p:blipFill>
            <a:blip r:embed="rId3" cstate="print"/>
            <a:srcRect/>
            <a:stretch>
              <a:fillRect/>
            </a:stretch>
          </p:blipFill>
          <p:spPr bwMode="auto">
            <a:xfrm>
              <a:off x="295" y="2795"/>
              <a:ext cx="1587" cy="1217"/>
            </a:xfrm>
            <a:prstGeom prst="rect">
              <a:avLst/>
            </a:prstGeom>
            <a:noFill/>
            <a:ln w="9525">
              <a:noFill/>
              <a:miter lim="800000"/>
              <a:headEnd/>
              <a:tailEnd/>
            </a:ln>
          </p:spPr>
        </p:pic>
        <p:sp>
          <p:nvSpPr>
            <p:cNvPr id="15370" name="Text Box 9"/>
            <p:cNvSpPr txBox="1">
              <a:spLocks noChangeArrowheads="1"/>
            </p:cNvSpPr>
            <p:nvPr/>
          </p:nvSpPr>
          <p:spPr bwMode="auto">
            <a:xfrm>
              <a:off x="295" y="3974"/>
              <a:ext cx="1587" cy="231"/>
            </a:xfrm>
            <a:prstGeom prst="rect">
              <a:avLst/>
            </a:prstGeom>
            <a:solidFill>
              <a:srgbClr val="FFFFFF"/>
            </a:solidFill>
            <a:ln w="9525">
              <a:noFill/>
              <a:miter lim="800000"/>
            </a:ln>
          </p:spPr>
          <p:txBody>
            <a:bodyPr>
              <a:spAutoFit/>
            </a:bodyPr>
            <a:lstStyle/>
            <a:p>
              <a:pPr>
                <a:spcBef>
                  <a:spcPct val="50000"/>
                </a:spcBef>
              </a:pPr>
              <a:r>
                <a:rPr lang="es-ES" b="1">
                  <a:solidFill>
                    <a:srgbClr val="FF3300"/>
                  </a:solidFill>
                  <a:latin typeface="Symbol" panose="05050102010706020507" pitchFamily="18" charset="2"/>
                </a:rPr>
                <a:t>b</a:t>
              </a:r>
              <a:r>
                <a:rPr lang="es-ES" b="1">
                  <a:solidFill>
                    <a:srgbClr val="FF3300"/>
                  </a:solidFill>
                </a:rPr>
                <a:t> – L - aldohexosa</a:t>
              </a:r>
              <a:endParaRPr lang="es-ES" b="1">
                <a:solidFill>
                  <a:srgbClr val="FF3300"/>
                </a:solidFill>
              </a:endParaRPr>
            </a:p>
          </p:txBody>
        </p:sp>
      </p:grpSp>
      <p:grpSp>
        <p:nvGrpSpPr>
          <p:cNvPr id="3" name="Group 13"/>
          <p:cNvGrpSpPr/>
          <p:nvPr/>
        </p:nvGrpSpPr>
        <p:grpSpPr bwMode="auto">
          <a:xfrm>
            <a:off x="5003800" y="4098925"/>
            <a:ext cx="3678238" cy="2759075"/>
            <a:chOff x="3152" y="2582"/>
            <a:chExt cx="2317" cy="1738"/>
          </a:xfrm>
        </p:grpSpPr>
        <p:pic>
          <p:nvPicPr>
            <p:cNvPr id="15367" name="Picture 10" descr="car01-13"/>
            <p:cNvPicPr>
              <a:picLocks noChangeAspect="1" noChangeArrowheads="1"/>
            </p:cNvPicPr>
            <p:nvPr/>
          </p:nvPicPr>
          <p:blipFill>
            <a:blip r:embed="rId4" cstate="print"/>
            <a:srcRect/>
            <a:stretch>
              <a:fillRect/>
            </a:stretch>
          </p:blipFill>
          <p:spPr bwMode="auto">
            <a:xfrm>
              <a:off x="3152" y="2582"/>
              <a:ext cx="2317" cy="1738"/>
            </a:xfrm>
            <a:prstGeom prst="rect">
              <a:avLst/>
            </a:prstGeom>
            <a:noFill/>
            <a:ln w="9525">
              <a:noFill/>
              <a:miter lim="800000"/>
              <a:headEnd/>
              <a:tailEnd/>
            </a:ln>
          </p:spPr>
        </p:pic>
        <p:sp>
          <p:nvSpPr>
            <p:cNvPr id="15368" name="Text Box 12"/>
            <p:cNvSpPr txBox="1">
              <a:spLocks noChangeArrowheads="1"/>
            </p:cNvSpPr>
            <p:nvPr/>
          </p:nvSpPr>
          <p:spPr bwMode="auto">
            <a:xfrm>
              <a:off x="4558" y="3748"/>
              <a:ext cx="136" cy="192"/>
            </a:xfrm>
            <a:prstGeom prst="rect">
              <a:avLst/>
            </a:prstGeom>
            <a:solidFill>
              <a:srgbClr val="FFFFFF"/>
            </a:solidFill>
            <a:ln w="9525">
              <a:noFill/>
              <a:miter lim="800000"/>
            </a:ln>
          </p:spPr>
          <p:txBody>
            <a:bodyPr>
              <a:spAutoFit/>
            </a:bodyPr>
            <a:lstStyle/>
            <a:p>
              <a:pPr>
                <a:spcBef>
                  <a:spcPct val="50000"/>
                </a:spcBef>
              </a:pPr>
              <a:r>
                <a:rPr lang="es-ES" sz="1400" b="1">
                  <a:solidFill>
                    <a:srgbClr val="FF3300"/>
                  </a:solidFill>
                  <a:latin typeface="Symbol" panose="05050102010706020507" pitchFamily="18" charset="2"/>
                </a:rPr>
                <a:t>b</a:t>
              </a:r>
              <a:endParaRPr lang="es-ES" sz="1400" b="1">
                <a:solidFill>
                  <a:srgbClr val="FF3300"/>
                </a:solidFill>
                <a:latin typeface="Symbol" panose="05050102010706020507" pitchFamily="18" charset="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6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6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9" name="Rectangle 5"/>
          <p:cNvSpPr>
            <a:spLocks noGrp="1" noChangeArrowheads="1"/>
          </p:cNvSpPr>
          <p:nvPr>
            <p:ph type="title"/>
          </p:nvPr>
        </p:nvSpPr>
        <p:spPr>
          <a:xfrm>
            <a:off x="179388" y="0"/>
            <a:ext cx="8569325" cy="1944688"/>
          </a:xfrm>
        </p:spPr>
        <p:txBody>
          <a:bodyPr>
            <a:normAutofit fontScale="90000"/>
          </a:bodyPr>
          <a:lstStyle/>
          <a:p>
            <a:pPr eaLnBrk="1" hangingPunct="1">
              <a:defRPr/>
            </a:pPr>
            <a:r>
              <a:rPr lang="es-ES" smtClean="0"/>
              <a:t>Cetosas con estructura cíclica: </a:t>
            </a:r>
            <a:br>
              <a:rPr lang="es-ES" smtClean="0"/>
            </a:br>
            <a:r>
              <a:rPr lang="es-ES" smtClean="0"/>
              <a:t>cetohexosa</a:t>
            </a:r>
            <a:endParaRPr lang="es-ES" smtClean="0"/>
          </a:p>
        </p:txBody>
      </p:sp>
      <p:pic>
        <p:nvPicPr>
          <p:cNvPr id="16387" name="Picture 6" descr="car01-10"/>
          <p:cNvPicPr>
            <a:picLocks noChangeAspect="1" noChangeArrowheads="1"/>
          </p:cNvPicPr>
          <p:nvPr/>
        </p:nvPicPr>
        <p:blipFill>
          <a:blip r:embed="rId1" cstate="print"/>
          <a:srcRect/>
          <a:stretch>
            <a:fillRect/>
          </a:stretch>
        </p:blipFill>
        <p:spPr bwMode="auto">
          <a:xfrm>
            <a:off x="179388" y="1844675"/>
            <a:ext cx="3384550" cy="2538413"/>
          </a:xfrm>
          <a:prstGeom prst="rect">
            <a:avLst/>
          </a:prstGeom>
          <a:noFill/>
          <a:ln w="9525">
            <a:noFill/>
            <a:miter lim="800000"/>
            <a:headEnd/>
            <a:tailEnd/>
          </a:ln>
        </p:spPr>
      </p:pic>
      <p:pic>
        <p:nvPicPr>
          <p:cNvPr id="16388" name="Picture 8"/>
          <p:cNvPicPr>
            <a:picLocks noChangeAspect="1" noChangeArrowheads="1"/>
          </p:cNvPicPr>
          <p:nvPr/>
        </p:nvPicPr>
        <p:blipFill>
          <a:blip r:embed="rId2" cstate="print"/>
          <a:srcRect/>
          <a:stretch>
            <a:fillRect/>
          </a:stretch>
        </p:blipFill>
        <p:spPr bwMode="auto">
          <a:xfrm>
            <a:off x="3851275" y="1844675"/>
            <a:ext cx="1684338" cy="2520950"/>
          </a:xfrm>
          <a:prstGeom prst="rect">
            <a:avLst/>
          </a:prstGeom>
          <a:noFill/>
          <a:ln w="9525">
            <a:noFill/>
            <a:miter lim="800000"/>
            <a:headEnd/>
            <a:tailEnd/>
          </a:ln>
        </p:spPr>
      </p:pic>
      <p:pic>
        <p:nvPicPr>
          <p:cNvPr id="16389" name="Picture 9" descr="FRUCTOSH"/>
          <p:cNvPicPr>
            <a:picLocks noChangeAspect="1" noChangeArrowheads="1"/>
          </p:cNvPicPr>
          <p:nvPr/>
        </p:nvPicPr>
        <p:blipFill>
          <a:blip r:embed="rId3" cstate="print"/>
          <a:srcRect l="-3293" b="6578"/>
          <a:stretch>
            <a:fillRect/>
          </a:stretch>
        </p:blipFill>
        <p:spPr bwMode="auto">
          <a:xfrm>
            <a:off x="5292725" y="4365625"/>
            <a:ext cx="3635375" cy="2274888"/>
          </a:xfrm>
          <a:prstGeom prst="rect">
            <a:avLst/>
          </a:prstGeom>
          <a:noFill/>
          <a:ln w="9525">
            <a:noFill/>
            <a:miter lim="800000"/>
            <a:headEnd/>
            <a:tailEnd/>
          </a:ln>
        </p:spPr>
      </p:pic>
      <p:sp>
        <p:nvSpPr>
          <p:cNvPr id="67594" name="Text Box 10"/>
          <p:cNvSpPr txBox="1">
            <a:spLocks noChangeArrowheads="1"/>
          </p:cNvSpPr>
          <p:nvPr/>
        </p:nvSpPr>
        <p:spPr bwMode="auto">
          <a:xfrm>
            <a:off x="6516688" y="6491288"/>
            <a:ext cx="2087562" cy="366712"/>
          </a:xfrm>
          <a:prstGeom prst="rect">
            <a:avLst/>
          </a:prstGeom>
          <a:solidFill>
            <a:srgbClr val="FFFFFF"/>
          </a:solidFill>
          <a:ln w="9525">
            <a:noFill/>
            <a:miter lim="800000"/>
          </a:ln>
          <a:effectLst/>
        </p:spPr>
        <p:txBody>
          <a:bodyPr>
            <a:spAutoFit/>
          </a:bodyPr>
          <a:lstStyle/>
          <a:p>
            <a:pPr>
              <a:spcBef>
                <a:spcPct val="50000"/>
              </a:spcBef>
              <a:defRPr/>
            </a:pPr>
            <a:r>
              <a:rPr lang="es-ES" b="1">
                <a:solidFill>
                  <a:srgbClr val="FF3300"/>
                </a:solidFill>
                <a:effectLst>
                  <a:outerShdw blurRad="38100" dist="38100" dir="2700000" algn="tl">
                    <a:srgbClr val="C0C0C0"/>
                  </a:outerShdw>
                </a:effectLst>
                <a:latin typeface="Symbol" panose="05050102010706020507" pitchFamily="18" charset="2"/>
              </a:rPr>
              <a:t>a-</a:t>
            </a:r>
            <a:r>
              <a:rPr lang="es-ES" b="1">
                <a:solidFill>
                  <a:srgbClr val="FF3300"/>
                </a:solidFill>
                <a:effectLst>
                  <a:outerShdw blurRad="38100" dist="38100" dir="2700000" algn="tl">
                    <a:srgbClr val="C0C0C0"/>
                  </a:outerShdw>
                </a:effectLst>
              </a:rPr>
              <a:t>D-Fructosa</a:t>
            </a:r>
            <a:endParaRPr lang="es-ES" b="1">
              <a:solidFill>
                <a:srgbClr val="FF3300"/>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179388" y="0"/>
            <a:ext cx="8569325" cy="1944688"/>
          </a:xfrm>
        </p:spPr>
        <p:txBody>
          <a:bodyPr/>
          <a:lstStyle/>
          <a:p>
            <a:pPr eaLnBrk="1" hangingPunct="1">
              <a:defRPr/>
            </a:pPr>
            <a:r>
              <a:rPr lang="es-ES" sz="4000" smtClean="0"/>
              <a:t>Aldopentosas con estructura cíclica: </a:t>
            </a:r>
            <a:br>
              <a:rPr lang="es-ES" sz="4000" smtClean="0"/>
            </a:br>
            <a:endParaRPr lang="es-ES" sz="4000" smtClean="0"/>
          </a:p>
        </p:txBody>
      </p:sp>
      <p:sp>
        <p:nvSpPr>
          <p:cNvPr id="73734" name="Text Box 6"/>
          <p:cNvSpPr txBox="1">
            <a:spLocks noChangeArrowheads="1"/>
          </p:cNvSpPr>
          <p:nvPr/>
        </p:nvSpPr>
        <p:spPr bwMode="auto">
          <a:xfrm>
            <a:off x="6443663" y="5300663"/>
            <a:ext cx="2087562" cy="366712"/>
          </a:xfrm>
          <a:prstGeom prst="rect">
            <a:avLst/>
          </a:prstGeom>
          <a:solidFill>
            <a:srgbClr val="FFFFFF"/>
          </a:solidFill>
          <a:ln w="9525">
            <a:noFill/>
            <a:miter lim="800000"/>
          </a:ln>
          <a:effectLst/>
        </p:spPr>
        <p:txBody>
          <a:bodyPr>
            <a:spAutoFit/>
          </a:bodyPr>
          <a:lstStyle/>
          <a:p>
            <a:pPr algn="ctr">
              <a:spcBef>
                <a:spcPct val="50000"/>
              </a:spcBef>
              <a:defRPr/>
            </a:pPr>
            <a:r>
              <a:rPr lang="es-ES" b="1">
                <a:solidFill>
                  <a:srgbClr val="FF3300"/>
                </a:solidFill>
                <a:effectLst>
                  <a:outerShdw blurRad="38100" dist="38100" dir="2700000" algn="tl">
                    <a:srgbClr val="C0C0C0"/>
                  </a:outerShdw>
                </a:effectLst>
                <a:latin typeface="Symbol" panose="05050102010706020507" pitchFamily="18" charset="2"/>
              </a:rPr>
              <a:t>b-</a:t>
            </a:r>
            <a:r>
              <a:rPr lang="es-ES" b="1">
                <a:solidFill>
                  <a:srgbClr val="FF3300"/>
                </a:solidFill>
                <a:effectLst>
                  <a:outerShdw blurRad="38100" dist="38100" dir="2700000" algn="tl">
                    <a:srgbClr val="C0C0C0"/>
                  </a:outerShdw>
                </a:effectLst>
              </a:rPr>
              <a:t>D-ribosa</a:t>
            </a:r>
            <a:endParaRPr lang="es-ES" b="1">
              <a:solidFill>
                <a:srgbClr val="FF3300"/>
              </a:solidFill>
              <a:effectLst>
                <a:outerShdw blurRad="38100" dist="38100" dir="2700000" algn="tl">
                  <a:srgbClr val="C0C0C0"/>
                </a:outerShdw>
              </a:effectLst>
            </a:endParaRPr>
          </a:p>
        </p:txBody>
      </p:sp>
      <p:pic>
        <p:nvPicPr>
          <p:cNvPr id="17412" name="Picture 7"/>
          <p:cNvPicPr>
            <a:picLocks noChangeAspect="1" noChangeArrowheads="1"/>
          </p:cNvPicPr>
          <p:nvPr/>
        </p:nvPicPr>
        <p:blipFill>
          <a:blip r:embed="rId1" cstate="print"/>
          <a:srcRect/>
          <a:stretch>
            <a:fillRect/>
          </a:stretch>
        </p:blipFill>
        <p:spPr bwMode="auto">
          <a:xfrm>
            <a:off x="3419475" y="2133600"/>
            <a:ext cx="1851025" cy="3313113"/>
          </a:xfrm>
          <a:prstGeom prst="rect">
            <a:avLst/>
          </a:prstGeom>
          <a:solidFill>
            <a:srgbClr val="FFFFFF"/>
          </a:solidFill>
          <a:ln w="9525">
            <a:noFill/>
            <a:miter lim="800000"/>
            <a:headEnd/>
            <a:tailEnd/>
          </a:ln>
        </p:spPr>
      </p:pic>
      <p:pic>
        <p:nvPicPr>
          <p:cNvPr id="17413" name="Picture 8"/>
          <p:cNvPicPr>
            <a:picLocks noChangeAspect="1" noChangeArrowheads="1"/>
          </p:cNvPicPr>
          <p:nvPr/>
        </p:nvPicPr>
        <p:blipFill>
          <a:blip r:embed="rId2" cstate="print"/>
          <a:srcRect/>
          <a:stretch>
            <a:fillRect/>
          </a:stretch>
        </p:blipFill>
        <p:spPr bwMode="auto">
          <a:xfrm>
            <a:off x="5651500" y="2781300"/>
            <a:ext cx="3240088" cy="2338388"/>
          </a:xfrm>
          <a:prstGeom prst="rect">
            <a:avLst/>
          </a:prstGeom>
          <a:solidFill>
            <a:srgbClr val="FFFFFF"/>
          </a:solidFill>
          <a:ln w="9525">
            <a:noFill/>
            <a:miter lim="800000"/>
            <a:headEnd/>
            <a:tailEnd/>
          </a:ln>
        </p:spPr>
      </p:pic>
      <p:sp>
        <p:nvSpPr>
          <p:cNvPr id="73739" name="Text Box 11"/>
          <p:cNvSpPr txBox="1">
            <a:spLocks noChangeArrowheads="1"/>
          </p:cNvSpPr>
          <p:nvPr/>
        </p:nvSpPr>
        <p:spPr bwMode="auto">
          <a:xfrm>
            <a:off x="684213" y="5300663"/>
            <a:ext cx="2087562" cy="366712"/>
          </a:xfrm>
          <a:prstGeom prst="rect">
            <a:avLst/>
          </a:prstGeom>
          <a:solidFill>
            <a:srgbClr val="FFFFFF"/>
          </a:solidFill>
          <a:ln w="9525">
            <a:noFill/>
            <a:miter lim="800000"/>
          </a:ln>
          <a:effectLst/>
        </p:spPr>
        <p:txBody>
          <a:bodyPr>
            <a:spAutoFit/>
          </a:bodyPr>
          <a:lstStyle/>
          <a:p>
            <a:pPr algn="ctr">
              <a:spcBef>
                <a:spcPct val="50000"/>
              </a:spcBef>
              <a:defRPr/>
            </a:pPr>
            <a:r>
              <a:rPr lang="es-ES" b="1">
                <a:solidFill>
                  <a:srgbClr val="FF3300"/>
                </a:solidFill>
                <a:effectLst>
                  <a:outerShdw blurRad="38100" dist="38100" dir="2700000" algn="tl">
                    <a:srgbClr val="C0C0C0"/>
                  </a:outerShdw>
                </a:effectLst>
                <a:latin typeface="Symbol" panose="05050102010706020507" pitchFamily="18" charset="2"/>
              </a:rPr>
              <a:t>a-</a:t>
            </a:r>
            <a:r>
              <a:rPr lang="es-ES" b="1">
                <a:solidFill>
                  <a:srgbClr val="FF3300"/>
                </a:solidFill>
                <a:effectLst>
                  <a:outerShdw blurRad="38100" dist="38100" dir="2700000" algn="tl">
                    <a:srgbClr val="C0C0C0"/>
                  </a:outerShdw>
                </a:effectLst>
              </a:rPr>
              <a:t>D-ribosa</a:t>
            </a:r>
            <a:endParaRPr lang="es-ES" b="1">
              <a:solidFill>
                <a:srgbClr val="FF3300"/>
              </a:solidFill>
              <a:effectLst>
                <a:outerShdw blurRad="38100" dist="38100" dir="2700000" algn="tl">
                  <a:srgbClr val="C0C0C0"/>
                </a:outerShdw>
              </a:effectLst>
            </a:endParaRPr>
          </a:p>
        </p:txBody>
      </p:sp>
      <p:pic>
        <p:nvPicPr>
          <p:cNvPr id="17415" name="Picture 12"/>
          <p:cNvPicPr>
            <a:picLocks noChangeAspect="1" noChangeArrowheads="1"/>
          </p:cNvPicPr>
          <p:nvPr/>
        </p:nvPicPr>
        <p:blipFill>
          <a:blip r:embed="rId3" cstate="print"/>
          <a:srcRect/>
          <a:stretch>
            <a:fillRect/>
          </a:stretch>
        </p:blipFill>
        <p:spPr bwMode="auto">
          <a:xfrm>
            <a:off x="250825" y="2997200"/>
            <a:ext cx="2663825" cy="1654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8" name="Picture 4" descr="Resultado de imagen para mucopolisacaridos"/>
          <p:cNvPicPr>
            <a:picLocks noChangeAspect="1" noChangeArrowheads="1"/>
          </p:cNvPicPr>
          <p:nvPr/>
        </p:nvPicPr>
        <p:blipFill>
          <a:blip r:embed="rId1" cstate="print"/>
          <a:srcRect/>
          <a:stretch>
            <a:fillRect/>
          </a:stretch>
        </p:blipFill>
        <p:spPr bwMode="auto">
          <a:xfrm>
            <a:off x="539552" y="620688"/>
            <a:ext cx="3312368" cy="3312368"/>
          </a:xfrm>
          <a:prstGeom prst="rect">
            <a:avLst/>
          </a:prstGeom>
          <a:ln>
            <a:noFill/>
          </a:ln>
          <a:effectLst>
            <a:softEdge rad="112500"/>
          </a:effectLst>
        </p:spPr>
      </p:pic>
      <p:pic>
        <p:nvPicPr>
          <p:cNvPr id="205830" name="Picture 6" descr="Resultado de imagen para grupos sanguineos"/>
          <p:cNvPicPr>
            <a:picLocks noChangeAspect="1" noChangeArrowheads="1"/>
          </p:cNvPicPr>
          <p:nvPr/>
        </p:nvPicPr>
        <p:blipFill>
          <a:blip r:embed="rId2" cstate="print"/>
          <a:srcRect/>
          <a:stretch>
            <a:fillRect/>
          </a:stretch>
        </p:blipFill>
        <p:spPr bwMode="auto">
          <a:xfrm>
            <a:off x="4283968" y="836712"/>
            <a:ext cx="3952875" cy="1590675"/>
          </a:xfrm>
          <a:prstGeom prst="rect">
            <a:avLst/>
          </a:prstGeom>
          <a:ln>
            <a:noFill/>
          </a:ln>
          <a:effectLst>
            <a:softEdge rad="112500"/>
          </a:effectLst>
        </p:spPr>
      </p:pic>
      <p:pic>
        <p:nvPicPr>
          <p:cNvPr id="205832" name="Picture 8" descr="Resultado de imagen para glicocalix"/>
          <p:cNvPicPr>
            <a:picLocks noChangeAspect="1" noChangeArrowheads="1"/>
          </p:cNvPicPr>
          <p:nvPr/>
        </p:nvPicPr>
        <p:blipFill>
          <a:blip r:embed="rId3" cstate="print"/>
          <a:srcRect/>
          <a:stretch>
            <a:fillRect/>
          </a:stretch>
        </p:blipFill>
        <p:spPr bwMode="auto">
          <a:xfrm>
            <a:off x="1259632" y="4077072"/>
            <a:ext cx="1924050" cy="2181226"/>
          </a:xfrm>
          <a:prstGeom prst="rect">
            <a:avLst/>
          </a:prstGeom>
          <a:noFill/>
        </p:spPr>
      </p:pic>
      <p:pic>
        <p:nvPicPr>
          <p:cNvPr id="205834" name="Picture 10" descr="Resultado de imagen para glicocalix"/>
          <p:cNvPicPr>
            <a:picLocks noChangeAspect="1" noChangeArrowheads="1"/>
          </p:cNvPicPr>
          <p:nvPr/>
        </p:nvPicPr>
        <p:blipFill>
          <a:blip r:embed="rId4" cstate="print"/>
          <a:srcRect/>
          <a:stretch>
            <a:fillRect/>
          </a:stretch>
        </p:blipFill>
        <p:spPr bwMode="auto">
          <a:xfrm>
            <a:off x="4427984" y="3140968"/>
            <a:ext cx="3810000" cy="2095501"/>
          </a:xfrm>
          <a:prstGeom prst="rect">
            <a:avLst/>
          </a:prstGeom>
          <a:ln>
            <a:noFill/>
          </a:ln>
          <a:effectLst>
            <a:softEdge rad="112500"/>
          </a:effectLst>
        </p:spPr>
      </p:pic>
      <p:sp>
        <p:nvSpPr>
          <p:cNvPr id="6" name="5 CuadroTexto"/>
          <p:cNvSpPr txBox="1"/>
          <p:nvPr/>
        </p:nvSpPr>
        <p:spPr>
          <a:xfrm>
            <a:off x="4355976" y="1196752"/>
            <a:ext cx="740908" cy="215444"/>
          </a:xfrm>
          <a:prstGeom prst="rect">
            <a:avLst/>
          </a:prstGeom>
          <a:solidFill>
            <a:schemeClr val="tx1"/>
          </a:solidFill>
          <a:effectLst>
            <a:softEdge rad="12700"/>
          </a:effectLst>
        </p:spPr>
        <p:txBody>
          <a:bodyPr wrap="none" rtlCol="0">
            <a:spAutoFit/>
          </a:bodyPr>
          <a:lstStyle/>
          <a:p>
            <a:r>
              <a:rPr lang="es-AR" sz="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antígeno A</a:t>
            </a:r>
            <a:endParaRPr lang="es-AR" sz="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 name="6 CuadroTexto"/>
          <p:cNvSpPr txBox="1"/>
          <p:nvPr/>
        </p:nvSpPr>
        <p:spPr>
          <a:xfrm>
            <a:off x="5364088" y="1196752"/>
            <a:ext cx="750526" cy="215444"/>
          </a:xfrm>
          <a:prstGeom prst="rect">
            <a:avLst/>
          </a:prstGeom>
          <a:solidFill>
            <a:schemeClr val="tx1"/>
          </a:solidFill>
        </p:spPr>
        <p:txBody>
          <a:bodyPr wrap="none" rtlCol="0">
            <a:spAutoFit/>
          </a:bodyPr>
          <a:lstStyle/>
          <a:p>
            <a:r>
              <a:rPr lang="es-AR" sz="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Antígeno B</a:t>
            </a:r>
            <a:endParaRPr lang="es-AR" sz="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7 CuadroTexto"/>
          <p:cNvSpPr txBox="1"/>
          <p:nvPr/>
        </p:nvSpPr>
        <p:spPr>
          <a:xfrm>
            <a:off x="6339947" y="1196752"/>
            <a:ext cx="811441" cy="215444"/>
          </a:xfrm>
          <a:prstGeom prst="rect">
            <a:avLst/>
          </a:prstGeom>
          <a:solidFill>
            <a:schemeClr val="tx1"/>
          </a:solidFill>
        </p:spPr>
        <p:txBody>
          <a:bodyPr wrap="none" rtlCol="0">
            <a:spAutoFit/>
          </a:bodyPr>
          <a:lstStyle/>
          <a:p>
            <a:r>
              <a:rPr lang="es-AR" sz="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antígeno AB</a:t>
            </a:r>
            <a:endParaRPr lang="es-AR" sz="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9" name="8 CuadroTexto"/>
          <p:cNvSpPr txBox="1"/>
          <p:nvPr/>
        </p:nvSpPr>
        <p:spPr>
          <a:xfrm>
            <a:off x="7236296" y="1196752"/>
            <a:ext cx="884924" cy="215444"/>
          </a:xfrm>
          <a:prstGeom prst="rect">
            <a:avLst/>
          </a:prstGeom>
          <a:solidFill>
            <a:schemeClr val="tx1"/>
          </a:solidFill>
        </p:spPr>
        <p:txBody>
          <a:bodyPr wrap="square" rtlCol="0">
            <a:spAutoFit/>
          </a:bodyPr>
          <a:lstStyle/>
          <a:p>
            <a:r>
              <a:rPr lang="es-AR" sz="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sin antígeno</a:t>
            </a:r>
            <a:endParaRPr lang="es-AR" sz="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descr="15&#10;Proyecciones de HaworthProyecciones de Haworth&#10;• Anillos de hemiacetal de seis-miembros son&#10;nombrados por el sufijo -pi..."/>
          <p:cNvPicPr>
            <a:picLocks noChangeAspect="1" noChangeArrowheads="1"/>
          </p:cNvPicPr>
          <p:nvPr/>
        </p:nvPicPr>
        <p:blipFill>
          <a:blip r:embed="rId1" cstate="print"/>
          <a:srcRect l="3317" t="10454" r="13258" b="20641"/>
          <a:stretch>
            <a:fillRect/>
          </a:stretch>
        </p:blipFill>
        <p:spPr bwMode="auto">
          <a:xfrm>
            <a:off x="539552" y="980728"/>
            <a:ext cx="8136904" cy="504056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Resultado de imagen para glucopiranosa"/>
          <p:cNvPicPr>
            <a:picLocks noChangeAspect="1" noChangeArrowheads="1"/>
          </p:cNvPicPr>
          <p:nvPr/>
        </p:nvPicPr>
        <p:blipFill>
          <a:blip r:embed="rId1" cstate="print"/>
          <a:srcRect/>
          <a:stretch>
            <a:fillRect/>
          </a:stretch>
        </p:blipFill>
        <p:spPr bwMode="auto">
          <a:xfrm>
            <a:off x="755576" y="1124744"/>
            <a:ext cx="5359720" cy="2232248"/>
          </a:xfrm>
          <a:prstGeom prst="rect">
            <a:avLst/>
          </a:prstGeom>
          <a:solidFill>
            <a:schemeClr val="tx1"/>
          </a:solidFill>
        </p:spPr>
      </p:pic>
      <p:sp>
        <p:nvSpPr>
          <p:cNvPr id="218116" name="AutoShape 4" descr="Resultado de imagen para fructofuranosa"/>
          <p:cNvSpPr>
            <a:spLocks noChangeAspect="1" noChangeArrowheads="1"/>
          </p:cNvSpPr>
          <p:nvPr/>
        </p:nvSpPr>
        <p:spPr bwMode="auto">
          <a:xfrm>
            <a:off x="173038" y="-144463"/>
            <a:ext cx="304800" cy="304801"/>
          </a:xfrm>
          <a:prstGeom prst="rect">
            <a:avLst/>
          </a:prstGeom>
          <a:noFill/>
        </p:spPr>
        <p:txBody>
          <a:bodyPr vert="horz" wrap="square" lIns="91440" tIns="45720" rIns="91440" bIns="45720" numCol="1" anchor="t" anchorCtr="0" compatLnSpc="1"/>
          <a:lstStyle/>
          <a:p>
            <a:endParaRPr lang="es-AR"/>
          </a:p>
        </p:txBody>
      </p:sp>
      <p:sp>
        <p:nvSpPr>
          <p:cNvPr id="218118" name="AutoShape 6" descr="Resultado de imagen de d fructofuranosa"/>
          <p:cNvSpPr>
            <a:spLocks noChangeAspect="1" noChangeArrowheads="1"/>
          </p:cNvSpPr>
          <p:nvPr/>
        </p:nvSpPr>
        <p:spPr bwMode="auto">
          <a:xfrm>
            <a:off x="173038" y="-144463"/>
            <a:ext cx="304800" cy="304801"/>
          </a:xfrm>
          <a:prstGeom prst="rect">
            <a:avLst/>
          </a:prstGeom>
          <a:noFill/>
        </p:spPr>
        <p:txBody>
          <a:bodyPr vert="horz" wrap="square" lIns="91440" tIns="45720" rIns="91440" bIns="45720" numCol="1" anchor="t" anchorCtr="0" compatLnSpc="1"/>
          <a:lstStyle/>
          <a:p>
            <a:endParaRPr lang="es-AR"/>
          </a:p>
        </p:txBody>
      </p:sp>
      <p:pic>
        <p:nvPicPr>
          <p:cNvPr id="218119" name="Picture 7" descr="D:\Users\Usuario\Documents\A - QUIMICA BIOLÓGICA\QBI - 2017\descarga.png"/>
          <p:cNvPicPr>
            <a:picLocks noChangeAspect="1" noChangeArrowheads="1"/>
          </p:cNvPicPr>
          <p:nvPr/>
        </p:nvPicPr>
        <p:blipFill>
          <a:blip r:embed="rId2" cstate="print"/>
          <a:srcRect/>
          <a:stretch>
            <a:fillRect/>
          </a:stretch>
        </p:blipFill>
        <p:spPr bwMode="auto">
          <a:xfrm>
            <a:off x="5580112" y="4149080"/>
            <a:ext cx="2381250" cy="192405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p:txBody>
          <a:bodyPr/>
          <a:lstStyle/>
          <a:p>
            <a:pPr eaLnBrk="1" hangingPunct="1">
              <a:defRPr/>
            </a:pPr>
            <a:r>
              <a:rPr lang="es-AR" smtClean="0"/>
              <a:t>Poder Reductor</a:t>
            </a:r>
            <a:endParaRPr lang="es-ES" smtClean="0"/>
          </a:p>
        </p:txBody>
      </p:sp>
      <p:sp>
        <p:nvSpPr>
          <p:cNvPr id="18435" name="Rectangle 3"/>
          <p:cNvSpPr>
            <a:spLocks noGrp="1" noChangeArrowheads="1"/>
          </p:cNvSpPr>
          <p:nvPr>
            <p:ph idx="1"/>
          </p:nvPr>
        </p:nvSpPr>
        <p:spPr/>
        <p:txBody>
          <a:bodyPr/>
          <a:lstStyle/>
          <a:p>
            <a:pPr eaLnBrk="1" hangingPunct="1"/>
            <a:r>
              <a:rPr lang="es-ES" smtClean="0">
                <a:effectLst/>
              </a:rPr>
              <a:t>La fácil oxidación de los </a:t>
            </a:r>
            <a:r>
              <a:rPr lang="es-ES" smtClean="0">
                <a:solidFill>
                  <a:schemeClr val="hlink"/>
                </a:solidFill>
                <a:effectLst/>
              </a:rPr>
              <a:t>aldehídos y alfa-hidroxi cetonas</a:t>
            </a:r>
            <a:r>
              <a:rPr lang="es-ES" smtClean="0">
                <a:effectLst/>
              </a:rPr>
              <a:t>, presentes en monosacáridos suministra una prueba cualitativa del </a:t>
            </a:r>
            <a:r>
              <a:rPr lang="es-ES" smtClean="0">
                <a:solidFill>
                  <a:schemeClr val="hlink"/>
                </a:solidFill>
                <a:effectLst/>
              </a:rPr>
              <a:t>carácter reductor</a:t>
            </a:r>
            <a:r>
              <a:rPr lang="es-ES" smtClean="0">
                <a:effectLst/>
              </a:rPr>
              <a:t> de los hidratos de carbono.</a:t>
            </a:r>
            <a:endParaRPr lang="es-ES" smtClean="0">
              <a:effectLs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p:txBody>
          <a:bodyPr/>
          <a:lstStyle/>
          <a:p>
            <a:pPr eaLnBrk="1" hangingPunct="1">
              <a:defRPr/>
            </a:pPr>
            <a:r>
              <a:rPr lang="es-AR" dirty="0" smtClean="0"/>
              <a:t>Poder Reductor</a:t>
            </a:r>
            <a:endParaRPr lang="es-ES" dirty="0" smtClean="0"/>
          </a:p>
        </p:txBody>
      </p:sp>
      <p:sp>
        <p:nvSpPr>
          <p:cNvPr id="319491" name="Rectangle 3"/>
          <p:cNvSpPr>
            <a:spLocks noGrp="1" noChangeArrowheads="1"/>
          </p:cNvSpPr>
          <p:nvPr>
            <p:ph idx="1"/>
          </p:nvPr>
        </p:nvSpPr>
        <p:spPr/>
        <p:txBody>
          <a:bodyPr/>
          <a:lstStyle/>
          <a:p>
            <a:pPr eaLnBrk="1" hangingPunct="1">
              <a:defRPr/>
            </a:pPr>
            <a:r>
              <a:rPr lang="es-ES" dirty="0" smtClean="0">
                <a:effectLst/>
              </a:rPr>
              <a:t>Ej. REACCIÓN CON LOS REACTIVOS DE BENEDICT o FEHLING</a:t>
            </a:r>
            <a:endParaRPr lang="es-ES" dirty="0" smtClean="0">
              <a:effectLst/>
            </a:endParaRPr>
          </a:p>
          <a:p>
            <a:pPr eaLnBrk="1" hangingPunct="1">
              <a:defRPr/>
            </a:pPr>
            <a:endParaRPr lang="es-AR" dirty="0" smtClean="0">
              <a:effectLst/>
            </a:endParaRPr>
          </a:p>
          <a:p>
            <a:pPr eaLnBrk="1" hangingPunct="1">
              <a:buFont typeface="Wingdings" panose="05000000000000000000" pitchFamily="2" charset="2"/>
              <a:buNone/>
              <a:defRPr/>
            </a:pPr>
            <a:r>
              <a:rPr lang="es-ES" dirty="0" smtClean="0">
                <a:effectLst/>
              </a:rPr>
              <a:t>Ecuación esquemática de la reacción:</a:t>
            </a:r>
            <a:endParaRPr lang="es-ES" dirty="0" smtClean="0">
              <a:effectLst/>
            </a:endParaRPr>
          </a:p>
          <a:p>
            <a:pPr eaLnBrk="1" hangingPunct="1">
              <a:buFont typeface="Wingdings" panose="05000000000000000000" pitchFamily="2" charset="2"/>
              <a:buNone/>
              <a:defRPr/>
            </a:pPr>
            <a:r>
              <a:rPr lang="es-ES" dirty="0" smtClean="0">
                <a:effectLst/>
                <a:sym typeface="Symbol" panose="05050102010706020507" pitchFamily="18" charset="2"/>
              </a:rPr>
              <a:t>                              </a:t>
            </a:r>
            <a:r>
              <a:rPr lang="es-ES" sz="1800" dirty="0" smtClean="0">
                <a:solidFill>
                  <a:schemeClr val="hlink"/>
                </a:solidFill>
                <a:sym typeface="Symbol" panose="05050102010706020507" pitchFamily="18" charset="2"/>
              </a:rPr>
              <a:t></a:t>
            </a:r>
            <a:endParaRPr lang="es-ES" sz="1800" dirty="0" smtClean="0">
              <a:solidFill>
                <a:schemeClr val="hlink"/>
              </a:solidFill>
              <a:sym typeface="Symbol" panose="05050102010706020507" pitchFamily="18" charset="2"/>
            </a:endParaRPr>
          </a:p>
          <a:p>
            <a:pPr eaLnBrk="1" hangingPunct="1">
              <a:buFont typeface="Wingdings" panose="05000000000000000000" pitchFamily="2" charset="2"/>
              <a:buNone/>
              <a:defRPr/>
            </a:pPr>
            <a:r>
              <a:rPr lang="es-ES" sz="2200" dirty="0" smtClean="0">
                <a:solidFill>
                  <a:schemeClr val="hlink"/>
                </a:solidFill>
              </a:rPr>
              <a:t>R - C.HO + 2 Cu (OH)</a:t>
            </a:r>
            <a:r>
              <a:rPr lang="es-ES" sz="2200" baseline="-25000" dirty="0" smtClean="0">
                <a:solidFill>
                  <a:schemeClr val="hlink"/>
                </a:solidFill>
              </a:rPr>
              <a:t>2</a:t>
            </a:r>
            <a:r>
              <a:rPr lang="es-ES" sz="2200" dirty="0" smtClean="0">
                <a:solidFill>
                  <a:schemeClr val="hlink"/>
                </a:solidFill>
              </a:rPr>
              <a:t>  </a:t>
            </a:r>
            <a:r>
              <a:rPr lang="es-ES" sz="2200" dirty="0" smtClean="0">
                <a:solidFill>
                  <a:schemeClr val="hlink"/>
                </a:solidFill>
                <a:sym typeface="Wingdings" panose="05000000000000000000" pitchFamily="2" charset="2"/>
              </a:rPr>
              <a:t> </a:t>
            </a:r>
            <a:r>
              <a:rPr lang="es-ES" sz="2200" dirty="0" smtClean="0">
                <a:solidFill>
                  <a:schemeClr val="hlink"/>
                </a:solidFill>
              </a:rPr>
              <a:t>R- CO.OH + Cu</a:t>
            </a:r>
            <a:r>
              <a:rPr lang="es-ES" sz="2200" baseline="-25000" dirty="0" smtClean="0">
                <a:solidFill>
                  <a:schemeClr val="hlink"/>
                </a:solidFill>
              </a:rPr>
              <a:t>2</a:t>
            </a:r>
            <a:r>
              <a:rPr lang="es-ES" sz="2200" dirty="0" smtClean="0">
                <a:solidFill>
                  <a:schemeClr val="hlink"/>
                </a:solidFill>
              </a:rPr>
              <a:t>O</a:t>
            </a:r>
            <a:r>
              <a:rPr lang="es-ES" sz="1200" dirty="0" smtClean="0">
                <a:solidFill>
                  <a:schemeClr val="hlink"/>
                </a:solidFill>
                <a:sym typeface="Wingdings" panose="05000000000000000000" pitchFamily="2" charset="2"/>
              </a:rPr>
              <a:t></a:t>
            </a:r>
            <a:r>
              <a:rPr lang="es-ES" sz="2200" dirty="0" smtClean="0">
                <a:solidFill>
                  <a:schemeClr val="hlink"/>
                </a:solidFill>
              </a:rPr>
              <a:t>+ 2 H</a:t>
            </a:r>
            <a:r>
              <a:rPr lang="es-ES" sz="2200" baseline="-25000" dirty="0" smtClean="0">
                <a:solidFill>
                  <a:schemeClr val="hlink"/>
                </a:solidFill>
              </a:rPr>
              <a:t>2</a:t>
            </a:r>
            <a:r>
              <a:rPr lang="es-ES" sz="2200" dirty="0" smtClean="0">
                <a:solidFill>
                  <a:schemeClr val="hlink"/>
                </a:solidFill>
              </a:rPr>
              <a:t>O</a:t>
            </a:r>
            <a:endParaRPr lang="es-ES" sz="2200" dirty="0" smtClean="0">
              <a:solidFill>
                <a:schemeClr val="hlink"/>
              </a:solidFill>
            </a:endParaRPr>
          </a:p>
        </p:txBody>
      </p:sp>
      <p:sp>
        <p:nvSpPr>
          <p:cNvPr id="5" name="4 CuadroTexto"/>
          <p:cNvSpPr txBox="1"/>
          <p:nvPr/>
        </p:nvSpPr>
        <p:spPr>
          <a:xfrm>
            <a:off x="1403648" y="5085184"/>
            <a:ext cx="5463675" cy="369332"/>
          </a:xfrm>
          <a:prstGeom prst="rect">
            <a:avLst/>
          </a:prstGeom>
          <a:noFill/>
        </p:spPr>
        <p:txBody>
          <a:bodyPr wrap="none" rtlCol="0">
            <a:spAutoFit/>
          </a:bodyPr>
          <a:lstStyle/>
          <a:p>
            <a:r>
              <a:rPr lang="es-AR" dirty="0" smtClean="0">
                <a:solidFill>
                  <a:srgbClr val="FFC000"/>
                </a:solidFill>
              </a:rPr>
              <a:t>El grupo aldehído se oxida a ácido carboxílico</a:t>
            </a:r>
            <a:endParaRPr lang="es-AR" dirty="0">
              <a:solidFill>
                <a:srgbClr val="FFC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p:cNvPicPr>
            <a:picLocks noChangeAspect="1" noChangeArrowheads="1"/>
          </p:cNvPicPr>
          <p:nvPr/>
        </p:nvPicPr>
        <p:blipFill>
          <a:blip r:embed="rId1" cstate="print"/>
          <a:srcRect l="11895" t="18329" r="12285" b="6250"/>
          <a:stretch>
            <a:fillRect/>
          </a:stretch>
        </p:blipFill>
        <p:spPr bwMode="auto">
          <a:xfrm>
            <a:off x="109824" y="908720"/>
            <a:ext cx="8893496" cy="4973847"/>
          </a:xfrm>
          <a:prstGeom prst="rect">
            <a:avLst/>
          </a:prstGeom>
          <a:noFill/>
          <a:ln w="9525">
            <a:noFill/>
            <a:miter lim="800000"/>
            <a:headEnd/>
            <a:tailEnd/>
          </a:ln>
        </p:spPr>
      </p:pic>
      <p:sp>
        <p:nvSpPr>
          <p:cNvPr id="5" name="4 CuadroTexto"/>
          <p:cNvSpPr txBox="1"/>
          <p:nvPr/>
        </p:nvSpPr>
        <p:spPr>
          <a:xfrm>
            <a:off x="2195736" y="6093296"/>
            <a:ext cx="6552728" cy="584775"/>
          </a:xfrm>
          <a:prstGeom prst="rect">
            <a:avLst/>
          </a:prstGeom>
          <a:noFill/>
        </p:spPr>
        <p:txBody>
          <a:bodyPr wrap="square" rtlCol="0">
            <a:spAutoFit/>
          </a:bodyPr>
          <a:lstStyle/>
          <a:p>
            <a:pPr algn="r"/>
            <a:r>
              <a:rPr lang="es-AR" sz="1600" dirty="0" smtClean="0">
                <a:solidFill>
                  <a:srgbClr val="00B0F0"/>
                </a:solidFill>
              </a:rPr>
              <a:t>Ampliar los conocimientos de este tema con información disponible en Material de Apoyo</a:t>
            </a:r>
            <a:endParaRPr lang="es-AR" sz="1600" dirty="0">
              <a:solidFill>
                <a:srgbClr val="00B0F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4"/>
          <p:cNvSpPr>
            <a:spLocks noGrp="1" noChangeArrowheads="1"/>
          </p:cNvSpPr>
          <p:nvPr>
            <p:ph type="title"/>
          </p:nvPr>
        </p:nvSpPr>
        <p:spPr/>
        <p:txBody>
          <a:bodyPr>
            <a:normAutofit/>
          </a:bodyPr>
          <a:lstStyle/>
          <a:p>
            <a:pPr eaLnBrk="1" hangingPunct="1">
              <a:defRPr/>
            </a:pPr>
            <a:r>
              <a:rPr lang="es-ES" sz="4000" dirty="0" smtClean="0"/>
              <a:t>Derivados de monosacáridos</a:t>
            </a:r>
            <a:endParaRPr lang="es-ES" sz="4000" dirty="0" smtClean="0"/>
          </a:p>
        </p:txBody>
      </p:sp>
      <p:sp>
        <p:nvSpPr>
          <p:cNvPr id="71686" name="Rectangle 6"/>
          <p:cNvSpPr>
            <a:spLocks noGrp="1" noChangeArrowheads="1"/>
          </p:cNvSpPr>
          <p:nvPr>
            <p:ph idx="1"/>
          </p:nvPr>
        </p:nvSpPr>
        <p:spPr>
          <a:xfrm>
            <a:off x="1691680" y="2204864"/>
            <a:ext cx="5122863" cy="3341688"/>
          </a:xfrm>
        </p:spPr>
        <p:txBody>
          <a:bodyPr/>
          <a:lstStyle/>
          <a:p>
            <a:pPr eaLnBrk="1" hangingPunct="1">
              <a:defRPr/>
            </a:pPr>
            <a:r>
              <a:rPr lang="es-ES" sz="3600" dirty="0" err="1" smtClean="0"/>
              <a:t>glicósidos</a:t>
            </a:r>
            <a:endParaRPr lang="es-ES" sz="3600" dirty="0" smtClean="0"/>
          </a:p>
          <a:p>
            <a:pPr eaLnBrk="1" hangingPunct="1">
              <a:defRPr/>
            </a:pPr>
            <a:r>
              <a:rPr lang="es-ES" sz="3600" dirty="0" smtClean="0"/>
              <a:t>azúcares ácidos</a:t>
            </a:r>
            <a:endParaRPr lang="es-ES" sz="3600" dirty="0" smtClean="0"/>
          </a:p>
          <a:p>
            <a:pPr eaLnBrk="1" hangingPunct="1">
              <a:defRPr/>
            </a:pPr>
            <a:r>
              <a:rPr lang="es-ES" sz="3600" dirty="0" err="1" smtClean="0"/>
              <a:t>ésteres</a:t>
            </a:r>
            <a:r>
              <a:rPr lang="es-ES" sz="3600" dirty="0" smtClean="0"/>
              <a:t> fosfóricos</a:t>
            </a:r>
            <a:endParaRPr lang="es-ES" sz="3600" dirty="0" smtClean="0"/>
          </a:p>
          <a:p>
            <a:pPr eaLnBrk="1" hangingPunct="1">
              <a:defRPr/>
            </a:pPr>
            <a:r>
              <a:rPr lang="es-ES" sz="3600" dirty="0" err="1" smtClean="0"/>
              <a:t>desoxiazúcares</a:t>
            </a:r>
            <a:endParaRPr lang="es-ES" sz="3600" dirty="0" smtClean="0"/>
          </a:p>
          <a:p>
            <a:pPr eaLnBrk="1" hangingPunct="1">
              <a:defRPr/>
            </a:pPr>
            <a:r>
              <a:rPr lang="es-ES" sz="3600" dirty="0" err="1" smtClean="0"/>
              <a:t>aminoazúcares</a:t>
            </a:r>
            <a:endParaRPr lang="es-ES" sz="3600"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defRPr/>
            </a:pPr>
            <a:r>
              <a:rPr lang="es-ES" smtClean="0"/>
              <a:t>Glicósidos</a:t>
            </a:r>
            <a:endParaRPr lang="es-ES" smtClean="0"/>
          </a:p>
        </p:txBody>
      </p:sp>
      <p:sp>
        <p:nvSpPr>
          <p:cNvPr id="75779" name="Rectangle 3"/>
          <p:cNvSpPr>
            <a:spLocks noGrp="1" noChangeArrowheads="1"/>
          </p:cNvSpPr>
          <p:nvPr>
            <p:ph idx="1"/>
          </p:nvPr>
        </p:nvSpPr>
        <p:spPr>
          <a:xfrm>
            <a:off x="574675" y="1412875"/>
            <a:ext cx="8174038" cy="1511300"/>
          </a:xfrm>
        </p:spPr>
        <p:txBody>
          <a:bodyPr/>
          <a:lstStyle/>
          <a:p>
            <a:pPr eaLnBrk="1" hangingPunct="1">
              <a:lnSpc>
                <a:spcPct val="90000"/>
              </a:lnSpc>
              <a:defRPr/>
            </a:pPr>
            <a:r>
              <a:rPr lang="es-ES" smtClean="0"/>
              <a:t>El </a:t>
            </a:r>
            <a:r>
              <a:rPr lang="es-ES" b="1" smtClean="0"/>
              <a:t>C anomérico</a:t>
            </a:r>
            <a:r>
              <a:rPr lang="es-ES" smtClean="0"/>
              <a:t> del monosacárido reacciona con otro compuesto que aporta un grupo oxhidrilo (-OH)</a:t>
            </a:r>
            <a:endParaRPr lang="es-ES" smtClean="0"/>
          </a:p>
        </p:txBody>
      </p:sp>
      <p:pic>
        <p:nvPicPr>
          <p:cNvPr id="21508" name="Picture 4" descr="sp2941"/>
          <p:cNvPicPr>
            <a:picLocks noChangeAspect="1" noChangeArrowheads="1"/>
          </p:cNvPicPr>
          <p:nvPr/>
        </p:nvPicPr>
        <p:blipFill>
          <a:blip r:embed="rId1" cstate="print"/>
          <a:srcRect r="247" b="17378"/>
          <a:stretch>
            <a:fillRect/>
          </a:stretch>
        </p:blipFill>
        <p:spPr bwMode="auto">
          <a:xfrm>
            <a:off x="971550" y="3284538"/>
            <a:ext cx="7058025" cy="1782762"/>
          </a:xfrm>
          <a:prstGeom prst="rect">
            <a:avLst/>
          </a:prstGeom>
          <a:noFill/>
          <a:ln w="9525">
            <a:noFill/>
            <a:miter lim="800000"/>
            <a:headEnd/>
            <a:tailEnd/>
          </a:ln>
        </p:spPr>
      </p:pic>
      <p:sp>
        <p:nvSpPr>
          <p:cNvPr id="75781" name="Text Box 5"/>
          <p:cNvSpPr txBox="1">
            <a:spLocks noChangeArrowheads="1"/>
          </p:cNvSpPr>
          <p:nvPr/>
        </p:nvSpPr>
        <p:spPr bwMode="auto">
          <a:xfrm>
            <a:off x="1116013" y="5373688"/>
            <a:ext cx="7127875" cy="366712"/>
          </a:xfrm>
          <a:prstGeom prst="rect">
            <a:avLst/>
          </a:prstGeom>
          <a:noFill/>
          <a:ln w="9525">
            <a:noFill/>
            <a:miter lim="800000"/>
          </a:ln>
          <a:effectLst/>
        </p:spPr>
        <p:txBody>
          <a:bodyPr>
            <a:spAutoFit/>
          </a:bodyPr>
          <a:lstStyle/>
          <a:p>
            <a:pPr>
              <a:spcBef>
                <a:spcPct val="50000"/>
              </a:spcBef>
              <a:defRPr/>
            </a:pPr>
            <a:r>
              <a:rPr lang="es-ES"/>
              <a:t> </a:t>
            </a:r>
            <a:r>
              <a:rPr lang="es-ES" b="1">
                <a:effectLst>
                  <a:outerShdw blurRad="38100" dist="38100" dir="2700000" algn="tl">
                    <a:srgbClr val="000000"/>
                  </a:outerShdw>
                </a:effectLst>
                <a:latin typeface="Symbol" panose="05050102010706020507" pitchFamily="18" charset="2"/>
              </a:rPr>
              <a:t>a</a:t>
            </a:r>
            <a:r>
              <a:rPr lang="es-ES" b="1">
                <a:effectLst>
                  <a:outerShdw blurRad="38100" dist="38100" dir="2700000" algn="tl">
                    <a:srgbClr val="000000"/>
                  </a:outerShdw>
                </a:effectLst>
              </a:rPr>
              <a:t>-D-glucosa       metanol           </a:t>
            </a:r>
            <a:r>
              <a:rPr lang="es-ES" b="1">
                <a:effectLst>
                  <a:outerShdw blurRad="38100" dist="38100" dir="2700000" algn="tl">
                    <a:srgbClr val="000000"/>
                  </a:outerShdw>
                </a:effectLst>
                <a:latin typeface="Symbol" panose="05050102010706020507" pitchFamily="18" charset="2"/>
              </a:rPr>
              <a:t>a</a:t>
            </a:r>
            <a:r>
              <a:rPr lang="es-ES" b="1">
                <a:effectLst>
                  <a:outerShdw blurRad="38100" dist="38100" dir="2700000" algn="tl">
                    <a:srgbClr val="000000"/>
                  </a:outerShdw>
                </a:effectLst>
              </a:rPr>
              <a:t>-D-metil-gluc</a:t>
            </a:r>
            <a:r>
              <a:rPr lang="es-ES" b="1">
                <a:solidFill>
                  <a:srgbClr val="FF9933"/>
                </a:solidFill>
                <a:effectLst>
                  <a:outerShdw blurRad="38100" dist="38100" dir="2700000" algn="tl">
                    <a:srgbClr val="000000"/>
                  </a:outerShdw>
                </a:effectLst>
              </a:rPr>
              <a:t>ósido</a:t>
            </a:r>
            <a:endParaRPr lang="es-ES" b="1">
              <a:solidFill>
                <a:srgbClr val="FF9933"/>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defRPr/>
            </a:pPr>
            <a:r>
              <a:rPr lang="es-ES" dirty="0" err="1" smtClean="0"/>
              <a:t>Glicósidos</a:t>
            </a:r>
            <a:endParaRPr lang="es-ES" dirty="0" smtClean="0"/>
          </a:p>
        </p:txBody>
      </p:sp>
      <p:sp>
        <p:nvSpPr>
          <p:cNvPr id="76803" name="Rectangle 3"/>
          <p:cNvSpPr>
            <a:spLocks noGrp="1" noChangeArrowheads="1"/>
          </p:cNvSpPr>
          <p:nvPr>
            <p:ph idx="1"/>
          </p:nvPr>
        </p:nvSpPr>
        <p:spPr>
          <a:xfrm>
            <a:off x="574675" y="1412875"/>
            <a:ext cx="8174038" cy="1511300"/>
          </a:xfrm>
        </p:spPr>
        <p:txBody>
          <a:bodyPr>
            <a:normAutofit fontScale="92500" lnSpcReduction="20000"/>
          </a:bodyPr>
          <a:lstStyle/>
          <a:p>
            <a:pPr eaLnBrk="1" hangingPunct="1">
              <a:lnSpc>
                <a:spcPct val="90000"/>
              </a:lnSpc>
              <a:defRPr/>
            </a:pPr>
            <a:r>
              <a:rPr lang="es-ES" dirty="0" smtClean="0"/>
              <a:t>El </a:t>
            </a:r>
            <a:r>
              <a:rPr lang="es-ES" b="1" dirty="0" smtClean="0"/>
              <a:t>C </a:t>
            </a:r>
            <a:r>
              <a:rPr lang="es-ES" b="1" dirty="0" err="1" smtClean="0"/>
              <a:t>anomérico</a:t>
            </a:r>
            <a:r>
              <a:rPr lang="es-ES" dirty="0" smtClean="0"/>
              <a:t> del </a:t>
            </a:r>
            <a:r>
              <a:rPr lang="es-ES" dirty="0" err="1" smtClean="0"/>
              <a:t>monosacárido</a:t>
            </a:r>
            <a:r>
              <a:rPr lang="es-ES" dirty="0" smtClean="0"/>
              <a:t> reacciona con otro compuesto que aporta un grupo oxhidrilo (-OH) dando </a:t>
            </a:r>
            <a:endParaRPr lang="es-ES" dirty="0" smtClean="0"/>
          </a:p>
          <a:p>
            <a:pPr eaLnBrk="1" hangingPunct="1">
              <a:lnSpc>
                <a:spcPct val="90000"/>
              </a:lnSpc>
              <a:buNone/>
              <a:defRPr/>
            </a:pPr>
            <a:r>
              <a:rPr lang="es-ES" dirty="0" smtClean="0"/>
              <a:t>	O-</a:t>
            </a:r>
            <a:r>
              <a:rPr lang="es-ES" dirty="0" err="1" smtClean="0"/>
              <a:t>glicósidos</a:t>
            </a:r>
            <a:endParaRPr lang="es-ES" dirty="0" smtClean="0"/>
          </a:p>
        </p:txBody>
      </p:sp>
      <p:pic>
        <p:nvPicPr>
          <p:cNvPr id="22532" name="Picture 4" descr="sp2941"/>
          <p:cNvPicPr>
            <a:picLocks noChangeAspect="1" noChangeArrowheads="1"/>
          </p:cNvPicPr>
          <p:nvPr/>
        </p:nvPicPr>
        <p:blipFill>
          <a:blip r:embed="rId1" cstate="print"/>
          <a:srcRect r="247" b="17378"/>
          <a:stretch>
            <a:fillRect/>
          </a:stretch>
        </p:blipFill>
        <p:spPr bwMode="auto">
          <a:xfrm>
            <a:off x="971550" y="3284538"/>
            <a:ext cx="7058025" cy="1782762"/>
          </a:xfrm>
          <a:prstGeom prst="rect">
            <a:avLst/>
          </a:prstGeom>
          <a:noFill/>
          <a:ln w="9525">
            <a:noFill/>
            <a:miter lim="800000"/>
            <a:headEnd/>
            <a:tailEnd/>
          </a:ln>
        </p:spPr>
      </p:pic>
      <p:sp>
        <p:nvSpPr>
          <p:cNvPr id="76805" name="Text Box 5"/>
          <p:cNvSpPr txBox="1">
            <a:spLocks noChangeArrowheads="1"/>
          </p:cNvSpPr>
          <p:nvPr/>
        </p:nvSpPr>
        <p:spPr bwMode="auto">
          <a:xfrm>
            <a:off x="1116013" y="5373688"/>
            <a:ext cx="7127875" cy="366712"/>
          </a:xfrm>
          <a:prstGeom prst="rect">
            <a:avLst/>
          </a:prstGeom>
          <a:noFill/>
          <a:ln w="9525">
            <a:noFill/>
            <a:miter lim="800000"/>
          </a:ln>
          <a:effectLst/>
        </p:spPr>
        <p:txBody>
          <a:bodyPr>
            <a:spAutoFit/>
          </a:bodyPr>
          <a:lstStyle/>
          <a:p>
            <a:pPr>
              <a:spcBef>
                <a:spcPct val="50000"/>
              </a:spcBef>
              <a:defRPr/>
            </a:pPr>
            <a:r>
              <a:rPr lang="es-ES"/>
              <a:t> </a:t>
            </a:r>
            <a:r>
              <a:rPr lang="es-ES" b="1">
                <a:effectLst>
                  <a:outerShdw blurRad="38100" dist="38100" dir="2700000" algn="tl">
                    <a:srgbClr val="000000"/>
                  </a:outerShdw>
                </a:effectLst>
                <a:latin typeface="Symbol" panose="05050102010706020507" pitchFamily="18" charset="2"/>
              </a:rPr>
              <a:t>a</a:t>
            </a:r>
            <a:r>
              <a:rPr lang="es-ES" b="1">
                <a:effectLst>
                  <a:outerShdw blurRad="38100" dist="38100" dir="2700000" algn="tl">
                    <a:srgbClr val="000000"/>
                  </a:outerShdw>
                </a:effectLst>
              </a:rPr>
              <a:t>-D-glucosa       metanol           </a:t>
            </a:r>
            <a:r>
              <a:rPr lang="es-ES" b="1">
                <a:effectLst>
                  <a:outerShdw blurRad="38100" dist="38100" dir="2700000" algn="tl">
                    <a:srgbClr val="000000"/>
                  </a:outerShdw>
                </a:effectLst>
                <a:latin typeface="Symbol" panose="05050102010706020507" pitchFamily="18" charset="2"/>
              </a:rPr>
              <a:t>a</a:t>
            </a:r>
            <a:r>
              <a:rPr lang="es-ES" b="1">
                <a:effectLst>
                  <a:outerShdw blurRad="38100" dist="38100" dir="2700000" algn="tl">
                    <a:srgbClr val="000000"/>
                  </a:outerShdw>
                </a:effectLst>
              </a:rPr>
              <a:t>-D-metil-gluc</a:t>
            </a:r>
            <a:r>
              <a:rPr lang="es-ES" b="1">
                <a:solidFill>
                  <a:srgbClr val="FFFF00"/>
                </a:solidFill>
                <a:effectLst>
                  <a:outerShdw blurRad="38100" dist="38100" dir="2700000" algn="tl">
                    <a:srgbClr val="000000"/>
                  </a:outerShdw>
                </a:effectLst>
              </a:rPr>
              <a:t>ósido</a:t>
            </a:r>
            <a:endParaRPr lang="es-ES" b="1">
              <a:solidFill>
                <a:srgbClr val="FFFF00"/>
              </a:solidFill>
              <a:effectLst>
                <a:outerShdw blurRad="38100" dist="38100" dir="2700000" algn="tl">
                  <a:srgbClr val="000000"/>
                </a:outerShdw>
              </a:effectLst>
            </a:endParaRPr>
          </a:p>
        </p:txBody>
      </p:sp>
      <p:sp>
        <p:nvSpPr>
          <p:cNvPr id="76806" name="Text Box 6"/>
          <p:cNvSpPr txBox="1">
            <a:spLocks noChangeArrowheads="1"/>
          </p:cNvSpPr>
          <p:nvPr/>
        </p:nvSpPr>
        <p:spPr bwMode="auto">
          <a:xfrm>
            <a:off x="1187450" y="6092825"/>
            <a:ext cx="6840538" cy="396875"/>
          </a:xfrm>
          <a:prstGeom prst="rect">
            <a:avLst/>
          </a:prstGeom>
          <a:noFill/>
          <a:ln w="9525">
            <a:noFill/>
            <a:miter lim="800000"/>
          </a:ln>
          <a:effectLst/>
        </p:spPr>
        <p:txBody>
          <a:bodyPr>
            <a:spAutoFit/>
          </a:bodyPr>
          <a:lstStyle/>
          <a:p>
            <a:pPr algn="ctr">
              <a:spcBef>
                <a:spcPct val="50000"/>
              </a:spcBef>
              <a:defRPr/>
            </a:pPr>
            <a:r>
              <a:rPr lang="es-ES" sz="2000"/>
              <a:t>El nuevo enlace se llama </a:t>
            </a:r>
            <a:r>
              <a:rPr lang="es-ES" sz="2000" b="1">
                <a:solidFill>
                  <a:srgbClr val="FFFF00"/>
                </a:solidFill>
                <a:effectLst>
                  <a:outerShdw blurRad="38100" dist="38100" dir="2700000" algn="tl">
                    <a:srgbClr val="000000"/>
                  </a:outerShdw>
                </a:effectLst>
              </a:rPr>
              <a:t>unión glicosídica</a:t>
            </a:r>
            <a:endParaRPr lang="es-ES" sz="2000" b="1">
              <a:solidFill>
                <a:srgbClr val="FFFF00"/>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err="1" smtClean="0"/>
              <a:t>Glicósidos</a:t>
            </a:r>
            <a:r>
              <a:rPr lang="es-ES" dirty="0" smtClean="0"/>
              <a:t> - propiedades</a:t>
            </a:r>
            <a:endParaRPr lang="es-AR" dirty="0"/>
          </a:p>
        </p:txBody>
      </p:sp>
      <p:sp>
        <p:nvSpPr>
          <p:cNvPr id="3" name="2 Marcador de contenido"/>
          <p:cNvSpPr>
            <a:spLocks noGrp="1"/>
          </p:cNvSpPr>
          <p:nvPr>
            <p:ph idx="1"/>
          </p:nvPr>
        </p:nvSpPr>
        <p:spPr/>
        <p:txBody>
          <a:bodyPr/>
          <a:lstStyle/>
          <a:p>
            <a:r>
              <a:rPr lang="es-AR" dirty="0" smtClean="0"/>
              <a:t>Son hidrolizables mediante catálisis </a:t>
            </a:r>
            <a:r>
              <a:rPr lang="es-AR" dirty="0" err="1" smtClean="0"/>
              <a:t>quimica</a:t>
            </a:r>
            <a:r>
              <a:rPr lang="es-AR" dirty="0" smtClean="0"/>
              <a:t> (ácida) o enzimática</a:t>
            </a:r>
            <a:endParaRPr lang="es-AR" dirty="0" smtClean="0"/>
          </a:p>
          <a:p>
            <a:r>
              <a:rPr lang="es-AR" dirty="0" smtClean="0"/>
              <a:t>Carecen de poder reductor</a:t>
            </a:r>
            <a:endParaRPr lang="es-AR" dirty="0" smtClean="0"/>
          </a:p>
          <a:p>
            <a:r>
              <a:rPr lang="es-AR" dirty="0" smtClean="0"/>
              <a:t>No pueden </a:t>
            </a:r>
            <a:r>
              <a:rPr lang="es-AR" dirty="0" err="1" smtClean="0"/>
              <a:t>interconvertirse</a:t>
            </a:r>
            <a:r>
              <a:rPr lang="es-AR" dirty="0" smtClean="0"/>
              <a:t> </a:t>
            </a:r>
            <a:r>
              <a:rPr lang="es-AR" dirty="0" smtClean="0">
                <a:latin typeface="Symbol" panose="05050102010706020507" pitchFamily="18" charset="2"/>
              </a:rPr>
              <a:t>a/b</a:t>
            </a:r>
            <a:endParaRPr lang="es-AR" dirty="0">
              <a:latin typeface="Symbol" panose="05050102010706020507" pitchFamily="18" charset="2"/>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N-</a:t>
            </a:r>
            <a:r>
              <a:rPr lang="es-ES" dirty="0" err="1" smtClean="0"/>
              <a:t>Glicósidos</a:t>
            </a:r>
            <a:r>
              <a:rPr lang="es-ES" dirty="0" smtClean="0"/>
              <a:t> </a:t>
            </a:r>
            <a:endParaRPr lang="es-AR" dirty="0"/>
          </a:p>
        </p:txBody>
      </p:sp>
      <p:sp>
        <p:nvSpPr>
          <p:cNvPr id="5" name="4 CuadroTexto"/>
          <p:cNvSpPr txBox="1"/>
          <p:nvPr/>
        </p:nvSpPr>
        <p:spPr>
          <a:xfrm>
            <a:off x="6084168" y="2564904"/>
            <a:ext cx="1503938" cy="461665"/>
          </a:xfrm>
          <a:prstGeom prst="rect">
            <a:avLst/>
          </a:prstGeom>
          <a:noFill/>
        </p:spPr>
        <p:txBody>
          <a:bodyPr wrap="none" rtlCol="0">
            <a:spAutoFit/>
          </a:bodyPr>
          <a:lstStyle/>
          <a:p>
            <a:r>
              <a:rPr lang="es-AR" sz="2400" b="1" dirty="0" err="1" smtClean="0"/>
              <a:t>Citidina</a:t>
            </a:r>
            <a:endParaRPr lang="es-AR" sz="2400" b="1" dirty="0"/>
          </a:p>
        </p:txBody>
      </p:sp>
      <p:pic>
        <p:nvPicPr>
          <p:cNvPr id="207876" name="Picture 4" descr="Resultado de imagen para metil glucosido"/>
          <p:cNvPicPr>
            <a:picLocks noChangeAspect="1" noChangeArrowheads="1"/>
          </p:cNvPicPr>
          <p:nvPr/>
        </p:nvPicPr>
        <p:blipFill>
          <a:blip r:embed="rId1" cstate="print"/>
          <a:srcRect l="35548" t="23674" r="1650" b="17930"/>
          <a:stretch>
            <a:fillRect/>
          </a:stretch>
        </p:blipFill>
        <p:spPr bwMode="auto">
          <a:xfrm>
            <a:off x="4860032" y="3429000"/>
            <a:ext cx="3816424" cy="2664296"/>
          </a:xfrm>
          <a:prstGeom prst="rect">
            <a:avLst/>
          </a:prstGeom>
          <a:noFill/>
        </p:spPr>
      </p:pic>
      <p:sp>
        <p:nvSpPr>
          <p:cNvPr id="7" name="6 CuadroTexto"/>
          <p:cNvSpPr txBox="1"/>
          <p:nvPr/>
        </p:nvSpPr>
        <p:spPr>
          <a:xfrm>
            <a:off x="467545" y="1412776"/>
            <a:ext cx="8064896" cy="830997"/>
          </a:xfrm>
          <a:prstGeom prst="rect">
            <a:avLst/>
          </a:prstGeom>
          <a:noFill/>
        </p:spPr>
        <p:txBody>
          <a:bodyPr wrap="square" rtlCol="0">
            <a:spAutoFit/>
          </a:bodyPr>
          <a:lstStyle/>
          <a:p>
            <a:r>
              <a:rPr lang="es-AR" sz="2400" dirty="0" smtClean="0"/>
              <a:t>El OH- del Carbono </a:t>
            </a:r>
            <a:r>
              <a:rPr lang="es-AR" sz="2400" dirty="0" err="1" smtClean="0"/>
              <a:t>anomérico</a:t>
            </a:r>
            <a:r>
              <a:rPr lang="es-AR" sz="2400" dirty="0" smtClean="0"/>
              <a:t> de un </a:t>
            </a:r>
            <a:r>
              <a:rPr lang="es-AR" sz="2400" dirty="0" err="1" smtClean="0"/>
              <a:t>monosacárido</a:t>
            </a:r>
            <a:r>
              <a:rPr lang="es-AR" sz="2400" dirty="0" smtClean="0"/>
              <a:t> reacciona con un </a:t>
            </a:r>
            <a:r>
              <a:rPr lang="es-AR" sz="2400" dirty="0" smtClean="0">
                <a:solidFill>
                  <a:srgbClr val="FFC000"/>
                </a:solidFill>
              </a:rPr>
              <a:t>grupo amino </a:t>
            </a:r>
            <a:endParaRPr lang="es-AR" sz="2400" dirty="0">
              <a:solidFill>
                <a:srgbClr val="FFC000"/>
              </a:solidFill>
            </a:endParaRPr>
          </a:p>
        </p:txBody>
      </p:sp>
      <p:pic>
        <p:nvPicPr>
          <p:cNvPr id="207878" name="Picture 6" descr="Resultado de imagen para citosina"/>
          <p:cNvPicPr>
            <a:picLocks noChangeAspect="1" noChangeArrowheads="1"/>
          </p:cNvPicPr>
          <p:nvPr/>
        </p:nvPicPr>
        <p:blipFill>
          <a:blip r:embed="rId2" cstate="print"/>
          <a:srcRect l="1777" t="1787" r="70039" b="12427"/>
          <a:stretch>
            <a:fillRect/>
          </a:stretch>
        </p:blipFill>
        <p:spPr bwMode="auto">
          <a:xfrm>
            <a:off x="539552" y="2636912"/>
            <a:ext cx="2448272" cy="3456384"/>
          </a:xfrm>
          <a:prstGeom prst="rect">
            <a:avLst/>
          </a:prstGeom>
          <a:noFill/>
        </p:spPr>
      </p:pic>
      <p:cxnSp>
        <p:nvCxnSpPr>
          <p:cNvPr id="10" name="9 Conector recto de flecha"/>
          <p:cNvCxnSpPr/>
          <p:nvPr/>
        </p:nvCxnSpPr>
        <p:spPr>
          <a:xfrm>
            <a:off x="3275856" y="4509120"/>
            <a:ext cx="1152128"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1" name="10 Elipse"/>
          <p:cNvSpPr/>
          <p:nvPr/>
        </p:nvSpPr>
        <p:spPr>
          <a:xfrm>
            <a:off x="1547664" y="4797152"/>
            <a:ext cx="792088" cy="936104"/>
          </a:xfrm>
          <a:prstGeom prst="ellipse">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2" name="11 CuadroTexto"/>
          <p:cNvSpPr txBox="1"/>
          <p:nvPr/>
        </p:nvSpPr>
        <p:spPr>
          <a:xfrm>
            <a:off x="3313558" y="6237312"/>
            <a:ext cx="5830442" cy="369332"/>
          </a:xfrm>
          <a:prstGeom prst="rect">
            <a:avLst/>
          </a:prstGeom>
          <a:noFill/>
        </p:spPr>
        <p:txBody>
          <a:bodyPr wrap="none" rtlCol="0">
            <a:spAutoFit/>
          </a:bodyPr>
          <a:lstStyle/>
          <a:p>
            <a:r>
              <a:rPr lang="es-AR" b="1" dirty="0" smtClean="0"/>
              <a:t>¿Que </a:t>
            </a:r>
            <a:r>
              <a:rPr lang="es-AR" b="1" dirty="0" err="1" smtClean="0"/>
              <a:t>monosacárido</a:t>
            </a:r>
            <a:r>
              <a:rPr lang="es-AR" b="1" dirty="0" smtClean="0"/>
              <a:t> es el que aporta el OH?</a:t>
            </a:r>
            <a:endParaRPr lang="es-AR"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277813"/>
            <a:ext cx="6346825" cy="1139825"/>
          </a:xfrm>
        </p:spPr>
        <p:txBody>
          <a:bodyPr/>
          <a:lstStyle/>
          <a:p>
            <a:pPr algn="l" eaLnBrk="1" hangingPunct="1">
              <a:defRPr/>
            </a:pPr>
            <a:r>
              <a:rPr lang="es-ES" dirty="0" smtClean="0"/>
              <a:t>Tema 2: GLÚCIDOS</a:t>
            </a:r>
            <a:endParaRPr lang="es-ES" dirty="0" smtClean="0"/>
          </a:p>
        </p:txBody>
      </p:sp>
      <p:sp>
        <p:nvSpPr>
          <p:cNvPr id="43011" name="Rectangle 3"/>
          <p:cNvSpPr>
            <a:spLocks noGrp="1" noChangeArrowheads="1"/>
          </p:cNvSpPr>
          <p:nvPr>
            <p:ph idx="1"/>
          </p:nvPr>
        </p:nvSpPr>
        <p:spPr>
          <a:xfrm>
            <a:off x="457200" y="1600200"/>
            <a:ext cx="8362950" cy="4565650"/>
          </a:xfrm>
        </p:spPr>
        <p:txBody>
          <a:bodyPr/>
          <a:lstStyle/>
          <a:p>
            <a:pPr eaLnBrk="1" hangingPunct="1">
              <a:lnSpc>
                <a:spcPct val="80000"/>
              </a:lnSpc>
              <a:defRPr/>
            </a:pPr>
            <a:r>
              <a:rPr lang="es-ES" sz="2400" dirty="0" smtClean="0"/>
              <a:t>Estructura, clasificación y función biológica.</a:t>
            </a:r>
            <a:endParaRPr lang="es-ES" sz="2400" dirty="0" smtClean="0"/>
          </a:p>
          <a:p>
            <a:pPr eaLnBrk="1" hangingPunct="1">
              <a:lnSpc>
                <a:spcPct val="80000"/>
              </a:lnSpc>
              <a:defRPr/>
            </a:pPr>
            <a:r>
              <a:rPr lang="es-ES" sz="2400" dirty="0" smtClean="0"/>
              <a:t>Identificación y análisis de mono y </a:t>
            </a:r>
            <a:r>
              <a:rPr lang="es-ES" sz="2400" dirty="0" err="1" smtClean="0"/>
              <a:t>oligosacáridos</a:t>
            </a:r>
            <a:r>
              <a:rPr lang="es-ES" sz="2400" smtClean="0"/>
              <a:t> en muestras biológicas.</a:t>
            </a:r>
            <a:endParaRPr lang="es-ES" sz="2400" smtClean="0"/>
          </a:p>
          <a:p>
            <a:pPr eaLnBrk="1" hangingPunct="1">
              <a:lnSpc>
                <a:spcPct val="80000"/>
              </a:lnSpc>
              <a:defRPr/>
            </a:pPr>
            <a:r>
              <a:rPr lang="es-ES" sz="2400" smtClean="0"/>
              <a:t>Compuestos estructuralmente relacionados: ésteres fosfóricos, aminoazúcares, N-acetil aminoazúcares.</a:t>
            </a:r>
            <a:endParaRPr lang="es-ES" sz="2400" smtClean="0"/>
          </a:p>
          <a:p>
            <a:pPr eaLnBrk="1" hangingPunct="1">
              <a:lnSpc>
                <a:spcPct val="80000"/>
              </a:lnSpc>
              <a:defRPr/>
            </a:pPr>
            <a:r>
              <a:rPr lang="es-ES" sz="2400" smtClean="0"/>
              <a:t>Polisacáridos (glucanos) de reserva: almidón, glucógeno. Polisacáridos estructurales: celulosa, quitina, agar. Pared celular bacteriana: mureína (peptidoglucano). Cubierta celular y sustancia intersticial de tejidos animales: glucosaminoglucanos (ácido hialurónico, condroitina, heparina). </a:t>
            </a:r>
            <a:endParaRPr lang="es-ES" sz="2400" smtClean="0"/>
          </a:p>
          <a:p>
            <a:pPr eaLnBrk="1" hangingPunct="1">
              <a:lnSpc>
                <a:spcPct val="80000"/>
              </a:lnSpc>
              <a:defRPr/>
            </a:pPr>
            <a:r>
              <a:rPr lang="es-ES" sz="2400" smtClean="0"/>
              <a:t>Glucoproteínas y proteoglucanos: rol biológico.</a:t>
            </a:r>
            <a:endParaRPr lang="es-ES" sz="240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defRPr/>
            </a:pPr>
            <a:r>
              <a:rPr lang="es-ES" sz="4800" smtClean="0"/>
              <a:t>Azúcares ácidos</a:t>
            </a:r>
            <a:endParaRPr lang="es-ES" sz="4800" smtClean="0"/>
          </a:p>
        </p:txBody>
      </p:sp>
      <p:sp>
        <p:nvSpPr>
          <p:cNvPr id="77827" name="Rectangle 3"/>
          <p:cNvSpPr>
            <a:spLocks noGrp="1" noChangeArrowheads="1"/>
          </p:cNvSpPr>
          <p:nvPr>
            <p:ph idx="1"/>
          </p:nvPr>
        </p:nvSpPr>
        <p:spPr>
          <a:xfrm>
            <a:off x="457200" y="1600200"/>
            <a:ext cx="8362950" cy="4637088"/>
          </a:xfrm>
        </p:spPr>
        <p:txBody>
          <a:bodyPr/>
          <a:lstStyle/>
          <a:p>
            <a:pPr eaLnBrk="1" hangingPunct="1">
              <a:buFont typeface="Wingdings" panose="05000000000000000000" pitchFamily="2" charset="2"/>
              <a:buNone/>
              <a:defRPr/>
            </a:pPr>
            <a:r>
              <a:rPr lang="es-ES" smtClean="0"/>
              <a:t>	Derivan de la oxidación de 1 ó ambos carbonos de los extremos se forman grupos ácidos (carboxílicos)</a:t>
            </a:r>
            <a:endParaRPr lang="es-ES" smtClean="0"/>
          </a:p>
          <a:p>
            <a:pPr eaLnBrk="1" hangingPunct="1">
              <a:buFont typeface="Wingdings" panose="05000000000000000000" pitchFamily="2" charset="2"/>
              <a:buNone/>
              <a:defRPr/>
            </a:pPr>
            <a:endParaRPr lang="es-ES" smtClean="0"/>
          </a:p>
          <a:p>
            <a:pPr eaLnBrk="1" hangingPunct="1">
              <a:defRPr/>
            </a:pPr>
            <a:r>
              <a:rPr lang="es-ES" smtClean="0"/>
              <a:t>Aldónico (C1)</a:t>
            </a:r>
            <a:endParaRPr lang="es-ES" smtClean="0"/>
          </a:p>
          <a:p>
            <a:pPr eaLnBrk="1" hangingPunct="1">
              <a:defRPr/>
            </a:pPr>
            <a:r>
              <a:rPr lang="es-ES" smtClean="0"/>
              <a:t>Aldárico (C1 y C6)</a:t>
            </a:r>
            <a:endParaRPr lang="es-ES" smtClean="0"/>
          </a:p>
          <a:p>
            <a:pPr eaLnBrk="1" hangingPunct="1">
              <a:defRPr/>
            </a:pPr>
            <a:r>
              <a:rPr lang="es-ES" smtClean="0"/>
              <a:t>Urónico (C6)</a:t>
            </a:r>
            <a:endParaRPr lang="es-ES" smtClean="0"/>
          </a:p>
          <a:p>
            <a:pPr eaLnBrk="1" hangingPunct="1">
              <a:buFont typeface="Wingdings" panose="05000000000000000000" pitchFamily="2" charset="2"/>
              <a:buNone/>
              <a:defRPr/>
            </a:pPr>
            <a:endParaRPr lang="es-ES"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277813"/>
            <a:ext cx="8002588" cy="847725"/>
          </a:xfrm>
        </p:spPr>
        <p:txBody>
          <a:bodyPr/>
          <a:lstStyle/>
          <a:p>
            <a:pPr eaLnBrk="1" hangingPunct="1">
              <a:defRPr/>
            </a:pPr>
            <a:r>
              <a:rPr lang="es-ES" sz="3600" smtClean="0"/>
              <a:t>Azúcares ácidos - ejemplos</a:t>
            </a:r>
            <a:endParaRPr lang="es-ES" sz="3600" smtClean="0"/>
          </a:p>
        </p:txBody>
      </p:sp>
      <p:sp>
        <p:nvSpPr>
          <p:cNvPr id="78851" name="Rectangle 3"/>
          <p:cNvSpPr>
            <a:spLocks noGrp="1" noChangeArrowheads="1"/>
          </p:cNvSpPr>
          <p:nvPr>
            <p:ph idx="1"/>
          </p:nvPr>
        </p:nvSpPr>
        <p:spPr>
          <a:xfrm>
            <a:off x="4572000" y="1341438"/>
            <a:ext cx="4321175" cy="604837"/>
          </a:xfrm>
        </p:spPr>
        <p:txBody>
          <a:bodyPr/>
          <a:lstStyle/>
          <a:p>
            <a:pPr eaLnBrk="1" hangingPunct="1">
              <a:defRPr/>
            </a:pPr>
            <a:r>
              <a:rPr lang="es-ES" smtClean="0"/>
              <a:t>Aldárico (C1 y C6)</a:t>
            </a:r>
            <a:endParaRPr lang="es-ES" smtClean="0"/>
          </a:p>
          <a:p>
            <a:pPr eaLnBrk="1" hangingPunct="1">
              <a:buFont typeface="Wingdings" panose="05000000000000000000" pitchFamily="2" charset="2"/>
              <a:buNone/>
              <a:defRPr/>
            </a:pPr>
            <a:endParaRPr lang="es-ES" smtClean="0"/>
          </a:p>
        </p:txBody>
      </p:sp>
      <p:pic>
        <p:nvPicPr>
          <p:cNvPr id="24580" name="Picture 4"/>
          <p:cNvPicPr>
            <a:picLocks noChangeAspect="1" noChangeArrowheads="1"/>
          </p:cNvPicPr>
          <p:nvPr/>
        </p:nvPicPr>
        <p:blipFill>
          <a:blip r:embed="rId1" cstate="print"/>
          <a:srcRect t="6078" r="1097" b="7362"/>
          <a:stretch>
            <a:fillRect/>
          </a:stretch>
        </p:blipFill>
        <p:spPr bwMode="auto">
          <a:xfrm>
            <a:off x="539750" y="1916113"/>
            <a:ext cx="3097213" cy="1677987"/>
          </a:xfrm>
          <a:prstGeom prst="rect">
            <a:avLst/>
          </a:prstGeom>
          <a:solidFill>
            <a:srgbClr val="FFFFFF"/>
          </a:solidFill>
          <a:ln w="9525">
            <a:noFill/>
            <a:miter lim="800000"/>
            <a:headEnd/>
            <a:tailEnd/>
          </a:ln>
        </p:spPr>
      </p:pic>
      <p:sp>
        <p:nvSpPr>
          <p:cNvPr id="24581" name="Text Box 5"/>
          <p:cNvSpPr txBox="1">
            <a:spLocks noChangeArrowheads="1"/>
          </p:cNvSpPr>
          <p:nvPr/>
        </p:nvSpPr>
        <p:spPr bwMode="auto">
          <a:xfrm>
            <a:off x="827088" y="3789363"/>
            <a:ext cx="3311525" cy="366712"/>
          </a:xfrm>
          <a:prstGeom prst="rect">
            <a:avLst/>
          </a:prstGeom>
          <a:noFill/>
          <a:ln w="9525">
            <a:noFill/>
            <a:miter lim="800000"/>
          </a:ln>
        </p:spPr>
        <p:txBody>
          <a:bodyPr>
            <a:spAutoFit/>
          </a:bodyPr>
          <a:lstStyle/>
          <a:p>
            <a:pPr>
              <a:spcBef>
                <a:spcPct val="50000"/>
              </a:spcBef>
            </a:pPr>
            <a:r>
              <a:rPr lang="es-ES" b="1"/>
              <a:t>Glc        ác. glucónico</a:t>
            </a:r>
            <a:endParaRPr lang="es-ES" b="1"/>
          </a:p>
        </p:txBody>
      </p:sp>
      <p:sp>
        <p:nvSpPr>
          <p:cNvPr id="78854" name="Rectangle 6"/>
          <p:cNvSpPr>
            <a:spLocks noChangeArrowheads="1"/>
          </p:cNvSpPr>
          <p:nvPr/>
        </p:nvSpPr>
        <p:spPr bwMode="auto">
          <a:xfrm>
            <a:off x="250825" y="1341438"/>
            <a:ext cx="8362950" cy="792162"/>
          </a:xfrm>
          <a:prstGeom prst="rect">
            <a:avLst/>
          </a:prstGeom>
          <a:noFill/>
          <a:ln w="9525">
            <a:noFill/>
            <a:miter lim="800000"/>
          </a:ln>
          <a:effectLst/>
        </p:spPr>
        <p:txBody>
          <a:bodyPr/>
          <a:lstStyle/>
          <a:p>
            <a:pPr marL="342900" indent="-342900">
              <a:spcBef>
                <a:spcPct val="20000"/>
              </a:spcBef>
              <a:buClr>
                <a:schemeClr val="hlink"/>
              </a:buClr>
              <a:buSzPct val="70000"/>
              <a:buFont typeface="Wingdings" panose="05000000000000000000" pitchFamily="2" charset="2"/>
              <a:buChar char="u"/>
              <a:defRPr/>
            </a:pPr>
            <a:r>
              <a:rPr lang="es-ES" sz="3200">
                <a:effectLst>
                  <a:outerShdw blurRad="38100" dist="38100" dir="2700000" algn="tl">
                    <a:srgbClr val="000000"/>
                  </a:outerShdw>
                </a:effectLst>
              </a:rPr>
              <a:t>Aldónico (C1)</a:t>
            </a:r>
            <a:endParaRPr lang="es-ES" sz="3200">
              <a:effectLst>
                <a:outerShdw blurRad="38100" dist="38100" dir="2700000" algn="tl">
                  <a:srgbClr val="000000"/>
                </a:outerShdw>
              </a:effectLst>
            </a:endParaRPr>
          </a:p>
        </p:txBody>
      </p:sp>
      <p:sp>
        <p:nvSpPr>
          <p:cNvPr id="78855" name="Rectangle 7"/>
          <p:cNvSpPr>
            <a:spLocks noChangeArrowheads="1"/>
          </p:cNvSpPr>
          <p:nvPr/>
        </p:nvSpPr>
        <p:spPr bwMode="auto">
          <a:xfrm>
            <a:off x="323850" y="4365625"/>
            <a:ext cx="3527425" cy="719138"/>
          </a:xfrm>
          <a:prstGeom prst="rect">
            <a:avLst/>
          </a:prstGeom>
          <a:noFill/>
          <a:ln w="9525">
            <a:noFill/>
            <a:miter lim="800000"/>
          </a:ln>
          <a:effectLst/>
        </p:spPr>
        <p:txBody>
          <a:bodyPr/>
          <a:lstStyle/>
          <a:p>
            <a:pPr marL="342900" indent="-342900">
              <a:spcBef>
                <a:spcPct val="20000"/>
              </a:spcBef>
              <a:buClr>
                <a:schemeClr val="hlink"/>
              </a:buClr>
              <a:buSzPct val="70000"/>
              <a:buFont typeface="Wingdings" panose="05000000000000000000" pitchFamily="2" charset="2"/>
              <a:buChar char="u"/>
              <a:defRPr/>
            </a:pPr>
            <a:r>
              <a:rPr lang="es-ES" sz="3200">
                <a:effectLst>
                  <a:outerShdw blurRad="38100" dist="38100" dir="2700000" algn="tl">
                    <a:srgbClr val="000000"/>
                  </a:outerShdw>
                </a:effectLst>
              </a:rPr>
              <a:t>Urónico (C6)</a:t>
            </a:r>
            <a:endParaRPr lang="es-ES" sz="3200">
              <a:effectLst>
                <a:outerShdw blurRad="38100" dist="38100" dir="2700000" algn="tl">
                  <a:srgbClr val="000000"/>
                </a:outerShdw>
              </a:effectLst>
            </a:endParaRPr>
          </a:p>
        </p:txBody>
      </p:sp>
      <p:pic>
        <p:nvPicPr>
          <p:cNvPr id="24584" name="Picture 8"/>
          <p:cNvPicPr>
            <a:picLocks noChangeAspect="1" noChangeArrowheads="1"/>
          </p:cNvPicPr>
          <p:nvPr/>
        </p:nvPicPr>
        <p:blipFill>
          <a:blip r:embed="rId2" cstate="print"/>
          <a:srcRect t="7011" r="803" b="8258"/>
          <a:stretch>
            <a:fillRect/>
          </a:stretch>
        </p:blipFill>
        <p:spPr bwMode="auto">
          <a:xfrm>
            <a:off x="5076825" y="1989138"/>
            <a:ext cx="3457575" cy="1582737"/>
          </a:xfrm>
          <a:prstGeom prst="rect">
            <a:avLst/>
          </a:prstGeom>
          <a:solidFill>
            <a:srgbClr val="FFFFFF"/>
          </a:solidFill>
          <a:ln w="9525">
            <a:noFill/>
            <a:miter lim="800000"/>
            <a:headEnd/>
            <a:tailEnd/>
          </a:ln>
        </p:spPr>
      </p:pic>
      <p:sp>
        <p:nvSpPr>
          <p:cNvPr id="24585" name="Text Box 9"/>
          <p:cNvSpPr txBox="1">
            <a:spLocks noChangeArrowheads="1"/>
          </p:cNvSpPr>
          <p:nvPr/>
        </p:nvSpPr>
        <p:spPr bwMode="auto">
          <a:xfrm>
            <a:off x="5364163" y="3789363"/>
            <a:ext cx="3311525" cy="366712"/>
          </a:xfrm>
          <a:prstGeom prst="rect">
            <a:avLst/>
          </a:prstGeom>
          <a:noFill/>
          <a:ln w="9525">
            <a:noFill/>
            <a:miter lim="800000"/>
          </a:ln>
        </p:spPr>
        <p:txBody>
          <a:bodyPr>
            <a:spAutoFit/>
          </a:bodyPr>
          <a:lstStyle/>
          <a:p>
            <a:pPr algn="r">
              <a:spcBef>
                <a:spcPct val="50000"/>
              </a:spcBef>
            </a:pPr>
            <a:r>
              <a:rPr lang="es-ES" b="1"/>
              <a:t>           ác. glucárico</a:t>
            </a:r>
            <a:endParaRPr lang="es-ES" b="1"/>
          </a:p>
        </p:txBody>
      </p:sp>
      <p:pic>
        <p:nvPicPr>
          <p:cNvPr id="24586" name="Picture 10"/>
          <p:cNvPicPr>
            <a:picLocks noChangeAspect="1" noChangeArrowheads="1"/>
          </p:cNvPicPr>
          <p:nvPr/>
        </p:nvPicPr>
        <p:blipFill>
          <a:blip r:embed="rId3" cstate="print"/>
          <a:srcRect/>
          <a:stretch>
            <a:fillRect/>
          </a:stretch>
        </p:blipFill>
        <p:spPr bwMode="auto">
          <a:xfrm>
            <a:off x="3492500" y="4508500"/>
            <a:ext cx="4679950" cy="1806575"/>
          </a:xfrm>
          <a:prstGeom prst="rect">
            <a:avLst/>
          </a:prstGeom>
          <a:solidFill>
            <a:srgbClr val="FFFFFF"/>
          </a:solidFill>
          <a:ln w="9525">
            <a:noFill/>
            <a:miter lim="800000"/>
            <a:headEnd/>
            <a:tailEnd/>
          </a:ln>
        </p:spPr>
      </p:pic>
      <p:sp>
        <p:nvSpPr>
          <p:cNvPr id="24587" name="Text Box 11"/>
          <p:cNvSpPr txBox="1">
            <a:spLocks noChangeArrowheads="1"/>
          </p:cNvSpPr>
          <p:nvPr/>
        </p:nvSpPr>
        <p:spPr bwMode="auto">
          <a:xfrm>
            <a:off x="5148263" y="6491288"/>
            <a:ext cx="3311525" cy="366712"/>
          </a:xfrm>
          <a:prstGeom prst="rect">
            <a:avLst/>
          </a:prstGeom>
          <a:noFill/>
          <a:ln w="9525">
            <a:noFill/>
            <a:miter lim="800000"/>
          </a:ln>
        </p:spPr>
        <p:txBody>
          <a:bodyPr>
            <a:spAutoFit/>
          </a:bodyPr>
          <a:lstStyle/>
          <a:p>
            <a:pPr algn="r">
              <a:spcBef>
                <a:spcPct val="50000"/>
              </a:spcBef>
            </a:pPr>
            <a:r>
              <a:rPr lang="es-ES" b="1"/>
              <a:t>           ác. glucurónico</a:t>
            </a:r>
            <a:endParaRPr lang="es-ES" b="1"/>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277813"/>
            <a:ext cx="8002588" cy="847725"/>
          </a:xfrm>
        </p:spPr>
        <p:txBody>
          <a:bodyPr/>
          <a:lstStyle/>
          <a:p>
            <a:pPr eaLnBrk="1" hangingPunct="1">
              <a:defRPr/>
            </a:pPr>
            <a:r>
              <a:rPr lang="es-ES" sz="3600" smtClean="0"/>
              <a:t>Azúcares ácidos - ejemplos</a:t>
            </a:r>
            <a:endParaRPr lang="es-ES" sz="3600" smtClean="0"/>
          </a:p>
        </p:txBody>
      </p:sp>
      <p:pic>
        <p:nvPicPr>
          <p:cNvPr id="24580" name="Picture 4"/>
          <p:cNvPicPr>
            <a:picLocks noChangeAspect="1" noChangeArrowheads="1"/>
          </p:cNvPicPr>
          <p:nvPr/>
        </p:nvPicPr>
        <p:blipFill>
          <a:blip r:embed="rId1" cstate="print"/>
          <a:srcRect t="6078" r="1097" b="7362"/>
          <a:stretch>
            <a:fillRect/>
          </a:stretch>
        </p:blipFill>
        <p:spPr bwMode="auto">
          <a:xfrm>
            <a:off x="539750" y="1916113"/>
            <a:ext cx="3097213" cy="1677987"/>
          </a:xfrm>
          <a:prstGeom prst="rect">
            <a:avLst/>
          </a:prstGeom>
          <a:solidFill>
            <a:srgbClr val="FFFFFF"/>
          </a:solidFill>
          <a:ln w="9525">
            <a:noFill/>
            <a:miter lim="800000"/>
            <a:headEnd/>
            <a:tailEnd/>
          </a:ln>
        </p:spPr>
      </p:pic>
      <p:sp>
        <p:nvSpPr>
          <p:cNvPr id="24581" name="Text Box 5"/>
          <p:cNvSpPr txBox="1">
            <a:spLocks noChangeArrowheads="1"/>
          </p:cNvSpPr>
          <p:nvPr/>
        </p:nvSpPr>
        <p:spPr bwMode="auto">
          <a:xfrm>
            <a:off x="827088" y="3789363"/>
            <a:ext cx="3311525" cy="366712"/>
          </a:xfrm>
          <a:prstGeom prst="rect">
            <a:avLst/>
          </a:prstGeom>
          <a:noFill/>
          <a:ln w="9525">
            <a:noFill/>
            <a:miter lim="800000"/>
          </a:ln>
        </p:spPr>
        <p:txBody>
          <a:bodyPr>
            <a:spAutoFit/>
          </a:bodyPr>
          <a:lstStyle/>
          <a:p>
            <a:pPr>
              <a:spcBef>
                <a:spcPct val="50000"/>
              </a:spcBef>
            </a:pPr>
            <a:r>
              <a:rPr lang="es-ES" b="1"/>
              <a:t>Glc        ác. glucónico</a:t>
            </a:r>
            <a:endParaRPr lang="es-ES" b="1"/>
          </a:p>
        </p:txBody>
      </p:sp>
      <p:sp>
        <p:nvSpPr>
          <p:cNvPr id="78854" name="Rectangle 6"/>
          <p:cNvSpPr>
            <a:spLocks noChangeArrowheads="1"/>
          </p:cNvSpPr>
          <p:nvPr/>
        </p:nvSpPr>
        <p:spPr bwMode="auto">
          <a:xfrm>
            <a:off x="250825" y="1341438"/>
            <a:ext cx="8362950" cy="792162"/>
          </a:xfrm>
          <a:prstGeom prst="rect">
            <a:avLst/>
          </a:prstGeom>
          <a:noFill/>
          <a:ln w="9525">
            <a:noFill/>
            <a:miter lim="800000"/>
          </a:ln>
          <a:effectLst/>
        </p:spPr>
        <p:txBody>
          <a:bodyPr/>
          <a:lstStyle/>
          <a:p>
            <a:pPr marL="342900" indent="-342900">
              <a:spcBef>
                <a:spcPct val="20000"/>
              </a:spcBef>
              <a:buClr>
                <a:schemeClr val="hlink"/>
              </a:buClr>
              <a:buSzPct val="70000"/>
              <a:buFont typeface="Wingdings" panose="05000000000000000000" pitchFamily="2" charset="2"/>
              <a:buChar char="u"/>
              <a:defRPr/>
            </a:pPr>
            <a:r>
              <a:rPr lang="es-ES" sz="3200">
                <a:effectLst>
                  <a:outerShdw blurRad="38100" dist="38100" dir="2700000" algn="tl">
                    <a:srgbClr val="000000"/>
                  </a:outerShdw>
                </a:effectLst>
              </a:rPr>
              <a:t>Aldónico (C1)</a:t>
            </a:r>
            <a:endParaRPr lang="es-ES" sz="3200">
              <a:effectLst>
                <a:outerShdw blurRad="38100" dist="38100" dir="2700000" algn="tl">
                  <a:srgbClr val="000000"/>
                </a:outerShdw>
              </a:effectLst>
            </a:endParaRPr>
          </a:p>
        </p:txBody>
      </p:sp>
      <p:sp>
        <p:nvSpPr>
          <p:cNvPr id="12" name="11 CuadroTexto"/>
          <p:cNvSpPr txBox="1"/>
          <p:nvPr/>
        </p:nvSpPr>
        <p:spPr>
          <a:xfrm>
            <a:off x="4716016" y="2420888"/>
            <a:ext cx="3816424" cy="1477328"/>
          </a:xfrm>
          <a:prstGeom prst="rect">
            <a:avLst/>
          </a:prstGeom>
          <a:noFill/>
        </p:spPr>
        <p:txBody>
          <a:bodyPr wrap="square" rtlCol="0">
            <a:spAutoFit/>
          </a:bodyPr>
          <a:lstStyle/>
          <a:p>
            <a:r>
              <a:rPr lang="es-AR" dirty="0" smtClean="0"/>
              <a:t>Cuando un monosacáridos se oxida frente a agentes químicos como por ejemplo Cu</a:t>
            </a:r>
            <a:r>
              <a:rPr lang="es-AR" baseline="30000" dirty="0" smtClean="0"/>
              <a:t>2+</a:t>
            </a:r>
            <a:r>
              <a:rPr lang="es-AR" dirty="0" smtClean="0"/>
              <a:t> se convierte en ácido </a:t>
            </a:r>
            <a:r>
              <a:rPr lang="es-AR" dirty="0" err="1" smtClean="0"/>
              <a:t>aldónico</a:t>
            </a:r>
            <a:endParaRPr lang="es-AR" dirty="0"/>
          </a:p>
        </p:txBody>
      </p:sp>
      <p:sp>
        <p:nvSpPr>
          <p:cNvPr id="13" name="12 Rectángulo"/>
          <p:cNvSpPr/>
          <p:nvPr/>
        </p:nvSpPr>
        <p:spPr>
          <a:xfrm>
            <a:off x="1259632" y="5085184"/>
            <a:ext cx="6624736" cy="369332"/>
          </a:xfrm>
          <a:prstGeom prst="rect">
            <a:avLst/>
          </a:prstGeom>
        </p:spPr>
        <p:txBody>
          <a:bodyPr wrap="square">
            <a:spAutoFit/>
          </a:bodyPr>
          <a:lstStyle/>
          <a:p>
            <a:pPr eaLnBrk="1" hangingPunct="1">
              <a:buFont typeface="Wingdings" panose="05000000000000000000" pitchFamily="2" charset="2"/>
              <a:buNone/>
              <a:defRPr/>
            </a:pPr>
            <a:r>
              <a:rPr lang="es-ES" dirty="0">
                <a:solidFill>
                  <a:schemeClr val="hlink"/>
                </a:solidFill>
              </a:rPr>
              <a:t>R - C.HO + 2 Cu (OH)</a:t>
            </a:r>
            <a:r>
              <a:rPr lang="es-ES" baseline="-25000" dirty="0">
                <a:solidFill>
                  <a:schemeClr val="hlink"/>
                </a:solidFill>
              </a:rPr>
              <a:t>2</a:t>
            </a:r>
            <a:r>
              <a:rPr lang="es-ES" dirty="0">
                <a:solidFill>
                  <a:schemeClr val="hlink"/>
                </a:solidFill>
              </a:rPr>
              <a:t>  </a:t>
            </a:r>
            <a:r>
              <a:rPr lang="es-ES" dirty="0">
                <a:solidFill>
                  <a:schemeClr val="hlink"/>
                </a:solidFill>
                <a:sym typeface="Wingdings" panose="05000000000000000000" pitchFamily="2" charset="2"/>
              </a:rPr>
              <a:t> </a:t>
            </a:r>
            <a:r>
              <a:rPr lang="es-ES" dirty="0">
                <a:solidFill>
                  <a:schemeClr val="hlink"/>
                </a:solidFill>
              </a:rPr>
              <a:t>R- CO.OH + Cu</a:t>
            </a:r>
            <a:r>
              <a:rPr lang="es-ES" baseline="-25000" dirty="0">
                <a:solidFill>
                  <a:schemeClr val="hlink"/>
                </a:solidFill>
              </a:rPr>
              <a:t>2</a:t>
            </a:r>
            <a:r>
              <a:rPr lang="es-ES" dirty="0">
                <a:solidFill>
                  <a:schemeClr val="hlink"/>
                </a:solidFill>
              </a:rPr>
              <a:t>O</a:t>
            </a:r>
            <a:r>
              <a:rPr lang="es-ES" sz="1050" dirty="0">
                <a:solidFill>
                  <a:schemeClr val="hlink"/>
                </a:solidFill>
                <a:sym typeface="Wingdings" panose="05000000000000000000" pitchFamily="2" charset="2"/>
              </a:rPr>
              <a:t></a:t>
            </a:r>
            <a:r>
              <a:rPr lang="es-ES" dirty="0">
                <a:solidFill>
                  <a:schemeClr val="hlink"/>
                </a:solidFill>
              </a:rPr>
              <a:t>+ 2 H</a:t>
            </a:r>
            <a:r>
              <a:rPr lang="es-ES" baseline="-25000" dirty="0">
                <a:solidFill>
                  <a:schemeClr val="hlink"/>
                </a:solidFill>
              </a:rPr>
              <a:t>2</a:t>
            </a:r>
            <a:r>
              <a:rPr lang="es-ES" dirty="0">
                <a:solidFill>
                  <a:schemeClr val="hlink"/>
                </a:solidFill>
              </a:rPr>
              <a:t>O</a:t>
            </a:r>
            <a:endParaRPr lang="es-ES" dirty="0">
              <a:solidFill>
                <a:schemeClr val="hlin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defRPr/>
            </a:pPr>
            <a:r>
              <a:rPr lang="es-ES" sz="4800" smtClean="0"/>
              <a:t>Ésteres fosfóricos</a:t>
            </a:r>
            <a:endParaRPr lang="es-ES" sz="4800" smtClean="0"/>
          </a:p>
        </p:txBody>
      </p:sp>
      <p:sp>
        <p:nvSpPr>
          <p:cNvPr id="79875" name="Rectangle 3"/>
          <p:cNvSpPr>
            <a:spLocks noGrp="1" noChangeArrowheads="1"/>
          </p:cNvSpPr>
          <p:nvPr>
            <p:ph idx="1"/>
          </p:nvPr>
        </p:nvSpPr>
        <p:spPr>
          <a:xfrm>
            <a:off x="468313" y="1341438"/>
            <a:ext cx="8229600" cy="1366837"/>
          </a:xfrm>
        </p:spPr>
        <p:txBody>
          <a:bodyPr/>
          <a:lstStyle/>
          <a:p>
            <a:pPr eaLnBrk="1" hangingPunct="1">
              <a:defRPr/>
            </a:pPr>
            <a:r>
              <a:rPr lang="es-ES" sz="2400" smtClean="0"/>
              <a:t>El ácido fosfórico esterifica alguna función alcohol del monosacárido, puede ser inclusive la del C anomérico</a:t>
            </a:r>
            <a:endParaRPr lang="es-ES" sz="2400" smtClean="0"/>
          </a:p>
        </p:txBody>
      </p:sp>
      <p:pic>
        <p:nvPicPr>
          <p:cNvPr id="25604" name="Picture 4" descr="T09p3"/>
          <p:cNvPicPr>
            <a:picLocks noChangeAspect="1" noChangeArrowheads="1"/>
          </p:cNvPicPr>
          <p:nvPr/>
        </p:nvPicPr>
        <p:blipFill>
          <a:blip r:embed="rId1" cstate="print"/>
          <a:srcRect l="34589" t="13335" r="38521" b="71524"/>
          <a:stretch>
            <a:fillRect/>
          </a:stretch>
        </p:blipFill>
        <p:spPr bwMode="auto">
          <a:xfrm>
            <a:off x="611188" y="3213100"/>
            <a:ext cx="1944687" cy="1600200"/>
          </a:xfrm>
          <a:prstGeom prst="rect">
            <a:avLst/>
          </a:prstGeom>
          <a:noFill/>
          <a:ln w="9525">
            <a:noFill/>
            <a:miter lim="800000"/>
            <a:headEnd/>
            <a:tailEnd/>
          </a:ln>
        </p:spPr>
      </p:pic>
      <p:pic>
        <p:nvPicPr>
          <p:cNvPr id="25605" name="Picture 5" descr="T09p3"/>
          <p:cNvPicPr>
            <a:picLocks noChangeAspect="1" noChangeArrowheads="1"/>
          </p:cNvPicPr>
          <p:nvPr/>
        </p:nvPicPr>
        <p:blipFill>
          <a:blip r:embed="rId1" cstate="print"/>
          <a:srcRect l="29643" t="28345" r="36075" b="53397"/>
          <a:stretch>
            <a:fillRect/>
          </a:stretch>
        </p:blipFill>
        <p:spPr bwMode="auto">
          <a:xfrm>
            <a:off x="3203575" y="3141663"/>
            <a:ext cx="2592388" cy="2055812"/>
          </a:xfrm>
          <a:prstGeom prst="rect">
            <a:avLst/>
          </a:prstGeom>
          <a:noFill/>
          <a:ln w="9525">
            <a:noFill/>
            <a:miter lim="800000"/>
            <a:headEnd/>
            <a:tailEnd/>
          </a:ln>
        </p:spPr>
      </p:pic>
      <p:pic>
        <p:nvPicPr>
          <p:cNvPr id="25606" name="Picture 6" descr="T09p3"/>
          <p:cNvPicPr>
            <a:picLocks noChangeAspect="1" noChangeArrowheads="1"/>
          </p:cNvPicPr>
          <p:nvPr/>
        </p:nvPicPr>
        <p:blipFill>
          <a:blip r:embed="rId1" cstate="print"/>
          <a:srcRect l="32133" t="73207" r="40967" b="3549"/>
          <a:stretch>
            <a:fillRect/>
          </a:stretch>
        </p:blipFill>
        <p:spPr bwMode="auto">
          <a:xfrm>
            <a:off x="6516688" y="2997200"/>
            <a:ext cx="2068512" cy="2663825"/>
          </a:xfrm>
          <a:prstGeom prst="rect">
            <a:avLst/>
          </a:prstGeom>
          <a:noFill/>
          <a:ln w="9525">
            <a:noFill/>
            <a:miter lim="800000"/>
            <a:headEnd/>
            <a:tailEnd/>
          </a:ln>
        </p:spPr>
      </p:pic>
      <p:sp>
        <p:nvSpPr>
          <p:cNvPr id="79879" name="Text Box 7"/>
          <p:cNvSpPr txBox="1">
            <a:spLocks noChangeArrowheads="1"/>
          </p:cNvSpPr>
          <p:nvPr/>
        </p:nvSpPr>
        <p:spPr bwMode="auto">
          <a:xfrm>
            <a:off x="0" y="6092825"/>
            <a:ext cx="2843213" cy="366713"/>
          </a:xfrm>
          <a:prstGeom prst="rect">
            <a:avLst/>
          </a:prstGeom>
          <a:noFill/>
          <a:ln w="9525">
            <a:noFill/>
            <a:miter lim="800000"/>
          </a:ln>
          <a:effectLst/>
        </p:spPr>
        <p:txBody>
          <a:bodyPr>
            <a:spAutoFit/>
          </a:bodyPr>
          <a:lstStyle/>
          <a:p>
            <a:pPr>
              <a:spcBef>
                <a:spcPct val="50000"/>
              </a:spcBef>
              <a:defRPr/>
            </a:pPr>
            <a:r>
              <a:rPr lang="es-ES" b="1">
                <a:effectLst>
                  <a:outerShdw blurRad="38100" dist="38100" dir="2700000" algn="tl">
                    <a:srgbClr val="000000"/>
                  </a:outerShdw>
                </a:effectLst>
              </a:rPr>
              <a:t>D-gliceraldehído-3P</a:t>
            </a:r>
            <a:endParaRPr lang="es-ES" b="1">
              <a:effectLst>
                <a:outerShdw blurRad="38100" dist="38100" dir="2700000" algn="tl">
                  <a:srgbClr val="000000"/>
                </a:outerShdw>
              </a:effectLst>
            </a:endParaRPr>
          </a:p>
        </p:txBody>
      </p:sp>
      <p:sp>
        <p:nvSpPr>
          <p:cNvPr id="79880" name="Text Box 8"/>
          <p:cNvSpPr txBox="1">
            <a:spLocks noChangeArrowheads="1"/>
          </p:cNvSpPr>
          <p:nvPr/>
        </p:nvSpPr>
        <p:spPr bwMode="auto">
          <a:xfrm>
            <a:off x="3563938" y="6092825"/>
            <a:ext cx="2843212" cy="366713"/>
          </a:xfrm>
          <a:prstGeom prst="rect">
            <a:avLst/>
          </a:prstGeom>
          <a:noFill/>
          <a:ln w="9525">
            <a:noFill/>
            <a:miter lim="800000"/>
          </a:ln>
          <a:effectLst/>
        </p:spPr>
        <p:txBody>
          <a:bodyPr>
            <a:spAutoFit/>
          </a:bodyPr>
          <a:lstStyle/>
          <a:p>
            <a:pPr>
              <a:spcBef>
                <a:spcPct val="50000"/>
              </a:spcBef>
              <a:defRPr/>
            </a:pPr>
            <a:r>
              <a:rPr lang="es-ES" b="1">
                <a:effectLst>
                  <a:outerShdw blurRad="38100" dist="38100" dir="2700000" algn="tl">
                    <a:srgbClr val="000000"/>
                  </a:outerShdw>
                </a:effectLst>
                <a:latin typeface="Symbol" panose="05050102010706020507" pitchFamily="18" charset="2"/>
              </a:rPr>
              <a:t>b</a:t>
            </a:r>
            <a:r>
              <a:rPr lang="es-ES" b="1">
                <a:effectLst>
                  <a:outerShdw blurRad="38100" dist="38100" dir="2700000" algn="tl">
                    <a:srgbClr val="000000"/>
                  </a:outerShdw>
                </a:effectLst>
              </a:rPr>
              <a:t>-D-Glc-1P</a:t>
            </a:r>
            <a:endParaRPr lang="es-ES" b="1">
              <a:effectLst>
                <a:outerShdw blurRad="38100" dist="38100" dir="2700000" algn="tl">
                  <a:srgbClr val="000000"/>
                </a:outerShdw>
              </a:effectLst>
            </a:endParaRPr>
          </a:p>
        </p:txBody>
      </p:sp>
      <p:sp>
        <p:nvSpPr>
          <p:cNvPr id="79881" name="Text Box 9"/>
          <p:cNvSpPr txBox="1">
            <a:spLocks noChangeArrowheads="1"/>
          </p:cNvSpPr>
          <p:nvPr/>
        </p:nvSpPr>
        <p:spPr bwMode="auto">
          <a:xfrm>
            <a:off x="6732588" y="6092825"/>
            <a:ext cx="1943100" cy="366713"/>
          </a:xfrm>
          <a:prstGeom prst="rect">
            <a:avLst/>
          </a:prstGeom>
          <a:noFill/>
          <a:ln w="9525">
            <a:noFill/>
            <a:miter lim="800000"/>
          </a:ln>
          <a:effectLst/>
        </p:spPr>
        <p:txBody>
          <a:bodyPr>
            <a:spAutoFit/>
          </a:bodyPr>
          <a:lstStyle/>
          <a:p>
            <a:pPr>
              <a:spcBef>
                <a:spcPct val="50000"/>
              </a:spcBef>
              <a:defRPr/>
            </a:pPr>
            <a:r>
              <a:rPr lang="es-ES" b="1">
                <a:effectLst>
                  <a:outerShdw blurRad="38100" dist="38100" dir="2700000" algn="tl">
                    <a:srgbClr val="000000"/>
                  </a:outerShdw>
                </a:effectLst>
                <a:latin typeface="Symbol" panose="05050102010706020507" pitchFamily="18" charset="2"/>
              </a:rPr>
              <a:t>a</a:t>
            </a:r>
            <a:r>
              <a:rPr lang="es-ES" b="1">
                <a:effectLst>
                  <a:outerShdw blurRad="38100" dist="38100" dir="2700000" algn="tl">
                    <a:srgbClr val="000000"/>
                  </a:outerShdw>
                </a:effectLst>
              </a:rPr>
              <a:t>-D-Fru-6P</a:t>
            </a:r>
            <a:endParaRPr lang="es-ES" b="1">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8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98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8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9" grpId="0"/>
      <p:bldP spid="79880" grpId="0"/>
      <p:bldP spid="7988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descr="Resultado de imagen para fosforilacion de la glucosa"/>
          <p:cNvPicPr>
            <a:picLocks noChangeAspect="1" noChangeArrowheads="1"/>
          </p:cNvPicPr>
          <p:nvPr/>
        </p:nvPicPr>
        <p:blipFill>
          <a:blip r:embed="rId1" cstate="print"/>
          <a:srcRect r="1650" b="28978"/>
          <a:stretch>
            <a:fillRect/>
          </a:stretch>
        </p:blipFill>
        <p:spPr bwMode="auto">
          <a:xfrm>
            <a:off x="395536" y="260648"/>
            <a:ext cx="5976664" cy="3240360"/>
          </a:xfrm>
          <a:prstGeom prst="rect">
            <a:avLst/>
          </a:prstGeom>
          <a:noFill/>
        </p:spPr>
      </p:pic>
      <p:pic>
        <p:nvPicPr>
          <p:cNvPr id="211972" name="Picture 4" descr="Resultado de imagen para fosforilacion de la glucosa"/>
          <p:cNvPicPr>
            <a:picLocks noChangeAspect="1" noChangeArrowheads="1"/>
          </p:cNvPicPr>
          <p:nvPr/>
        </p:nvPicPr>
        <p:blipFill>
          <a:blip r:embed="rId2" cstate="print"/>
          <a:srcRect r="3401" b="20467"/>
          <a:stretch>
            <a:fillRect/>
          </a:stretch>
        </p:blipFill>
        <p:spPr bwMode="auto">
          <a:xfrm>
            <a:off x="3563888" y="3356992"/>
            <a:ext cx="5112568" cy="3157004"/>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defRPr/>
            </a:pPr>
            <a:r>
              <a:rPr lang="es-ES" sz="4800" smtClean="0"/>
              <a:t>Desoxiazúcares</a:t>
            </a:r>
            <a:endParaRPr lang="es-ES" sz="4800" smtClean="0"/>
          </a:p>
        </p:txBody>
      </p:sp>
      <p:sp>
        <p:nvSpPr>
          <p:cNvPr id="80899" name="Rectangle 3"/>
          <p:cNvSpPr>
            <a:spLocks noGrp="1" noChangeArrowheads="1"/>
          </p:cNvSpPr>
          <p:nvPr>
            <p:ph idx="1"/>
          </p:nvPr>
        </p:nvSpPr>
        <p:spPr>
          <a:xfrm>
            <a:off x="457200" y="1600200"/>
            <a:ext cx="8291513" cy="1541463"/>
          </a:xfrm>
        </p:spPr>
        <p:txBody>
          <a:bodyPr/>
          <a:lstStyle/>
          <a:p>
            <a:pPr eaLnBrk="1" hangingPunct="1">
              <a:lnSpc>
                <a:spcPct val="90000"/>
              </a:lnSpc>
              <a:defRPr/>
            </a:pPr>
            <a:r>
              <a:rPr lang="es-ES" smtClean="0"/>
              <a:t>Son derivados de monosacáridos por pérdida de oxígeno de uno de los grupos alcohólicos </a:t>
            </a:r>
            <a:endParaRPr lang="es-ES" smtClean="0"/>
          </a:p>
        </p:txBody>
      </p:sp>
      <p:pic>
        <p:nvPicPr>
          <p:cNvPr id="2050" name="Picture 2" descr="Resultado de imagen para desoxirribosa"/>
          <p:cNvPicPr>
            <a:picLocks noChangeAspect="1" noChangeArrowheads="1"/>
          </p:cNvPicPr>
          <p:nvPr/>
        </p:nvPicPr>
        <p:blipFill>
          <a:blip r:embed="rId1" cstate="print"/>
          <a:srcRect/>
          <a:stretch>
            <a:fillRect/>
          </a:stretch>
        </p:blipFill>
        <p:spPr bwMode="auto">
          <a:xfrm>
            <a:off x="2195736" y="3284984"/>
            <a:ext cx="5364088" cy="2606959"/>
          </a:xfrm>
          <a:prstGeom prst="rect">
            <a:avLst/>
          </a:prstGeom>
          <a:noFill/>
        </p:spPr>
      </p:pic>
      <p:sp>
        <p:nvSpPr>
          <p:cNvPr id="9" name="8 Elipse"/>
          <p:cNvSpPr/>
          <p:nvPr/>
        </p:nvSpPr>
        <p:spPr>
          <a:xfrm>
            <a:off x="1835696" y="2924944"/>
            <a:ext cx="3384376" cy="3240360"/>
          </a:xfrm>
          <a:prstGeom prst="ellipse">
            <a:avLst/>
          </a:prstGeom>
          <a:solidFill>
            <a:schemeClr val="accent1">
              <a:alpha val="2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611560" y="2780928"/>
            <a:ext cx="8229600" cy="1399032"/>
          </a:xfrm>
        </p:spPr>
        <p:txBody>
          <a:bodyPr/>
          <a:lstStyle/>
          <a:p>
            <a:r>
              <a:rPr lang="es-AR" dirty="0" smtClean="0"/>
              <a:t>ADN: ácido </a:t>
            </a:r>
            <a:r>
              <a:rPr lang="es-AR" b="1" dirty="0" smtClean="0"/>
              <a:t>desoxirribo</a:t>
            </a:r>
            <a:r>
              <a:rPr lang="es-AR" dirty="0" smtClean="0"/>
              <a:t>nucleico</a:t>
            </a:r>
            <a:endParaRPr lang="es-A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descr="Resultado de imagen para desoxirribosa"/>
          <p:cNvPicPr>
            <a:picLocks noChangeAspect="1" noChangeArrowheads="1"/>
          </p:cNvPicPr>
          <p:nvPr/>
        </p:nvPicPr>
        <p:blipFill>
          <a:blip r:embed="rId1" cstate="print"/>
          <a:srcRect/>
          <a:stretch>
            <a:fillRect/>
          </a:stretch>
        </p:blipFill>
        <p:spPr bwMode="auto">
          <a:xfrm>
            <a:off x="1979712" y="764704"/>
            <a:ext cx="5534025" cy="4295775"/>
          </a:xfrm>
          <a:prstGeom prst="rect">
            <a:avLst/>
          </a:prstGeom>
          <a:noFill/>
        </p:spPr>
      </p:pic>
      <p:sp>
        <p:nvSpPr>
          <p:cNvPr id="5" name="4 CuadroTexto"/>
          <p:cNvSpPr txBox="1"/>
          <p:nvPr/>
        </p:nvSpPr>
        <p:spPr>
          <a:xfrm>
            <a:off x="1979712" y="5445224"/>
            <a:ext cx="5841023" cy="369332"/>
          </a:xfrm>
          <a:prstGeom prst="rect">
            <a:avLst/>
          </a:prstGeom>
          <a:noFill/>
        </p:spPr>
        <p:txBody>
          <a:bodyPr wrap="none" rtlCol="0">
            <a:spAutoFit/>
          </a:bodyPr>
          <a:lstStyle/>
          <a:p>
            <a:r>
              <a:rPr lang="es-AR" dirty="0" smtClean="0"/>
              <a:t>Cadena </a:t>
            </a:r>
            <a:r>
              <a:rPr lang="es-AR" dirty="0" err="1" smtClean="0"/>
              <a:t>nucleotidica</a:t>
            </a:r>
            <a:r>
              <a:rPr lang="es-AR" dirty="0" smtClean="0"/>
              <a:t> formada por </a:t>
            </a:r>
            <a:r>
              <a:rPr lang="es-AR" dirty="0" err="1" smtClean="0"/>
              <a:t>desoxirribosas</a:t>
            </a:r>
            <a:r>
              <a:rPr lang="es-AR" dirty="0" smtClean="0"/>
              <a:t> </a:t>
            </a:r>
            <a:endParaRPr lang="es-A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defRPr/>
            </a:pPr>
            <a:r>
              <a:rPr lang="es-ES" sz="4800" smtClean="0"/>
              <a:t>Desoxiazúcares</a:t>
            </a:r>
            <a:endParaRPr lang="es-ES" sz="4800" smtClean="0"/>
          </a:p>
        </p:txBody>
      </p:sp>
      <p:sp>
        <p:nvSpPr>
          <p:cNvPr id="80899" name="Rectangle 3"/>
          <p:cNvSpPr>
            <a:spLocks noGrp="1" noChangeArrowheads="1"/>
          </p:cNvSpPr>
          <p:nvPr>
            <p:ph sz="half" idx="1"/>
          </p:nvPr>
        </p:nvSpPr>
        <p:spPr/>
        <p:txBody>
          <a:bodyPr/>
          <a:lstStyle/>
          <a:p>
            <a:pPr eaLnBrk="1" hangingPunct="1">
              <a:lnSpc>
                <a:spcPct val="90000"/>
              </a:lnSpc>
              <a:defRPr/>
            </a:pPr>
            <a:r>
              <a:rPr lang="es-ES" smtClean="0"/>
              <a:t>Son derivados de monosacáridos por pérdida de oxígeno de uno de los grupos alcohólicos </a:t>
            </a:r>
            <a:endParaRPr lang="es-ES" smtClean="0"/>
          </a:p>
        </p:txBody>
      </p:sp>
      <p:grpSp>
        <p:nvGrpSpPr>
          <p:cNvPr id="26629" name="Group 7"/>
          <p:cNvGrpSpPr/>
          <p:nvPr/>
        </p:nvGrpSpPr>
        <p:grpSpPr bwMode="auto">
          <a:xfrm>
            <a:off x="5435918" y="908685"/>
            <a:ext cx="2881312" cy="2486025"/>
            <a:chOff x="2744" y="2251"/>
            <a:chExt cx="1769" cy="1436"/>
          </a:xfrm>
        </p:grpSpPr>
        <p:pic>
          <p:nvPicPr>
            <p:cNvPr id="26630" name="Picture 4"/>
            <p:cNvPicPr>
              <a:picLocks noChangeAspect="1" noChangeArrowheads="1"/>
            </p:cNvPicPr>
            <p:nvPr/>
          </p:nvPicPr>
          <p:blipFill>
            <a:blip r:embed="rId1" cstate="print"/>
            <a:srcRect/>
            <a:stretch>
              <a:fillRect/>
            </a:stretch>
          </p:blipFill>
          <p:spPr bwMode="auto">
            <a:xfrm>
              <a:off x="2744" y="2251"/>
              <a:ext cx="1769" cy="1415"/>
            </a:xfrm>
            <a:prstGeom prst="rect">
              <a:avLst/>
            </a:prstGeom>
            <a:noFill/>
            <a:ln w="9525">
              <a:noFill/>
              <a:miter lim="800000"/>
              <a:headEnd/>
              <a:tailEnd/>
            </a:ln>
          </p:spPr>
        </p:pic>
        <p:sp>
          <p:nvSpPr>
            <p:cNvPr id="26631" name="Text Box 6"/>
            <p:cNvSpPr txBox="1">
              <a:spLocks noChangeArrowheads="1"/>
            </p:cNvSpPr>
            <p:nvPr/>
          </p:nvSpPr>
          <p:spPr bwMode="auto">
            <a:xfrm>
              <a:off x="3061" y="3475"/>
              <a:ext cx="776" cy="212"/>
            </a:xfrm>
            <a:prstGeom prst="rect">
              <a:avLst/>
            </a:prstGeom>
            <a:noFill/>
            <a:ln w="9525">
              <a:noFill/>
              <a:miter lim="800000"/>
            </a:ln>
          </p:spPr>
          <p:txBody>
            <a:bodyPr wrap="none">
              <a:spAutoFit/>
            </a:bodyPr>
            <a:lstStyle/>
            <a:p>
              <a:r>
                <a:rPr lang="es-ES" b="1">
                  <a:solidFill>
                    <a:srgbClr val="000000"/>
                  </a:solidFill>
                  <a:latin typeface="Arial" panose="020B0604020202020204" pitchFamily="34" charset="0"/>
                </a:rPr>
                <a:t>L- Fucosa</a:t>
              </a:r>
              <a:endParaRPr lang="es-ES" b="1">
                <a:solidFill>
                  <a:srgbClr val="000000"/>
                </a:solidFill>
                <a:latin typeface="Arial" panose="020B0604020202020204" pitchFamily="34" charset="0"/>
              </a:endParaRPr>
            </a:p>
          </p:txBody>
        </p:sp>
      </p:grpSp>
      <p:sp>
        <p:nvSpPr>
          <p:cNvPr id="8" name="7 CuadroTexto"/>
          <p:cNvSpPr txBox="1"/>
          <p:nvPr/>
        </p:nvSpPr>
        <p:spPr>
          <a:xfrm>
            <a:off x="1187624" y="3861048"/>
            <a:ext cx="2669898" cy="369332"/>
          </a:xfrm>
          <a:prstGeom prst="rect">
            <a:avLst/>
          </a:prstGeom>
          <a:noFill/>
        </p:spPr>
        <p:txBody>
          <a:bodyPr wrap="none" rtlCol="0">
            <a:spAutoFit/>
          </a:bodyPr>
          <a:lstStyle/>
          <a:p>
            <a:r>
              <a:rPr lang="es-AR" dirty="0" smtClean="0"/>
              <a:t>6-desoxi- L-galactosa</a:t>
            </a:r>
            <a:endParaRPr lang="es-AR" dirty="0"/>
          </a:p>
        </p:txBody>
      </p:sp>
      <p:pic>
        <p:nvPicPr>
          <p:cNvPr id="100" name="Marcador de posición de contenido 99"/>
          <p:cNvPicPr>
            <a:picLocks noChangeAspect="1"/>
          </p:cNvPicPr>
          <p:nvPr>
            <p:ph sz="half" idx="2"/>
          </p:nvPr>
        </p:nvPicPr>
        <p:blipFill>
          <a:blip r:embed="rId2"/>
          <a:stretch>
            <a:fillRect/>
          </a:stretch>
        </p:blipFill>
        <p:spPr>
          <a:xfrm>
            <a:off x="4008120" y="3501390"/>
            <a:ext cx="4309110" cy="3231515"/>
          </a:xfrm>
          <a:prstGeom prst="rect">
            <a:avLst/>
          </a:prstGeom>
          <a:noFill/>
          <a:ln w="9525">
            <a:no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2" descr="Resultado de imagen para 6-desoxi- L-galactosa"/>
          <p:cNvPicPr>
            <a:picLocks noChangeAspect="1" noChangeArrowheads="1"/>
          </p:cNvPicPr>
          <p:nvPr/>
        </p:nvPicPr>
        <p:blipFill>
          <a:blip r:embed="rId1" cstate="print"/>
          <a:srcRect/>
          <a:stretch>
            <a:fillRect/>
          </a:stretch>
        </p:blipFill>
        <p:spPr bwMode="auto">
          <a:xfrm>
            <a:off x="707771" y="548680"/>
            <a:ext cx="7481013" cy="5616624"/>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Material de lectu</a:t>
            </a:r>
            <a:r>
              <a:rPr lang="es-ES" altLang="es-AR" dirty="0" smtClean="0"/>
              <a:t>ra</a:t>
            </a:r>
            <a:endParaRPr lang="es-ES" altLang="es-AR" dirty="0" smtClean="0"/>
          </a:p>
        </p:txBody>
      </p:sp>
      <p:pic>
        <p:nvPicPr>
          <p:cNvPr id="1026" name="Picture 2"/>
          <p:cNvPicPr>
            <a:picLocks noChangeAspect="1" noChangeArrowheads="1"/>
          </p:cNvPicPr>
          <p:nvPr/>
        </p:nvPicPr>
        <p:blipFill>
          <a:blip r:embed="rId1" cstate="print"/>
          <a:srcRect l="21857" t="18329" r="49365" b="17688"/>
          <a:stretch>
            <a:fillRect/>
          </a:stretch>
        </p:blipFill>
        <p:spPr bwMode="auto">
          <a:xfrm>
            <a:off x="3779912" y="1988840"/>
            <a:ext cx="3744416" cy="468052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Cuadro de texto 1"/>
          <p:cNvSpPr txBox="1"/>
          <p:nvPr/>
        </p:nvSpPr>
        <p:spPr>
          <a:xfrm>
            <a:off x="323850" y="351155"/>
            <a:ext cx="4895215" cy="6203950"/>
          </a:xfrm>
          <a:prstGeom prst="rect">
            <a:avLst/>
          </a:prstGeom>
          <a:noFill/>
        </p:spPr>
        <p:txBody>
          <a:bodyPr wrap="square" rtlCol="0">
            <a:noAutofit/>
          </a:bodyPr>
          <a:p>
            <a:r>
              <a:rPr lang="es-ES" altLang="en-US" sz="2000"/>
              <a:t>La Uncaria Tomentosa  es una liana que puede llegar a medir más de veinte metros de altura, soportándose de los árboles con sus espinas, que le dan el nombre vulgar con el que la conocemos la mayoría: Uña de Gato. Originaria de las selvas lluviosas peruanas, es una planta medicinal que es utilizada hace muchos años por diferentes tribus para tratar numerosas afecciones.</a:t>
            </a:r>
            <a:endParaRPr lang="es-ES" altLang="en-US" sz="2000"/>
          </a:p>
          <a:p>
            <a:r>
              <a:rPr lang="es-ES" altLang="en-US" sz="2000"/>
              <a:t>Hay alrededor de sesenta plantas que se conocen con el nombre de uña de gato, sin embargo sólo la Uncaria Tomentosa es la que se reconoce como la que tiene mayor concentración de principios activos que se encuentran en la corteza y la raíz.</a:t>
            </a:r>
            <a:endParaRPr lang="es-ES" altLang="en-US" sz="2000"/>
          </a:p>
        </p:txBody>
      </p:sp>
      <p:pic>
        <p:nvPicPr>
          <p:cNvPr id="101" name="Imagen 100"/>
          <p:cNvPicPr/>
          <p:nvPr/>
        </p:nvPicPr>
        <p:blipFill>
          <a:blip r:embed="rId1"/>
          <a:stretch>
            <a:fillRect/>
          </a:stretch>
        </p:blipFill>
        <p:spPr>
          <a:xfrm>
            <a:off x="5147945" y="471805"/>
            <a:ext cx="3982085" cy="3321050"/>
          </a:xfrm>
          <a:prstGeom prst="rect">
            <a:avLst/>
          </a:prstGeom>
          <a:noFill/>
          <a:ln w="9525">
            <a:noFill/>
          </a:ln>
        </p:spPr>
      </p:pic>
      <p:sp>
        <p:nvSpPr>
          <p:cNvPr id="3" name="Cuadro de texto 2"/>
          <p:cNvSpPr txBox="1"/>
          <p:nvPr/>
        </p:nvSpPr>
        <p:spPr>
          <a:xfrm>
            <a:off x="5147945" y="3357245"/>
            <a:ext cx="3556000" cy="368300"/>
          </a:xfrm>
          <a:prstGeom prst="rect">
            <a:avLst/>
          </a:prstGeom>
          <a:noFill/>
        </p:spPr>
        <p:txBody>
          <a:bodyPr wrap="square" rtlCol="0" anchor="t">
            <a:spAutoFit/>
          </a:bodyPr>
          <a:p>
            <a:r>
              <a:rPr lang="es-ES" altLang="en-US"/>
              <a:t> especie Rhamnus frangula</a:t>
            </a:r>
            <a:endParaRPr lang="es-ES"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defRPr/>
            </a:pPr>
            <a:r>
              <a:rPr lang="es-ES" sz="4800" smtClean="0"/>
              <a:t>Aminoazúcares</a:t>
            </a:r>
            <a:endParaRPr lang="es-ES" sz="4800" smtClean="0"/>
          </a:p>
        </p:txBody>
      </p:sp>
      <p:sp>
        <p:nvSpPr>
          <p:cNvPr id="81923" name="Rectangle 3"/>
          <p:cNvSpPr>
            <a:spLocks noGrp="1" noChangeArrowheads="1"/>
          </p:cNvSpPr>
          <p:nvPr>
            <p:ph idx="1"/>
          </p:nvPr>
        </p:nvSpPr>
        <p:spPr>
          <a:xfrm>
            <a:off x="457200" y="1600200"/>
            <a:ext cx="8218488" cy="1252538"/>
          </a:xfrm>
        </p:spPr>
        <p:txBody>
          <a:bodyPr/>
          <a:lstStyle/>
          <a:p>
            <a:pPr eaLnBrk="1" hangingPunct="1">
              <a:defRPr/>
            </a:pPr>
            <a:r>
              <a:rPr lang="es-ES" smtClean="0"/>
              <a:t>se ha sustituido un </a:t>
            </a:r>
            <a:r>
              <a:rPr lang="es-ES" smtClean="0">
                <a:solidFill>
                  <a:srgbClr val="FF9933"/>
                </a:solidFill>
              </a:rPr>
              <a:t>hidroxilo</a:t>
            </a:r>
            <a:r>
              <a:rPr lang="es-ES" smtClean="0"/>
              <a:t> del monosacárido por un grupo </a:t>
            </a:r>
            <a:r>
              <a:rPr lang="es-ES" smtClean="0">
                <a:solidFill>
                  <a:srgbClr val="FF9933"/>
                </a:solidFill>
              </a:rPr>
              <a:t>amina</a:t>
            </a:r>
            <a:r>
              <a:rPr lang="es-ES" smtClean="0"/>
              <a:t> </a:t>
            </a:r>
            <a:endParaRPr lang="es-ES" smtClean="0"/>
          </a:p>
        </p:txBody>
      </p:sp>
      <p:pic>
        <p:nvPicPr>
          <p:cNvPr id="27652" name="Picture 5"/>
          <p:cNvPicPr>
            <a:picLocks noChangeAspect="1" noChangeArrowheads="1"/>
          </p:cNvPicPr>
          <p:nvPr/>
        </p:nvPicPr>
        <p:blipFill>
          <a:blip r:embed="rId1" cstate="print"/>
          <a:srcRect/>
          <a:stretch>
            <a:fillRect/>
          </a:stretch>
        </p:blipFill>
        <p:spPr bwMode="auto">
          <a:xfrm>
            <a:off x="1331913" y="2852738"/>
            <a:ext cx="2665412" cy="2490787"/>
          </a:xfrm>
          <a:prstGeom prst="rect">
            <a:avLst/>
          </a:prstGeom>
          <a:noFill/>
          <a:ln w="9525">
            <a:noFill/>
            <a:miter lim="800000"/>
            <a:headEnd/>
            <a:tailEnd/>
          </a:ln>
        </p:spPr>
      </p:pic>
      <p:sp>
        <p:nvSpPr>
          <p:cNvPr id="27653" name="Text Box 6"/>
          <p:cNvSpPr txBox="1">
            <a:spLocks noChangeArrowheads="1"/>
          </p:cNvSpPr>
          <p:nvPr/>
        </p:nvSpPr>
        <p:spPr bwMode="auto">
          <a:xfrm>
            <a:off x="1258888" y="5734050"/>
            <a:ext cx="2879725" cy="854075"/>
          </a:xfrm>
          <a:prstGeom prst="rect">
            <a:avLst/>
          </a:prstGeom>
          <a:noFill/>
          <a:ln w="9525">
            <a:noFill/>
            <a:miter lim="800000"/>
          </a:ln>
        </p:spPr>
        <p:txBody>
          <a:bodyPr>
            <a:spAutoFit/>
          </a:bodyPr>
          <a:lstStyle/>
          <a:p>
            <a:pPr>
              <a:spcBef>
                <a:spcPct val="50000"/>
              </a:spcBef>
              <a:buFont typeface="Symbol" panose="05050102010706020507" pitchFamily="18" charset="2"/>
              <a:buChar char="a"/>
            </a:pPr>
            <a:r>
              <a:rPr lang="es-ES" sz="2000" b="1">
                <a:latin typeface="Arial" panose="020B0604020202020204" pitchFamily="34" charset="0"/>
              </a:rPr>
              <a:t>– D – Galactosamina</a:t>
            </a:r>
            <a:endParaRPr lang="es-ES" sz="2000" b="1">
              <a:latin typeface="Arial" panose="020B0604020202020204" pitchFamily="34" charset="0"/>
            </a:endParaRPr>
          </a:p>
          <a:p>
            <a:pPr algn="ctr">
              <a:spcBef>
                <a:spcPct val="50000"/>
              </a:spcBef>
              <a:buFont typeface="Symbol" panose="05050102010706020507" pitchFamily="18" charset="2"/>
              <a:buNone/>
            </a:pPr>
            <a:r>
              <a:rPr lang="es-ES" sz="2000" b="1">
                <a:latin typeface="Arial" panose="020B0604020202020204" pitchFamily="34" charset="0"/>
              </a:rPr>
              <a:t>GalN</a:t>
            </a:r>
            <a:endParaRPr lang="es-ES" sz="2000" b="1">
              <a:latin typeface="Arial" panose="020B0604020202020204" pitchFamily="34" charset="0"/>
            </a:endParaRPr>
          </a:p>
        </p:txBody>
      </p:sp>
      <p:pic>
        <p:nvPicPr>
          <p:cNvPr id="27654" name="Picture 8"/>
          <p:cNvPicPr>
            <a:picLocks noChangeAspect="1" noChangeArrowheads="1"/>
          </p:cNvPicPr>
          <p:nvPr/>
        </p:nvPicPr>
        <p:blipFill>
          <a:blip r:embed="rId2" cstate="print"/>
          <a:srcRect/>
          <a:stretch>
            <a:fillRect/>
          </a:stretch>
        </p:blipFill>
        <p:spPr bwMode="auto">
          <a:xfrm>
            <a:off x="5148263" y="2852738"/>
            <a:ext cx="2447925" cy="2533650"/>
          </a:xfrm>
          <a:prstGeom prst="rect">
            <a:avLst/>
          </a:prstGeom>
          <a:noFill/>
          <a:ln w="9525">
            <a:noFill/>
            <a:miter lim="800000"/>
            <a:headEnd/>
            <a:tailEnd/>
          </a:ln>
        </p:spPr>
      </p:pic>
      <p:sp>
        <p:nvSpPr>
          <p:cNvPr id="27655" name="Text Box 9"/>
          <p:cNvSpPr txBox="1">
            <a:spLocks noChangeArrowheads="1"/>
          </p:cNvSpPr>
          <p:nvPr/>
        </p:nvSpPr>
        <p:spPr bwMode="auto">
          <a:xfrm>
            <a:off x="4787900" y="5734050"/>
            <a:ext cx="3240088" cy="854075"/>
          </a:xfrm>
          <a:prstGeom prst="rect">
            <a:avLst/>
          </a:prstGeom>
          <a:noFill/>
          <a:ln w="9525">
            <a:noFill/>
            <a:miter lim="800000"/>
          </a:ln>
        </p:spPr>
        <p:txBody>
          <a:bodyPr>
            <a:spAutoFit/>
          </a:bodyPr>
          <a:lstStyle/>
          <a:p>
            <a:pPr>
              <a:spcBef>
                <a:spcPct val="50000"/>
              </a:spcBef>
              <a:buFont typeface="Symbol" panose="05050102010706020507" pitchFamily="18" charset="2"/>
              <a:buNone/>
            </a:pPr>
            <a:r>
              <a:rPr lang="es-ES" sz="2000" b="1">
                <a:latin typeface="Arial" panose="020B0604020202020204" pitchFamily="34" charset="0"/>
              </a:rPr>
              <a:t>N- acetil Galactosamina</a:t>
            </a:r>
            <a:endParaRPr lang="es-ES" sz="2000" b="1">
              <a:latin typeface="Arial" panose="020B0604020202020204" pitchFamily="34" charset="0"/>
            </a:endParaRPr>
          </a:p>
          <a:p>
            <a:pPr algn="ctr">
              <a:spcBef>
                <a:spcPct val="50000"/>
              </a:spcBef>
              <a:buFont typeface="Symbol" panose="05050102010706020507" pitchFamily="18" charset="2"/>
              <a:buNone/>
            </a:pPr>
            <a:r>
              <a:rPr lang="es-ES" sz="2000" b="1">
                <a:latin typeface="Arial" panose="020B0604020202020204" pitchFamily="34" charset="0"/>
              </a:rPr>
              <a:t>GalNAc</a:t>
            </a:r>
            <a:endParaRPr lang="es-ES" sz="2000" b="1">
              <a:latin typeface="Arial" panose="020B0604020202020204"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defRPr/>
            </a:pPr>
            <a:r>
              <a:rPr lang="es-ES" sz="4800" smtClean="0"/>
              <a:t>Aminoazúcares</a:t>
            </a:r>
            <a:endParaRPr lang="es-ES" sz="4800" smtClean="0"/>
          </a:p>
        </p:txBody>
      </p:sp>
      <p:sp>
        <p:nvSpPr>
          <p:cNvPr id="82947" name="Rectangle 3"/>
          <p:cNvSpPr>
            <a:spLocks noGrp="1" noChangeArrowheads="1"/>
          </p:cNvSpPr>
          <p:nvPr>
            <p:ph idx="1"/>
          </p:nvPr>
        </p:nvSpPr>
        <p:spPr>
          <a:xfrm>
            <a:off x="457200" y="1600200"/>
            <a:ext cx="8218488" cy="1252538"/>
          </a:xfrm>
        </p:spPr>
        <p:txBody>
          <a:bodyPr/>
          <a:lstStyle/>
          <a:p>
            <a:pPr eaLnBrk="1" hangingPunct="1">
              <a:defRPr/>
            </a:pPr>
            <a:r>
              <a:rPr lang="es-ES" smtClean="0"/>
              <a:t>Aminoazucares ácidos </a:t>
            </a:r>
            <a:endParaRPr lang="es-ES" smtClean="0"/>
          </a:p>
        </p:txBody>
      </p:sp>
      <p:sp>
        <p:nvSpPr>
          <p:cNvPr id="28676" name="Text Box 5"/>
          <p:cNvSpPr txBox="1">
            <a:spLocks noChangeArrowheads="1"/>
          </p:cNvSpPr>
          <p:nvPr/>
        </p:nvSpPr>
        <p:spPr bwMode="auto">
          <a:xfrm>
            <a:off x="827088" y="5734050"/>
            <a:ext cx="2879725" cy="396875"/>
          </a:xfrm>
          <a:prstGeom prst="rect">
            <a:avLst/>
          </a:prstGeom>
          <a:solidFill>
            <a:srgbClr val="FFFFFF"/>
          </a:solidFill>
          <a:ln w="9525">
            <a:noFill/>
            <a:miter lim="800000"/>
          </a:ln>
        </p:spPr>
        <p:txBody>
          <a:bodyPr>
            <a:spAutoFit/>
          </a:bodyPr>
          <a:lstStyle/>
          <a:p>
            <a:pPr algn="ctr">
              <a:spcBef>
                <a:spcPct val="50000"/>
              </a:spcBef>
            </a:pPr>
            <a:r>
              <a:rPr lang="es-ES" sz="2000" b="1">
                <a:solidFill>
                  <a:srgbClr val="FF3300"/>
                </a:solidFill>
                <a:latin typeface="Arial" panose="020B0604020202020204" pitchFamily="34" charset="0"/>
              </a:rPr>
              <a:t>Ácido murámico</a:t>
            </a:r>
            <a:endParaRPr lang="es-ES" sz="2000" b="1">
              <a:solidFill>
                <a:srgbClr val="FF3300"/>
              </a:solidFill>
              <a:latin typeface="Arial" panose="020B0604020202020204" pitchFamily="34" charset="0"/>
            </a:endParaRPr>
          </a:p>
        </p:txBody>
      </p:sp>
      <p:pic>
        <p:nvPicPr>
          <p:cNvPr id="28677" name="Picture 6" descr="sp2933"/>
          <p:cNvPicPr>
            <a:picLocks noChangeAspect="1" noChangeArrowheads="1"/>
          </p:cNvPicPr>
          <p:nvPr/>
        </p:nvPicPr>
        <p:blipFill>
          <a:blip r:embed="rId1" cstate="print"/>
          <a:srcRect l="37387" t="255" r="33170" b="13795"/>
          <a:stretch>
            <a:fillRect/>
          </a:stretch>
        </p:blipFill>
        <p:spPr bwMode="auto">
          <a:xfrm>
            <a:off x="1042988" y="2492375"/>
            <a:ext cx="2338387" cy="3095625"/>
          </a:xfrm>
          <a:prstGeom prst="rect">
            <a:avLst/>
          </a:prstGeom>
          <a:noFill/>
          <a:ln w="9525">
            <a:noFill/>
            <a:miter lim="800000"/>
            <a:headEnd/>
            <a:tailEnd/>
          </a:ln>
        </p:spPr>
      </p:pic>
      <p:sp>
        <p:nvSpPr>
          <p:cNvPr id="28678" name="Text Box 8"/>
          <p:cNvSpPr txBox="1">
            <a:spLocks noChangeArrowheads="1"/>
          </p:cNvSpPr>
          <p:nvPr/>
        </p:nvSpPr>
        <p:spPr bwMode="auto">
          <a:xfrm>
            <a:off x="323850" y="6237288"/>
            <a:ext cx="4033838" cy="396875"/>
          </a:xfrm>
          <a:prstGeom prst="rect">
            <a:avLst/>
          </a:prstGeom>
          <a:noFill/>
          <a:ln w="9525">
            <a:noFill/>
            <a:miter lim="800000"/>
          </a:ln>
        </p:spPr>
        <p:txBody>
          <a:bodyPr>
            <a:spAutoFit/>
          </a:bodyPr>
          <a:lstStyle/>
          <a:p>
            <a:pPr>
              <a:spcBef>
                <a:spcPct val="50000"/>
              </a:spcBef>
            </a:pPr>
            <a:r>
              <a:rPr lang="es-ES" sz="2000" b="1" dirty="0">
                <a:latin typeface="Arial" panose="020B0604020202020204" pitchFamily="34" charset="0"/>
              </a:rPr>
              <a:t>(</a:t>
            </a:r>
            <a:r>
              <a:rPr lang="es-ES" sz="2000" b="1" dirty="0" err="1">
                <a:latin typeface="Arial" panose="020B0604020202020204" pitchFamily="34" charset="0"/>
              </a:rPr>
              <a:t>glucosamina</a:t>
            </a:r>
            <a:r>
              <a:rPr lang="es-ES" sz="2000" b="1" dirty="0">
                <a:latin typeface="Arial" panose="020B0604020202020204" pitchFamily="34" charset="0"/>
              </a:rPr>
              <a:t> + ácido </a:t>
            </a:r>
            <a:r>
              <a:rPr lang="es-ES" sz="2000" b="1" dirty="0" err="1" smtClean="0">
                <a:latin typeface="Arial" panose="020B0604020202020204" pitchFamily="34" charset="0"/>
              </a:rPr>
              <a:t>lactico</a:t>
            </a:r>
            <a:r>
              <a:rPr lang="es-ES" sz="2000" b="1" dirty="0" smtClean="0">
                <a:latin typeface="Arial" panose="020B0604020202020204" pitchFamily="34" charset="0"/>
              </a:rPr>
              <a:t>)</a:t>
            </a:r>
            <a:endParaRPr lang="es-ES" sz="2000" b="1" dirty="0">
              <a:latin typeface="Arial" panose="020B0604020202020204" pitchFamily="34" charset="0"/>
            </a:endParaRPr>
          </a:p>
        </p:txBody>
      </p:sp>
      <p:pic>
        <p:nvPicPr>
          <p:cNvPr id="28679" name="Picture 9"/>
          <p:cNvPicPr>
            <a:picLocks noChangeAspect="1" noChangeArrowheads="1"/>
          </p:cNvPicPr>
          <p:nvPr/>
        </p:nvPicPr>
        <p:blipFill>
          <a:blip r:embed="rId2" cstate="print"/>
          <a:srcRect/>
          <a:stretch>
            <a:fillRect/>
          </a:stretch>
        </p:blipFill>
        <p:spPr bwMode="auto">
          <a:xfrm>
            <a:off x="4716463" y="2420938"/>
            <a:ext cx="1341437" cy="3167062"/>
          </a:xfrm>
          <a:prstGeom prst="rect">
            <a:avLst/>
          </a:prstGeom>
          <a:solidFill>
            <a:srgbClr val="FFFFFF"/>
          </a:solidFill>
          <a:ln w="9525">
            <a:noFill/>
            <a:miter lim="800000"/>
            <a:headEnd/>
            <a:tailEnd/>
          </a:ln>
        </p:spPr>
      </p:pic>
      <p:pic>
        <p:nvPicPr>
          <p:cNvPr id="28680" name="Picture 10" descr="sp2934"/>
          <p:cNvPicPr>
            <a:picLocks noChangeAspect="1" noChangeArrowheads="1"/>
          </p:cNvPicPr>
          <p:nvPr/>
        </p:nvPicPr>
        <p:blipFill>
          <a:blip r:embed="rId3" cstate="print"/>
          <a:srcRect l="50505" b="24150"/>
          <a:stretch>
            <a:fillRect/>
          </a:stretch>
        </p:blipFill>
        <p:spPr bwMode="auto">
          <a:xfrm>
            <a:off x="6516688" y="2708275"/>
            <a:ext cx="2303462" cy="1874838"/>
          </a:xfrm>
          <a:prstGeom prst="rect">
            <a:avLst/>
          </a:prstGeom>
          <a:noFill/>
          <a:ln w="9525">
            <a:noFill/>
            <a:miter lim="800000"/>
            <a:headEnd/>
            <a:tailEnd/>
          </a:ln>
        </p:spPr>
      </p:pic>
      <p:sp>
        <p:nvSpPr>
          <p:cNvPr id="28681" name="Text Box 11"/>
          <p:cNvSpPr txBox="1">
            <a:spLocks noChangeArrowheads="1"/>
          </p:cNvSpPr>
          <p:nvPr/>
        </p:nvSpPr>
        <p:spPr bwMode="auto">
          <a:xfrm>
            <a:off x="4427538" y="5805488"/>
            <a:ext cx="2879725" cy="396875"/>
          </a:xfrm>
          <a:prstGeom prst="rect">
            <a:avLst/>
          </a:prstGeom>
          <a:solidFill>
            <a:srgbClr val="FFFFFF"/>
          </a:solidFill>
          <a:ln w="9525">
            <a:noFill/>
            <a:miter lim="800000"/>
          </a:ln>
        </p:spPr>
        <p:txBody>
          <a:bodyPr>
            <a:spAutoFit/>
          </a:bodyPr>
          <a:lstStyle/>
          <a:p>
            <a:pPr algn="ctr">
              <a:spcBef>
                <a:spcPct val="50000"/>
              </a:spcBef>
            </a:pPr>
            <a:r>
              <a:rPr lang="es-ES" sz="2000" b="1">
                <a:solidFill>
                  <a:srgbClr val="FF3300"/>
                </a:solidFill>
                <a:latin typeface="Arial" panose="020B0604020202020204" pitchFamily="34" charset="0"/>
              </a:rPr>
              <a:t>Ácido neuramínico</a:t>
            </a:r>
            <a:endParaRPr lang="es-ES" sz="2000" b="1">
              <a:solidFill>
                <a:srgbClr val="FF3300"/>
              </a:solidFill>
              <a:latin typeface="Arial" panose="020B0604020202020204" pitchFamily="34" charset="0"/>
            </a:endParaRPr>
          </a:p>
        </p:txBody>
      </p:sp>
      <p:sp>
        <p:nvSpPr>
          <p:cNvPr id="28682" name="Text Box 12"/>
          <p:cNvSpPr txBox="1">
            <a:spLocks noChangeArrowheads="1"/>
          </p:cNvSpPr>
          <p:nvPr/>
        </p:nvSpPr>
        <p:spPr bwMode="auto">
          <a:xfrm>
            <a:off x="4643438" y="6308725"/>
            <a:ext cx="4033837" cy="396875"/>
          </a:xfrm>
          <a:prstGeom prst="rect">
            <a:avLst/>
          </a:prstGeom>
          <a:noFill/>
          <a:ln w="9525">
            <a:noFill/>
            <a:miter lim="800000"/>
          </a:ln>
        </p:spPr>
        <p:txBody>
          <a:bodyPr>
            <a:spAutoFit/>
          </a:bodyPr>
          <a:lstStyle/>
          <a:p>
            <a:pPr>
              <a:spcBef>
                <a:spcPct val="50000"/>
              </a:spcBef>
            </a:pPr>
            <a:r>
              <a:rPr lang="es-ES" sz="2000" b="1">
                <a:latin typeface="Arial" panose="020B0604020202020204" pitchFamily="34" charset="0"/>
              </a:rPr>
              <a:t>(manosamina + ácido piruvico)</a:t>
            </a:r>
            <a:endParaRPr lang="es-ES" sz="2000" b="1">
              <a:latin typeface="Arial" panose="020B0604020202020204" pitchFamily="34" charset="0"/>
            </a:endParaRPr>
          </a:p>
        </p:txBody>
      </p:sp>
      <p:sp>
        <p:nvSpPr>
          <p:cNvPr id="28683" name="Text Box 13"/>
          <p:cNvSpPr txBox="1">
            <a:spLocks noChangeArrowheads="1"/>
          </p:cNvSpPr>
          <p:nvPr/>
        </p:nvSpPr>
        <p:spPr bwMode="auto">
          <a:xfrm>
            <a:off x="6264275" y="4724400"/>
            <a:ext cx="2879725" cy="701675"/>
          </a:xfrm>
          <a:prstGeom prst="rect">
            <a:avLst/>
          </a:prstGeom>
          <a:solidFill>
            <a:srgbClr val="FFFFFF"/>
          </a:solidFill>
          <a:ln w="9525">
            <a:noFill/>
            <a:miter lim="800000"/>
          </a:ln>
        </p:spPr>
        <p:txBody>
          <a:bodyPr>
            <a:spAutoFit/>
          </a:bodyPr>
          <a:lstStyle/>
          <a:p>
            <a:pPr algn="ctr">
              <a:spcBef>
                <a:spcPct val="50000"/>
              </a:spcBef>
            </a:pPr>
            <a:r>
              <a:rPr lang="es-ES" sz="2000" b="1">
                <a:solidFill>
                  <a:srgbClr val="FF3300"/>
                </a:solidFill>
                <a:latin typeface="Arial" panose="020B0604020202020204" pitchFamily="34" charset="0"/>
              </a:rPr>
              <a:t>Ácido N Ac neuramínico</a:t>
            </a:r>
            <a:endParaRPr lang="es-ES" sz="2000" b="1">
              <a:solidFill>
                <a:srgbClr val="FF3300"/>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1" cstate="print"/>
          <a:srcRect/>
          <a:stretch>
            <a:fillRect/>
          </a:stretch>
        </p:blipFill>
        <p:spPr bwMode="auto">
          <a:xfrm>
            <a:off x="395288" y="134938"/>
            <a:ext cx="8353425" cy="6583362"/>
          </a:xfrm>
          <a:prstGeom prst="rect">
            <a:avLst/>
          </a:prstGeom>
          <a:noFill/>
          <a:ln w="76200">
            <a:solidFill>
              <a:schemeClr val="bg2"/>
            </a:solid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defRPr/>
            </a:pPr>
            <a:r>
              <a:rPr lang="es-ES" smtClean="0"/>
              <a:t>Glúcidos ó carbohidratos</a:t>
            </a:r>
            <a:endParaRPr lang="es-ES" smtClean="0"/>
          </a:p>
        </p:txBody>
      </p:sp>
      <p:sp>
        <p:nvSpPr>
          <p:cNvPr id="44035" name="Rectangle 3"/>
          <p:cNvSpPr>
            <a:spLocks noGrp="1" noChangeArrowheads="1"/>
          </p:cNvSpPr>
          <p:nvPr>
            <p:ph idx="1"/>
          </p:nvPr>
        </p:nvSpPr>
        <p:spPr>
          <a:xfrm>
            <a:off x="179388" y="1600200"/>
            <a:ext cx="8964612" cy="2908300"/>
          </a:xfrm>
        </p:spPr>
        <p:txBody>
          <a:bodyPr/>
          <a:lstStyle/>
          <a:p>
            <a:pPr algn="ctr" eaLnBrk="1" hangingPunct="1">
              <a:lnSpc>
                <a:spcPct val="90000"/>
              </a:lnSpc>
              <a:buFont typeface="Wingdings" panose="05000000000000000000" pitchFamily="2" charset="2"/>
              <a:buNone/>
              <a:defRPr/>
            </a:pPr>
            <a:r>
              <a:rPr lang="es-ES" sz="3600" b="1" smtClean="0"/>
              <a:t>C</a:t>
            </a:r>
            <a:r>
              <a:rPr lang="es-ES" sz="3600" b="1" baseline="-25000" smtClean="0"/>
              <a:t>n</a:t>
            </a:r>
            <a:r>
              <a:rPr lang="es-ES" sz="3600" b="1" smtClean="0"/>
              <a:t>(H</a:t>
            </a:r>
            <a:r>
              <a:rPr lang="es-ES" sz="3600" b="1" baseline="-25000" smtClean="0"/>
              <a:t>2</a:t>
            </a:r>
            <a:r>
              <a:rPr lang="es-ES" sz="3600" b="1" smtClean="0"/>
              <a:t>O)</a:t>
            </a:r>
            <a:r>
              <a:rPr lang="es-ES" sz="3600" b="1" baseline="-25000" smtClean="0"/>
              <a:t>n</a:t>
            </a:r>
            <a:endParaRPr lang="es-ES" sz="3600" b="1" baseline="-25000" smtClean="0"/>
          </a:p>
          <a:p>
            <a:pPr eaLnBrk="1" hangingPunct="1">
              <a:lnSpc>
                <a:spcPct val="90000"/>
              </a:lnSpc>
              <a:defRPr/>
            </a:pPr>
            <a:endParaRPr lang="es-ES" sz="3600" b="1" smtClean="0"/>
          </a:p>
          <a:p>
            <a:pPr eaLnBrk="1" hangingPunct="1">
              <a:lnSpc>
                <a:spcPct val="90000"/>
              </a:lnSpc>
              <a:buFont typeface="Wingdings" panose="05000000000000000000" pitchFamily="2" charset="2"/>
              <a:buNone/>
              <a:defRPr/>
            </a:pPr>
            <a:r>
              <a:rPr lang="es-ES" b="1" smtClean="0"/>
              <a:t>Definición</a:t>
            </a:r>
            <a:r>
              <a:rPr lang="es-ES" smtClean="0"/>
              <a:t>: </a:t>
            </a:r>
            <a:endParaRPr lang="es-ES" smtClean="0"/>
          </a:p>
          <a:p>
            <a:pPr eaLnBrk="1" hangingPunct="1">
              <a:lnSpc>
                <a:spcPct val="90000"/>
              </a:lnSpc>
              <a:defRPr/>
            </a:pPr>
            <a:r>
              <a:rPr lang="es-ES" smtClean="0"/>
              <a:t>Polihidroxialdehídos ó polihidroxicetonas </a:t>
            </a:r>
            <a:r>
              <a:rPr lang="es-ES" smtClean="0">
                <a:sym typeface="Wingdings" panose="05000000000000000000" pitchFamily="2" charset="2"/>
              </a:rPr>
              <a:t> </a:t>
            </a:r>
            <a:r>
              <a:rPr lang="es-ES" smtClean="0">
                <a:solidFill>
                  <a:srgbClr val="FF9933"/>
                </a:solidFill>
                <a:sym typeface="Wingdings" panose="05000000000000000000" pitchFamily="2" charset="2"/>
              </a:rPr>
              <a:t>monosacáridos</a:t>
            </a:r>
            <a:endParaRPr lang="es-ES" smtClean="0">
              <a:sym typeface="Wingdings" panose="05000000000000000000" pitchFamily="2" charset="2"/>
            </a:endParaRPr>
          </a:p>
          <a:p>
            <a:pPr eaLnBrk="1" hangingPunct="1">
              <a:lnSpc>
                <a:spcPct val="90000"/>
              </a:lnSpc>
              <a:buFont typeface="Wingdings" panose="05000000000000000000" pitchFamily="2" charset="2"/>
              <a:buNone/>
              <a:defRPr/>
            </a:pPr>
            <a:endParaRPr lang="es-ES" smtClean="0"/>
          </a:p>
        </p:txBody>
      </p:sp>
      <p:sp>
        <p:nvSpPr>
          <p:cNvPr id="44038" name="Rectangle 6"/>
          <p:cNvSpPr>
            <a:spLocks noChangeArrowheads="1"/>
          </p:cNvSpPr>
          <p:nvPr/>
        </p:nvSpPr>
        <p:spPr bwMode="auto">
          <a:xfrm>
            <a:off x="179388" y="4005263"/>
            <a:ext cx="8964612" cy="2189162"/>
          </a:xfrm>
          <a:prstGeom prst="rect">
            <a:avLst/>
          </a:prstGeom>
          <a:noFill/>
          <a:ln w="9525">
            <a:noFill/>
            <a:miter lim="800000"/>
          </a:ln>
          <a:effectLst/>
        </p:spPr>
        <p:txBody>
          <a:bodyPr/>
          <a:lstStyle/>
          <a:p>
            <a:pPr marL="342900" indent="-342900">
              <a:lnSpc>
                <a:spcPct val="90000"/>
              </a:lnSpc>
              <a:spcBef>
                <a:spcPct val="20000"/>
              </a:spcBef>
              <a:buClr>
                <a:schemeClr val="hlink"/>
              </a:buClr>
              <a:buSzPct val="70000"/>
              <a:buFont typeface="Wingdings" panose="05000000000000000000" pitchFamily="2" charset="2"/>
              <a:buChar char="u"/>
              <a:defRPr/>
            </a:pPr>
            <a:endParaRPr lang="es-ES" sz="3600" b="1">
              <a:effectLst>
                <a:outerShdw blurRad="38100" dist="38100" dir="2700000" algn="tl">
                  <a:srgbClr val="000000"/>
                </a:outerShdw>
              </a:effectLst>
            </a:endParaRPr>
          </a:p>
          <a:p>
            <a:pPr marL="342900" indent="-342900">
              <a:lnSpc>
                <a:spcPct val="90000"/>
              </a:lnSpc>
              <a:spcBef>
                <a:spcPct val="20000"/>
              </a:spcBef>
              <a:buClr>
                <a:schemeClr val="hlink"/>
              </a:buClr>
              <a:buSzPct val="70000"/>
              <a:buFont typeface="Wingdings" panose="05000000000000000000" pitchFamily="2" charset="2"/>
              <a:buChar char="u"/>
              <a:defRPr/>
            </a:pPr>
            <a:r>
              <a:rPr lang="es-ES" sz="3200">
                <a:effectLst>
                  <a:outerShdw blurRad="38100" dist="38100" dir="2700000" algn="tl">
                    <a:srgbClr val="000000"/>
                  </a:outerShdw>
                </a:effectLst>
              </a:rPr>
              <a:t>ó moléculas que </a:t>
            </a:r>
            <a:r>
              <a:rPr lang="es-ES" sz="3200" u="sng">
                <a:effectLst>
                  <a:outerShdw blurRad="38100" dist="38100" dir="2700000" algn="tl">
                    <a:srgbClr val="000000"/>
                  </a:outerShdw>
                </a:effectLst>
              </a:rPr>
              <a:t>por hidrólisis</a:t>
            </a:r>
            <a:r>
              <a:rPr lang="es-ES" sz="3200">
                <a:effectLst>
                  <a:outerShdw blurRad="38100" dist="38100" dir="2700000" algn="tl">
                    <a:srgbClr val="000000"/>
                  </a:outerShdw>
                </a:effectLst>
              </a:rPr>
              <a:t> generan polihidroxialdehídos ó polihidroxicetonas </a:t>
            </a:r>
            <a:r>
              <a:rPr lang="es-ES" sz="3200">
                <a:effectLst>
                  <a:outerShdw blurRad="38100" dist="38100" dir="2700000" algn="tl">
                    <a:srgbClr val="000000"/>
                  </a:outerShdw>
                </a:effectLst>
                <a:sym typeface="Wingdings" panose="05000000000000000000" pitchFamily="2" charset="2"/>
              </a:rPr>
              <a:t> </a:t>
            </a:r>
            <a:r>
              <a:rPr lang="es-ES" sz="3200">
                <a:solidFill>
                  <a:srgbClr val="FF9933"/>
                </a:solidFill>
                <a:effectLst>
                  <a:outerShdw blurRad="38100" dist="38100" dir="2700000" algn="tl">
                    <a:srgbClr val="000000"/>
                  </a:outerShdw>
                </a:effectLst>
                <a:sym typeface="Wingdings" panose="05000000000000000000" pitchFamily="2" charset="2"/>
              </a:rPr>
              <a:t>oligo y polisacáridos</a:t>
            </a:r>
            <a:endParaRPr lang="es-ES" sz="3200">
              <a:solidFill>
                <a:srgbClr val="FF9933"/>
              </a:solidFill>
              <a:effectLst>
                <a:outerShdw blurRad="38100" dist="38100" dir="2700000" algn="tl">
                  <a:srgbClr val="000000"/>
                </a:outerShdw>
              </a:effectLst>
              <a:sym typeface="Wingdings" panose="05000000000000000000" pitchFamily="2" charset="2"/>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normAutofit/>
          </a:bodyPr>
          <a:lstStyle/>
          <a:p>
            <a:pPr eaLnBrk="1" hangingPunct="1">
              <a:defRPr/>
            </a:pPr>
            <a:r>
              <a:rPr lang="es-ES" sz="3600" dirty="0" smtClean="0"/>
              <a:t>Clasificación de carbohidratos</a:t>
            </a:r>
            <a:endParaRPr lang="es-ES" sz="3600" dirty="0" smtClean="0"/>
          </a:p>
        </p:txBody>
      </p:sp>
      <p:sp>
        <p:nvSpPr>
          <p:cNvPr id="83971" name="Rectangle 3"/>
          <p:cNvSpPr>
            <a:spLocks noGrp="1" noChangeArrowheads="1"/>
          </p:cNvSpPr>
          <p:nvPr>
            <p:ph idx="1"/>
          </p:nvPr>
        </p:nvSpPr>
        <p:spPr>
          <a:xfrm>
            <a:off x="457200" y="1600200"/>
            <a:ext cx="8507413" cy="5257800"/>
          </a:xfrm>
        </p:spPr>
        <p:txBody>
          <a:bodyPr/>
          <a:lstStyle/>
          <a:p>
            <a:pPr eaLnBrk="1" hangingPunct="1">
              <a:lnSpc>
                <a:spcPct val="90000"/>
              </a:lnSpc>
              <a:defRPr/>
            </a:pPr>
            <a:r>
              <a:rPr lang="es-ES" smtClean="0">
                <a:solidFill>
                  <a:schemeClr val="hlink"/>
                </a:solidFill>
              </a:rPr>
              <a:t>Monosacáridos</a:t>
            </a:r>
            <a:endParaRPr lang="es-ES" smtClean="0">
              <a:solidFill>
                <a:schemeClr val="hlink"/>
              </a:solidFill>
            </a:endParaRPr>
          </a:p>
          <a:p>
            <a:pPr lvl="1" eaLnBrk="1" hangingPunct="1">
              <a:lnSpc>
                <a:spcPct val="90000"/>
              </a:lnSpc>
              <a:defRPr/>
            </a:pPr>
            <a:r>
              <a:rPr lang="es-ES" smtClean="0"/>
              <a:t>Aldosas</a:t>
            </a:r>
            <a:endParaRPr lang="es-ES" smtClean="0"/>
          </a:p>
          <a:p>
            <a:pPr lvl="1" eaLnBrk="1" hangingPunct="1">
              <a:lnSpc>
                <a:spcPct val="90000"/>
              </a:lnSpc>
              <a:defRPr/>
            </a:pPr>
            <a:r>
              <a:rPr lang="es-ES" smtClean="0"/>
              <a:t>Cetosas</a:t>
            </a:r>
            <a:endParaRPr lang="es-ES" smtClean="0"/>
          </a:p>
          <a:p>
            <a:pPr lvl="1" eaLnBrk="1" hangingPunct="1">
              <a:lnSpc>
                <a:spcPct val="90000"/>
              </a:lnSpc>
              <a:defRPr/>
            </a:pPr>
            <a:r>
              <a:rPr lang="es-ES" smtClean="0"/>
              <a:t>Derivados</a:t>
            </a:r>
            <a:endParaRPr lang="es-ES" smtClean="0"/>
          </a:p>
          <a:p>
            <a:pPr eaLnBrk="1" hangingPunct="1">
              <a:lnSpc>
                <a:spcPct val="90000"/>
              </a:lnSpc>
              <a:defRPr/>
            </a:pPr>
            <a:r>
              <a:rPr lang="es-ES" smtClean="0">
                <a:solidFill>
                  <a:schemeClr val="hlink"/>
                </a:solidFill>
              </a:rPr>
              <a:t>Oligosacáridos</a:t>
            </a:r>
            <a:endParaRPr lang="es-ES" smtClean="0">
              <a:solidFill>
                <a:schemeClr val="hlink"/>
              </a:solidFill>
            </a:endParaRPr>
          </a:p>
          <a:p>
            <a:pPr lvl="1" eaLnBrk="1" hangingPunct="1">
              <a:lnSpc>
                <a:spcPct val="90000"/>
              </a:lnSpc>
              <a:defRPr/>
            </a:pPr>
            <a:r>
              <a:rPr lang="es-ES" smtClean="0"/>
              <a:t>Disacáridos</a:t>
            </a:r>
            <a:endParaRPr lang="es-ES" smtClean="0"/>
          </a:p>
          <a:p>
            <a:pPr lvl="1" eaLnBrk="1" hangingPunct="1">
              <a:lnSpc>
                <a:spcPct val="90000"/>
              </a:lnSpc>
              <a:defRPr/>
            </a:pPr>
            <a:r>
              <a:rPr lang="es-ES" smtClean="0"/>
              <a:t>Trisacáridos, etc.</a:t>
            </a:r>
            <a:endParaRPr lang="es-ES" smtClean="0"/>
          </a:p>
          <a:p>
            <a:pPr eaLnBrk="1" hangingPunct="1">
              <a:lnSpc>
                <a:spcPct val="90000"/>
              </a:lnSpc>
              <a:defRPr/>
            </a:pPr>
            <a:r>
              <a:rPr lang="es-ES" smtClean="0">
                <a:solidFill>
                  <a:schemeClr val="hlink"/>
                </a:solidFill>
              </a:rPr>
              <a:t>Polisacáridos</a:t>
            </a:r>
            <a:endParaRPr lang="es-ES" smtClean="0">
              <a:solidFill>
                <a:schemeClr val="hlink"/>
              </a:solidFill>
            </a:endParaRPr>
          </a:p>
          <a:p>
            <a:pPr lvl="1" eaLnBrk="1" hangingPunct="1">
              <a:lnSpc>
                <a:spcPct val="90000"/>
              </a:lnSpc>
              <a:defRPr/>
            </a:pPr>
            <a:r>
              <a:rPr lang="es-ES" smtClean="0"/>
              <a:t>Homopolisacáridos</a:t>
            </a:r>
            <a:endParaRPr lang="es-ES" smtClean="0"/>
          </a:p>
          <a:p>
            <a:pPr lvl="1" eaLnBrk="1" hangingPunct="1">
              <a:lnSpc>
                <a:spcPct val="90000"/>
              </a:lnSpc>
              <a:defRPr/>
            </a:pPr>
            <a:r>
              <a:rPr lang="es-ES" smtClean="0"/>
              <a:t>Heteropolisacáridos</a:t>
            </a:r>
            <a:endParaRPr lang="es-ES"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defRPr/>
            </a:pPr>
            <a:r>
              <a:rPr lang="es-ES" smtClean="0"/>
              <a:t>Oligosacáridos</a:t>
            </a:r>
            <a:endParaRPr lang="es-ES" smtClean="0"/>
          </a:p>
        </p:txBody>
      </p:sp>
      <p:sp>
        <p:nvSpPr>
          <p:cNvPr id="84995" name="Rectangle 3"/>
          <p:cNvSpPr>
            <a:spLocks noGrp="1" noChangeArrowheads="1"/>
          </p:cNvSpPr>
          <p:nvPr>
            <p:ph idx="1"/>
          </p:nvPr>
        </p:nvSpPr>
        <p:spPr/>
        <p:txBody>
          <a:bodyPr/>
          <a:lstStyle/>
          <a:p>
            <a:pPr eaLnBrk="1" hangingPunct="1">
              <a:lnSpc>
                <a:spcPct val="90000"/>
              </a:lnSpc>
              <a:defRPr/>
            </a:pPr>
            <a:r>
              <a:rPr lang="es-ES" smtClean="0"/>
              <a:t>Resultan de la reacción de dos ó mas monosacáridos </a:t>
            </a:r>
            <a:endParaRPr lang="es-ES" smtClean="0"/>
          </a:p>
          <a:p>
            <a:pPr eaLnBrk="1" hangingPunct="1">
              <a:lnSpc>
                <a:spcPct val="90000"/>
              </a:lnSpc>
              <a:defRPr/>
            </a:pPr>
            <a:r>
              <a:rPr lang="es-ES" smtClean="0"/>
              <a:t>La unión resultante se denomina </a:t>
            </a:r>
            <a:r>
              <a:rPr lang="es-ES" smtClean="0">
                <a:solidFill>
                  <a:srgbClr val="FF9933"/>
                </a:solidFill>
              </a:rPr>
              <a:t>unión glicosídica</a:t>
            </a:r>
            <a:endParaRPr lang="es-ES" smtClean="0">
              <a:solidFill>
                <a:srgbClr val="FF9933"/>
              </a:solidFill>
            </a:endParaRPr>
          </a:p>
          <a:p>
            <a:pPr eaLnBrk="1" hangingPunct="1">
              <a:lnSpc>
                <a:spcPct val="90000"/>
              </a:lnSpc>
              <a:defRPr/>
            </a:pPr>
            <a:r>
              <a:rPr lang="es-ES" smtClean="0"/>
              <a:t>Siempre interviene al menos, un      –OH de carbono anomérico </a:t>
            </a:r>
            <a:endParaRPr lang="es-ES" smtClean="0"/>
          </a:p>
          <a:p>
            <a:pPr eaLnBrk="1" hangingPunct="1">
              <a:lnSpc>
                <a:spcPct val="90000"/>
              </a:lnSpc>
              <a:defRPr/>
            </a:pPr>
            <a:r>
              <a:rPr lang="es-ES" smtClean="0"/>
              <a:t>Si los 2 –OH pertenencen a carbonos anoméricos el oligosacárido es </a:t>
            </a:r>
            <a:r>
              <a:rPr lang="es-ES" b="1" smtClean="0"/>
              <a:t>no reductor</a:t>
            </a:r>
            <a:endParaRPr lang="es-ES" b="1"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49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1" name="Rectangle 5"/>
          <p:cNvSpPr>
            <a:spLocks noGrp="1" noChangeArrowheads="1"/>
          </p:cNvSpPr>
          <p:nvPr>
            <p:ph type="title"/>
          </p:nvPr>
        </p:nvSpPr>
        <p:spPr/>
        <p:txBody>
          <a:bodyPr/>
          <a:lstStyle/>
          <a:p>
            <a:pPr eaLnBrk="1" hangingPunct="1">
              <a:defRPr/>
            </a:pPr>
            <a:r>
              <a:rPr lang="es-ES" smtClean="0"/>
              <a:t>Oligosacáridos</a:t>
            </a:r>
            <a:endParaRPr lang="es-ES" smtClean="0"/>
          </a:p>
        </p:txBody>
      </p:sp>
      <p:sp>
        <p:nvSpPr>
          <p:cNvPr id="86022" name="Rectangle 6"/>
          <p:cNvSpPr>
            <a:spLocks noGrp="1" noChangeArrowheads="1"/>
          </p:cNvSpPr>
          <p:nvPr>
            <p:ph idx="1"/>
          </p:nvPr>
        </p:nvSpPr>
        <p:spPr>
          <a:xfrm>
            <a:off x="468313" y="1916113"/>
            <a:ext cx="7283450" cy="4133850"/>
          </a:xfrm>
        </p:spPr>
        <p:txBody>
          <a:bodyPr/>
          <a:lstStyle/>
          <a:p>
            <a:pPr eaLnBrk="1" hangingPunct="1">
              <a:defRPr/>
            </a:pPr>
            <a:r>
              <a:rPr lang="es-ES" sz="3600" smtClean="0"/>
              <a:t>Disacáridos</a:t>
            </a:r>
            <a:endParaRPr lang="es-ES" sz="3600" smtClean="0"/>
          </a:p>
          <a:p>
            <a:pPr eaLnBrk="1" hangingPunct="1">
              <a:defRPr/>
            </a:pPr>
            <a:r>
              <a:rPr lang="es-ES" sz="3600" smtClean="0"/>
              <a:t>Trisacáridos</a:t>
            </a:r>
            <a:endParaRPr lang="es-ES" sz="3600" smtClean="0"/>
          </a:p>
          <a:p>
            <a:pPr eaLnBrk="1" hangingPunct="1">
              <a:defRPr/>
            </a:pPr>
            <a:r>
              <a:rPr lang="es-ES" sz="3600" smtClean="0"/>
              <a:t>Tetrasacáridos</a:t>
            </a:r>
            <a:endParaRPr lang="es-ES" sz="3600" smtClean="0"/>
          </a:p>
          <a:p>
            <a:pPr eaLnBrk="1" hangingPunct="1">
              <a:defRPr/>
            </a:pPr>
            <a:r>
              <a:rPr lang="es-ES" sz="3600" smtClean="0"/>
              <a:t>… hasta 10 unidades </a:t>
            </a:r>
            <a:endParaRPr lang="es-ES" sz="3600" smtClean="0"/>
          </a:p>
        </p:txBody>
      </p:sp>
      <p:sp>
        <p:nvSpPr>
          <p:cNvPr id="86023" name="AutoShape 7"/>
          <p:cNvSpPr>
            <a:spLocks noChangeArrowheads="1"/>
          </p:cNvSpPr>
          <p:nvPr/>
        </p:nvSpPr>
        <p:spPr bwMode="auto">
          <a:xfrm>
            <a:off x="4211638" y="1989138"/>
            <a:ext cx="1512887" cy="576262"/>
          </a:xfrm>
          <a:prstGeom prst="leftArrow">
            <a:avLst>
              <a:gd name="adj1" fmla="val 50000"/>
              <a:gd name="adj2" fmla="val 65634"/>
            </a:avLst>
          </a:prstGeom>
          <a:solidFill>
            <a:schemeClr val="folHlink"/>
          </a:solidFill>
          <a:ln w="9525">
            <a:solidFill>
              <a:schemeClr val="tx1"/>
            </a:solidFill>
            <a:miter lim="800000"/>
          </a:ln>
        </p:spPr>
        <p:txBody>
          <a:bodyPr wrap="none" anchor="ctr"/>
          <a:lstStyle/>
          <a:p>
            <a:endParaRPr lang="es-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86023"/>
                                        </p:tgtEl>
                                        <p:attrNameLst>
                                          <p:attrName>style.visibility</p:attrName>
                                        </p:attrNameLst>
                                      </p:cBhvr>
                                      <p:to>
                                        <p:strVal val="visible"/>
                                      </p:to>
                                    </p:set>
                                    <p:animEffect transition="in" filter="wheel(4)">
                                      <p:cBhvr>
                                        <p:cTn id="7" dur="2000"/>
                                        <p:tgtEl>
                                          <p:spTgt spid="860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defRPr/>
            </a:pPr>
            <a:r>
              <a:rPr lang="es-ES" smtClean="0"/>
              <a:t>Disacáridos</a:t>
            </a:r>
            <a:endParaRPr lang="es-ES" smtClean="0"/>
          </a:p>
        </p:txBody>
      </p:sp>
      <p:sp>
        <p:nvSpPr>
          <p:cNvPr id="96259" name="Rectangle 3"/>
          <p:cNvSpPr>
            <a:spLocks noGrp="1" noChangeArrowheads="1"/>
          </p:cNvSpPr>
          <p:nvPr>
            <p:ph idx="1"/>
          </p:nvPr>
        </p:nvSpPr>
        <p:spPr>
          <a:xfrm>
            <a:off x="468313" y="1412875"/>
            <a:ext cx="8229600" cy="1541463"/>
          </a:xfrm>
        </p:spPr>
        <p:txBody>
          <a:bodyPr/>
          <a:lstStyle/>
          <a:p>
            <a:pPr eaLnBrk="1" hangingPunct="1">
              <a:lnSpc>
                <a:spcPct val="90000"/>
              </a:lnSpc>
              <a:defRPr/>
            </a:pPr>
            <a:r>
              <a:rPr lang="es-ES" smtClean="0"/>
              <a:t>Los disacáridos se forman por unión de dos monosacáridos con pérdida de una molécula de agua </a:t>
            </a:r>
            <a:endParaRPr lang="es-ES" smtClean="0"/>
          </a:p>
        </p:txBody>
      </p:sp>
      <p:pic>
        <p:nvPicPr>
          <p:cNvPr id="34820" name="Picture 4" descr="A:\..\..\..\..\..\CECI\Mis documentos\biochem\biochem\ch09\fi9p16a.gif"/>
          <p:cNvPicPr>
            <a:picLocks noChangeAspect="1" noChangeArrowheads="1"/>
          </p:cNvPicPr>
          <p:nvPr/>
        </p:nvPicPr>
        <p:blipFill>
          <a:blip r:embed="rId1" r:link="rId2" cstate="print"/>
          <a:srcRect l="59044" t="6770" r="12396" b="70555"/>
          <a:stretch>
            <a:fillRect/>
          </a:stretch>
        </p:blipFill>
        <p:spPr bwMode="auto">
          <a:xfrm>
            <a:off x="971550" y="3141663"/>
            <a:ext cx="4535488" cy="2570162"/>
          </a:xfrm>
          <a:prstGeom prst="rect">
            <a:avLst/>
          </a:prstGeom>
          <a:noFill/>
          <a:ln w="9525">
            <a:noFill/>
            <a:miter lim="800000"/>
            <a:headEnd/>
            <a:tailEnd/>
          </a:ln>
        </p:spPr>
      </p:pic>
      <p:sp>
        <p:nvSpPr>
          <p:cNvPr id="96261" name="Rectangle 5"/>
          <p:cNvSpPr>
            <a:spLocks noChangeArrowheads="1"/>
          </p:cNvSpPr>
          <p:nvPr/>
        </p:nvSpPr>
        <p:spPr bwMode="auto">
          <a:xfrm>
            <a:off x="611188" y="5740400"/>
            <a:ext cx="6226175" cy="915988"/>
          </a:xfrm>
          <a:prstGeom prst="rect">
            <a:avLst/>
          </a:prstGeom>
          <a:noFill/>
          <a:ln w="9525">
            <a:noFill/>
            <a:miter lim="800000"/>
          </a:ln>
          <a:effectLst/>
        </p:spPr>
        <p:txBody>
          <a:bodyPr wrap="none" anchor="ctr">
            <a:spAutoFit/>
          </a:bodyPr>
          <a:lstStyle/>
          <a:p>
            <a:pPr algn="ctr">
              <a:defRPr/>
            </a:pPr>
            <a:r>
              <a:rPr lang="es-ES" b="1">
                <a:effectLst>
                  <a:outerShdw blurRad="38100" dist="38100" dir="2700000" algn="tl">
                    <a:srgbClr val="000000"/>
                  </a:outerShdw>
                </a:effectLst>
              </a:rPr>
              <a:t>O-</a:t>
            </a:r>
            <a:r>
              <a:rPr lang="es-ES" b="1">
                <a:effectLst>
                  <a:outerShdw blurRad="38100" dist="38100" dir="2700000" algn="tl">
                    <a:srgbClr val="000000"/>
                  </a:outerShdw>
                </a:effectLst>
                <a:latin typeface="Symbol" panose="05050102010706020507" pitchFamily="18" charset="2"/>
              </a:rPr>
              <a:t>a</a:t>
            </a:r>
            <a:r>
              <a:rPr lang="es-ES" b="1">
                <a:effectLst>
                  <a:outerShdw blurRad="38100" dist="38100" dir="2700000" algn="tl">
                    <a:srgbClr val="000000"/>
                  </a:outerShdw>
                </a:effectLst>
              </a:rPr>
              <a:t>-D-glucopiranosil-(1</a:t>
            </a:r>
            <a:r>
              <a:rPr lang="es-ES" b="1">
                <a:effectLst>
                  <a:outerShdw blurRad="38100" dist="38100" dir="2700000" algn="tl">
                    <a:srgbClr val="000000"/>
                  </a:outerShdw>
                </a:effectLst>
                <a:sym typeface="Wingdings" panose="05000000000000000000" pitchFamily="2" charset="2"/>
              </a:rPr>
              <a:t></a:t>
            </a:r>
            <a:r>
              <a:rPr lang="es-ES" b="1">
                <a:effectLst>
                  <a:outerShdw blurRad="38100" dist="38100" dir="2700000" algn="tl">
                    <a:srgbClr val="000000"/>
                  </a:outerShdw>
                </a:effectLst>
              </a:rPr>
              <a:t>4)-</a:t>
            </a:r>
            <a:r>
              <a:rPr lang="es-ES" b="1">
                <a:effectLst>
                  <a:outerShdw blurRad="38100" dist="38100" dir="2700000" algn="tl">
                    <a:srgbClr val="000000"/>
                  </a:outerShdw>
                </a:effectLst>
                <a:latin typeface="Symbol" panose="05050102010706020507" pitchFamily="18" charset="2"/>
                <a:sym typeface="Wingdings" panose="05000000000000000000" pitchFamily="2" charset="2"/>
              </a:rPr>
              <a:t>a</a:t>
            </a:r>
            <a:r>
              <a:rPr lang="es-ES" b="1">
                <a:effectLst>
                  <a:outerShdw blurRad="38100" dist="38100" dir="2700000" algn="tl">
                    <a:srgbClr val="000000"/>
                  </a:outerShdw>
                </a:effectLst>
                <a:sym typeface="Wingdings" panose="05000000000000000000" pitchFamily="2" charset="2"/>
              </a:rPr>
              <a:t>-D-glucopiranosa</a:t>
            </a:r>
            <a:endParaRPr lang="es-ES" b="1">
              <a:effectLst>
                <a:outerShdw blurRad="38100" dist="38100" dir="2700000" algn="tl">
                  <a:srgbClr val="000000"/>
                </a:outerShdw>
              </a:effectLst>
              <a:sym typeface="Wingdings" panose="05000000000000000000" pitchFamily="2" charset="2"/>
            </a:endParaRPr>
          </a:p>
          <a:p>
            <a:pPr algn="ctr">
              <a:defRPr/>
            </a:pPr>
            <a:endParaRPr lang="es-ES" b="1">
              <a:effectLst>
                <a:outerShdw blurRad="38100" dist="38100" dir="2700000" algn="tl">
                  <a:srgbClr val="000000"/>
                </a:outerShdw>
              </a:effectLst>
              <a:sym typeface="Wingdings" panose="05000000000000000000" pitchFamily="2" charset="2"/>
            </a:endParaRPr>
          </a:p>
          <a:p>
            <a:pPr algn="ctr">
              <a:defRPr/>
            </a:pPr>
            <a:r>
              <a:rPr lang="es-ES" b="1">
                <a:solidFill>
                  <a:srgbClr val="FF3300"/>
                </a:solidFill>
                <a:effectLst>
                  <a:outerShdw blurRad="38100" dist="38100" dir="2700000" algn="tl">
                    <a:srgbClr val="000000"/>
                  </a:outerShdw>
                </a:effectLst>
                <a:sym typeface="Wingdings" panose="05000000000000000000" pitchFamily="2" charset="2"/>
              </a:rPr>
              <a:t>(</a:t>
            </a:r>
            <a:r>
              <a:rPr lang="es-ES" b="1">
                <a:solidFill>
                  <a:srgbClr val="FF3300"/>
                </a:solidFill>
                <a:effectLst>
                  <a:outerShdw blurRad="38100" dist="38100" dir="2700000" algn="tl">
                    <a:srgbClr val="000000"/>
                  </a:outerShdw>
                </a:effectLst>
                <a:latin typeface="Symbol" panose="05050102010706020507" pitchFamily="18" charset="2"/>
              </a:rPr>
              <a:t>a</a:t>
            </a:r>
            <a:r>
              <a:rPr lang="es-ES" b="1">
                <a:solidFill>
                  <a:srgbClr val="FF3300"/>
                </a:solidFill>
                <a:effectLst>
                  <a:outerShdw blurRad="38100" dist="38100" dir="2700000" algn="tl">
                    <a:srgbClr val="000000"/>
                  </a:outerShdw>
                </a:effectLst>
              </a:rPr>
              <a:t>) Glc 1</a:t>
            </a:r>
            <a:r>
              <a:rPr lang="es-ES" b="1">
                <a:solidFill>
                  <a:srgbClr val="FF3300"/>
                </a:solidFill>
                <a:effectLst>
                  <a:outerShdw blurRad="38100" dist="38100" dir="2700000" algn="tl">
                    <a:srgbClr val="000000"/>
                  </a:outerShdw>
                </a:effectLst>
                <a:sym typeface="Wingdings" panose="05000000000000000000" pitchFamily="2" charset="2"/>
              </a:rPr>
              <a:t></a:t>
            </a:r>
            <a:r>
              <a:rPr lang="es-ES" b="1">
                <a:solidFill>
                  <a:srgbClr val="FF3300"/>
                </a:solidFill>
                <a:effectLst>
                  <a:outerShdw blurRad="38100" dist="38100" dir="2700000" algn="tl">
                    <a:srgbClr val="000000"/>
                  </a:outerShdw>
                </a:effectLst>
              </a:rPr>
              <a:t>4 (</a:t>
            </a:r>
            <a:r>
              <a:rPr lang="es-ES" b="1">
                <a:solidFill>
                  <a:srgbClr val="FF3300"/>
                </a:solidFill>
                <a:effectLst>
                  <a:outerShdw blurRad="38100" dist="38100" dir="2700000" algn="tl">
                    <a:srgbClr val="000000"/>
                  </a:outerShdw>
                </a:effectLst>
                <a:latin typeface="Symbol" panose="05050102010706020507" pitchFamily="18" charset="2"/>
                <a:sym typeface="Wingdings" panose="05000000000000000000" pitchFamily="2" charset="2"/>
              </a:rPr>
              <a:t>a</a:t>
            </a:r>
            <a:r>
              <a:rPr lang="es-ES" b="1">
                <a:solidFill>
                  <a:srgbClr val="FF3300"/>
                </a:solidFill>
                <a:effectLst>
                  <a:outerShdw blurRad="38100" dist="38100" dir="2700000" algn="tl">
                    <a:srgbClr val="000000"/>
                  </a:outerShdw>
                </a:effectLst>
                <a:sym typeface="Wingdings" panose="05000000000000000000" pitchFamily="2" charset="2"/>
              </a:rPr>
              <a:t>) Glc</a:t>
            </a:r>
            <a:r>
              <a:rPr lang="es-ES" b="1">
                <a:effectLst>
                  <a:outerShdw blurRad="38100" dist="38100" dir="2700000" algn="tl">
                    <a:srgbClr val="000000"/>
                  </a:outerShdw>
                </a:effectLst>
                <a:sym typeface="Wingdings" panose="05000000000000000000" pitchFamily="2" charset="2"/>
              </a:rPr>
              <a:t>  </a:t>
            </a:r>
            <a:endParaRPr lang="es-ES" b="1">
              <a:effectLst>
                <a:outerShdw blurRad="38100" dist="38100" dir="2700000" algn="tl">
                  <a:srgbClr val="000000"/>
                </a:outerShdw>
              </a:effectLst>
              <a:sym typeface="Wingdings" panose="05000000000000000000" pitchFamily="2" charset="2"/>
            </a:endParaRPr>
          </a:p>
        </p:txBody>
      </p:sp>
      <p:sp>
        <p:nvSpPr>
          <p:cNvPr id="96262" name="Text Box 6"/>
          <p:cNvSpPr txBox="1">
            <a:spLocks noChangeArrowheads="1"/>
          </p:cNvSpPr>
          <p:nvPr/>
        </p:nvSpPr>
        <p:spPr bwMode="auto">
          <a:xfrm>
            <a:off x="5724525" y="4221163"/>
            <a:ext cx="2447925" cy="366712"/>
          </a:xfrm>
          <a:prstGeom prst="rect">
            <a:avLst/>
          </a:prstGeom>
          <a:noFill/>
          <a:ln w="9525">
            <a:noFill/>
            <a:miter lim="800000"/>
          </a:ln>
          <a:effectLst/>
        </p:spPr>
        <p:txBody>
          <a:bodyPr>
            <a:spAutoFit/>
          </a:bodyPr>
          <a:lstStyle/>
          <a:p>
            <a:pPr>
              <a:spcBef>
                <a:spcPct val="50000"/>
              </a:spcBef>
              <a:defRPr/>
            </a:pPr>
            <a:r>
              <a:rPr lang="es-ES" b="1">
                <a:solidFill>
                  <a:schemeClr val="tx2"/>
                </a:solidFill>
                <a:effectLst>
                  <a:outerShdw blurRad="38100" dist="38100" dir="2700000" algn="tl">
                    <a:srgbClr val="000000"/>
                  </a:outerShdw>
                </a:effectLst>
              </a:rPr>
              <a:t>MALTOSA</a:t>
            </a:r>
            <a:endParaRPr lang="es-ES" b="1">
              <a:solidFill>
                <a:schemeClr val="tx2"/>
              </a:solidFill>
              <a:effectLst>
                <a:outerShdw blurRad="38100" dist="38100" dir="2700000" algn="tl">
                  <a:srgbClr val="000000"/>
                </a:outerShdw>
              </a:effectLst>
            </a:endParaRPr>
          </a:p>
        </p:txBody>
      </p:sp>
      <p:sp>
        <p:nvSpPr>
          <p:cNvPr id="96263" name="Text Box 7"/>
          <p:cNvSpPr txBox="1">
            <a:spLocks noChangeArrowheads="1"/>
          </p:cNvSpPr>
          <p:nvPr/>
        </p:nvSpPr>
        <p:spPr bwMode="auto">
          <a:xfrm>
            <a:off x="2627313" y="5013325"/>
            <a:ext cx="1439862" cy="366713"/>
          </a:xfrm>
          <a:prstGeom prst="rect">
            <a:avLst/>
          </a:prstGeom>
          <a:noFill/>
          <a:ln w="9525">
            <a:noFill/>
            <a:miter lim="800000"/>
          </a:ln>
          <a:effectLst/>
        </p:spPr>
        <p:txBody>
          <a:bodyPr>
            <a:spAutoFit/>
          </a:bodyPr>
          <a:lstStyle/>
          <a:p>
            <a:pPr>
              <a:spcBef>
                <a:spcPct val="50000"/>
              </a:spcBef>
              <a:defRPr/>
            </a:pPr>
            <a:r>
              <a:rPr lang="es-ES" b="1">
                <a:solidFill>
                  <a:srgbClr val="FF3300"/>
                </a:solidFill>
                <a:effectLst>
                  <a:outerShdw blurRad="38100" dist="38100" dir="2700000" algn="tl">
                    <a:srgbClr val="000000"/>
                  </a:outerShdw>
                </a:effectLst>
                <a:latin typeface="Symbol" panose="05050102010706020507" pitchFamily="18" charset="2"/>
              </a:rPr>
              <a:t>a </a:t>
            </a:r>
            <a:r>
              <a:rPr lang="es-ES" b="1">
                <a:solidFill>
                  <a:srgbClr val="FF3300"/>
                </a:solidFill>
                <a:effectLst>
                  <a:outerShdw blurRad="38100" dist="38100" dir="2700000" algn="tl">
                    <a:srgbClr val="000000"/>
                  </a:outerShdw>
                </a:effectLst>
              </a:rPr>
              <a:t>1</a:t>
            </a:r>
            <a:r>
              <a:rPr lang="es-ES" b="1">
                <a:solidFill>
                  <a:srgbClr val="FF3300"/>
                </a:solidFill>
                <a:effectLst>
                  <a:outerShdw blurRad="38100" dist="38100" dir="2700000" algn="tl">
                    <a:srgbClr val="000000"/>
                  </a:outerShdw>
                </a:effectLst>
                <a:sym typeface="Wingdings" panose="05000000000000000000" pitchFamily="2" charset="2"/>
              </a:rPr>
              <a:t></a:t>
            </a:r>
            <a:r>
              <a:rPr lang="es-ES" b="1">
                <a:solidFill>
                  <a:srgbClr val="FF3300"/>
                </a:solidFill>
                <a:effectLst>
                  <a:outerShdw blurRad="38100" dist="38100" dir="2700000" algn="tl">
                    <a:srgbClr val="000000"/>
                  </a:outerShdw>
                </a:effectLst>
              </a:rPr>
              <a:t>4</a:t>
            </a:r>
            <a:endParaRPr lang="es-ES" b="1">
              <a:solidFill>
                <a:srgbClr val="FF3300"/>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defRPr/>
            </a:pPr>
            <a:r>
              <a:rPr lang="es-ES" smtClean="0"/>
              <a:t>Disacáridos</a:t>
            </a:r>
            <a:endParaRPr lang="es-ES" smtClean="0"/>
          </a:p>
        </p:txBody>
      </p:sp>
      <p:sp>
        <p:nvSpPr>
          <p:cNvPr id="90117" name="Rectangle 5"/>
          <p:cNvSpPr>
            <a:spLocks noChangeArrowheads="1"/>
          </p:cNvSpPr>
          <p:nvPr/>
        </p:nvSpPr>
        <p:spPr bwMode="auto">
          <a:xfrm>
            <a:off x="404813" y="5013325"/>
            <a:ext cx="6434137" cy="915988"/>
          </a:xfrm>
          <a:prstGeom prst="rect">
            <a:avLst/>
          </a:prstGeom>
          <a:noFill/>
          <a:ln w="9525">
            <a:noFill/>
            <a:miter lim="800000"/>
          </a:ln>
          <a:effectLst/>
        </p:spPr>
        <p:txBody>
          <a:bodyPr wrap="none" anchor="ctr">
            <a:spAutoFit/>
          </a:bodyPr>
          <a:lstStyle/>
          <a:p>
            <a:pPr algn="ctr">
              <a:defRPr/>
            </a:pPr>
            <a:r>
              <a:rPr lang="es-ES" b="1">
                <a:effectLst>
                  <a:outerShdw blurRad="38100" dist="38100" dir="2700000" algn="tl">
                    <a:srgbClr val="000000"/>
                  </a:outerShdw>
                </a:effectLst>
              </a:rPr>
              <a:t>O-</a:t>
            </a:r>
            <a:r>
              <a:rPr lang="es-ES" b="1">
                <a:effectLst>
                  <a:outerShdw blurRad="38100" dist="38100" dir="2700000" algn="tl">
                    <a:srgbClr val="000000"/>
                  </a:outerShdw>
                </a:effectLst>
                <a:latin typeface="Symbol" panose="05050102010706020507" pitchFamily="18" charset="2"/>
              </a:rPr>
              <a:t>b</a:t>
            </a:r>
            <a:r>
              <a:rPr lang="es-ES" b="1">
                <a:effectLst>
                  <a:outerShdw blurRad="38100" dist="38100" dir="2700000" algn="tl">
                    <a:srgbClr val="000000"/>
                  </a:outerShdw>
                </a:effectLst>
              </a:rPr>
              <a:t>-D-galactopiranosil-(1</a:t>
            </a:r>
            <a:r>
              <a:rPr lang="es-ES" b="1">
                <a:effectLst>
                  <a:outerShdw blurRad="38100" dist="38100" dir="2700000" algn="tl">
                    <a:srgbClr val="000000"/>
                  </a:outerShdw>
                </a:effectLst>
                <a:sym typeface="Wingdings" panose="05000000000000000000" pitchFamily="2" charset="2"/>
              </a:rPr>
              <a:t></a:t>
            </a:r>
            <a:r>
              <a:rPr lang="es-ES" b="1">
                <a:effectLst>
                  <a:outerShdw blurRad="38100" dist="38100" dir="2700000" algn="tl">
                    <a:srgbClr val="000000"/>
                  </a:outerShdw>
                </a:effectLst>
              </a:rPr>
              <a:t>4)-</a:t>
            </a:r>
            <a:r>
              <a:rPr lang="es-ES" b="1">
                <a:effectLst>
                  <a:outerShdw blurRad="38100" dist="38100" dir="2700000" algn="tl">
                    <a:srgbClr val="000000"/>
                  </a:outerShdw>
                </a:effectLst>
                <a:latin typeface="Symbol" panose="05050102010706020507" pitchFamily="18" charset="2"/>
                <a:sym typeface="Wingdings" panose="05000000000000000000" pitchFamily="2" charset="2"/>
              </a:rPr>
              <a:t>b</a:t>
            </a:r>
            <a:r>
              <a:rPr lang="es-ES" b="1">
                <a:effectLst>
                  <a:outerShdw blurRad="38100" dist="38100" dir="2700000" algn="tl">
                    <a:srgbClr val="000000"/>
                  </a:outerShdw>
                </a:effectLst>
                <a:sym typeface="Wingdings" panose="05000000000000000000" pitchFamily="2" charset="2"/>
              </a:rPr>
              <a:t>-D-glucopiranosa</a:t>
            </a:r>
            <a:endParaRPr lang="es-ES" b="1">
              <a:effectLst>
                <a:outerShdw blurRad="38100" dist="38100" dir="2700000" algn="tl">
                  <a:srgbClr val="000000"/>
                </a:outerShdw>
              </a:effectLst>
              <a:sym typeface="Wingdings" panose="05000000000000000000" pitchFamily="2" charset="2"/>
            </a:endParaRPr>
          </a:p>
          <a:p>
            <a:pPr algn="ctr">
              <a:defRPr/>
            </a:pPr>
            <a:endParaRPr lang="es-ES" b="1">
              <a:effectLst>
                <a:outerShdw blurRad="38100" dist="38100" dir="2700000" algn="tl">
                  <a:srgbClr val="000000"/>
                </a:outerShdw>
              </a:effectLst>
              <a:sym typeface="Wingdings" panose="05000000000000000000" pitchFamily="2" charset="2"/>
            </a:endParaRPr>
          </a:p>
          <a:p>
            <a:pPr algn="ctr">
              <a:defRPr/>
            </a:pPr>
            <a:r>
              <a:rPr lang="es-ES" b="1">
                <a:solidFill>
                  <a:schemeClr val="tx2"/>
                </a:solidFill>
                <a:effectLst>
                  <a:outerShdw blurRad="38100" dist="38100" dir="2700000" algn="tl">
                    <a:srgbClr val="000000"/>
                  </a:outerShdw>
                </a:effectLst>
              </a:rPr>
              <a:t>Gal </a:t>
            </a:r>
            <a:r>
              <a:rPr lang="es-ES" b="1">
                <a:solidFill>
                  <a:schemeClr val="tx2"/>
                </a:solidFill>
                <a:effectLst>
                  <a:outerShdw blurRad="38100" dist="38100" dir="2700000" algn="tl">
                    <a:srgbClr val="000000"/>
                  </a:outerShdw>
                </a:effectLst>
                <a:latin typeface="Symbol" panose="05050102010706020507" pitchFamily="18" charset="2"/>
              </a:rPr>
              <a:t>b</a:t>
            </a:r>
            <a:r>
              <a:rPr lang="es-ES" b="1">
                <a:solidFill>
                  <a:schemeClr val="tx2"/>
                </a:solidFill>
                <a:effectLst>
                  <a:outerShdw blurRad="38100" dist="38100" dir="2700000" algn="tl">
                    <a:srgbClr val="000000"/>
                  </a:outerShdw>
                </a:effectLst>
              </a:rPr>
              <a:t> (1</a:t>
            </a:r>
            <a:r>
              <a:rPr lang="es-ES" b="1">
                <a:solidFill>
                  <a:schemeClr val="tx2"/>
                </a:solidFill>
                <a:effectLst>
                  <a:outerShdw blurRad="38100" dist="38100" dir="2700000" algn="tl">
                    <a:srgbClr val="000000"/>
                  </a:outerShdw>
                </a:effectLst>
                <a:sym typeface="Wingdings" panose="05000000000000000000" pitchFamily="2" charset="2"/>
              </a:rPr>
              <a:t></a:t>
            </a:r>
            <a:r>
              <a:rPr lang="es-ES" b="1">
                <a:solidFill>
                  <a:schemeClr val="tx2"/>
                </a:solidFill>
                <a:effectLst>
                  <a:outerShdw blurRad="38100" dist="38100" dir="2700000" algn="tl">
                    <a:srgbClr val="000000"/>
                  </a:outerShdw>
                </a:effectLst>
              </a:rPr>
              <a:t>4)  </a:t>
            </a:r>
            <a:r>
              <a:rPr lang="es-ES" b="1">
                <a:solidFill>
                  <a:schemeClr val="tx2"/>
                </a:solidFill>
                <a:effectLst>
                  <a:outerShdw blurRad="38100" dist="38100" dir="2700000" algn="tl">
                    <a:srgbClr val="000000"/>
                  </a:outerShdw>
                </a:effectLst>
                <a:sym typeface="Wingdings" panose="05000000000000000000" pitchFamily="2" charset="2"/>
              </a:rPr>
              <a:t>Glc</a:t>
            </a:r>
            <a:r>
              <a:rPr lang="es-ES" b="1">
                <a:solidFill>
                  <a:schemeClr val="tx2"/>
                </a:solidFill>
                <a:effectLst>
                  <a:outerShdw blurRad="38100" dist="38100" dir="2700000" algn="tl">
                    <a:srgbClr val="000000"/>
                  </a:outerShdw>
                </a:effectLst>
                <a:latin typeface="Arial" panose="020B0604020202020204" pitchFamily="34" charset="0"/>
                <a:sym typeface="Wingdings" panose="05000000000000000000" pitchFamily="2" charset="2"/>
              </a:rPr>
              <a:t> </a:t>
            </a:r>
            <a:r>
              <a:rPr lang="es-ES" b="1">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b</a:t>
            </a:r>
            <a:endParaRPr lang="es-ES" b="1">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endParaRPr>
          </a:p>
        </p:txBody>
      </p:sp>
      <p:sp>
        <p:nvSpPr>
          <p:cNvPr id="90118" name="Text Box 6"/>
          <p:cNvSpPr txBox="1">
            <a:spLocks noChangeArrowheads="1"/>
          </p:cNvSpPr>
          <p:nvPr/>
        </p:nvSpPr>
        <p:spPr bwMode="auto">
          <a:xfrm>
            <a:off x="6516688" y="2060575"/>
            <a:ext cx="2447925" cy="366713"/>
          </a:xfrm>
          <a:prstGeom prst="rect">
            <a:avLst/>
          </a:prstGeom>
          <a:noFill/>
          <a:ln w="9525">
            <a:noFill/>
            <a:miter lim="800000"/>
          </a:ln>
          <a:effectLst/>
        </p:spPr>
        <p:txBody>
          <a:bodyPr>
            <a:spAutoFit/>
          </a:bodyPr>
          <a:lstStyle/>
          <a:p>
            <a:pPr>
              <a:spcBef>
                <a:spcPct val="50000"/>
              </a:spcBef>
              <a:defRPr/>
            </a:pPr>
            <a:r>
              <a:rPr lang="es-ES" b="1">
                <a:solidFill>
                  <a:schemeClr val="tx2"/>
                </a:solidFill>
                <a:effectLst>
                  <a:outerShdw blurRad="38100" dist="38100" dir="2700000" algn="tl">
                    <a:srgbClr val="000000"/>
                  </a:outerShdw>
                </a:effectLst>
              </a:rPr>
              <a:t>LACTOSA</a:t>
            </a:r>
            <a:endParaRPr lang="es-ES" b="1">
              <a:solidFill>
                <a:schemeClr val="tx2"/>
              </a:solidFill>
              <a:effectLst>
                <a:outerShdw blurRad="38100" dist="38100" dir="2700000" algn="tl">
                  <a:srgbClr val="000000"/>
                </a:outerShdw>
              </a:effectLst>
            </a:endParaRPr>
          </a:p>
        </p:txBody>
      </p:sp>
      <p:pic>
        <p:nvPicPr>
          <p:cNvPr id="35845" name="Picture 9" descr="C:\Documents and Settings\CECI\Mis documentos\biochem\biochem\ch09\sp2981.gif"/>
          <p:cNvPicPr>
            <a:picLocks noChangeAspect="1" noChangeArrowheads="1"/>
          </p:cNvPicPr>
          <p:nvPr/>
        </p:nvPicPr>
        <p:blipFill>
          <a:blip r:embed="rId1" r:link="rId2" cstate="print"/>
          <a:srcRect l="51038" t="-5022" r="6825" b="20715"/>
          <a:stretch>
            <a:fillRect/>
          </a:stretch>
        </p:blipFill>
        <p:spPr bwMode="auto">
          <a:xfrm>
            <a:off x="539750" y="1844675"/>
            <a:ext cx="5400675" cy="2714625"/>
          </a:xfrm>
          <a:prstGeom prst="rect">
            <a:avLst/>
          </a:prstGeom>
          <a:solidFill>
            <a:schemeClr val="tx2"/>
          </a:solidFill>
          <a:ln w="9525">
            <a:noFill/>
            <a:miter lim="800000"/>
            <a:headEnd/>
            <a:tailEnd/>
          </a:ln>
        </p:spPr>
      </p:pic>
      <p:sp>
        <p:nvSpPr>
          <p:cNvPr id="90122" name="Text Box 10"/>
          <p:cNvSpPr txBox="1">
            <a:spLocks noChangeArrowheads="1"/>
          </p:cNvSpPr>
          <p:nvPr/>
        </p:nvSpPr>
        <p:spPr bwMode="auto">
          <a:xfrm>
            <a:off x="2771775" y="3716338"/>
            <a:ext cx="1439863" cy="366712"/>
          </a:xfrm>
          <a:prstGeom prst="rect">
            <a:avLst/>
          </a:prstGeom>
          <a:noFill/>
          <a:ln w="9525">
            <a:noFill/>
            <a:miter lim="800000"/>
          </a:ln>
          <a:effectLst/>
        </p:spPr>
        <p:txBody>
          <a:bodyPr>
            <a:spAutoFit/>
          </a:bodyPr>
          <a:lstStyle/>
          <a:p>
            <a:pPr>
              <a:spcBef>
                <a:spcPct val="50000"/>
              </a:spcBef>
              <a:defRPr/>
            </a:pPr>
            <a:r>
              <a:rPr lang="es-ES" b="1">
                <a:solidFill>
                  <a:srgbClr val="FF3300"/>
                </a:solidFill>
                <a:effectLst>
                  <a:outerShdw blurRad="38100" dist="38100" dir="2700000" algn="tl">
                    <a:srgbClr val="000000"/>
                  </a:outerShdw>
                </a:effectLst>
                <a:latin typeface="Symbol" panose="05050102010706020507" pitchFamily="18" charset="2"/>
              </a:rPr>
              <a:t>b</a:t>
            </a:r>
            <a:r>
              <a:rPr lang="es-ES" b="1">
                <a:solidFill>
                  <a:srgbClr val="FF3300"/>
                </a:solidFill>
                <a:effectLst>
                  <a:outerShdw blurRad="38100" dist="38100" dir="2700000" algn="tl">
                    <a:srgbClr val="000000"/>
                  </a:outerShdw>
                </a:effectLst>
              </a:rPr>
              <a:t>1</a:t>
            </a:r>
            <a:r>
              <a:rPr lang="es-ES" b="1">
                <a:solidFill>
                  <a:srgbClr val="FF3300"/>
                </a:solidFill>
                <a:effectLst>
                  <a:outerShdw blurRad="38100" dist="38100" dir="2700000" algn="tl">
                    <a:srgbClr val="000000"/>
                  </a:outerShdw>
                </a:effectLst>
                <a:sym typeface="Wingdings" panose="05000000000000000000" pitchFamily="2" charset="2"/>
              </a:rPr>
              <a:t></a:t>
            </a:r>
            <a:r>
              <a:rPr lang="es-ES" b="1">
                <a:solidFill>
                  <a:srgbClr val="FF3300"/>
                </a:solidFill>
                <a:effectLst>
                  <a:outerShdw blurRad="38100" dist="38100" dir="2700000" algn="tl">
                    <a:srgbClr val="000000"/>
                  </a:outerShdw>
                </a:effectLst>
              </a:rPr>
              <a:t>4</a:t>
            </a:r>
            <a:endParaRPr lang="es-ES" b="1">
              <a:solidFill>
                <a:srgbClr val="FF3300"/>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normAutofit fontScale="90000"/>
          </a:bodyPr>
          <a:lstStyle/>
          <a:p>
            <a:pPr algn="ctr" eaLnBrk="1" hangingPunct="1">
              <a:defRPr/>
            </a:pPr>
            <a:r>
              <a:rPr lang="es-ES" dirty="0" smtClean="0"/>
              <a:t>Glúcidos – carbohidratos </a:t>
            </a:r>
            <a:br>
              <a:rPr lang="es-ES" dirty="0" smtClean="0"/>
            </a:br>
            <a:r>
              <a:rPr lang="es-ES" dirty="0" smtClean="0"/>
              <a:t>hidratos de carbono </a:t>
            </a:r>
            <a:br>
              <a:rPr lang="es-ES" dirty="0" smtClean="0"/>
            </a:br>
            <a:r>
              <a:rPr lang="es-ES" dirty="0" smtClean="0"/>
              <a:t>azúcares</a:t>
            </a:r>
            <a:endParaRPr lang="es-ES" dirty="0" smtClean="0"/>
          </a:p>
        </p:txBody>
      </p:sp>
      <p:sp>
        <p:nvSpPr>
          <p:cNvPr id="44035" name="Rectangle 3"/>
          <p:cNvSpPr>
            <a:spLocks noGrp="1" noChangeArrowheads="1"/>
          </p:cNvSpPr>
          <p:nvPr>
            <p:ph idx="1"/>
          </p:nvPr>
        </p:nvSpPr>
        <p:spPr>
          <a:xfrm>
            <a:off x="179388" y="1916832"/>
            <a:ext cx="8964612" cy="2908300"/>
          </a:xfrm>
        </p:spPr>
        <p:txBody>
          <a:bodyPr/>
          <a:lstStyle/>
          <a:p>
            <a:pPr algn="ctr" eaLnBrk="1" hangingPunct="1">
              <a:lnSpc>
                <a:spcPct val="90000"/>
              </a:lnSpc>
              <a:buFont typeface="Wingdings" panose="05000000000000000000" pitchFamily="2" charset="2"/>
              <a:buNone/>
              <a:defRPr/>
            </a:pPr>
            <a:r>
              <a:rPr lang="es-ES" sz="3600" b="1" dirty="0" err="1" smtClean="0"/>
              <a:t>C</a:t>
            </a:r>
            <a:r>
              <a:rPr lang="es-ES" sz="3600" b="1" baseline="-25000" dirty="0" err="1" smtClean="0"/>
              <a:t>n</a:t>
            </a:r>
            <a:r>
              <a:rPr lang="es-ES" sz="3600" b="1" dirty="0" smtClean="0"/>
              <a:t>(H</a:t>
            </a:r>
            <a:r>
              <a:rPr lang="es-ES" sz="3600" b="1" baseline="-25000" dirty="0" smtClean="0"/>
              <a:t>2</a:t>
            </a:r>
            <a:r>
              <a:rPr lang="es-ES" sz="3600" b="1" dirty="0" smtClean="0"/>
              <a:t>O)</a:t>
            </a:r>
            <a:r>
              <a:rPr lang="es-ES" sz="3600" b="1" baseline="-25000" dirty="0" smtClean="0"/>
              <a:t>n</a:t>
            </a:r>
            <a:endParaRPr lang="es-ES" sz="3600" b="1" baseline="-25000" dirty="0" smtClean="0"/>
          </a:p>
          <a:p>
            <a:pPr eaLnBrk="1" hangingPunct="1">
              <a:lnSpc>
                <a:spcPct val="90000"/>
              </a:lnSpc>
              <a:defRPr/>
            </a:pPr>
            <a:endParaRPr lang="es-ES" sz="3600" b="1" dirty="0" smtClean="0"/>
          </a:p>
        </p:txBody>
      </p:sp>
      <p:pic>
        <p:nvPicPr>
          <p:cNvPr id="1026" name="Picture 2" descr="../../../../../CECI/Mis%20documentos/biochem/biochem/ch09/fi9p2.gif"/>
          <p:cNvPicPr>
            <a:picLocks noChangeAspect="1" noChangeArrowheads="1"/>
          </p:cNvPicPr>
          <p:nvPr/>
        </p:nvPicPr>
        <p:blipFill>
          <a:blip r:embed="rId1" r:link="rId2" cstate="print"/>
          <a:srcRect/>
          <a:stretch>
            <a:fillRect/>
          </a:stretch>
        </p:blipFill>
        <p:spPr bwMode="auto">
          <a:xfrm>
            <a:off x="683568" y="2996952"/>
            <a:ext cx="3960440" cy="2599626"/>
          </a:xfrm>
          <a:prstGeom prst="rect">
            <a:avLst/>
          </a:prstGeom>
          <a:noFill/>
          <a:ln w="9525">
            <a:noFill/>
            <a:miter lim="800000"/>
            <a:headEnd/>
            <a:tailEnd/>
          </a:ln>
        </p:spPr>
      </p:pic>
      <p:sp>
        <p:nvSpPr>
          <p:cNvPr id="1027" name="Rectangle 3"/>
          <p:cNvSpPr>
            <a:spLocks noChangeArrowheads="1"/>
          </p:cNvSpPr>
          <p:nvPr/>
        </p:nvSpPr>
        <p:spPr bwMode="auto">
          <a:xfrm>
            <a:off x="5292080" y="3133708"/>
            <a:ext cx="3096344" cy="2246769"/>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228600" algn="just" defTabSz="914400" rtl="0" eaLnBrk="1" fontAlgn="base" latinLnBrk="0" hangingPunct="1">
              <a:lnSpc>
                <a:spcPct val="100000"/>
              </a:lnSpc>
              <a:spcBef>
                <a:spcPct val="0"/>
              </a:spcBef>
              <a:spcAft>
                <a:spcPct val="0"/>
              </a:spcAft>
              <a:buClrTx/>
              <a:buSzTx/>
              <a:buFontTx/>
              <a:buNone/>
            </a:pPr>
            <a:r>
              <a:rPr kumimoji="0" lang="es-AR" sz="1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Ciclo energético de la vida.</a:t>
            </a:r>
            <a:r>
              <a:rPr kumimoji="0" lang="es-AR" sz="1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En la fotosíntesis, las plantas utilizan la energía de la luz solar para combinar CO</a:t>
            </a:r>
            <a:r>
              <a:rPr kumimoji="0" lang="es-AR" sz="1400" b="0" i="0" u="none" strike="noStrike" cap="none" normalizeH="0" baseline="-3000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a:t>
            </a:r>
            <a:r>
              <a:rPr kumimoji="0" lang="es-AR" sz="1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y H</a:t>
            </a:r>
            <a:r>
              <a:rPr kumimoji="0" lang="es-AR" sz="1400" b="0" i="0" u="none" strike="noStrike" cap="none" normalizeH="0" baseline="-3000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a:t>
            </a:r>
            <a:r>
              <a:rPr kumimoji="0" lang="es-AR" sz="1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O en </a:t>
            </a:r>
            <a:r>
              <a:rPr kumimoji="0" lang="es-AR" sz="1400" b="1" i="0" u="none" strike="noStrike" cap="none" normalizeH="0" baseline="0" dirty="0" smtClean="0">
                <a:ln>
                  <a:noFill/>
                </a:ln>
                <a:solidFill>
                  <a:srgbClr val="FFFF00"/>
                </a:solidFill>
                <a:effectLst/>
                <a:latin typeface="Arial" panose="020B0604020202020204" pitchFamily="34" charset="0"/>
                <a:ea typeface="Times New Roman" panose="02020603050405020304" pitchFamily="18" charset="0"/>
                <a:cs typeface="Arial" panose="020B0604020202020204" pitchFamily="34" charset="0"/>
              </a:rPr>
              <a:t>hidratos de carbono</a:t>
            </a:r>
            <a:r>
              <a:rPr kumimoji="0" lang="es-AR" sz="1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liberando O</a:t>
            </a:r>
            <a:r>
              <a:rPr kumimoji="0" lang="es-AR" sz="1400" b="0" i="0" u="none" strike="noStrike" cap="none" normalizeH="0" baseline="-3000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a:t>
            </a:r>
            <a:r>
              <a:rPr kumimoji="0" lang="es-AR" sz="1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en el proceso. En la respiración, tanto las plantas como los animales oxidan los </a:t>
            </a:r>
            <a:r>
              <a:rPr kumimoji="0" lang="es-AR" sz="1400" b="0" i="0" u="none" strike="noStrike" cap="none" normalizeH="0" baseline="0" dirty="0" smtClean="0">
                <a:ln>
                  <a:noFill/>
                </a:ln>
                <a:solidFill>
                  <a:srgbClr val="FFFF00"/>
                </a:solidFill>
                <a:effectLst/>
                <a:latin typeface="Arial" panose="020B0604020202020204" pitchFamily="34" charset="0"/>
                <a:ea typeface="Times New Roman" panose="02020603050405020304" pitchFamily="18" charset="0"/>
                <a:cs typeface="Arial" panose="020B0604020202020204" pitchFamily="34" charset="0"/>
              </a:rPr>
              <a:t>hidratos de carbono </a:t>
            </a:r>
            <a:r>
              <a:rPr kumimoji="0" lang="es-AR" sz="1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elaborados por las plantas, liberando energía y volviendo a formar CO</a:t>
            </a:r>
            <a:r>
              <a:rPr kumimoji="0" lang="es-AR" sz="1400" b="0" i="0" u="none" strike="noStrike" cap="none" normalizeH="0" baseline="-3000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a:t>
            </a:r>
            <a:r>
              <a:rPr kumimoji="0" lang="es-AR" sz="1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y H</a:t>
            </a:r>
            <a:r>
              <a:rPr kumimoji="0" lang="es-AR" sz="1400" b="0" i="0" u="none" strike="noStrike" cap="none" normalizeH="0" baseline="-3000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a:t>
            </a:r>
            <a:r>
              <a:rPr kumimoji="0" lang="es-AR" sz="1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O.</a:t>
            </a:r>
            <a:endParaRPr kumimoji="0" lang="es-AR" sz="36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defRPr/>
            </a:pPr>
            <a:r>
              <a:rPr lang="es-ES" smtClean="0"/>
              <a:t>Disacáridos</a:t>
            </a:r>
            <a:endParaRPr lang="es-ES" smtClean="0"/>
          </a:p>
        </p:txBody>
      </p:sp>
      <p:sp>
        <p:nvSpPr>
          <p:cNvPr id="94211" name="Rectangle 3"/>
          <p:cNvSpPr>
            <a:spLocks noChangeArrowheads="1"/>
          </p:cNvSpPr>
          <p:nvPr/>
        </p:nvSpPr>
        <p:spPr bwMode="auto">
          <a:xfrm>
            <a:off x="323850" y="4868863"/>
            <a:ext cx="6553200" cy="915987"/>
          </a:xfrm>
          <a:prstGeom prst="rect">
            <a:avLst/>
          </a:prstGeom>
          <a:noFill/>
          <a:ln w="9525">
            <a:noFill/>
            <a:miter lim="800000"/>
          </a:ln>
          <a:effectLst/>
        </p:spPr>
        <p:txBody>
          <a:bodyPr anchor="ctr">
            <a:spAutoFit/>
          </a:bodyPr>
          <a:lstStyle/>
          <a:p>
            <a:pPr algn="ctr">
              <a:defRPr/>
            </a:pPr>
            <a:r>
              <a:rPr lang="es-ES" b="1">
                <a:effectLst>
                  <a:outerShdw blurRad="38100" dist="38100" dir="2700000" algn="tl">
                    <a:srgbClr val="000000"/>
                  </a:outerShdw>
                </a:effectLst>
              </a:rPr>
              <a:t>O-</a:t>
            </a:r>
            <a:r>
              <a:rPr lang="es-ES" b="1">
                <a:effectLst>
                  <a:outerShdw blurRad="38100" dist="38100" dir="2700000" algn="tl">
                    <a:srgbClr val="000000"/>
                  </a:outerShdw>
                </a:effectLst>
                <a:latin typeface="Symbol" panose="05050102010706020507" pitchFamily="18" charset="2"/>
              </a:rPr>
              <a:t>a</a:t>
            </a:r>
            <a:r>
              <a:rPr lang="es-ES" b="1">
                <a:effectLst>
                  <a:outerShdw blurRad="38100" dist="38100" dir="2700000" algn="tl">
                    <a:srgbClr val="000000"/>
                  </a:outerShdw>
                </a:effectLst>
              </a:rPr>
              <a:t>-D-glucopiranosil-(1</a:t>
            </a:r>
            <a:r>
              <a:rPr lang="es-ES" b="1">
                <a:effectLst>
                  <a:outerShdw blurRad="38100" dist="38100" dir="2700000" algn="tl">
                    <a:srgbClr val="000000"/>
                  </a:outerShdw>
                </a:effectLst>
                <a:sym typeface="Wingdings" panose="05000000000000000000" pitchFamily="2" charset="2"/>
              </a:rPr>
              <a:t>2</a:t>
            </a:r>
            <a:r>
              <a:rPr lang="es-ES" b="1">
                <a:effectLst>
                  <a:outerShdw blurRad="38100" dist="38100" dir="2700000" algn="tl">
                    <a:srgbClr val="000000"/>
                  </a:outerShdw>
                </a:effectLst>
              </a:rPr>
              <a:t>)-</a:t>
            </a:r>
            <a:r>
              <a:rPr lang="es-ES" b="1">
                <a:effectLst>
                  <a:outerShdw blurRad="38100" dist="38100" dir="2700000" algn="tl">
                    <a:srgbClr val="000000"/>
                  </a:outerShdw>
                </a:effectLst>
                <a:latin typeface="Symbol" panose="05050102010706020507" pitchFamily="18" charset="2"/>
                <a:sym typeface="Wingdings" panose="05000000000000000000" pitchFamily="2" charset="2"/>
              </a:rPr>
              <a:t>b</a:t>
            </a:r>
            <a:r>
              <a:rPr lang="es-ES" b="1">
                <a:effectLst>
                  <a:outerShdw blurRad="38100" dist="38100" dir="2700000" algn="tl">
                    <a:srgbClr val="000000"/>
                  </a:outerShdw>
                </a:effectLst>
                <a:sym typeface="Wingdings" panose="05000000000000000000" pitchFamily="2" charset="2"/>
              </a:rPr>
              <a:t>-D-frutofuran</a:t>
            </a:r>
            <a:r>
              <a:rPr lang="es-ES" b="1">
                <a:solidFill>
                  <a:schemeClr val="tx2"/>
                </a:solidFill>
                <a:effectLst>
                  <a:outerShdw blurRad="38100" dist="38100" dir="2700000" algn="tl">
                    <a:srgbClr val="000000"/>
                  </a:outerShdw>
                </a:effectLst>
                <a:sym typeface="Wingdings" panose="05000000000000000000" pitchFamily="2" charset="2"/>
              </a:rPr>
              <a:t>ósido</a:t>
            </a:r>
            <a:endParaRPr lang="es-ES" b="1">
              <a:solidFill>
                <a:schemeClr val="tx2"/>
              </a:solidFill>
              <a:effectLst>
                <a:outerShdw blurRad="38100" dist="38100" dir="2700000" algn="tl">
                  <a:srgbClr val="000000"/>
                </a:outerShdw>
              </a:effectLst>
              <a:sym typeface="Wingdings" panose="05000000000000000000" pitchFamily="2" charset="2"/>
            </a:endParaRPr>
          </a:p>
          <a:p>
            <a:pPr algn="ctr">
              <a:defRPr/>
            </a:pPr>
            <a:endParaRPr lang="es-ES" b="1">
              <a:effectLst>
                <a:outerShdw blurRad="38100" dist="38100" dir="2700000" algn="tl">
                  <a:srgbClr val="000000"/>
                </a:outerShdw>
              </a:effectLst>
              <a:sym typeface="Wingdings" panose="05000000000000000000" pitchFamily="2" charset="2"/>
            </a:endParaRPr>
          </a:p>
          <a:p>
            <a:pPr algn="ctr">
              <a:defRPr/>
            </a:pPr>
            <a:r>
              <a:rPr lang="es-ES" b="1">
                <a:solidFill>
                  <a:schemeClr val="tx2"/>
                </a:solidFill>
                <a:effectLst>
                  <a:outerShdw blurRad="38100" dist="38100" dir="2700000" algn="tl">
                    <a:srgbClr val="000000"/>
                  </a:outerShdw>
                </a:effectLst>
              </a:rPr>
              <a:t>Glc </a:t>
            </a:r>
            <a:r>
              <a:rPr lang="es-ES" b="1">
                <a:solidFill>
                  <a:schemeClr val="tx2"/>
                </a:solidFill>
                <a:effectLst>
                  <a:outerShdw blurRad="38100" dist="38100" dir="2700000" algn="tl">
                    <a:srgbClr val="000000"/>
                  </a:outerShdw>
                </a:effectLst>
                <a:latin typeface="Symbol" panose="05050102010706020507" pitchFamily="18" charset="2"/>
              </a:rPr>
              <a:t>a</a:t>
            </a:r>
            <a:r>
              <a:rPr lang="es-ES" b="1">
                <a:solidFill>
                  <a:schemeClr val="tx2"/>
                </a:solidFill>
                <a:effectLst>
                  <a:outerShdw blurRad="38100" dist="38100" dir="2700000" algn="tl">
                    <a:srgbClr val="000000"/>
                  </a:outerShdw>
                </a:effectLst>
              </a:rPr>
              <a:t> (1</a:t>
            </a:r>
            <a:r>
              <a:rPr lang="es-ES" b="1">
                <a:solidFill>
                  <a:schemeClr val="tx2"/>
                </a:solidFill>
                <a:effectLst>
                  <a:outerShdw blurRad="38100" dist="38100" dir="2700000" algn="tl">
                    <a:srgbClr val="000000"/>
                  </a:outerShdw>
                </a:effectLst>
                <a:sym typeface="Wingdings" panose="05000000000000000000" pitchFamily="2" charset="2"/>
              </a:rPr>
              <a:t></a:t>
            </a:r>
            <a:r>
              <a:rPr lang="es-ES" b="1">
                <a:solidFill>
                  <a:schemeClr val="tx2"/>
                </a:solidFill>
                <a:effectLst>
                  <a:outerShdw blurRad="38100" dist="38100" dir="2700000" algn="tl">
                    <a:srgbClr val="000000"/>
                  </a:outerShdw>
                </a:effectLst>
              </a:rPr>
              <a:t>2) </a:t>
            </a:r>
            <a:r>
              <a:rPr lang="es-ES" b="1">
                <a:solidFill>
                  <a:schemeClr val="tx2"/>
                </a:solidFill>
                <a:effectLst>
                  <a:outerShdw blurRad="38100" dist="38100" dir="2700000" algn="tl">
                    <a:srgbClr val="000000"/>
                  </a:outerShdw>
                </a:effectLst>
                <a:sym typeface="Wingdings" panose="05000000000000000000" pitchFamily="2" charset="2"/>
              </a:rPr>
              <a:t>Fru </a:t>
            </a:r>
            <a:r>
              <a:rPr lang="es-ES" b="1">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b</a:t>
            </a:r>
            <a:endParaRPr lang="es-ES" b="1">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endParaRPr>
          </a:p>
        </p:txBody>
      </p:sp>
      <p:sp>
        <p:nvSpPr>
          <p:cNvPr id="94212" name="Text Box 4"/>
          <p:cNvSpPr txBox="1">
            <a:spLocks noChangeArrowheads="1"/>
          </p:cNvSpPr>
          <p:nvPr/>
        </p:nvSpPr>
        <p:spPr bwMode="auto">
          <a:xfrm>
            <a:off x="6732588" y="2060575"/>
            <a:ext cx="1871662" cy="366713"/>
          </a:xfrm>
          <a:prstGeom prst="rect">
            <a:avLst/>
          </a:prstGeom>
          <a:noFill/>
          <a:ln w="9525">
            <a:noFill/>
            <a:miter lim="800000"/>
          </a:ln>
          <a:effectLst/>
        </p:spPr>
        <p:txBody>
          <a:bodyPr>
            <a:spAutoFit/>
          </a:bodyPr>
          <a:lstStyle/>
          <a:p>
            <a:pPr>
              <a:spcBef>
                <a:spcPct val="50000"/>
              </a:spcBef>
              <a:defRPr/>
            </a:pPr>
            <a:r>
              <a:rPr lang="es-ES" b="1">
                <a:solidFill>
                  <a:schemeClr val="tx2"/>
                </a:solidFill>
                <a:effectLst>
                  <a:outerShdw blurRad="38100" dist="38100" dir="2700000" algn="tl">
                    <a:srgbClr val="000000"/>
                  </a:outerShdw>
                </a:effectLst>
              </a:rPr>
              <a:t>SACAROSA</a:t>
            </a:r>
            <a:endParaRPr lang="es-ES" b="1">
              <a:solidFill>
                <a:schemeClr val="tx2"/>
              </a:solidFill>
              <a:effectLst>
                <a:outerShdw blurRad="38100" dist="38100" dir="2700000" algn="tl">
                  <a:srgbClr val="000000"/>
                </a:outerShdw>
              </a:effectLst>
            </a:endParaRPr>
          </a:p>
        </p:txBody>
      </p:sp>
      <p:grpSp>
        <p:nvGrpSpPr>
          <p:cNvPr id="36869" name="Group 10"/>
          <p:cNvGrpSpPr/>
          <p:nvPr/>
        </p:nvGrpSpPr>
        <p:grpSpPr bwMode="auto">
          <a:xfrm>
            <a:off x="539750" y="1557338"/>
            <a:ext cx="5903913" cy="2981325"/>
            <a:chOff x="340" y="981"/>
            <a:chExt cx="3719" cy="1878"/>
          </a:xfrm>
        </p:grpSpPr>
        <p:pic>
          <p:nvPicPr>
            <p:cNvPr id="36870" name="Picture 7" descr="A:\..\..\..\..\..\CECI\Mis documentos\biochem\biochem\ch09\fi9p16a.gif"/>
            <p:cNvPicPr>
              <a:picLocks noChangeAspect="1" noChangeArrowheads="1"/>
            </p:cNvPicPr>
            <p:nvPr/>
          </p:nvPicPr>
          <p:blipFill>
            <a:blip r:embed="rId1" r:link="rId2" cstate="print"/>
            <a:srcRect l="59077" t="73772" r="10428" b="4634"/>
            <a:stretch>
              <a:fillRect/>
            </a:stretch>
          </p:blipFill>
          <p:spPr bwMode="auto">
            <a:xfrm>
              <a:off x="340" y="981"/>
              <a:ext cx="3719" cy="1878"/>
            </a:xfrm>
            <a:prstGeom prst="rect">
              <a:avLst/>
            </a:prstGeom>
            <a:noFill/>
            <a:ln w="9525">
              <a:noFill/>
              <a:miter lim="800000"/>
              <a:headEnd/>
              <a:tailEnd/>
            </a:ln>
          </p:spPr>
        </p:pic>
        <p:sp>
          <p:nvSpPr>
            <p:cNvPr id="94216" name="Text Box 8"/>
            <p:cNvSpPr txBox="1">
              <a:spLocks noChangeArrowheads="1"/>
            </p:cNvSpPr>
            <p:nvPr/>
          </p:nvSpPr>
          <p:spPr bwMode="auto">
            <a:xfrm>
              <a:off x="1701" y="1979"/>
              <a:ext cx="907" cy="231"/>
            </a:xfrm>
            <a:prstGeom prst="rect">
              <a:avLst/>
            </a:prstGeom>
            <a:noFill/>
            <a:ln w="9525">
              <a:noFill/>
              <a:miter lim="800000"/>
            </a:ln>
            <a:effectLst/>
          </p:spPr>
          <p:txBody>
            <a:bodyPr>
              <a:spAutoFit/>
            </a:bodyPr>
            <a:lstStyle/>
            <a:p>
              <a:pPr>
                <a:spcBef>
                  <a:spcPct val="50000"/>
                </a:spcBef>
                <a:defRPr/>
              </a:pPr>
              <a:r>
                <a:rPr lang="es-ES" b="1">
                  <a:solidFill>
                    <a:srgbClr val="FF3300"/>
                  </a:solidFill>
                  <a:effectLst>
                    <a:outerShdw blurRad="38100" dist="38100" dir="2700000" algn="tl">
                      <a:srgbClr val="000000"/>
                    </a:outerShdw>
                  </a:effectLst>
                  <a:latin typeface="Symbol" panose="05050102010706020507" pitchFamily="18" charset="2"/>
                </a:rPr>
                <a:t>a</a:t>
              </a:r>
              <a:r>
                <a:rPr lang="es-ES" b="1">
                  <a:solidFill>
                    <a:srgbClr val="FF3300"/>
                  </a:solidFill>
                  <a:effectLst>
                    <a:outerShdw blurRad="38100" dist="38100" dir="2700000" algn="tl">
                      <a:srgbClr val="000000"/>
                    </a:outerShdw>
                  </a:effectLst>
                </a:rPr>
                <a:t>1</a:t>
              </a:r>
              <a:r>
                <a:rPr lang="es-ES" b="1">
                  <a:solidFill>
                    <a:srgbClr val="FF3300"/>
                  </a:solidFill>
                  <a:effectLst>
                    <a:outerShdw blurRad="38100" dist="38100" dir="2700000" algn="tl">
                      <a:srgbClr val="000000"/>
                    </a:outerShdw>
                  </a:effectLst>
                  <a:sym typeface="Wingdings" panose="05000000000000000000" pitchFamily="2" charset="2"/>
                </a:rPr>
                <a:t> </a:t>
              </a:r>
              <a:r>
                <a:rPr lang="es-ES" b="1">
                  <a:solidFill>
                    <a:srgbClr val="FF3300"/>
                  </a:solidFill>
                  <a:effectLst>
                    <a:outerShdw blurRad="38100" dist="38100" dir="2700000" algn="tl">
                      <a:srgbClr val="000000"/>
                    </a:outerShdw>
                  </a:effectLst>
                  <a:latin typeface="Symbol" panose="05050102010706020507" pitchFamily="18" charset="2"/>
                </a:rPr>
                <a:t>b</a:t>
              </a:r>
              <a:r>
                <a:rPr lang="es-ES" b="1">
                  <a:solidFill>
                    <a:srgbClr val="FF3300"/>
                  </a:solidFill>
                  <a:effectLst>
                    <a:outerShdw blurRad="38100" dist="38100" dir="2700000" algn="tl">
                      <a:srgbClr val="000000"/>
                    </a:outerShdw>
                  </a:effectLst>
                </a:rPr>
                <a:t>2</a:t>
              </a:r>
              <a:endParaRPr lang="es-ES" b="1">
                <a:solidFill>
                  <a:srgbClr val="FF3300"/>
                </a:solidFill>
                <a:effectLst>
                  <a:outerShdw blurRad="38100" dist="38100" dir="2700000" algn="tl">
                    <a:srgbClr val="000000"/>
                  </a:outerShdw>
                </a:effectLst>
              </a:endParaRPr>
            </a:p>
          </p:txBody>
        </p:sp>
        <p:sp>
          <p:nvSpPr>
            <p:cNvPr id="36872" name="Text Box 9"/>
            <p:cNvSpPr txBox="1">
              <a:spLocks noChangeArrowheads="1"/>
            </p:cNvSpPr>
            <p:nvPr/>
          </p:nvSpPr>
          <p:spPr bwMode="auto">
            <a:xfrm>
              <a:off x="3334" y="1298"/>
              <a:ext cx="318" cy="250"/>
            </a:xfrm>
            <a:prstGeom prst="rect">
              <a:avLst/>
            </a:prstGeom>
            <a:solidFill>
              <a:schemeClr val="tx2"/>
            </a:solidFill>
            <a:ln w="9525">
              <a:noFill/>
              <a:miter lim="800000"/>
            </a:ln>
          </p:spPr>
          <p:txBody>
            <a:bodyPr>
              <a:spAutoFit/>
            </a:bodyPr>
            <a:lstStyle/>
            <a:p>
              <a:pPr>
                <a:spcBef>
                  <a:spcPct val="50000"/>
                </a:spcBef>
              </a:pPr>
              <a:r>
                <a:rPr lang="es-ES" sz="2000">
                  <a:solidFill>
                    <a:srgbClr val="808080"/>
                  </a:solidFill>
                  <a:latin typeface="Arial" panose="020B0604020202020204" pitchFamily="34" charset="0"/>
                </a:rPr>
                <a:t>H</a:t>
              </a:r>
              <a:endParaRPr lang="es-ES" sz="2000">
                <a:solidFill>
                  <a:srgbClr val="808080"/>
                </a:solidFill>
                <a:latin typeface="Arial" panose="020B0604020202020204" pitchFamily="34" charset="0"/>
              </a:endParaRPr>
            </a:p>
          </p:txBody>
        </p:sp>
      </p:gr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0" y="0"/>
            <a:ext cx="3419872" cy="1139825"/>
          </a:xfrm>
        </p:spPr>
        <p:txBody>
          <a:bodyPr>
            <a:normAutofit fontScale="90000"/>
          </a:bodyPr>
          <a:lstStyle/>
          <a:p>
            <a:pPr eaLnBrk="1" hangingPunct="1">
              <a:defRPr/>
            </a:pPr>
            <a:r>
              <a:rPr lang="es-ES" dirty="0" smtClean="0"/>
              <a:t>Disacáridos</a:t>
            </a:r>
            <a:endParaRPr lang="es-ES" dirty="0" smtClean="0"/>
          </a:p>
        </p:txBody>
      </p:sp>
      <p:sp>
        <p:nvSpPr>
          <p:cNvPr id="88067" name="Rectangle 3"/>
          <p:cNvSpPr>
            <a:spLocks noGrp="1" noChangeArrowheads="1"/>
          </p:cNvSpPr>
          <p:nvPr>
            <p:ph idx="1"/>
          </p:nvPr>
        </p:nvSpPr>
        <p:spPr>
          <a:xfrm>
            <a:off x="3419475" y="188913"/>
            <a:ext cx="5724525" cy="1296987"/>
          </a:xfrm>
        </p:spPr>
        <p:txBody>
          <a:bodyPr/>
          <a:lstStyle/>
          <a:p>
            <a:pPr eaLnBrk="1" hangingPunct="1">
              <a:lnSpc>
                <a:spcPct val="90000"/>
              </a:lnSpc>
              <a:defRPr/>
            </a:pPr>
            <a:r>
              <a:rPr lang="es-ES" sz="2400" smtClean="0"/>
              <a:t>Se forman por unión de </a:t>
            </a:r>
            <a:r>
              <a:rPr lang="es-ES" sz="2400" smtClean="0">
                <a:solidFill>
                  <a:schemeClr val="tx2"/>
                </a:solidFill>
              </a:rPr>
              <a:t>dos monosacáridos</a:t>
            </a:r>
            <a:r>
              <a:rPr lang="es-ES" sz="2400" smtClean="0"/>
              <a:t> con pérdida de una molécula de agua </a:t>
            </a:r>
            <a:endParaRPr lang="es-ES" sz="2400" smtClean="0"/>
          </a:p>
        </p:txBody>
      </p:sp>
      <p:pic>
        <p:nvPicPr>
          <p:cNvPr id="33796" name="Picture 8"/>
          <p:cNvPicPr>
            <a:picLocks noChangeAspect="1" noChangeArrowheads="1"/>
          </p:cNvPicPr>
          <p:nvPr/>
        </p:nvPicPr>
        <p:blipFill>
          <a:blip r:embed="rId1" cstate="print"/>
          <a:srcRect/>
          <a:stretch>
            <a:fillRect/>
          </a:stretch>
        </p:blipFill>
        <p:spPr bwMode="auto">
          <a:xfrm>
            <a:off x="971550" y="1325563"/>
            <a:ext cx="7416800" cy="5532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3"/>
          <p:cNvSpPr>
            <a:spLocks noChangeArrowheads="1"/>
          </p:cNvSpPr>
          <p:nvPr/>
        </p:nvSpPr>
        <p:spPr bwMode="auto">
          <a:xfrm>
            <a:off x="2124075" y="115888"/>
            <a:ext cx="6553200" cy="915987"/>
          </a:xfrm>
          <a:prstGeom prst="rect">
            <a:avLst/>
          </a:prstGeom>
          <a:noFill/>
          <a:ln w="9525">
            <a:noFill/>
            <a:miter lim="800000"/>
          </a:ln>
          <a:effectLst/>
        </p:spPr>
        <p:txBody>
          <a:bodyPr anchor="ctr">
            <a:spAutoFit/>
          </a:bodyPr>
          <a:lstStyle/>
          <a:p>
            <a:pPr algn="ctr">
              <a:defRPr/>
            </a:pPr>
            <a:r>
              <a:rPr lang="es-ES" b="1">
                <a:effectLst>
                  <a:outerShdw blurRad="38100" dist="38100" dir="2700000" algn="tl">
                    <a:srgbClr val="000000"/>
                  </a:outerShdw>
                </a:effectLst>
              </a:rPr>
              <a:t>O-</a:t>
            </a:r>
            <a:r>
              <a:rPr lang="es-ES" b="1">
                <a:effectLst>
                  <a:outerShdw blurRad="38100" dist="38100" dir="2700000" algn="tl">
                    <a:srgbClr val="000000"/>
                  </a:outerShdw>
                </a:effectLst>
                <a:latin typeface="Symbol" panose="05050102010706020507" pitchFamily="18" charset="2"/>
              </a:rPr>
              <a:t>a</a:t>
            </a:r>
            <a:r>
              <a:rPr lang="es-ES" b="1">
                <a:effectLst>
                  <a:outerShdw blurRad="38100" dist="38100" dir="2700000" algn="tl">
                    <a:srgbClr val="000000"/>
                  </a:outerShdw>
                </a:effectLst>
              </a:rPr>
              <a:t>-D-glucopiranosil-(1</a:t>
            </a:r>
            <a:r>
              <a:rPr lang="es-ES" b="1">
                <a:effectLst>
                  <a:outerShdw blurRad="38100" dist="38100" dir="2700000" algn="tl">
                    <a:srgbClr val="000000"/>
                  </a:outerShdw>
                </a:effectLst>
                <a:sym typeface="Wingdings" panose="05000000000000000000" pitchFamily="2" charset="2"/>
              </a:rPr>
              <a:t>2</a:t>
            </a:r>
            <a:r>
              <a:rPr lang="es-ES" b="1">
                <a:effectLst>
                  <a:outerShdw blurRad="38100" dist="38100" dir="2700000" algn="tl">
                    <a:srgbClr val="000000"/>
                  </a:outerShdw>
                </a:effectLst>
              </a:rPr>
              <a:t>)-</a:t>
            </a:r>
            <a:r>
              <a:rPr lang="es-ES" b="1">
                <a:effectLst>
                  <a:outerShdw blurRad="38100" dist="38100" dir="2700000" algn="tl">
                    <a:srgbClr val="000000"/>
                  </a:outerShdw>
                </a:effectLst>
                <a:latin typeface="Symbol" panose="05050102010706020507" pitchFamily="18" charset="2"/>
                <a:sym typeface="Wingdings" panose="05000000000000000000" pitchFamily="2" charset="2"/>
              </a:rPr>
              <a:t>b</a:t>
            </a:r>
            <a:r>
              <a:rPr lang="es-ES" b="1">
                <a:effectLst>
                  <a:outerShdw blurRad="38100" dist="38100" dir="2700000" algn="tl">
                    <a:srgbClr val="000000"/>
                  </a:outerShdw>
                </a:effectLst>
                <a:sym typeface="Wingdings" panose="05000000000000000000" pitchFamily="2" charset="2"/>
              </a:rPr>
              <a:t>-D-frutofuran</a:t>
            </a:r>
            <a:r>
              <a:rPr lang="es-ES" b="1">
                <a:solidFill>
                  <a:schemeClr val="tx2"/>
                </a:solidFill>
                <a:effectLst>
                  <a:outerShdw blurRad="38100" dist="38100" dir="2700000" algn="tl">
                    <a:srgbClr val="000000"/>
                  </a:outerShdw>
                </a:effectLst>
                <a:sym typeface="Wingdings" panose="05000000000000000000" pitchFamily="2" charset="2"/>
              </a:rPr>
              <a:t>ósido</a:t>
            </a:r>
            <a:endParaRPr lang="es-ES" b="1">
              <a:solidFill>
                <a:schemeClr val="tx2"/>
              </a:solidFill>
              <a:effectLst>
                <a:outerShdw blurRad="38100" dist="38100" dir="2700000" algn="tl">
                  <a:srgbClr val="000000"/>
                </a:outerShdw>
              </a:effectLst>
              <a:sym typeface="Wingdings" panose="05000000000000000000" pitchFamily="2" charset="2"/>
            </a:endParaRPr>
          </a:p>
          <a:p>
            <a:pPr algn="ctr">
              <a:defRPr/>
            </a:pPr>
            <a:endParaRPr lang="es-ES" b="1">
              <a:effectLst>
                <a:outerShdw blurRad="38100" dist="38100" dir="2700000" algn="tl">
                  <a:srgbClr val="000000"/>
                </a:outerShdw>
              </a:effectLst>
              <a:sym typeface="Wingdings" panose="05000000000000000000" pitchFamily="2" charset="2"/>
            </a:endParaRPr>
          </a:p>
          <a:p>
            <a:pPr algn="ctr">
              <a:defRPr/>
            </a:pPr>
            <a:r>
              <a:rPr lang="es-ES" b="1">
                <a:solidFill>
                  <a:schemeClr val="tx2"/>
                </a:solidFill>
                <a:effectLst>
                  <a:outerShdw blurRad="38100" dist="38100" dir="2700000" algn="tl">
                    <a:srgbClr val="000000"/>
                  </a:outerShdw>
                </a:effectLst>
              </a:rPr>
              <a:t>Glc </a:t>
            </a:r>
            <a:r>
              <a:rPr lang="es-ES" b="1">
                <a:solidFill>
                  <a:schemeClr val="tx2"/>
                </a:solidFill>
                <a:effectLst>
                  <a:outerShdw blurRad="38100" dist="38100" dir="2700000" algn="tl">
                    <a:srgbClr val="000000"/>
                  </a:outerShdw>
                </a:effectLst>
                <a:latin typeface="Symbol" panose="05050102010706020507" pitchFamily="18" charset="2"/>
              </a:rPr>
              <a:t>a</a:t>
            </a:r>
            <a:r>
              <a:rPr lang="es-ES" b="1">
                <a:solidFill>
                  <a:schemeClr val="tx2"/>
                </a:solidFill>
                <a:effectLst>
                  <a:outerShdw blurRad="38100" dist="38100" dir="2700000" algn="tl">
                    <a:srgbClr val="000000"/>
                  </a:outerShdw>
                </a:effectLst>
              </a:rPr>
              <a:t> (1</a:t>
            </a:r>
            <a:r>
              <a:rPr lang="es-ES" b="1">
                <a:solidFill>
                  <a:schemeClr val="tx2"/>
                </a:solidFill>
                <a:effectLst>
                  <a:outerShdw blurRad="38100" dist="38100" dir="2700000" algn="tl">
                    <a:srgbClr val="000000"/>
                  </a:outerShdw>
                </a:effectLst>
                <a:sym typeface="Wingdings" panose="05000000000000000000" pitchFamily="2" charset="2"/>
              </a:rPr>
              <a:t></a:t>
            </a:r>
            <a:r>
              <a:rPr lang="es-ES" b="1">
                <a:solidFill>
                  <a:schemeClr val="tx2"/>
                </a:solidFill>
                <a:effectLst>
                  <a:outerShdw blurRad="38100" dist="38100" dir="2700000" algn="tl">
                    <a:srgbClr val="000000"/>
                  </a:outerShdw>
                </a:effectLst>
              </a:rPr>
              <a:t>2) </a:t>
            </a:r>
            <a:r>
              <a:rPr lang="es-ES" b="1">
                <a:solidFill>
                  <a:schemeClr val="tx2"/>
                </a:solidFill>
                <a:effectLst>
                  <a:outerShdw blurRad="38100" dist="38100" dir="2700000" algn="tl">
                    <a:srgbClr val="000000"/>
                  </a:outerShdw>
                </a:effectLst>
                <a:sym typeface="Wingdings" panose="05000000000000000000" pitchFamily="2" charset="2"/>
              </a:rPr>
              <a:t>Fru </a:t>
            </a:r>
            <a:r>
              <a:rPr lang="es-ES" b="1">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b</a:t>
            </a:r>
            <a:endParaRPr lang="es-ES" b="1">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endParaRPr>
          </a:p>
        </p:txBody>
      </p:sp>
      <p:sp>
        <p:nvSpPr>
          <p:cNvPr id="209924" name="Text Box 4"/>
          <p:cNvSpPr txBox="1">
            <a:spLocks noChangeArrowheads="1"/>
          </p:cNvSpPr>
          <p:nvPr/>
        </p:nvSpPr>
        <p:spPr bwMode="auto">
          <a:xfrm>
            <a:off x="6732588" y="2060575"/>
            <a:ext cx="1871662" cy="366713"/>
          </a:xfrm>
          <a:prstGeom prst="rect">
            <a:avLst/>
          </a:prstGeom>
          <a:noFill/>
          <a:ln w="9525">
            <a:noFill/>
            <a:miter lim="800000"/>
          </a:ln>
          <a:effectLst/>
        </p:spPr>
        <p:txBody>
          <a:bodyPr>
            <a:spAutoFit/>
          </a:bodyPr>
          <a:lstStyle/>
          <a:p>
            <a:pPr>
              <a:spcBef>
                <a:spcPct val="50000"/>
              </a:spcBef>
              <a:defRPr/>
            </a:pPr>
            <a:r>
              <a:rPr lang="es-ES" b="1">
                <a:solidFill>
                  <a:schemeClr val="tx2"/>
                </a:solidFill>
                <a:effectLst>
                  <a:outerShdw blurRad="38100" dist="38100" dir="2700000" algn="tl">
                    <a:srgbClr val="000000"/>
                  </a:outerShdw>
                </a:effectLst>
              </a:rPr>
              <a:t>SACAROSA</a:t>
            </a:r>
            <a:endParaRPr lang="es-ES" b="1">
              <a:solidFill>
                <a:schemeClr val="tx2"/>
              </a:solidFill>
              <a:effectLst>
                <a:outerShdw blurRad="38100" dist="38100" dir="2700000" algn="tl">
                  <a:srgbClr val="000000"/>
                </a:outerShdw>
              </a:effectLst>
            </a:endParaRPr>
          </a:p>
        </p:txBody>
      </p:sp>
      <p:pic>
        <p:nvPicPr>
          <p:cNvPr id="37892" name="Picture 9"/>
          <p:cNvPicPr>
            <a:picLocks noChangeAspect="1" noChangeArrowheads="1"/>
          </p:cNvPicPr>
          <p:nvPr/>
        </p:nvPicPr>
        <p:blipFill>
          <a:blip r:embed="rId1" cstate="print"/>
          <a:srcRect/>
          <a:stretch>
            <a:fillRect/>
          </a:stretch>
        </p:blipFill>
        <p:spPr bwMode="auto">
          <a:xfrm>
            <a:off x="539750" y="1341438"/>
            <a:ext cx="2828925" cy="2838450"/>
          </a:xfrm>
          <a:prstGeom prst="rect">
            <a:avLst/>
          </a:prstGeom>
          <a:noFill/>
          <a:ln w="9525">
            <a:noFill/>
            <a:miter lim="800000"/>
            <a:headEnd/>
            <a:tailEnd/>
          </a:ln>
        </p:spPr>
      </p:pic>
      <p:pic>
        <p:nvPicPr>
          <p:cNvPr id="209930" name="Picture 10"/>
          <p:cNvPicPr>
            <a:picLocks noChangeAspect="1" noChangeArrowheads="1"/>
          </p:cNvPicPr>
          <p:nvPr/>
        </p:nvPicPr>
        <p:blipFill>
          <a:blip r:embed="rId2" cstate="print"/>
          <a:srcRect/>
          <a:stretch>
            <a:fillRect/>
          </a:stretch>
        </p:blipFill>
        <p:spPr bwMode="auto">
          <a:xfrm>
            <a:off x="3419475" y="1412875"/>
            <a:ext cx="2990850" cy="2352675"/>
          </a:xfrm>
          <a:prstGeom prst="rect">
            <a:avLst/>
          </a:prstGeom>
          <a:noFill/>
          <a:ln w="9525">
            <a:noFill/>
            <a:miter lim="800000"/>
            <a:headEnd/>
            <a:tailEnd/>
          </a:ln>
        </p:spPr>
      </p:pic>
      <p:sp>
        <p:nvSpPr>
          <p:cNvPr id="209933" name="Freeform 13"/>
          <p:cNvSpPr/>
          <p:nvPr/>
        </p:nvSpPr>
        <p:spPr bwMode="auto">
          <a:xfrm>
            <a:off x="3492500" y="2781300"/>
            <a:ext cx="1162050" cy="2663825"/>
          </a:xfrm>
          <a:custGeom>
            <a:avLst/>
            <a:gdLst>
              <a:gd name="T0" fmla="*/ 89715056 w 823"/>
              <a:gd name="T1" fmla="*/ 0 h 1633"/>
              <a:gd name="T2" fmla="*/ 1626822216 w 823"/>
              <a:gd name="T3" fmla="*/ 1088334904 h 1633"/>
              <a:gd name="T4" fmla="*/ 0 w 823"/>
              <a:gd name="T5" fmla="*/ 2147483647 h 1633"/>
              <a:gd name="T6" fmla="*/ 0 60000 65536"/>
              <a:gd name="T7" fmla="*/ 0 60000 65536"/>
              <a:gd name="T8" fmla="*/ 0 60000 65536"/>
              <a:gd name="T9" fmla="*/ 0 w 823"/>
              <a:gd name="T10" fmla="*/ 0 h 1633"/>
              <a:gd name="T11" fmla="*/ 823 w 823"/>
              <a:gd name="T12" fmla="*/ 1633 h 1633"/>
            </a:gdLst>
            <a:ahLst/>
            <a:cxnLst>
              <a:cxn ang="T6">
                <a:pos x="T0" y="T1"/>
              </a:cxn>
              <a:cxn ang="T7">
                <a:pos x="T2" y="T3"/>
              </a:cxn>
              <a:cxn ang="T8">
                <a:pos x="T4" y="T5"/>
              </a:cxn>
            </a:cxnLst>
            <a:rect l="T9" t="T10" r="T11" b="T12"/>
            <a:pathLst>
              <a:path w="823" h="1633">
                <a:moveTo>
                  <a:pt x="45" y="0"/>
                </a:moveTo>
                <a:cubicBezTo>
                  <a:pt x="434" y="68"/>
                  <a:pt x="823" y="137"/>
                  <a:pt x="816" y="409"/>
                </a:cubicBezTo>
                <a:cubicBezTo>
                  <a:pt x="809" y="681"/>
                  <a:pt x="404" y="1157"/>
                  <a:pt x="0" y="1633"/>
                </a:cubicBezTo>
              </a:path>
            </a:pathLst>
          </a:custGeom>
          <a:noFill/>
          <a:ln w="38100" cmpd="sng">
            <a:solidFill>
              <a:srgbClr val="4D4D4D"/>
            </a:solidFill>
            <a:round/>
          </a:ln>
        </p:spPr>
        <p:txBody>
          <a:bodyPr/>
          <a:lstStyle/>
          <a:p>
            <a:endParaRPr lang="es-AR"/>
          </a:p>
        </p:txBody>
      </p:sp>
      <p:pic>
        <p:nvPicPr>
          <p:cNvPr id="209935" name="Picture 15"/>
          <p:cNvPicPr>
            <a:picLocks noChangeAspect="1" noChangeArrowheads="1"/>
          </p:cNvPicPr>
          <p:nvPr/>
        </p:nvPicPr>
        <p:blipFill>
          <a:blip r:embed="rId3" cstate="print"/>
          <a:srcRect/>
          <a:stretch>
            <a:fillRect/>
          </a:stretch>
        </p:blipFill>
        <p:spPr bwMode="auto">
          <a:xfrm>
            <a:off x="3563938" y="6381750"/>
            <a:ext cx="1181100" cy="466725"/>
          </a:xfrm>
          <a:prstGeom prst="rect">
            <a:avLst/>
          </a:prstGeom>
          <a:noFill/>
          <a:ln w="9525">
            <a:noFill/>
            <a:miter lim="800000"/>
            <a:headEnd/>
            <a:tailEnd/>
          </a:ln>
        </p:spPr>
      </p:pic>
      <p:grpSp>
        <p:nvGrpSpPr>
          <p:cNvPr id="2" name="Group 19"/>
          <p:cNvGrpSpPr/>
          <p:nvPr/>
        </p:nvGrpSpPr>
        <p:grpSpPr bwMode="auto">
          <a:xfrm>
            <a:off x="5219700" y="3933825"/>
            <a:ext cx="3563938" cy="2525713"/>
            <a:chOff x="3288" y="2478"/>
            <a:chExt cx="2245" cy="1591"/>
          </a:xfrm>
        </p:grpSpPr>
        <p:pic>
          <p:nvPicPr>
            <p:cNvPr id="37897" name="Picture 16" descr="FRUCTOSH"/>
            <p:cNvPicPr>
              <a:picLocks noChangeAspect="1" noChangeArrowheads="1"/>
            </p:cNvPicPr>
            <p:nvPr/>
          </p:nvPicPr>
          <p:blipFill>
            <a:blip r:embed="rId4" cstate="print"/>
            <a:srcRect l="-3293" b="6578"/>
            <a:stretch>
              <a:fillRect/>
            </a:stretch>
          </p:blipFill>
          <p:spPr bwMode="auto">
            <a:xfrm>
              <a:off x="3288" y="2478"/>
              <a:ext cx="2245" cy="1405"/>
            </a:xfrm>
            <a:prstGeom prst="rect">
              <a:avLst/>
            </a:prstGeom>
            <a:noFill/>
            <a:ln w="9525">
              <a:noFill/>
              <a:miter lim="800000"/>
              <a:headEnd/>
              <a:tailEnd/>
            </a:ln>
          </p:spPr>
        </p:pic>
        <p:sp>
          <p:nvSpPr>
            <p:cNvPr id="209938" name="Text Box 18"/>
            <p:cNvSpPr txBox="1">
              <a:spLocks noChangeArrowheads="1"/>
            </p:cNvSpPr>
            <p:nvPr/>
          </p:nvSpPr>
          <p:spPr bwMode="auto">
            <a:xfrm>
              <a:off x="3923" y="3838"/>
              <a:ext cx="1315" cy="231"/>
            </a:xfrm>
            <a:prstGeom prst="rect">
              <a:avLst/>
            </a:prstGeom>
            <a:solidFill>
              <a:srgbClr val="FFFFFF"/>
            </a:solidFill>
            <a:ln w="9525">
              <a:noFill/>
              <a:miter lim="800000"/>
            </a:ln>
            <a:effectLst/>
          </p:spPr>
          <p:txBody>
            <a:bodyPr>
              <a:spAutoFit/>
            </a:bodyPr>
            <a:lstStyle/>
            <a:p>
              <a:pPr>
                <a:spcBef>
                  <a:spcPct val="50000"/>
                </a:spcBef>
                <a:defRPr/>
              </a:pPr>
              <a:r>
                <a:rPr lang="es-ES" b="1">
                  <a:solidFill>
                    <a:srgbClr val="FF3300"/>
                  </a:solidFill>
                  <a:effectLst>
                    <a:outerShdw blurRad="38100" dist="38100" dir="2700000" algn="tl">
                      <a:srgbClr val="C0C0C0"/>
                    </a:outerShdw>
                  </a:effectLst>
                  <a:latin typeface="Symbol" panose="05050102010706020507" pitchFamily="18" charset="2"/>
                </a:rPr>
                <a:t>a-</a:t>
              </a:r>
              <a:r>
                <a:rPr lang="es-ES" b="1">
                  <a:solidFill>
                    <a:srgbClr val="FF3300"/>
                  </a:solidFill>
                  <a:effectLst>
                    <a:outerShdw blurRad="38100" dist="38100" dir="2700000" algn="tl">
                      <a:srgbClr val="C0C0C0"/>
                    </a:outerShdw>
                  </a:effectLst>
                </a:rPr>
                <a:t>D-Fructosa</a:t>
              </a:r>
              <a:endParaRPr lang="es-ES" b="1">
                <a:solidFill>
                  <a:srgbClr val="FF3300"/>
                </a:solidFill>
                <a:effectLst>
                  <a:outerShdw blurRad="38100" dist="38100" dir="2700000" algn="tl">
                    <a:srgbClr val="C0C0C0"/>
                  </a:outerShdw>
                </a:effectLst>
              </a:endParaRPr>
            </a:p>
          </p:txBody>
        </p:sp>
      </p:grpSp>
      <p:sp>
        <p:nvSpPr>
          <p:cNvPr id="11" name="Rectangle 4"/>
          <p:cNvSpPr>
            <a:spLocks noGrp="1" noChangeArrowheads="1"/>
          </p:cNvSpPr>
          <p:nvPr>
            <p:ph type="title"/>
          </p:nvPr>
        </p:nvSpPr>
        <p:spPr>
          <a:xfrm>
            <a:off x="457200" y="267494"/>
            <a:ext cx="8229600" cy="1399032"/>
          </a:xfrm>
        </p:spPr>
        <p:txBody>
          <a:bodyPr/>
          <a:lstStyle/>
          <a:p>
            <a:pPr eaLnBrk="1" hangingPunct="1">
              <a:defRPr/>
            </a:pPr>
            <a:r>
              <a:rPr lang="es-ES" dirty="0" smtClean="0"/>
              <a:t>Disacáridos</a:t>
            </a:r>
            <a:endParaRPr lang="es-E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10800000">
                                      <p:cBhvr>
                                        <p:cTn id="6" dur="2000" fill="hold"/>
                                        <p:tgtEl>
                                          <p:spTgt spid="209930"/>
                                        </p:tgtEl>
                                        <p:attrNameLst>
                                          <p:attrName>r</p:attrName>
                                        </p:attrNameLst>
                                      </p:cBhvr>
                                    </p:animRot>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0.0691 -0.00347 L -0.32101 0.45803 " pathEditMode="relative" rAng="0" ptsTypes="AA">
                                      <p:cBhvr>
                                        <p:cTn id="9" dur="2000" fill="hold"/>
                                        <p:tgtEl>
                                          <p:spTgt spid="209930"/>
                                        </p:tgtEl>
                                        <p:attrNameLst>
                                          <p:attrName>ppt_x</p:attrName>
                                          <p:attrName>ppt_y</p:attrName>
                                        </p:attrNameLst>
                                      </p:cBhvr>
                                      <p:rCtr x="-126" y="231"/>
                                    </p:animMotion>
                                  </p:childTnLst>
                                </p:cTn>
                              </p:par>
                            </p:childTnLst>
                          </p:cTn>
                        </p:par>
                        <p:par>
                          <p:cTn id="10" fill="hold">
                            <p:stCondLst>
                              <p:cond delay="4000"/>
                            </p:stCondLst>
                            <p:childTnLst>
                              <p:par>
                                <p:cTn id="11" presetID="1" presetClass="entr" presetSubtype="0" fill="hold" grpId="0" nodeType="afterEffect">
                                  <p:stCondLst>
                                    <p:cond delay="0"/>
                                  </p:stCondLst>
                                  <p:childTnLst>
                                    <p:set>
                                      <p:cBhvr>
                                        <p:cTn id="12" dur="1" fill="hold">
                                          <p:stCondLst>
                                            <p:cond delay="0"/>
                                          </p:stCondLst>
                                        </p:cTn>
                                        <p:tgtEl>
                                          <p:spTgt spid="2099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99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3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Rectangle 4"/>
          <p:cNvSpPr>
            <a:spLocks noGrp="1" noChangeArrowheads="1"/>
          </p:cNvSpPr>
          <p:nvPr>
            <p:ph type="title"/>
          </p:nvPr>
        </p:nvSpPr>
        <p:spPr/>
        <p:txBody>
          <a:bodyPr/>
          <a:lstStyle/>
          <a:p>
            <a:pPr eaLnBrk="1" hangingPunct="1">
              <a:defRPr/>
            </a:pPr>
            <a:r>
              <a:rPr lang="es-ES" dirty="0" smtClean="0"/>
              <a:t>Disacáridos</a:t>
            </a:r>
            <a:endParaRPr lang="es-ES" dirty="0" smtClean="0"/>
          </a:p>
        </p:txBody>
      </p:sp>
      <p:pic>
        <p:nvPicPr>
          <p:cNvPr id="38915" name="Picture 6"/>
          <p:cNvPicPr>
            <a:picLocks noChangeAspect="1" noChangeArrowheads="1"/>
          </p:cNvPicPr>
          <p:nvPr/>
        </p:nvPicPr>
        <p:blipFill>
          <a:blip r:embed="rId1" cstate="print"/>
          <a:srcRect/>
          <a:stretch>
            <a:fillRect/>
          </a:stretch>
        </p:blipFill>
        <p:spPr bwMode="auto">
          <a:xfrm>
            <a:off x="468313" y="1341438"/>
            <a:ext cx="5689600" cy="2319337"/>
          </a:xfrm>
          <a:prstGeom prst="rect">
            <a:avLst/>
          </a:prstGeom>
          <a:noFill/>
          <a:ln w="9525">
            <a:noFill/>
            <a:miter lim="800000"/>
            <a:headEnd/>
            <a:tailEnd/>
          </a:ln>
        </p:spPr>
      </p:pic>
      <p:pic>
        <p:nvPicPr>
          <p:cNvPr id="38916" name="Picture 7"/>
          <p:cNvPicPr>
            <a:picLocks noChangeAspect="1" noChangeArrowheads="1"/>
          </p:cNvPicPr>
          <p:nvPr/>
        </p:nvPicPr>
        <p:blipFill>
          <a:blip r:embed="rId2" cstate="print"/>
          <a:srcRect/>
          <a:stretch>
            <a:fillRect/>
          </a:stretch>
        </p:blipFill>
        <p:spPr bwMode="auto">
          <a:xfrm>
            <a:off x="3635375" y="4076700"/>
            <a:ext cx="5113338" cy="2392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6" name="Rectangle 6"/>
          <p:cNvSpPr>
            <a:spLocks noGrp="1" noChangeArrowheads="1"/>
          </p:cNvSpPr>
          <p:nvPr>
            <p:ph type="title"/>
          </p:nvPr>
        </p:nvSpPr>
        <p:spPr>
          <a:xfrm>
            <a:off x="395288" y="0"/>
            <a:ext cx="8229600" cy="836613"/>
          </a:xfrm>
        </p:spPr>
        <p:txBody>
          <a:bodyPr/>
          <a:lstStyle/>
          <a:p>
            <a:pPr eaLnBrk="1" hangingPunct="1">
              <a:defRPr/>
            </a:pPr>
            <a:r>
              <a:rPr lang="es-ES" smtClean="0"/>
              <a:t>Polisacáridos</a:t>
            </a:r>
            <a:endParaRPr lang="es-ES" smtClean="0"/>
          </a:p>
        </p:txBody>
      </p:sp>
      <p:sp>
        <p:nvSpPr>
          <p:cNvPr id="92167" name="Rectangle 7"/>
          <p:cNvSpPr>
            <a:spLocks noGrp="1" noChangeArrowheads="1"/>
          </p:cNvSpPr>
          <p:nvPr>
            <p:ph idx="1"/>
          </p:nvPr>
        </p:nvSpPr>
        <p:spPr>
          <a:xfrm>
            <a:off x="179388" y="1700213"/>
            <a:ext cx="4751387" cy="4321175"/>
          </a:xfrm>
        </p:spPr>
        <p:txBody>
          <a:bodyPr/>
          <a:lstStyle/>
          <a:p>
            <a:pPr eaLnBrk="1" hangingPunct="1">
              <a:lnSpc>
                <a:spcPct val="90000"/>
              </a:lnSpc>
              <a:defRPr/>
            </a:pPr>
            <a:r>
              <a:rPr lang="es-ES" sz="2800" b="1" smtClean="0"/>
              <a:t> Homopolisacáridos </a:t>
            </a:r>
            <a:endParaRPr lang="es-ES" sz="2800" b="1" smtClean="0"/>
          </a:p>
          <a:p>
            <a:pPr eaLnBrk="1" hangingPunct="1">
              <a:lnSpc>
                <a:spcPct val="90000"/>
              </a:lnSpc>
              <a:defRPr/>
            </a:pPr>
            <a:endParaRPr lang="es-ES" sz="2800" b="1" smtClean="0"/>
          </a:p>
          <a:p>
            <a:pPr eaLnBrk="1" hangingPunct="1">
              <a:lnSpc>
                <a:spcPct val="90000"/>
              </a:lnSpc>
              <a:defRPr/>
            </a:pPr>
            <a:endParaRPr lang="es-ES" sz="2800" b="1" smtClean="0"/>
          </a:p>
          <a:p>
            <a:pPr eaLnBrk="1" hangingPunct="1">
              <a:lnSpc>
                <a:spcPct val="90000"/>
              </a:lnSpc>
              <a:defRPr/>
            </a:pPr>
            <a:endParaRPr lang="es-ES" sz="2800" b="1" smtClean="0"/>
          </a:p>
          <a:p>
            <a:pPr eaLnBrk="1" hangingPunct="1">
              <a:lnSpc>
                <a:spcPct val="90000"/>
              </a:lnSpc>
              <a:defRPr/>
            </a:pPr>
            <a:endParaRPr lang="es-ES" sz="2800" b="1" smtClean="0"/>
          </a:p>
          <a:p>
            <a:pPr eaLnBrk="1" hangingPunct="1">
              <a:lnSpc>
                <a:spcPct val="90000"/>
              </a:lnSpc>
              <a:defRPr/>
            </a:pPr>
            <a:r>
              <a:rPr lang="es-ES" sz="2800" b="1" smtClean="0"/>
              <a:t> Heteropolisacáridos</a:t>
            </a:r>
            <a:endParaRPr lang="es-ES" sz="2800" b="1" smtClean="0"/>
          </a:p>
        </p:txBody>
      </p:sp>
      <p:pic>
        <p:nvPicPr>
          <p:cNvPr id="39940" name="Picture 9" descr="6983dc34a0atypeimagegif"/>
          <p:cNvPicPr>
            <a:picLocks noChangeAspect="1" noChangeArrowheads="1"/>
          </p:cNvPicPr>
          <p:nvPr/>
        </p:nvPicPr>
        <p:blipFill>
          <a:blip r:embed="rId1" cstate="print"/>
          <a:srcRect/>
          <a:stretch>
            <a:fillRect/>
          </a:stretch>
        </p:blipFill>
        <p:spPr bwMode="auto">
          <a:xfrm>
            <a:off x="4914900" y="908050"/>
            <a:ext cx="4229100" cy="5761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468313" y="0"/>
            <a:ext cx="8218487" cy="774700"/>
          </a:xfrm>
        </p:spPr>
        <p:txBody>
          <a:bodyPr>
            <a:normAutofit fontScale="90000"/>
          </a:bodyPr>
          <a:lstStyle/>
          <a:p>
            <a:pPr eaLnBrk="1" hangingPunct="1">
              <a:defRPr/>
            </a:pPr>
            <a:r>
              <a:rPr lang="es-ES" sz="3600" smtClean="0"/>
              <a:t>Homopolisacáridos </a:t>
            </a:r>
            <a:r>
              <a:rPr lang="es-ES" sz="2800" smtClean="0"/>
              <a:t>(</a:t>
            </a:r>
            <a:r>
              <a:rPr lang="es-ES" sz="2800" smtClean="0">
                <a:effectLst/>
              </a:rPr>
              <a:t>glucanos, mananos, etc)</a:t>
            </a:r>
            <a:endParaRPr lang="es-ES" sz="2800" smtClean="0">
              <a:effectLst/>
            </a:endParaRPr>
          </a:p>
        </p:txBody>
      </p:sp>
      <p:graphicFrame>
        <p:nvGraphicFramePr>
          <p:cNvPr id="143433" name="Group 73"/>
          <p:cNvGraphicFramePr>
            <a:graphicFrameLocks noGrp="1"/>
          </p:cNvGraphicFramePr>
          <p:nvPr>
            <p:ph type="tbl" idx="1"/>
          </p:nvPr>
        </p:nvGraphicFramePr>
        <p:xfrm>
          <a:off x="323850" y="765175"/>
          <a:ext cx="8507413" cy="6104706"/>
        </p:xfrm>
        <a:graphic>
          <a:graphicData uri="http://schemas.openxmlformats.org/drawingml/2006/table">
            <a:tbl>
              <a:tblPr/>
              <a:tblGrid>
                <a:gridCol w="2386013"/>
                <a:gridCol w="2952750"/>
                <a:gridCol w="1584325"/>
                <a:gridCol w="1584325"/>
              </a:tblGrid>
              <a:tr h="5667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1" i="0" u="none" strike="noStrike" cap="none" normalizeH="0" baseline="0" dirty="0" smtClean="0">
                          <a:ln>
                            <a:noFill/>
                          </a:ln>
                          <a:solidFill>
                            <a:srgbClr val="F8F8F8"/>
                          </a:solidFill>
                          <a:effectLst>
                            <a:outerShdw blurRad="38100" dist="38100" dir="2700000" algn="tl">
                              <a:srgbClr val="000000"/>
                            </a:outerShdw>
                          </a:effectLst>
                          <a:latin typeface="Verdana" panose="020B0604030504040204" pitchFamily="34" charset="0"/>
                        </a:rPr>
                        <a:t>Nombre</a:t>
                      </a:r>
                      <a:endParaRPr kumimoji="0" lang="es-ES" sz="1800" b="1" i="0" u="none" strike="noStrike" cap="none" normalizeH="0" baseline="0" dirty="0" smtClean="0">
                        <a:ln>
                          <a:noFill/>
                        </a:ln>
                        <a:solidFill>
                          <a:srgbClr val="F8F8F8"/>
                        </a:solidFill>
                        <a:effectLst>
                          <a:outerShdw blurRad="38100" dist="38100" dir="2700000" algn="tl">
                            <a:srgbClr val="000000"/>
                          </a:outerShdw>
                        </a:effectLst>
                        <a:latin typeface="Verdana" panose="020B0604030504040204" pitchFamily="34"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folHlink">
                            <a:alpha val="56000"/>
                          </a:schemeClr>
                        </a:gs>
                        <a:gs pos="100000">
                          <a:schemeClr val="bg1">
                            <a:alpha val="56000"/>
                          </a:schemeClr>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1" i="0" u="none" strike="noStrike" cap="none" normalizeH="0" baseline="0" smtClean="0">
                          <a:ln>
                            <a:noFill/>
                          </a:ln>
                          <a:solidFill>
                            <a:srgbClr val="F8F8F8"/>
                          </a:solidFill>
                          <a:effectLst>
                            <a:outerShdw blurRad="38100" dist="38100" dir="2700000" algn="tl">
                              <a:srgbClr val="000000"/>
                            </a:outerShdw>
                          </a:effectLst>
                          <a:latin typeface="Verdana" panose="020B0604030504040204" pitchFamily="34" charset="0"/>
                        </a:rPr>
                        <a:t>unidad monosacárida</a:t>
                      </a:r>
                      <a:endParaRPr kumimoji="0" lang="es-ES" sz="1800" b="1" i="0" u="none" strike="noStrike" cap="none" normalizeH="0" baseline="0" smtClean="0">
                        <a:ln>
                          <a:noFill/>
                        </a:ln>
                        <a:solidFill>
                          <a:srgbClr val="F8F8F8"/>
                        </a:solidFill>
                        <a:effectLst>
                          <a:outerShdw blurRad="38100" dist="38100" dir="2700000" algn="tl">
                            <a:srgbClr val="000000"/>
                          </a:outerShdw>
                        </a:effectLst>
                        <a:latin typeface="Verdana" panose="020B060403050404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folHlink">
                            <a:alpha val="56000"/>
                          </a:schemeClr>
                        </a:gs>
                        <a:gs pos="100000">
                          <a:schemeClr val="bg1">
                            <a:alpha val="56000"/>
                          </a:schemeClr>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1" i="0" u="none" strike="noStrike" cap="none" normalizeH="0" baseline="0" smtClean="0">
                          <a:ln>
                            <a:noFill/>
                          </a:ln>
                          <a:solidFill>
                            <a:srgbClr val="F8F8F8"/>
                          </a:solidFill>
                          <a:effectLst>
                            <a:outerShdw blurRad="38100" dist="38100" dir="2700000" algn="tl">
                              <a:srgbClr val="000000"/>
                            </a:outerShdw>
                          </a:effectLst>
                          <a:latin typeface="Verdana" panose="020B0604030504040204" pitchFamily="34" charset="0"/>
                        </a:rPr>
                        <a:t>enlace</a:t>
                      </a:r>
                      <a:endParaRPr kumimoji="0" lang="es-ES" sz="1800" b="1" i="0" u="none" strike="noStrike" cap="none" normalizeH="0" baseline="0" smtClean="0">
                        <a:ln>
                          <a:noFill/>
                        </a:ln>
                        <a:solidFill>
                          <a:srgbClr val="F8F8F8"/>
                        </a:solidFill>
                        <a:effectLst>
                          <a:outerShdw blurRad="38100" dist="38100" dir="2700000" algn="tl">
                            <a:srgbClr val="000000"/>
                          </a:outerShdw>
                        </a:effectLst>
                        <a:latin typeface="Verdana" panose="020B060403050404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folHlink">
                            <a:alpha val="56000"/>
                          </a:schemeClr>
                        </a:gs>
                        <a:gs pos="100000">
                          <a:schemeClr val="bg1">
                            <a:alpha val="56000"/>
                          </a:schemeClr>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1" i="0" u="none" strike="noStrike" cap="none" normalizeH="0" baseline="0" smtClean="0">
                          <a:ln>
                            <a:noFill/>
                          </a:ln>
                          <a:solidFill>
                            <a:srgbClr val="F8F8F8"/>
                          </a:solidFill>
                          <a:effectLst>
                            <a:outerShdw blurRad="38100" dist="38100" dir="2700000" algn="tl">
                              <a:srgbClr val="000000"/>
                            </a:outerShdw>
                          </a:effectLst>
                          <a:latin typeface="Verdana" panose="020B0604030504040204" pitchFamily="34" charset="0"/>
                        </a:rPr>
                        <a:t>función</a:t>
                      </a:r>
                      <a:endParaRPr kumimoji="0" lang="es-ES" sz="1800" b="1" i="0" u="none" strike="noStrike" cap="none" normalizeH="0" baseline="0" smtClean="0">
                        <a:ln>
                          <a:noFill/>
                        </a:ln>
                        <a:solidFill>
                          <a:srgbClr val="F8F8F8"/>
                        </a:solidFill>
                        <a:effectLst>
                          <a:outerShdw blurRad="38100" dist="38100" dir="2700000" algn="tl">
                            <a:srgbClr val="000000"/>
                          </a:outerShdw>
                        </a:effectLst>
                        <a:latin typeface="Verdana" panose="020B060403050404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folHlink">
                            <a:alpha val="56000"/>
                          </a:schemeClr>
                        </a:gs>
                        <a:gs pos="100000">
                          <a:schemeClr val="bg1">
                            <a:alpha val="56000"/>
                          </a:schemeClr>
                        </a:gs>
                      </a:gsLst>
                      <a:lin ang="5400000" scaled="1"/>
                    </a:gradFill>
                  </a:tcPr>
                </a:tc>
              </a:tr>
              <a:tr h="5667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celulosa</a:t>
                      </a:r>
                      <a:endParaRPr kumimoji="0" lang="es-E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1"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glucosa</a:t>
                      </a:r>
                      <a:endParaRPr kumimoji="0" lang="es-ES" sz="1800" b="1"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1" i="0" u="none" strike="noStrike" cap="none" normalizeH="0" baseline="0" dirty="0" smtClean="0">
                          <a:ln>
                            <a:noFill/>
                          </a:ln>
                          <a:solidFill>
                            <a:schemeClr val="tx2"/>
                          </a:solidFill>
                          <a:effectLst>
                            <a:outerShdw blurRad="38100" dist="38100" dir="2700000" algn="tl">
                              <a:srgbClr val="000000"/>
                            </a:outerShdw>
                          </a:effectLst>
                          <a:latin typeface="Symbol" panose="05050102010706020507" pitchFamily="18" charset="2"/>
                        </a:rPr>
                        <a:t>b 1</a:t>
                      </a:r>
                      <a:r>
                        <a:rPr kumimoji="0" lang="es-ES" sz="1800" b="1" i="0" u="none" strike="noStrike" cap="none" normalizeH="0" baseline="0" dirty="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4</a:t>
                      </a:r>
                      <a:endParaRPr kumimoji="0" lang="es-ES" sz="1800" b="1" i="0" u="none" strike="noStrike" cap="none" normalizeH="0" baseline="0" dirty="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sym typeface="Wingdings" panose="05000000000000000000" pitchFamily="2" charset="2"/>
                        </a:rPr>
                        <a:t>estructural</a:t>
                      </a:r>
                      <a:endPar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sym typeface="Wingdings" panose="05000000000000000000" pitchFamily="2" charset="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amilosa</a:t>
                      </a:r>
                      <a:endParaRPr kumimoji="0" lang="es-E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1"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glucosa</a:t>
                      </a:r>
                      <a:endParaRPr kumimoji="0" lang="es-ES" sz="1800" b="1"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1" i="0" u="none" strike="noStrike" cap="none" normalizeH="0" baseline="0" dirty="0" smtClean="0">
                          <a:ln>
                            <a:noFill/>
                          </a:ln>
                          <a:solidFill>
                            <a:schemeClr val="tx2"/>
                          </a:solidFill>
                          <a:effectLst>
                            <a:outerShdw blurRad="38100" dist="38100" dir="2700000" algn="tl">
                              <a:srgbClr val="000000"/>
                            </a:outerShdw>
                          </a:effectLst>
                          <a:latin typeface="Symbol" panose="05050102010706020507" pitchFamily="18" charset="2"/>
                        </a:rPr>
                        <a:t>a 1</a:t>
                      </a:r>
                      <a:r>
                        <a:rPr kumimoji="0" lang="es-ES" sz="1800" b="1" i="0" u="none" strike="noStrike" cap="none" normalizeH="0" baseline="0" dirty="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4</a:t>
                      </a:r>
                      <a:endParaRPr kumimoji="0" lang="es-ES" sz="1800" b="1" i="0" u="none" strike="noStrike" cap="none" normalizeH="0" baseline="0" dirty="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energética</a:t>
                      </a:r>
                      <a:endPar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67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amilopectina</a:t>
                      </a:r>
                      <a:endParaRPr kumimoji="0" lang="es-E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1"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glucosa</a:t>
                      </a:r>
                      <a:endParaRPr kumimoji="0" lang="es-ES" sz="1800" b="1"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Symbol" panose="05050102010706020507" pitchFamily="18" charset="2"/>
                        <a:buNone/>
                      </a:pPr>
                      <a:r>
                        <a:rPr kumimoji="0" lang="es-ES" sz="1800" b="1" i="0" u="none" strike="noStrike" cap="none" normalizeH="0" baseline="0" dirty="0" smtClean="0">
                          <a:ln>
                            <a:noFill/>
                          </a:ln>
                          <a:solidFill>
                            <a:schemeClr val="tx2"/>
                          </a:solidFill>
                          <a:effectLst>
                            <a:outerShdw blurRad="38100" dist="38100" dir="2700000" algn="tl">
                              <a:srgbClr val="000000"/>
                            </a:outerShdw>
                          </a:effectLst>
                          <a:latin typeface="Symbol" panose="05050102010706020507" pitchFamily="18" charset="2"/>
                        </a:rPr>
                        <a:t>a1</a:t>
                      </a:r>
                      <a:r>
                        <a:rPr kumimoji="0" lang="es-ES" sz="1800" b="1" i="0" u="none" strike="noStrike" cap="none" normalizeH="0" baseline="0" dirty="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4 </a:t>
                      </a:r>
                      <a:r>
                        <a:rPr kumimoji="0" lang="es-ES" sz="1800" b="1" i="0" u="none" strike="noStrike" cap="none" normalizeH="0" baseline="0" dirty="0" smtClean="0">
                          <a:ln>
                            <a:noFill/>
                          </a:ln>
                          <a:solidFill>
                            <a:schemeClr val="tx2"/>
                          </a:solidFill>
                          <a:effectLst>
                            <a:outerShdw blurRad="38100" dist="38100" dir="2700000" algn="tl">
                              <a:srgbClr val="000000"/>
                            </a:outerShdw>
                          </a:effectLst>
                          <a:latin typeface="Arial" panose="020B0604020202020204" pitchFamily="34" charset="0"/>
                          <a:sym typeface="Wingdings" panose="05000000000000000000" pitchFamily="2" charset="2"/>
                        </a:rPr>
                        <a:t>y </a:t>
                      </a:r>
                      <a:endParaRPr kumimoji="0" lang="es-ES" sz="1800" b="1" i="0" u="none" strike="noStrike" cap="none" normalizeH="0" baseline="0" dirty="0" smtClean="0">
                        <a:ln>
                          <a:noFill/>
                        </a:ln>
                        <a:solidFill>
                          <a:schemeClr val="tx2"/>
                        </a:solidFill>
                        <a:effectLst>
                          <a:outerShdw blurRad="38100" dist="38100" dir="2700000" algn="tl">
                            <a:srgbClr val="000000"/>
                          </a:outerShdw>
                        </a:effectLst>
                        <a:latin typeface="Arial" panose="020B0604020202020204" pitchFamily="34" charset="0"/>
                        <a:sym typeface="Wingdings" panose="05000000000000000000" pitchFamily="2" charset="2"/>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Symbol" panose="05050102010706020507" pitchFamily="18" charset="2"/>
                        <a:buNone/>
                      </a:pPr>
                      <a:r>
                        <a:rPr kumimoji="0" lang="es-ES" sz="1800" b="1" i="0" u="none" strike="noStrike" cap="none" normalizeH="0" baseline="0" dirty="0" smtClean="0">
                          <a:ln>
                            <a:noFill/>
                          </a:ln>
                          <a:solidFill>
                            <a:schemeClr val="tx2"/>
                          </a:solidFill>
                          <a:effectLst>
                            <a:outerShdw blurRad="38100" dist="38100" dir="2700000" algn="tl">
                              <a:srgbClr val="000000"/>
                            </a:outerShdw>
                          </a:effectLst>
                          <a:latin typeface="Symbol" panose="05050102010706020507" pitchFamily="18" charset="2"/>
                        </a:rPr>
                        <a:t>a 1</a:t>
                      </a:r>
                      <a:r>
                        <a:rPr kumimoji="0" lang="es-ES" sz="1800" b="1" i="0" u="none" strike="noStrike" cap="none" normalizeH="0" baseline="0" dirty="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6</a:t>
                      </a:r>
                      <a:endParaRPr kumimoji="0" lang="es-ES" sz="1800" b="1" i="0" u="none" strike="noStrike" cap="none" normalizeH="0" baseline="0" dirty="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energética</a:t>
                      </a:r>
                      <a:endPar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sym typeface="Wingdings" panose="05000000000000000000" pitchFamily="2" charset="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67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glucógeno</a:t>
                      </a:r>
                      <a:endParaRPr kumimoji="0" lang="es-E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1"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glucosa</a:t>
                      </a:r>
                      <a:endParaRPr kumimoji="0" lang="es-ES" sz="1800" b="1"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Symbol" panose="05050102010706020507" pitchFamily="18" charset="2"/>
                        <a:buNone/>
                      </a:pPr>
                      <a:r>
                        <a:rPr kumimoji="0" lang="es-ES" sz="1800" b="1" i="0" u="none" strike="noStrike" cap="none" normalizeH="0" baseline="0" dirty="0" smtClean="0">
                          <a:ln>
                            <a:noFill/>
                          </a:ln>
                          <a:solidFill>
                            <a:schemeClr val="tx2"/>
                          </a:solidFill>
                          <a:effectLst>
                            <a:outerShdw blurRad="38100" dist="38100" dir="2700000" algn="tl">
                              <a:srgbClr val="000000"/>
                            </a:outerShdw>
                          </a:effectLst>
                          <a:latin typeface="Symbol" panose="05050102010706020507" pitchFamily="18" charset="2"/>
                        </a:rPr>
                        <a:t>a 1</a:t>
                      </a:r>
                      <a:r>
                        <a:rPr kumimoji="0" lang="es-ES" sz="1800" b="1" i="0" u="none" strike="noStrike" cap="none" normalizeH="0" baseline="0" dirty="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4 </a:t>
                      </a:r>
                      <a:r>
                        <a:rPr kumimoji="0" lang="es-ES" sz="1800" b="1" i="0" u="none" strike="noStrike" cap="none" normalizeH="0" baseline="0" dirty="0" smtClean="0">
                          <a:ln>
                            <a:noFill/>
                          </a:ln>
                          <a:solidFill>
                            <a:schemeClr val="tx2"/>
                          </a:solidFill>
                          <a:effectLst>
                            <a:outerShdw blurRad="38100" dist="38100" dir="2700000" algn="tl">
                              <a:srgbClr val="000000"/>
                            </a:outerShdw>
                          </a:effectLst>
                          <a:latin typeface="Arial" panose="020B0604020202020204" pitchFamily="34" charset="0"/>
                          <a:sym typeface="Wingdings" panose="05000000000000000000" pitchFamily="2" charset="2"/>
                        </a:rPr>
                        <a:t>y</a:t>
                      </a:r>
                      <a:endParaRPr kumimoji="0" lang="es-ES" sz="1800" b="1" i="0" u="none" strike="noStrike" cap="none" normalizeH="0" baseline="0" dirty="0" smtClean="0">
                        <a:ln>
                          <a:noFill/>
                        </a:ln>
                        <a:solidFill>
                          <a:schemeClr val="tx2"/>
                        </a:solidFill>
                        <a:effectLst>
                          <a:outerShdw blurRad="38100" dist="38100" dir="2700000" algn="tl">
                            <a:srgbClr val="000000"/>
                          </a:outerShdw>
                        </a:effectLst>
                        <a:latin typeface="Arial" panose="020B0604020202020204" pitchFamily="34" charset="0"/>
                        <a:sym typeface="Wingdings" panose="05000000000000000000" pitchFamily="2" charset="2"/>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Symbol" panose="05050102010706020507" pitchFamily="18" charset="2"/>
                        <a:buNone/>
                      </a:pPr>
                      <a:r>
                        <a:rPr kumimoji="0" lang="es-ES" sz="1800" b="1" i="0" u="none" strike="noStrike" cap="none" normalizeH="0" baseline="0" dirty="0" smtClean="0">
                          <a:ln>
                            <a:noFill/>
                          </a:ln>
                          <a:solidFill>
                            <a:schemeClr val="tx2"/>
                          </a:solidFill>
                          <a:effectLst>
                            <a:outerShdw blurRad="38100" dist="38100" dir="2700000" algn="tl">
                              <a:srgbClr val="000000"/>
                            </a:outerShdw>
                          </a:effectLst>
                          <a:latin typeface="Arial" panose="020B0604020202020204" pitchFamily="34" charset="0"/>
                          <a:sym typeface="Wingdings" panose="05000000000000000000" pitchFamily="2" charset="2"/>
                        </a:rPr>
                        <a:t> </a:t>
                      </a:r>
                      <a:r>
                        <a:rPr kumimoji="0" lang="es-ES" sz="1800" b="1" i="0" u="none" strike="noStrike" cap="none" normalizeH="0" baseline="0" dirty="0" smtClean="0">
                          <a:ln>
                            <a:noFill/>
                          </a:ln>
                          <a:solidFill>
                            <a:schemeClr val="tx2"/>
                          </a:solidFill>
                          <a:effectLst>
                            <a:outerShdw blurRad="38100" dist="38100" dir="2700000" algn="tl">
                              <a:srgbClr val="000000"/>
                            </a:outerShdw>
                          </a:effectLst>
                          <a:latin typeface="Symbol" panose="05050102010706020507" pitchFamily="18" charset="2"/>
                        </a:rPr>
                        <a:t>a 1</a:t>
                      </a:r>
                      <a:r>
                        <a:rPr kumimoji="0" lang="es-ES" sz="1800" b="1" i="0" u="none" strike="noStrike" cap="none" normalizeH="0" baseline="0" dirty="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6</a:t>
                      </a:r>
                      <a:endParaRPr kumimoji="0" lang="es-ES" sz="1800" b="1" i="0" u="none" strike="noStrike" cap="none" normalizeH="0" baseline="0" dirty="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Symbol" panose="05050102010706020507" pitchFamily="18" charset="2"/>
                        <a:buNone/>
                      </a:pPr>
                      <a:r>
                        <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energética</a:t>
                      </a:r>
                      <a:endPar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67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inulina</a:t>
                      </a:r>
                      <a:endParaRPr kumimoji="0" lang="es-E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1"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fructosa</a:t>
                      </a:r>
                      <a:endParaRPr kumimoji="0" lang="es-ES" sz="1800" b="1"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1" i="0" u="none" strike="noStrike" cap="none" normalizeH="0" baseline="0" dirty="0" smtClean="0">
                          <a:ln>
                            <a:noFill/>
                          </a:ln>
                          <a:solidFill>
                            <a:schemeClr val="tx2"/>
                          </a:solidFill>
                          <a:effectLst>
                            <a:outerShdw blurRad="38100" dist="38100" dir="2700000" algn="tl">
                              <a:srgbClr val="000000"/>
                            </a:outerShdw>
                          </a:effectLst>
                          <a:latin typeface="Symbol" panose="05050102010706020507" pitchFamily="18" charset="2"/>
                        </a:rPr>
                        <a:t>b 2</a:t>
                      </a:r>
                      <a:r>
                        <a:rPr kumimoji="0" lang="es-ES" sz="1800" b="1" i="0" u="none" strike="noStrike" cap="none" normalizeH="0" baseline="0" dirty="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1</a:t>
                      </a:r>
                      <a:endParaRPr kumimoji="0" lang="es-ES" sz="1800" b="1" i="0" u="none" strike="noStrike" cap="none" normalizeH="0" baseline="0" dirty="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dirty="0" smtClean="0">
                          <a:ln>
                            <a:noFill/>
                          </a:ln>
                          <a:solidFill>
                            <a:schemeClr val="tx2"/>
                          </a:solidFill>
                          <a:effectLst>
                            <a:outerShdw blurRad="38100" dist="38100" dir="2700000" algn="tl">
                              <a:srgbClr val="000000"/>
                            </a:outerShdw>
                          </a:effectLst>
                          <a:latin typeface="Verdana" panose="020B0604030504040204" pitchFamily="34" charset="0"/>
                        </a:rPr>
                        <a:t>energética</a:t>
                      </a:r>
                      <a:endParaRPr kumimoji="0" lang="es-ES" sz="1800" b="0" i="0" u="none" strike="noStrike" cap="none" normalizeH="0" baseline="0" dirty="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54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quitina</a:t>
                      </a:r>
                      <a:endParaRPr kumimoji="0" lang="es-E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1"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NAc glucosamina</a:t>
                      </a:r>
                      <a:endParaRPr kumimoji="0" lang="es-ES" sz="1800" b="1"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1" i="0" u="none" strike="noStrike" cap="none" normalizeH="0" baseline="0" dirty="0" smtClean="0">
                          <a:ln>
                            <a:noFill/>
                          </a:ln>
                          <a:solidFill>
                            <a:schemeClr val="tx2"/>
                          </a:solidFill>
                          <a:effectLst>
                            <a:outerShdw blurRad="38100" dist="38100" dir="2700000" algn="tl">
                              <a:srgbClr val="000000"/>
                            </a:outerShdw>
                          </a:effectLst>
                          <a:latin typeface="Symbol" panose="05050102010706020507" pitchFamily="18" charset="2"/>
                        </a:rPr>
                        <a:t>b 1</a:t>
                      </a:r>
                      <a:r>
                        <a:rPr kumimoji="0" lang="es-ES" sz="1800" b="1" i="0" u="none" strike="noStrike" cap="none" normalizeH="0" baseline="0" dirty="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4</a:t>
                      </a:r>
                      <a:endParaRPr kumimoji="0" lang="es-ES" sz="1800" b="1" i="0" u="none" strike="noStrike" cap="none" normalizeH="0" baseline="0" dirty="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sym typeface="Wingdings" panose="05000000000000000000" pitchFamily="2" charset="2"/>
                        </a:rPr>
                        <a:t>estructural</a:t>
                      </a:r>
                      <a:endPar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54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Pectina (ácida)</a:t>
                      </a:r>
                      <a:endParaRPr kumimoji="0" lang="es-E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1"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ác.  galacturónico</a:t>
                      </a:r>
                      <a:endParaRPr kumimoji="0" lang="es-ES" sz="1800" b="1"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1" i="0" u="none" strike="noStrike" cap="none" normalizeH="0" baseline="0" dirty="0" smtClean="0">
                          <a:ln>
                            <a:noFill/>
                          </a:ln>
                          <a:solidFill>
                            <a:schemeClr val="tx2"/>
                          </a:solidFill>
                          <a:effectLst>
                            <a:outerShdw blurRad="38100" dist="38100" dir="2700000" algn="tl">
                              <a:srgbClr val="000000"/>
                            </a:outerShdw>
                          </a:effectLst>
                          <a:latin typeface="Symbol" panose="05050102010706020507" pitchFamily="18" charset="2"/>
                        </a:rPr>
                        <a:t>a 1</a:t>
                      </a:r>
                      <a:r>
                        <a:rPr kumimoji="0" lang="es-ES" sz="1800" b="1" i="0" u="none" strike="noStrike" cap="none" normalizeH="0" baseline="0" dirty="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4</a:t>
                      </a:r>
                      <a:endParaRPr kumimoji="0" lang="es-ES" sz="1800" b="1" i="0" u="none" strike="noStrike" cap="none" normalizeH="0" baseline="0" dirty="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es-AR" sz="1800" b="0" i="0" u="none" strike="noStrike" cap="none" normalizeH="0" baseline="0" dirty="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54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Hemicelulosas:</a:t>
                      </a:r>
                      <a:endParaRPr kumimoji="0" lang="es-E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1"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Glucano</a:t>
                      </a:r>
                      <a:endParaRPr kumimoji="0" lang="es-ES" sz="1800" b="1"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1"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glucosa</a:t>
                      </a:r>
                      <a:endParaRPr kumimoji="0" lang="es-ES" sz="1800" b="1"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1" i="0" u="none" strike="noStrike" cap="none" normalizeH="0" baseline="0" dirty="0" smtClean="0">
                          <a:ln>
                            <a:noFill/>
                          </a:ln>
                          <a:solidFill>
                            <a:schemeClr val="tx2"/>
                          </a:solidFill>
                          <a:effectLst>
                            <a:outerShdw blurRad="38100" dist="38100" dir="2700000" algn="tl">
                              <a:srgbClr val="000000"/>
                            </a:outerShdw>
                          </a:effectLst>
                          <a:latin typeface="Symbol" panose="05050102010706020507" pitchFamily="18" charset="2"/>
                        </a:rPr>
                        <a:t>b 1</a:t>
                      </a:r>
                      <a:r>
                        <a:rPr kumimoji="0" lang="es-ES" sz="1800" b="1" i="0" u="none" strike="noStrike" cap="none" normalizeH="0" baseline="0" dirty="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4 </a:t>
                      </a:r>
                      <a:r>
                        <a:rPr kumimoji="0" lang="es-ES" sz="1800" b="1" i="0" u="none" strike="noStrike" cap="none" normalizeH="0" baseline="0" dirty="0" smtClean="0">
                          <a:ln>
                            <a:noFill/>
                          </a:ln>
                          <a:solidFill>
                            <a:schemeClr val="tx2"/>
                          </a:solidFill>
                          <a:effectLst>
                            <a:outerShdw blurRad="38100" dist="38100" dir="2700000" algn="tl">
                              <a:srgbClr val="000000"/>
                            </a:outerShdw>
                          </a:effectLst>
                          <a:latin typeface="Verdana" panose="020B0604030504040204" pitchFamily="34" charset="0"/>
                          <a:sym typeface="Wingdings" panose="05000000000000000000" pitchFamily="2" charset="2"/>
                        </a:rPr>
                        <a:t>y </a:t>
                      </a:r>
                      <a:endParaRPr kumimoji="0" lang="es-ES" sz="1800" b="1" i="0" u="none" strike="noStrike" cap="none" normalizeH="0" baseline="0" dirty="0" smtClean="0">
                        <a:ln>
                          <a:noFill/>
                        </a:ln>
                        <a:solidFill>
                          <a:schemeClr val="tx2"/>
                        </a:solidFill>
                        <a:effectLst>
                          <a:outerShdw blurRad="38100" dist="38100" dir="2700000" algn="tl">
                            <a:srgbClr val="000000"/>
                          </a:outerShdw>
                        </a:effectLst>
                        <a:latin typeface="Verdana" panose="020B0604030504040204" pitchFamily="34" charset="0"/>
                        <a:sym typeface="Wingdings" panose="05000000000000000000" pitchFamily="2" charset="2"/>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1" i="0" u="none" strike="noStrike" cap="none" normalizeH="0" baseline="0" dirty="0" smtClean="0">
                          <a:ln>
                            <a:noFill/>
                          </a:ln>
                          <a:solidFill>
                            <a:schemeClr val="tx2"/>
                          </a:solidFill>
                          <a:effectLst>
                            <a:outerShdw blurRad="38100" dist="38100" dir="2700000" algn="tl">
                              <a:srgbClr val="000000"/>
                            </a:outerShdw>
                          </a:effectLst>
                          <a:latin typeface="Symbol" panose="05050102010706020507" pitchFamily="18" charset="2"/>
                        </a:rPr>
                        <a:t>b 1</a:t>
                      </a:r>
                      <a:r>
                        <a:rPr kumimoji="0" lang="es-ES" sz="1800" b="1" i="0" u="none" strike="noStrike" cap="none" normalizeH="0" baseline="0" dirty="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3</a:t>
                      </a:r>
                      <a:endParaRPr kumimoji="0" lang="es-ES" sz="1800" b="1" i="0" u="none" strike="noStrike" cap="none" normalizeH="0" baseline="0" dirty="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sym typeface="Wingdings" panose="05000000000000000000" pitchFamily="2" charset="2"/>
                        </a:rPr>
                        <a:t>estructural</a:t>
                      </a:r>
                      <a:endPar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5254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Hemicelulosas:</a:t>
                      </a:r>
                      <a:endParaRPr kumimoji="0" lang="es-E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1"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Manano</a:t>
                      </a:r>
                      <a:endParaRPr kumimoji="0" lang="es-ES" sz="1800" b="1"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1"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manosa</a:t>
                      </a:r>
                      <a:endParaRPr kumimoji="0" lang="es-ES" sz="1800" b="1"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1" i="0" u="none" strike="noStrike" cap="none" normalizeH="0" baseline="0" dirty="0" smtClean="0">
                          <a:ln>
                            <a:noFill/>
                          </a:ln>
                          <a:solidFill>
                            <a:schemeClr val="tx2"/>
                          </a:solidFill>
                          <a:effectLst>
                            <a:outerShdw blurRad="38100" dist="38100" dir="2700000" algn="tl">
                              <a:srgbClr val="000000"/>
                            </a:outerShdw>
                          </a:effectLst>
                          <a:latin typeface="Symbol" panose="05050102010706020507" pitchFamily="18" charset="2"/>
                        </a:rPr>
                        <a:t>b 1</a:t>
                      </a:r>
                      <a:r>
                        <a:rPr kumimoji="0" lang="es-ES" sz="1800" b="1" i="0" u="none" strike="noStrike" cap="none" normalizeH="0" baseline="0" dirty="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4</a:t>
                      </a:r>
                      <a:endParaRPr kumimoji="0" lang="es-ES" sz="1800" b="1" i="0" u="none" strike="noStrike" cap="none" normalizeH="0" baseline="0" dirty="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dirty="0" smtClean="0">
                          <a:ln>
                            <a:noFill/>
                          </a:ln>
                          <a:solidFill>
                            <a:schemeClr val="tx2"/>
                          </a:solidFill>
                          <a:effectLst>
                            <a:outerShdw blurRad="38100" dist="38100" dir="2700000" algn="tl">
                              <a:srgbClr val="000000"/>
                            </a:outerShdw>
                          </a:effectLst>
                          <a:latin typeface="Verdana" panose="020B0604030504040204" pitchFamily="34" charset="0"/>
                          <a:sym typeface="Wingdings" panose="05000000000000000000" pitchFamily="2" charset="2"/>
                        </a:rPr>
                        <a:t>estructural</a:t>
                      </a:r>
                      <a:endParaRPr kumimoji="0" lang="es-ES" sz="1800" b="0" i="0" u="none" strike="noStrike" cap="none" normalizeH="0" baseline="0" dirty="0" smtClean="0">
                        <a:ln>
                          <a:noFill/>
                        </a:ln>
                        <a:solidFill>
                          <a:schemeClr val="tx2"/>
                        </a:solidFill>
                        <a:effectLst>
                          <a:outerShdw blurRad="38100" dist="38100" dir="2700000" algn="tl">
                            <a:srgbClr val="000000"/>
                          </a:outerShdw>
                        </a:effectLst>
                        <a:latin typeface="Verdana" panose="020B0604030504040204"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es-ES" sz="1800" b="0" i="0" u="none" strike="noStrike" cap="none" normalizeH="0" baseline="0" dirty="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Rectangle 4"/>
          <p:cNvSpPr>
            <a:spLocks noGrp="1" noChangeArrowheads="1"/>
          </p:cNvSpPr>
          <p:nvPr>
            <p:ph type="title"/>
          </p:nvPr>
        </p:nvSpPr>
        <p:spPr>
          <a:xfrm>
            <a:off x="457200" y="277813"/>
            <a:ext cx="6994525" cy="703262"/>
          </a:xfrm>
        </p:spPr>
        <p:txBody>
          <a:bodyPr>
            <a:normAutofit fontScale="90000"/>
          </a:bodyPr>
          <a:lstStyle/>
          <a:p>
            <a:pPr eaLnBrk="1" hangingPunct="1">
              <a:defRPr/>
            </a:pPr>
            <a:r>
              <a:rPr lang="es-ES" sz="4000" smtClean="0"/>
              <a:t>Aspectos  estructurales </a:t>
            </a:r>
            <a:br>
              <a:rPr lang="es-ES" sz="4000" smtClean="0"/>
            </a:br>
            <a:r>
              <a:rPr lang="es-ES" sz="4000" smtClean="0"/>
              <a:t>de los polisacáridos</a:t>
            </a:r>
            <a:endParaRPr lang="es-ES" sz="4000" smtClean="0"/>
          </a:p>
        </p:txBody>
      </p:sp>
      <p:pic>
        <p:nvPicPr>
          <p:cNvPr id="41987" name="Picture 6" descr="71b3dc34a8dfilenameFA211typeimagejpeg"/>
          <p:cNvPicPr>
            <a:picLocks noChangeAspect="1" noChangeArrowheads="1"/>
          </p:cNvPicPr>
          <p:nvPr/>
        </p:nvPicPr>
        <p:blipFill>
          <a:blip r:embed="rId1" cstate="print"/>
          <a:srcRect/>
          <a:stretch>
            <a:fillRect/>
          </a:stretch>
        </p:blipFill>
        <p:spPr bwMode="auto">
          <a:xfrm>
            <a:off x="323850" y="1341438"/>
            <a:ext cx="5616575" cy="1697037"/>
          </a:xfrm>
          <a:prstGeom prst="rect">
            <a:avLst/>
          </a:prstGeom>
          <a:noFill/>
          <a:ln w="9525">
            <a:noFill/>
            <a:miter lim="800000"/>
            <a:headEnd/>
            <a:tailEnd/>
          </a:ln>
        </p:spPr>
      </p:pic>
      <p:pic>
        <p:nvPicPr>
          <p:cNvPr id="41988" name="Picture 8" descr="73a3dc34aacfilenameFA212typeimagejpeg"/>
          <p:cNvPicPr>
            <a:picLocks noChangeAspect="1" noChangeArrowheads="1"/>
          </p:cNvPicPr>
          <p:nvPr/>
        </p:nvPicPr>
        <p:blipFill>
          <a:blip r:embed="rId2" cstate="print"/>
          <a:srcRect/>
          <a:stretch>
            <a:fillRect/>
          </a:stretch>
        </p:blipFill>
        <p:spPr bwMode="auto">
          <a:xfrm>
            <a:off x="4140200" y="3284538"/>
            <a:ext cx="4667250" cy="3419475"/>
          </a:xfrm>
          <a:prstGeom prst="rect">
            <a:avLst/>
          </a:prstGeom>
          <a:noFill/>
          <a:ln w="9525">
            <a:noFill/>
            <a:miter lim="800000"/>
            <a:headEnd/>
            <a:tailEnd/>
          </a:ln>
        </p:spPr>
      </p:pic>
      <p:sp>
        <p:nvSpPr>
          <p:cNvPr id="102410" name="Text Box 10"/>
          <p:cNvSpPr txBox="1">
            <a:spLocks noChangeArrowheads="1"/>
          </p:cNvSpPr>
          <p:nvPr/>
        </p:nvSpPr>
        <p:spPr bwMode="auto">
          <a:xfrm>
            <a:off x="7270750" y="1989138"/>
            <a:ext cx="1333500" cy="366712"/>
          </a:xfrm>
          <a:prstGeom prst="rect">
            <a:avLst/>
          </a:prstGeom>
          <a:noFill/>
          <a:ln w="9525">
            <a:noFill/>
            <a:miter lim="800000"/>
          </a:ln>
          <a:effectLst/>
        </p:spPr>
        <p:txBody>
          <a:bodyPr>
            <a:spAutoFit/>
          </a:bodyPr>
          <a:lstStyle/>
          <a:p>
            <a:pPr>
              <a:spcBef>
                <a:spcPct val="50000"/>
              </a:spcBef>
              <a:defRPr/>
            </a:pPr>
            <a:r>
              <a:rPr lang="es-ES" b="1">
                <a:solidFill>
                  <a:schemeClr val="tx2"/>
                </a:solidFill>
                <a:effectLst>
                  <a:outerShdw blurRad="38100" dist="38100" dir="2700000" algn="tl">
                    <a:srgbClr val="000000"/>
                  </a:outerShdw>
                </a:effectLst>
              </a:rPr>
              <a:t>celulosa</a:t>
            </a:r>
            <a:endParaRPr lang="es-ES" b="1">
              <a:solidFill>
                <a:schemeClr val="tx2"/>
              </a:solidFill>
              <a:effectLst>
                <a:outerShdw blurRad="38100" dist="38100" dir="2700000" algn="tl">
                  <a:srgbClr val="000000"/>
                </a:outerShdw>
              </a:effectLst>
            </a:endParaRPr>
          </a:p>
        </p:txBody>
      </p:sp>
      <p:sp>
        <p:nvSpPr>
          <p:cNvPr id="102411" name="Text Box 11"/>
          <p:cNvSpPr txBox="1">
            <a:spLocks noChangeArrowheads="1"/>
          </p:cNvSpPr>
          <p:nvPr/>
        </p:nvSpPr>
        <p:spPr bwMode="auto">
          <a:xfrm>
            <a:off x="1619250" y="3500438"/>
            <a:ext cx="1296988" cy="366712"/>
          </a:xfrm>
          <a:prstGeom prst="rect">
            <a:avLst/>
          </a:prstGeom>
          <a:noFill/>
          <a:ln w="9525">
            <a:noFill/>
            <a:miter lim="800000"/>
          </a:ln>
          <a:effectLst/>
        </p:spPr>
        <p:txBody>
          <a:bodyPr>
            <a:spAutoFit/>
          </a:bodyPr>
          <a:lstStyle/>
          <a:p>
            <a:pPr>
              <a:spcBef>
                <a:spcPct val="50000"/>
              </a:spcBef>
              <a:defRPr/>
            </a:pPr>
            <a:r>
              <a:rPr lang="es-ES" b="1">
                <a:solidFill>
                  <a:schemeClr val="tx2"/>
                </a:solidFill>
                <a:effectLst>
                  <a:outerShdw blurRad="38100" dist="38100" dir="2700000" algn="tl">
                    <a:srgbClr val="000000"/>
                  </a:outerShdw>
                </a:effectLst>
              </a:rPr>
              <a:t>amilosa</a:t>
            </a:r>
            <a:endParaRPr lang="es-ES" b="1">
              <a:solidFill>
                <a:schemeClr val="tx2"/>
              </a:solidFill>
              <a:effectLst>
                <a:outerShdw blurRad="38100" dist="38100" dir="2700000" algn="tl">
                  <a:srgbClr val="000000"/>
                </a:outerShdw>
              </a:effectLst>
            </a:endParaRPr>
          </a:p>
        </p:txBody>
      </p:sp>
      <p:sp>
        <p:nvSpPr>
          <p:cNvPr id="102412" name="Text Box 12"/>
          <p:cNvSpPr txBox="1">
            <a:spLocks noChangeArrowheads="1"/>
          </p:cNvSpPr>
          <p:nvPr/>
        </p:nvSpPr>
        <p:spPr bwMode="auto">
          <a:xfrm>
            <a:off x="684213" y="5013325"/>
            <a:ext cx="2089150" cy="641350"/>
          </a:xfrm>
          <a:prstGeom prst="rect">
            <a:avLst/>
          </a:prstGeom>
          <a:noFill/>
          <a:ln w="9525">
            <a:noFill/>
            <a:miter lim="800000"/>
          </a:ln>
          <a:effectLst/>
        </p:spPr>
        <p:txBody>
          <a:bodyPr wrap="none">
            <a:spAutoFit/>
          </a:bodyPr>
          <a:lstStyle/>
          <a:p>
            <a:pPr>
              <a:defRPr/>
            </a:pPr>
            <a:r>
              <a:rPr lang="es-ES" b="1">
                <a:solidFill>
                  <a:schemeClr val="tx2"/>
                </a:solidFill>
                <a:effectLst>
                  <a:outerShdw blurRad="38100" dist="38100" dir="2700000" algn="tl">
                    <a:srgbClr val="000000"/>
                  </a:outerShdw>
                </a:effectLst>
              </a:rPr>
              <a:t>Amilopectina y</a:t>
            </a:r>
            <a:endParaRPr lang="es-ES" b="1">
              <a:solidFill>
                <a:schemeClr val="tx2"/>
              </a:solidFill>
              <a:effectLst>
                <a:outerShdw blurRad="38100" dist="38100" dir="2700000" algn="tl">
                  <a:srgbClr val="000000"/>
                </a:outerShdw>
              </a:effectLst>
            </a:endParaRPr>
          </a:p>
          <a:p>
            <a:pPr>
              <a:defRPr/>
            </a:pPr>
            <a:r>
              <a:rPr lang="es-ES" b="1">
                <a:solidFill>
                  <a:schemeClr val="tx2"/>
                </a:solidFill>
                <a:effectLst>
                  <a:outerShdw blurRad="38100" dist="38100" dir="2700000" algn="tl">
                    <a:srgbClr val="000000"/>
                  </a:outerShdw>
                </a:effectLst>
              </a:rPr>
              <a:t> glucógeno</a:t>
            </a:r>
            <a:endParaRPr lang="es-ES" b="1">
              <a:solidFill>
                <a:schemeClr val="tx2"/>
              </a:solidFill>
              <a:effectLst>
                <a:outerShdw blurRad="38100" dist="38100" dir="2700000" algn="tl">
                  <a:srgbClr val="000000"/>
                </a:outerShdw>
              </a:effectLst>
            </a:endParaRPr>
          </a:p>
        </p:txBody>
      </p:sp>
      <p:sp>
        <p:nvSpPr>
          <p:cNvPr id="41992" name="AutoShape 13"/>
          <p:cNvSpPr>
            <a:spLocks noChangeArrowheads="1"/>
          </p:cNvSpPr>
          <p:nvPr/>
        </p:nvSpPr>
        <p:spPr bwMode="auto">
          <a:xfrm>
            <a:off x="2987675" y="3644900"/>
            <a:ext cx="1008063" cy="215900"/>
          </a:xfrm>
          <a:prstGeom prst="rightArrow">
            <a:avLst>
              <a:gd name="adj1" fmla="val 50000"/>
              <a:gd name="adj2" fmla="val 116728"/>
            </a:avLst>
          </a:prstGeom>
          <a:solidFill>
            <a:schemeClr val="hlink"/>
          </a:solidFill>
          <a:ln w="9525">
            <a:solidFill>
              <a:schemeClr val="bg2"/>
            </a:solidFill>
            <a:miter lim="800000"/>
          </a:ln>
        </p:spPr>
        <p:txBody>
          <a:bodyPr wrap="none" anchor="ctr"/>
          <a:lstStyle/>
          <a:p>
            <a:endParaRPr lang="es-AR"/>
          </a:p>
        </p:txBody>
      </p:sp>
      <p:sp>
        <p:nvSpPr>
          <p:cNvPr id="41993" name="AutoShape 14"/>
          <p:cNvSpPr>
            <a:spLocks noChangeArrowheads="1"/>
          </p:cNvSpPr>
          <p:nvPr/>
        </p:nvSpPr>
        <p:spPr bwMode="auto">
          <a:xfrm>
            <a:off x="2771775" y="5229225"/>
            <a:ext cx="1008063" cy="215900"/>
          </a:xfrm>
          <a:prstGeom prst="rightArrow">
            <a:avLst>
              <a:gd name="adj1" fmla="val 50000"/>
              <a:gd name="adj2" fmla="val 116728"/>
            </a:avLst>
          </a:prstGeom>
          <a:solidFill>
            <a:schemeClr val="hlink"/>
          </a:solidFill>
          <a:ln w="9525">
            <a:solidFill>
              <a:schemeClr val="bg2"/>
            </a:solidFill>
            <a:miter lim="800000"/>
          </a:ln>
        </p:spPr>
        <p:txBody>
          <a:bodyPr wrap="none" anchor="ctr"/>
          <a:lstStyle/>
          <a:p>
            <a:endParaRPr lang="es-AR"/>
          </a:p>
        </p:txBody>
      </p:sp>
      <p:sp>
        <p:nvSpPr>
          <p:cNvPr id="41994" name="AutoShape 15"/>
          <p:cNvSpPr>
            <a:spLocks noChangeArrowheads="1"/>
          </p:cNvSpPr>
          <p:nvPr/>
        </p:nvSpPr>
        <p:spPr bwMode="auto">
          <a:xfrm rot="10800000">
            <a:off x="6011863" y="2133600"/>
            <a:ext cx="1008062" cy="215900"/>
          </a:xfrm>
          <a:prstGeom prst="rightArrow">
            <a:avLst>
              <a:gd name="adj1" fmla="val 50000"/>
              <a:gd name="adj2" fmla="val 116728"/>
            </a:avLst>
          </a:prstGeom>
          <a:solidFill>
            <a:schemeClr val="hlink"/>
          </a:solidFill>
          <a:ln w="9525">
            <a:solidFill>
              <a:schemeClr val="bg2"/>
            </a:solidFill>
            <a:miter lim="800000"/>
          </a:ln>
        </p:spPr>
        <p:txBody>
          <a:bodyPr wrap="none" anchor="ctr"/>
          <a:lstStyle/>
          <a:p>
            <a:endParaRPr lang="es-AR"/>
          </a:p>
        </p:txBody>
      </p:sp>
      <p:sp>
        <p:nvSpPr>
          <p:cNvPr id="102416" name="Text Box 16"/>
          <p:cNvSpPr txBox="1">
            <a:spLocks noChangeArrowheads="1"/>
          </p:cNvSpPr>
          <p:nvPr/>
        </p:nvSpPr>
        <p:spPr bwMode="auto">
          <a:xfrm>
            <a:off x="6948488" y="0"/>
            <a:ext cx="2195512" cy="336550"/>
          </a:xfrm>
          <a:prstGeom prst="rect">
            <a:avLst/>
          </a:prstGeom>
          <a:noFill/>
          <a:ln w="9525">
            <a:noFill/>
            <a:miter lim="800000"/>
          </a:ln>
          <a:effectLst/>
        </p:spPr>
        <p:txBody>
          <a:bodyPr>
            <a:spAutoFit/>
          </a:bodyPr>
          <a:lstStyle/>
          <a:p>
            <a:pPr>
              <a:spcBef>
                <a:spcPct val="50000"/>
              </a:spcBef>
              <a:defRPr/>
            </a:pPr>
            <a:r>
              <a:rPr lang="es-ES" sz="1600" i="1" u="sng">
                <a:solidFill>
                  <a:schemeClr val="hlink"/>
                </a:solidFill>
                <a:effectLst>
                  <a:outerShdw blurRad="38100" dist="38100" dir="2700000" algn="tl">
                    <a:srgbClr val="000000"/>
                  </a:outerShdw>
                </a:effectLst>
              </a:rPr>
              <a:t>Homopolisacáridos</a:t>
            </a:r>
            <a:endParaRPr lang="es-ES" sz="1600" i="1" u="sng">
              <a:solidFill>
                <a:schemeClr val="hlink"/>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descr="71c3dc34a8efilenameFA213typeimagejpeg"/>
          <p:cNvPicPr>
            <a:picLocks noChangeAspect="1" noChangeArrowheads="1"/>
          </p:cNvPicPr>
          <p:nvPr/>
        </p:nvPicPr>
        <p:blipFill>
          <a:blip r:embed="rId1" cstate="print"/>
          <a:srcRect/>
          <a:stretch>
            <a:fillRect/>
          </a:stretch>
        </p:blipFill>
        <p:spPr bwMode="auto">
          <a:xfrm>
            <a:off x="0" y="549275"/>
            <a:ext cx="6948488" cy="4465638"/>
          </a:xfrm>
          <a:prstGeom prst="rect">
            <a:avLst/>
          </a:prstGeom>
          <a:noFill/>
          <a:ln w="9525">
            <a:noFill/>
            <a:miter lim="800000"/>
            <a:headEnd/>
            <a:tailEnd/>
          </a:ln>
        </p:spPr>
      </p:pic>
      <p:sp>
        <p:nvSpPr>
          <p:cNvPr id="43011" name="Text Box 7"/>
          <p:cNvSpPr txBox="1">
            <a:spLocks noChangeArrowheads="1"/>
          </p:cNvSpPr>
          <p:nvPr/>
        </p:nvSpPr>
        <p:spPr bwMode="auto">
          <a:xfrm>
            <a:off x="7451725" y="1052513"/>
            <a:ext cx="1081088" cy="366712"/>
          </a:xfrm>
          <a:prstGeom prst="rect">
            <a:avLst/>
          </a:prstGeom>
          <a:noFill/>
          <a:ln w="9525">
            <a:noFill/>
            <a:miter lim="800000"/>
          </a:ln>
        </p:spPr>
        <p:txBody>
          <a:bodyPr>
            <a:spAutoFit/>
          </a:bodyPr>
          <a:lstStyle/>
          <a:p>
            <a:pPr>
              <a:spcBef>
                <a:spcPct val="50000"/>
              </a:spcBef>
            </a:pPr>
            <a:endParaRPr lang="es-AR"/>
          </a:p>
        </p:txBody>
      </p:sp>
      <p:sp>
        <p:nvSpPr>
          <p:cNvPr id="43012" name="Text Box 8"/>
          <p:cNvSpPr txBox="1">
            <a:spLocks noChangeArrowheads="1"/>
          </p:cNvSpPr>
          <p:nvPr/>
        </p:nvSpPr>
        <p:spPr bwMode="auto">
          <a:xfrm>
            <a:off x="7092950" y="836613"/>
            <a:ext cx="1727200" cy="641350"/>
          </a:xfrm>
          <a:prstGeom prst="rect">
            <a:avLst/>
          </a:prstGeom>
          <a:noFill/>
          <a:ln w="9525">
            <a:noFill/>
            <a:miter lim="800000"/>
          </a:ln>
        </p:spPr>
        <p:txBody>
          <a:bodyPr>
            <a:spAutoFit/>
          </a:bodyPr>
          <a:lstStyle/>
          <a:p>
            <a:r>
              <a:rPr lang="es-ES" b="1"/>
              <a:t>Función </a:t>
            </a:r>
            <a:endParaRPr lang="es-ES" b="1"/>
          </a:p>
          <a:p>
            <a:r>
              <a:rPr lang="es-ES" b="1"/>
              <a:t>energética</a:t>
            </a:r>
            <a:endParaRPr lang="es-ES" b="1"/>
          </a:p>
        </p:txBody>
      </p:sp>
      <p:sp>
        <p:nvSpPr>
          <p:cNvPr id="43013" name="Text Box 9"/>
          <p:cNvSpPr txBox="1">
            <a:spLocks noChangeArrowheads="1"/>
          </p:cNvSpPr>
          <p:nvPr/>
        </p:nvSpPr>
        <p:spPr bwMode="auto">
          <a:xfrm>
            <a:off x="7092950" y="2492375"/>
            <a:ext cx="1727200" cy="641350"/>
          </a:xfrm>
          <a:prstGeom prst="rect">
            <a:avLst/>
          </a:prstGeom>
          <a:noFill/>
          <a:ln w="9525">
            <a:noFill/>
            <a:miter lim="800000"/>
          </a:ln>
        </p:spPr>
        <p:txBody>
          <a:bodyPr>
            <a:spAutoFit/>
          </a:bodyPr>
          <a:lstStyle/>
          <a:p>
            <a:r>
              <a:rPr lang="es-ES" b="1"/>
              <a:t>Función </a:t>
            </a:r>
            <a:endParaRPr lang="es-ES" b="1"/>
          </a:p>
          <a:p>
            <a:r>
              <a:rPr lang="es-ES" b="1"/>
              <a:t>energética</a:t>
            </a:r>
            <a:endParaRPr lang="es-ES" b="1"/>
          </a:p>
        </p:txBody>
      </p:sp>
      <p:sp>
        <p:nvSpPr>
          <p:cNvPr id="43014" name="Text Box 10"/>
          <p:cNvSpPr txBox="1">
            <a:spLocks noChangeArrowheads="1"/>
          </p:cNvSpPr>
          <p:nvPr/>
        </p:nvSpPr>
        <p:spPr bwMode="auto">
          <a:xfrm>
            <a:off x="7092950" y="3860800"/>
            <a:ext cx="1727200" cy="641350"/>
          </a:xfrm>
          <a:prstGeom prst="rect">
            <a:avLst/>
          </a:prstGeom>
          <a:noFill/>
          <a:ln w="9525">
            <a:noFill/>
            <a:miter lim="800000"/>
          </a:ln>
        </p:spPr>
        <p:txBody>
          <a:bodyPr>
            <a:spAutoFit/>
          </a:bodyPr>
          <a:lstStyle/>
          <a:p>
            <a:r>
              <a:rPr lang="es-ES" b="1"/>
              <a:t>Función </a:t>
            </a:r>
            <a:endParaRPr lang="es-ES" b="1"/>
          </a:p>
          <a:p>
            <a:r>
              <a:rPr lang="es-ES" b="1"/>
              <a:t>estructural</a:t>
            </a:r>
            <a:endParaRPr lang="es-ES" b="1"/>
          </a:p>
        </p:txBody>
      </p:sp>
      <p:sp>
        <p:nvSpPr>
          <p:cNvPr id="104459" name="Text Box 11"/>
          <p:cNvSpPr txBox="1">
            <a:spLocks noChangeArrowheads="1"/>
          </p:cNvSpPr>
          <p:nvPr/>
        </p:nvSpPr>
        <p:spPr bwMode="auto">
          <a:xfrm>
            <a:off x="6948488" y="0"/>
            <a:ext cx="2195512" cy="336550"/>
          </a:xfrm>
          <a:prstGeom prst="rect">
            <a:avLst/>
          </a:prstGeom>
          <a:noFill/>
          <a:ln w="9525">
            <a:noFill/>
            <a:miter lim="800000"/>
          </a:ln>
          <a:effectLst/>
        </p:spPr>
        <p:txBody>
          <a:bodyPr>
            <a:spAutoFit/>
          </a:bodyPr>
          <a:lstStyle/>
          <a:p>
            <a:pPr>
              <a:spcBef>
                <a:spcPct val="50000"/>
              </a:spcBef>
              <a:defRPr/>
            </a:pPr>
            <a:r>
              <a:rPr lang="es-ES" sz="1600" i="1" u="sng">
                <a:solidFill>
                  <a:schemeClr val="hlink"/>
                </a:solidFill>
                <a:effectLst>
                  <a:outerShdw blurRad="38100" dist="38100" dir="2700000" algn="tl">
                    <a:srgbClr val="000000"/>
                  </a:outerShdw>
                </a:effectLst>
              </a:rPr>
              <a:t>Homopolisacáridos</a:t>
            </a:r>
            <a:endParaRPr lang="es-ES" sz="1600" i="1" u="sng">
              <a:solidFill>
                <a:schemeClr val="hlink"/>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8" name="Rectangle 4"/>
          <p:cNvSpPr>
            <a:spLocks noGrp="1" noChangeArrowheads="1"/>
          </p:cNvSpPr>
          <p:nvPr>
            <p:ph type="title"/>
          </p:nvPr>
        </p:nvSpPr>
        <p:spPr/>
        <p:txBody>
          <a:bodyPr/>
          <a:lstStyle/>
          <a:p>
            <a:pPr eaLnBrk="1" hangingPunct="1">
              <a:defRPr/>
            </a:pPr>
            <a:r>
              <a:rPr lang="es-ES" smtClean="0"/>
              <a:t>Celulosa</a:t>
            </a:r>
            <a:endParaRPr lang="es-ES" smtClean="0"/>
          </a:p>
        </p:txBody>
      </p:sp>
      <p:pic>
        <p:nvPicPr>
          <p:cNvPr id="44035" name="Picture 5"/>
          <p:cNvPicPr>
            <a:picLocks noChangeAspect="1" noChangeArrowheads="1"/>
          </p:cNvPicPr>
          <p:nvPr/>
        </p:nvPicPr>
        <p:blipFill>
          <a:blip r:embed="rId1" cstate="print"/>
          <a:srcRect l="1595" t="-4588" r="3064" b="11302"/>
          <a:stretch>
            <a:fillRect/>
          </a:stretch>
        </p:blipFill>
        <p:spPr bwMode="auto">
          <a:xfrm>
            <a:off x="323850" y="1916113"/>
            <a:ext cx="8351838" cy="2470150"/>
          </a:xfrm>
          <a:prstGeom prst="rect">
            <a:avLst/>
          </a:prstGeom>
          <a:solidFill>
            <a:schemeClr val="tx2"/>
          </a:solidFill>
          <a:ln w="9525">
            <a:noFill/>
            <a:miter lim="800000"/>
            <a:headEnd/>
            <a:tailEnd/>
          </a:ln>
        </p:spPr>
      </p:pic>
      <p:sp>
        <p:nvSpPr>
          <p:cNvPr id="108550" name="Text Box 6"/>
          <p:cNvSpPr txBox="1">
            <a:spLocks noChangeArrowheads="1"/>
          </p:cNvSpPr>
          <p:nvPr/>
        </p:nvSpPr>
        <p:spPr bwMode="auto">
          <a:xfrm>
            <a:off x="611188" y="4652963"/>
            <a:ext cx="7705725" cy="1412875"/>
          </a:xfrm>
          <a:prstGeom prst="rect">
            <a:avLst/>
          </a:prstGeom>
          <a:noFill/>
          <a:ln w="9525">
            <a:noFill/>
            <a:miter lim="800000"/>
          </a:ln>
          <a:effectLst/>
        </p:spPr>
        <p:txBody>
          <a:bodyPr>
            <a:spAutoFit/>
          </a:bodyPr>
          <a:lstStyle/>
          <a:p>
            <a:pPr>
              <a:lnSpc>
                <a:spcPct val="120000"/>
              </a:lnSpc>
              <a:spcBef>
                <a:spcPct val="50000"/>
              </a:spcBef>
              <a:defRPr/>
            </a:pPr>
            <a:r>
              <a:rPr lang="es-ES" b="1">
                <a:solidFill>
                  <a:schemeClr val="tx2"/>
                </a:solidFill>
              </a:rPr>
              <a:t>En las uniones </a:t>
            </a:r>
            <a:r>
              <a:rPr lang="es-ES" b="1">
                <a:solidFill>
                  <a:schemeClr val="tx2"/>
                </a:solidFill>
                <a:latin typeface="Symbol" panose="05050102010706020507" pitchFamily="18" charset="2"/>
              </a:rPr>
              <a:t>b</a:t>
            </a:r>
            <a:r>
              <a:rPr lang="es-ES" b="1">
                <a:solidFill>
                  <a:schemeClr val="tx2"/>
                </a:solidFill>
              </a:rPr>
              <a:t>-1</a:t>
            </a:r>
            <a:r>
              <a:rPr lang="es-ES" b="1">
                <a:solidFill>
                  <a:schemeClr val="tx2"/>
                </a:solidFill>
                <a:sym typeface="Wingdings" panose="05000000000000000000" pitchFamily="2" charset="2"/>
              </a:rPr>
              <a:t></a:t>
            </a:r>
            <a:r>
              <a:rPr lang="es-ES" b="1">
                <a:solidFill>
                  <a:schemeClr val="tx2"/>
                </a:solidFill>
              </a:rPr>
              <a:t>4 de </a:t>
            </a:r>
            <a:r>
              <a:rPr lang="es-ES" b="1">
                <a:solidFill>
                  <a:schemeClr val="tx2"/>
                </a:solidFill>
                <a:effectLst>
                  <a:outerShdw blurRad="38100" dist="38100" dir="2700000" algn="tl">
                    <a:srgbClr val="000000"/>
                  </a:outerShdw>
                </a:effectLst>
              </a:rPr>
              <a:t>celulosa</a:t>
            </a:r>
            <a:r>
              <a:rPr lang="es-ES" b="1">
                <a:solidFill>
                  <a:schemeClr val="tx2"/>
                </a:solidFill>
              </a:rPr>
              <a:t>, cada unidad de glucosa gira 180° con respecto a la anterior. Esto permite formar </a:t>
            </a:r>
            <a:r>
              <a:rPr lang="es-ES" b="1">
                <a:solidFill>
                  <a:schemeClr val="tx2"/>
                </a:solidFill>
                <a:effectLst>
                  <a:outerShdw blurRad="38100" dist="38100" dir="2700000" algn="tl">
                    <a:srgbClr val="000000"/>
                  </a:outerShdw>
                </a:effectLst>
              </a:rPr>
              <a:t>largas cadenas rectilíneas</a:t>
            </a:r>
            <a:r>
              <a:rPr lang="es-ES" b="1">
                <a:solidFill>
                  <a:schemeClr val="tx2"/>
                </a:solidFill>
              </a:rPr>
              <a:t>, estabilizadas por uniones </a:t>
            </a:r>
            <a:r>
              <a:rPr lang="es-ES" b="1">
                <a:solidFill>
                  <a:schemeClr val="tx2"/>
                </a:solidFill>
                <a:effectLst>
                  <a:outerShdw blurRad="38100" dist="38100" dir="2700000" algn="tl">
                    <a:srgbClr val="000000"/>
                  </a:outerShdw>
                </a:effectLst>
              </a:rPr>
              <a:t>tipo puente de hidrógeno</a:t>
            </a:r>
            <a:r>
              <a:rPr lang="es-ES" b="1">
                <a:solidFill>
                  <a:schemeClr val="tx2"/>
                </a:solidFill>
              </a:rPr>
              <a:t>.</a:t>
            </a:r>
            <a:r>
              <a:rPr lang="es-ES"/>
              <a:t> </a:t>
            </a:r>
            <a:endParaRPr lang="es-ES"/>
          </a:p>
        </p:txBody>
      </p:sp>
      <p:sp>
        <p:nvSpPr>
          <p:cNvPr id="108551" name="Text Box 7"/>
          <p:cNvSpPr txBox="1">
            <a:spLocks noChangeArrowheads="1"/>
          </p:cNvSpPr>
          <p:nvPr/>
        </p:nvSpPr>
        <p:spPr bwMode="auto">
          <a:xfrm>
            <a:off x="6948488" y="0"/>
            <a:ext cx="2195512" cy="336550"/>
          </a:xfrm>
          <a:prstGeom prst="rect">
            <a:avLst/>
          </a:prstGeom>
          <a:noFill/>
          <a:ln w="9525">
            <a:noFill/>
            <a:miter lim="800000"/>
          </a:ln>
          <a:effectLst/>
        </p:spPr>
        <p:txBody>
          <a:bodyPr>
            <a:spAutoFit/>
          </a:bodyPr>
          <a:lstStyle/>
          <a:p>
            <a:pPr>
              <a:spcBef>
                <a:spcPct val="50000"/>
              </a:spcBef>
              <a:defRPr/>
            </a:pPr>
            <a:r>
              <a:rPr lang="es-ES" sz="1600" i="1" u="sng">
                <a:solidFill>
                  <a:schemeClr val="hlink"/>
                </a:solidFill>
                <a:effectLst>
                  <a:outerShdw blurRad="38100" dist="38100" dir="2700000" algn="tl">
                    <a:srgbClr val="000000"/>
                  </a:outerShdw>
                </a:effectLst>
              </a:rPr>
              <a:t>Homopolisacáridos</a:t>
            </a:r>
            <a:endParaRPr lang="es-ES" sz="1600" i="1" u="sng">
              <a:solidFill>
                <a:schemeClr val="hlink"/>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2" name="Rectangle 4"/>
          <p:cNvSpPr>
            <a:spLocks noGrp="1" noChangeArrowheads="1"/>
          </p:cNvSpPr>
          <p:nvPr>
            <p:ph type="title"/>
          </p:nvPr>
        </p:nvSpPr>
        <p:spPr>
          <a:xfrm>
            <a:off x="0" y="45244"/>
            <a:ext cx="8229600" cy="1399032"/>
          </a:xfrm>
        </p:spPr>
        <p:txBody>
          <a:bodyPr/>
          <a:lstStyle/>
          <a:p>
            <a:pPr eaLnBrk="1" hangingPunct="1">
              <a:defRPr/>
            </a:pPr>
            <a:r>
              <a:rPr lang="es-ES" sz="3200" smtClean="0"/>
              <a:t>Celulosa</a:t>
            </a:r>
            <a:endParaRPr lang="es-ES" sz="3200" smtClean="0"/>
          </a:p>
        </p:txBody>
      </p:sp>
      <p:pic>
        <p:nvPicPr>
          <p:cNvPr id="45059" name="Picture 5"/>
          <p:cNvPicPr>
            <a:picLocks noChangeAspect="1" noChangeArrowheads="1"/>
          </p:cNvPicPr>
          <p:nvPr/>
        </p:nvPicPr>
        <p:blipFill>
          <a:blip r:embed="rId1" cstate="print"/>
          <a:srcRect/>
          <a:stretch>
            <a:fillRect/>
          </a:stretch>
        </p:blipFill>
        <p:spPr bwMode="auto">
          <a:xfrm>
            <a:off x="251143" y="1052830"/>
            <a:ext cx="8753475" cy="3319463"/>
          </a:xfrm>
          <a:prstGeom prst="rect">
            <a:avLst/>
          </a:prstGeom>
          <a:noFill/>
          <a:ln w="9525">
            <a:noFill/>
            <a:miter lim="800000"/>
            <a:headEnd/>
            <a:tailEnd/>
          </a:ln>
        </p:spPr>
      </p:pic>
      <p:sp>
        <p:nvSpPr>
          <p:cNvPr id="155651" name="Rectangle 3"/>
          <p:cNvSpPr>
            <a:spLocks noChangeArrowheads="1"/>
          </p:cNvSpPr>
          <p:nvPr/>
        </p:nvSpPr>
        <p:spPr bwMode="auto">
          <a:xfrm>
            <a:off x="251460" y="4509135"/>
            <a:ext cx="8761730" cy="168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buClr>
                <a:schemeClr val="bg1"/>
              </a:buClr>
              <a:buSzPct val="150000"/>
              <a:buFont typeface="Wingdings" panose="05000000000000000000" pitchFamily="2" charset="2"/>
              <a:buNone/>
            </a:pPr>
            <a:r>
              <a:rPr lang="es-MX" altLang="es-ES" sz="2200" dirty="0">
                <a:latin typeface="Tahoma" panose="020B0604030504040204" pitchFamily="34" charset="0"/>
              </a:rPr>
              <a:t>Su masa molecular es muy elevada (entre 250.000 y 1.000.000 Da).</a:t>
            </a:r>
            <a:endParaRPr lang="es-MX" altLang="es-ES" sz="2200" dirty="0">
              <a:latin typeface="Tahoma" panose="020B0604030504040204" pitchFamily="34" charset="0"/>
            </a:endParaRPr>
          </a:p>
          <a:p>
            <a:pPr eaLnBrk="1" hangingPunct="1">
              <a:lnSpc>
                <a:spcPct val="90000"/>
              </a:lnSpc>
              <a:buClr>
                <a:schemeClr val="bg1"/>
              </a:buClr>
              <a:buSzPct val="150000"/>
              <a:buFont typeface="Wingdings" panose="05000000000000000000" pitchFamily="2" charset="2"/>
              <a:buNone/>
            </a:pPr>
            <a:r>
              <a:rPr lang="es-MX" altLang="es-ES" sz="2200" dirty="0">
                <a:latin typeface="Tahoma" panose="020B0604030504040204" pitchFamily="34" charset="0"/>
              </a:rPr>
              <a:t>Está constituida por cadenas de unidades D-(+)- glucosa, como el almidón, con la diferencia de que todos sus enlaces son </a:t>
            </a:r>
            <a:r>
              <a:rPr lang="es-MX" altLang="es-ES" sz="2200" i="1" dirty="0">
                <a:solidFill>
                  <a:srgbClr val="0000FF"/>
                </a:solidFill>
                <a:latin typeface="Tahoma" panose="020B0604030504040204" pitchFamily="34" charset="0"/>
              </a:rPr>
              <a:t>beta</a:t>
            </a:r>
            <a:r>
              <a:rPr lang="es-MX" altLang="es-ES" sz="2200" dirty="0">
                <a:latin typeface="Tahoma" panose="020B0604030504040204" pitchFamily="34" charset="0"/>
              </a:rPr>
              <a:t>, como los de la </a:t>
            </a:r>
            <a:r>
              <a:rPr lang="es-MX" altLang="es-ES" sz="2200" i="1" dirty="0" err="1">
                <a:latin typeface="Tahoma" panose="020B0604030504040204" pitchFamily="34" charset="0"/>
              </a:rPr>
              <a:t>celobiosa</a:t>
            </a:r>
            <a:r>
              <a:rPr lang="es-MX" altLang="es-ES" sz="2200" dirty="0">
                <a:latin typeface="Tahoma" panose="020B0604030504040204" pitchFamily="34" charset="0"/>
              </a:rPr>
              <a:t> (disacárido), lo que hace que su estructura sea </a:t>
            </a:r>
            <a:r>
              <a:rPr lang="es-MX" altLang="es-ES" sz="2200" u="sng" dirty="0">
                <a:latin typeface="Tahoma" panose="020B0604030504040204" pitchFamily="34" charset="0"/>
              </a:rPr>
              <a:t>rectilínea</a:t>
            </a:r>
            <a:r>
              <a:rPr lang="es-MX" altLang="es-ES" sz="2200" dirty="0">
                <a:latin typeface="Tahoma" panose="020B0604030504040204" pitchFamily="34" charset="0"/>
              </a:rPr>
              <a:t>.</a:t>
            </a:r>
            <a:endParaRPr lang="es-MX" altLang="es-ES" sz="2200" dirty="0">
              <a:latin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5651"/>
                                        </p:tgtEl>
                                        <p:attrNameLst>
                                          <p:attrName>style.visibility</p:attrName>
                                        </p:attrNameLst>
                                      </p:cBhvr>
                                      <p:to>
                                        <p:strVal val="visible"/>
                                      </p:to>
                                    </p:set>
                                    <p:animEffect transition="in" filter="checkerboard(across)">
                                      <p:cBhvr>
                                        <p:cTn id="7" dur="500"/>
                                        <p:tgtEl>
                                          <p:spTgt spid="155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normAutofit/>
          </a:bodyPr>
          <a:lstStyle/>
          <a:p>
            <a:pPr algn="ctr" eaLnBrk="1" hangingPunct="1">
              <a:defRPr/>
            </a:pPr>
            <a:r>
              <a:rPr lang="es-ES" dirty="0" smtClean="0"/>
              <a:t>Glúcidos – carbohidratos </a:t>
            </a:r>
            <a:br>
              <a:rPr lang="es-ES" dirty="0" smtClean="0"/>
            </a:br>
            <a:r>
              <a:rPr lang="es-ES" dirty="0" smtClean="0"/>
              <a:t>Función biológica</a:t>
            </a:r>
            <a:endParaRPr lang="es-ES" dirty="0" smtClean="0"/>
          </a:p>
        </p:txBody>
      </p:sp>
      <p:sp>
        <p:nvSpPr>
          <p:cNvPr id="44035" name="Rectangle 3"/>
          <p:cNvSpPr>
            <a:spLocks noGrp="1" noChangeArrowheads="1"/>
          </p:cNvSpPr>
          <p:nvPr>
            <p:ph idx="1"/>
          </p:nvPr>
        </p:nvSpPr>
        <p:spPr>
          <a:xfrm>
            <a:off x="179388" y="1916832"/>
            <a:ext cx="8964612" cy="4320480"/>
          </a:xfrm>
        </p:spPr>
        <p:txBody>
          <a:bodyPr>
            <a:normAutofit fontScale="85000" lnSpcReduction="20000"/>
          </a:bodyPr>
          <a:lstStyle/>
          <a:p>
            <a:pPr algn="ctr" eaLnBrk="1" hangingPunct="1">
              <a:lnSpc>
                <a:spcPct val="170000"/>
              </a:lnSpc>
              <a:buFont typeface="Wingdings" panose="05000000000000000000" pitchFamily="2" charset="2"/>
              <a:buNone/>
              <a:defRPr/>
            </a:pPr>
            <a:r>
              <a:rPr lang="es-ES" sz="3600" dirty="0" err="1" smtClean="0"/>
              <a:t>C</a:t>
            </a:r>
            <a:r>
              <a:rPr lang="es-ES" sz="3600" baseline="-25000" dirty="0" err="1" smtClean="0"/>
              <a:t>n</a:t>
            </a:r>
            <a:r>
              <a:rPr lang="es-ES" sz="3600" dirty="0" smtClean="0"/>
              <a:t>(H</a:t>
            </a:r>
            <a:r>
              <a:rPr lang="es-ES" sz="3600" baseline="-25000" dirty="0" smtClean="0"/>
              <a:t>2</a:t>
            </a:r>
            <a:r>
              <a:rPr lang="es-ES" sz="3600" dirty="0" smtClean="0"/>
              <a:t>O)</a:t>
            </a:r>
            <a:r>
              <a:rPr lang="es-ES" sz="3600" baseline="-25000" dirty="0" smtClean="0"/>
              <a:t>n</a:t>
            </a:r>
            <a:endParaRPr lang="es-ES" sz="3600" baseline="-25000" dirty="0" smtClean="0"/>
          </a:p>
          <a:p>
            <a:pPr algn="ctr" eaLnBrk="1" hangingPunct="1">
              <a:lnSpc>
                <a:spcPct val="170000"/>
              </a:lnSpc>
              <a:buFont typeface="Wingdings" panose="05000000000000000000" pitchFamily="2" charset="2"/>
              <a:buNone/>
              <a:defRPr/>
            </a:pPr>
            <a:endParaRPr lang="es-ES" sz="3600" baseline="-25000" dirty="0" smtClean="0"/>
          </a:p>
          <a:p>
            <a:pPr algn="just">
              <a:lnSpc>
                <a:spcPct val="170000"/>
              </a:lnSpc>
              <a:defRPr/>
            </a:pPr>
            <a:endParaRPr lang="es-ES" sz="3600" baseline="-25000" dirty="0" smtClean="0"/>
          </a:p>
          <a:p>
            <a:pPr eaLnBrk="1" hangingPunct="1">
              <a:lnSpc>
                <a:spcPct val="170000"/>
              </a:lnSpc>
              <a:defRPr/>
            </a:pPr>
            <a:r>
              <a:rPr lang="es-ES" sz="3600" dirty="0" smtClean="0"/>
              <a:t>Almacenamiento y generación de energía</a:t>
            </a:r>
            <a:endParaRPr lang="es-ES" sz="3600" dirty="0" smtClean="0"/>
          </a:p>
          <a:p>
            <a:pPr eaLnBrk="1" hangingPunct="1">
              <a:lnSpc>
                <a:spcPct val="170000"/>
              </a:lnSpc>
              <a:defRPr/>
            </a:pPr>
            <a:r>
              <a:rPr lang="es-ES" sz="3600" dirty="0" smtClean="0"/>
              <a:t>Estructural (protección o sostén)</a:t>
            </a:r>
            <a:endParaRPr lang="es-ES" sz="3600" dirty="0" smtClean="0"/>
          </a:p>
          <a:p>
            <a:pPr eaLnBrk="1" hangingPunct="1">
              <a:lnSpc>
                <a:spcPct val="170000"/>
              </a:lnSpc>
              <a:defRPr/>
            </a:pPr>
            <a:r>
              <a:rPr lang="es-ES" sz="3600" dirty="0" smtClean="0"/>
              <a:t>Reconocimiento celular</a:t>
            </a:r>
            <a:endParaRPr lang="es-ES" sz="3600" dirty="0"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Resultado de imagen para microfibrillas de celulosa"/>
          <p:cNvPicPr>
            <a:picLocks noChangeAspect="1" noChangeArrowheads="1"/>
          </p:cNvPicPr>
          <p:nvPr/>
        </p:nvPicPr>
        <p:blipFill>
          <a:blip r:embed="rId1" cstate="print"/>
          <a:srcRect/>
          <a:stretch>
            <a:fillRect/>
          </a:stretch>
        </p:blipFill>
        <p:spPr bwMode="auto">
          <a:xfrm>
            <a:off x="3996055" y="4622165"/>
            <a:ext cx="3643630" cy="2150745"/>
          </a:xfrm>
          <a:prstGeom prst="rect">
            <a:avLst/>
          </a:prstGeom>
          <a:noFill/>
        </p:spPr>
      </p:pic>
      <p:sp>
        <p:nvSpPr>
          <p:cNvPr id="4" name="3 CuadroTexto"/>
          <p:cNvSpPr txBox="1"/>
          <p:nvPr/>
        </p:nvSpPr>
        <p:spPr>
          <a:xfrm>
            <a:off x="611560" y="5013176"/>
            <a:ext cx="3240360" cy="646331"/>
          </a:xfrm>
          <a:prstGeom prst="rect">
            <a:avLst/>
          </a:prstGeom>
          <a:noFill/>
        </p:spPr>
        <p:txBody>
          <a:bodyPr wrap="square" rtlCol="0">
            <a:spAutoFit/>
          </a:bodyPr>
          <a:lstStyle/>
          <a:p>
            <a:r>
              <a:rPr lang="es-AR" dirty="0" smtClean="0"/>
              <a:t>Micro fibrillas de celulosa al microscopio electrónico</a:t>
            </a:r>
            <a:endParaRPr lang="es-AR" dirty="0"/>
          </a:p>
        </p:txBody>
      </p:sp>
      <p:pic>
        <p:nvPicPr>
          <p:cNvPr id="218116" name="Picture 4" descr="http://1.bp.blogspot.com/-w9bVwBncNwo/VpuAVw91WuI/AAAAAAAAFHo/S6q4qcloqsM/s1600/CELULOSA3.jpg"/>
          <p:cNvPicPr>
            <a:picLocks noChangeAspect="1" noChangeArrowheads="1"/>
          </p:cNvPicPr>
          <p:nvPr/>
        </p:nvPicPr>
        <p:blipFill>
          <a:blip r:embed="rId2" cstate="print"/>
          <a:srcRect/>
          <a:stretch>
            <a:fillRect/>
          </a:stretch>
        </p:blipFill>
        <p:spPr bwMode="auto">
          <a:xfrm>
            <a:off x="180147" y="188764"/>
            <a:ext cx="8693993" cy="2720514"/>
          </a:xfrm>
          <a:prstGeom prst="rect">
            <a:avLst/>
          </a:prstGeom>
          <a:noFill/>
        </p:spPr>
      </p:pic>
      <p:pic>
        <p:nvPicPr>
          <p:cNvPr id="56324" name="Picture 6" descr="Cellulose"/>
          <p:cNvPicPr>
            <a:picLocks noChangeAspect="1" noChangeArrowheads="1"/>
          </p:cNvPicPr>
          <p:nvPr>
            <p:ph type="tbl" idx="1"/>
          </p:nvPr>
        </p:nvPicPr>
        <p:blipFill>
          <a:blip r:embed="rId3">
            <a:extLst>
              <a:ext uri="{28A0092B-C50C-407E-A947-70E740481C1C}">
                <a14:useLocalDpi xmlns:a14="http://schemas.microsoft.com/office/drawing/2010/main" val="0"/>
              </a:ext>
            </a:extLst>
          </a:blip>
          <a:srcRect r="4240"/>
          <a:stretch>
            <a:fillRect/>
          </a:stretch>
        </p:blipFill>
        <p:spPr bwMode="auto">
          <a:xfrm>
            <a:off x="180340" y="2924810"/>
            <a:ext cx="8693150" cy="1589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6675" name="Rectangle 3"/>
          <p:cNvSpPr>
            <a:spLocks noChangeArrowheads="1"/>
          </p:cNvSpPr>
          <p:nvPr/>
        </p:nvSpPr>
        <p:spPr bwMode="auto">
          <a:xfrm>
            <a:off x="35560" y="188595"/>
            <a:ext cx="8991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buClr>
                <a:schemeClr val="bg1"/>
              </a:buClr>
              <a:buSzPct val="150000"/>
              <a:buFont typeface="Wingdings" panose="05000000000000000000" pitchFamily="2" charset="2"/>
              <a:buNone/>
            </a:pPr>
            <a:r>
              <a:rPr lang="es-MX" altLang="es-ES" sz="2000" b="1">
                <a:latin typeface="Tahoma" panose="020B0604030504040204" pitchFamily="34" charset="0"/>
              </a:rPr>
              <a:t>Forma las paredes celulares de las plantas superiores</a:t>
            </a:r>
            <a:r>
              <a:rPr lang="es-MX" altLang="es-ES" sz="2000">
                <a:latin typeface="Tahoma" panose="020B0604030504040204" pitchFamily="34" charset="0"/>
              </a:rPr>
              <a:t>. Es el principal constituyente de la estructura de los vegetales.</a:t>
            </a:r>
            <a:endParaRPr lang="es-MX" altLang="es-ES" sz="2000">
              <a:latin typeface="Tahoma" panose="020B0604030504040204" pitchFamily="34" charset="0"/>
            </a:endParaRPr>
          </a:p>
        </p:txBody>
      </p:sp>
      <p:pic>
        <p:nvPicPr>
          <p:cNvPr id="156676" name="Picture 4" descr="celulosa Moore et al 1995"/>
          <p:cNvPicPr>
            <a:picLocks noChangeAspect="1" noChangeArrowheads="1"/>
          </p:cNvPicPr>
          <p:nvPr>
            <p:ph type="tbl" idx="1"/>
          </p:nvPr>
        </p:nvPicPr>
        <p:blipFill>
          <a:blip r:embed="rId1">
            <a:extLst>
              <a:ext uri="{28A0092B-C50C-407E-A947-70E740481C1C}">
                <a14:useLocalDpi xmlns:a14="http://schemas.microsoft.com/office/drawing/2010/main" val="0"/>
              </a:ext>
            </a:extLst>
          </a:blip>
          <a:srcRect/>
          <a:stretch>
            <a:fillRect/>
          </a:stretch>
        </p:blipFill>
        <p:spPr bwMode="auto">
          <a:xfrm>
            <a:off x="179070" y="908685"/>
            <a:ext cx="8675370" cy="3882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a:spLocks noChangeArrowheads="1"/>
          </p:cNvSpPr>
          <p:nvPr/>
        </p:nvSpPr>
        <p:spPr bwMode="auto">
          <a:xfrm>
            <a:off x="179705" y="4869180"/>
            <a:ext cx="8675370" cy="153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AR" altLang="es-ES" sz="1800" dirty="0"/>
              <a:t>Las hebras de celulosa se agrupan paralelamente en haces (formación de puentes de hidrógeno entre cadenas vecinas) que forman </a:t>
            </a:r>
            <a:r>
              <a:rPr lang="es-AR" altLang="es-ES" sz="1800" b="1" dirty="0"/>
              <a:t>fibrillas</a:t>
            </a:r>
            <a:r>
              <a:rPr lang="es-AR" altLang="es-ES" sz="1800" dirty="0"/>
              <a:t> de gran resistencia física, las cuales se reúnen a su vez en </a:t>
            </a:r>
            <a:r>
              <a:rPr lang="es-AR" altLang="es-ES" sz="1800" b="1" dirty="0" err="1"/>
              <a:t>microfibrillas</a:t>
            </a:r>
            <a:r>
              <a:rPr lang="es-AR" altLang="es-ES" sz="1800" dirty="0"/>
              <a:t>.</a:t>
            </a:r>
            <a:endParaRPr lang="es-AR" altLang="es-ES" sz="1800" dirty="0"/>
          </a:p>
          <a:p>
            <a:pPr algn="just" eaLnBrk="1" hangingPunct="1">
              <a:spcBef>
                <a:spcPct val="0"/>
              </a:spcBef>
              <a:buFontTx/>
              <a:buNone/>
            </a:pPr>
            <a:r>
              <a:rPr lang="es-AR" altLang="es-ES" sz="1800" dirty="0"/>
              <a:t>Las </a:t>
            </a:r>
            <a:r>
              <a:rPr lang="es-AR" altLang="es-ES" sz="1800" b="1" dirty="0" err="1"/>
              <a:t>microfibrillas</a:t>
            </a:r>
            <a:r>
              <a:rPr lang="es-AR" altLang="es-ES" sz="1800" dirty="0"/>
              <a:t> están inmersas en una matriz que contiene otros polisacáridos (</a:t>
            </a:r>
            <a:r>
              <a:rPr lang="es-AR" altLang="es-ES" sz="1800" i="1" dirty="0" err="1"/>
              <a:t>hemicelulosa</a:t>
            </a:r>
            <a:r>
              <a:rPr lang="es-AR" altLang="es-ES" sz="1800" i="1" dirty="0"/>
              <a:t>, pectinas, mucílagos</a:t>
            </a:r>
            <a:r>
              <a:rPr lang="es-AR" altLang="es-ES" sz="1800" dirty="0"/>
              <a:t>) y proteínas fibrosas.</a:t>
            </a:r>
            <a:endParaRPr lang="es-AR" altLang="es-E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6675"/>
                                        </p:tgtEl>
                                        <p:attrNameLst>
                                          <p:attrName>style.visibility</p:attrName>
                                        </p:attrNameLst>
                                      </p:cBhvr>
                                      <p:to>
                                        <p:strVal val="visible"/>
                                      </p:to>
                                    </p:set>
                                  </p:childTnLst>
                                </p:cTn>
                              </p:par>
                            </p:childTnLst>
                          </p:cTn>
                        </p:par>
                        <p:par>
                          <p:cTn id="7" fill="hold">
                            <p:stCondLst>
                              <p:cond delay="0"/>
                            </p:stCondLst>
                            <p:childTnLst>
                              <p:par>
                                <p:cTn id="8" presetID="20" presetClass="entr" presetSubtype="0" fill="hold" nodeType="afterEffect">
                                  <p:stCondLst>
                                    <p:cond delay="0"/>
                                  </p:stCondLst>
                                  <p:childTnLst>
                                    <p:set>
                                      <p:cBhvr>
                                        <p:cTn id="9" dur="1" fill="hold">
                                          <p:stCondLst>
                                            <p:cond delay="0"/>
                                          </p:stCondLst>
                                        </p:cTn>
                                        <p:tgtEl>
                                          <p:spTgt spid="156676"/>
                                        </p:tgtEl>
                                        <p:attrNameLst>
                                          <p:attrName>style.visibility</p:attrName>
                                        </p:attrNameLst>
                                      </p:cBhvr>
                                      <p:to>
                                        <p:strVal val="visible"/>
                                      </p:to>
                                    </p:set>
                                    <p:animEffect transition="in" filter="wedge">
                                      <p:cBhvr>
                                        <p:cTn id="10" dur="2000"/>
                                        <p:tgtEl>
                                          <p:spTgt spid="15667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5" grpId="0"/>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p:cNvPicPr>
            <a:picLocks noChangeAspect="1" noChangeArrowheads="1"/>
          </p:cNvPicPr>
          <p:nvPr/>
        </p:nvPicPr>
        <p:blipFill>
          <a:blip r:embed="rId1" cstate="print"/>
          <a:srcRect l="9681" t="16360" r="41617" b="24578"/>
          <a:stretch>
            <a:fillRect/>
          </a:stretch>
        </p:blipFill>
        <p:spPr bwMode="auto">
          <a:xfrm>
            <a:off x="1475656" y="476672"/>
            <a:ext cx="7268008" cy="4955460"/>
          </a:xfrm>
          <a:prstGeom prst="rect">
            <a:avLst/>
          </a:prstGeom>
          <a:noFill/>
          <a:ln w="9525">
            <a:noFill/>
            <a:miter lim="800000"/>
            <a:headEnd/>
            <a:tailEnd/>
          </a:ln>
        </p:spPr>
      </p:pic>
      <p:sp>
        <p:nvSpPr>
          <p:cNvPr id="4" name="3 CuadroTexto"/>
          <p:cNvSpPr txBox="1"/>
          <p:nvPr/>
        </p:nvSpPr>
        <p:spPr>
          <a:xfrm>
            <a:off x="3131840" y="5877272"/>
            <a:ext cx="4320159" cy="369332"/>
          </a:xfrm>
          <a:prstGeom prst="rect">
            <a:avLst/>
          </a:prstGeom>
          <a:noFill/>
        </p:spPr>
        <p:txBody>
          <a:bodyPr wrap="square" rtlCol="0">
            <a:spAutoFit/>
          </a:bodyPr>
          <a:lstStyle/>
          <a:p>
            <a:r>
              <a:rPr lang="es-AR"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MEMBRANA CELULAR VEGETAL</a:t>
            </a:r>
            <a:endParaRPr lang="es-AR"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
        <p:nvSpPr>
          <p:cNvPr id="5" name="4 Abrir llave"/>
          <p:cNvSpPr/>
          <p:nvPr/>
        </p:nvSpPr>
        <p:spPr>
          <a:xfrm>
            <a:off x="899592" y="836712"/>
            <a:ext cx="405759" cy="3744416"/>
          </a:xfrm>
          <a:prstGeom prst="leftBrace">
            <a:avLst>
              <a:gd name="adj1" fmla="val 163751"/>
              <a:gd name="adj2" fmla="val 49579"/>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6" name="5 CuadroTexto"/>
          <p:cNvSpPr txBox="1"/>
          <p:nvPr/>
        </p:nvSpPr>
        <p:spPr>
          <a:xfrm rot="16200000">
            <a:off x="-1267292" y="2571548"/>
            <a:ext cx="3550972" cy="369332"/>
          </a:xfrm>
          <a:prstGeom prst="rect">
            <a:avLst/>
          </a:prstGeom>
          <a:noFill/>
        </p:spPr>
        <p:txBody>
          <a:bodyPr wrap="none" rtlCol="0">
            <a:spAutoFit/>
          </a:bodyPr>
          <a:lstStyle/>
          <a:p>
            <a:r>
              <a:rPr lang="es-AR"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PARED CELULAR VEGETAL</a:t>
            </a:r>
            <a:endParaRPr lang="es-AR"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cxnSp>
        <p:nvCxnSpPr>
          <p:cNvPr id="8" name="7 Conector recto de flecha"/>
          <p:cNvCxnSpPr/>
          <p:nvPr/>
        </p:nvCxnSpPr>
        <p:spPr>
          <a:xfrm>
            <a:off x="3203848" y="4941168"/>
            <a:ext cx="72008" cy="86409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9" name="8 Conector recto de flecha"/>
          <p:cNvCxnSpPr/>
          <p:nvPr/>
        </p:nvCxnSpPr>
        <p:spPr>
          <a:xfrm flipH="1">
            <a:off x="971600" y="3356992"/>
            <a:ext cx="3528392" cy="252028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2" name="11 CuadroTexto"/>
          <p:cNvSpPr txBox="1"/>
          <p:nvPr/>
        </p:nvSpPr>
        <p:spPr>
          <a:xfrm>
            <a:off x="323528" y="5949280"/>
            <a:ext cx="2736304" cy="646331"/>
          </a:xfrm>
          <a:prstGeom prst="rect">
            <a:avLst/>
          </a:prstGeom>
          <a:noFill/>
        </p:spPr>
        <p:txBody>
          <a:bodyPr wrap="square" rtlCol="0">
            <a:spAutoFit/>
          </a:bodyPr>
          <a:lstStyle/>
          <a:p>
            <a:r>
              <a:rPr lang="es-A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FIBRILLA DE CELULOSA</a:t>
            </a:r>
            <a:endParaRPr lang="es-AR"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180975" y="260350"/>
            <a:ext cx="3791585" cy="983615"/>
          </a:xfrm>
        </p:spPr>
        <p:txBody>
          <a:bodyPr/>
          <a:p>
            <a:r>
              <a:rPr lang="es-ES" smtClean="0">
                <a:sym typeface="+mn-ea"/>
              </a:rPr>
              <a:t>Celulosa</a:t>
            </a:r>
            <a:endParaRPr lang="es-ES" altLang="en-US"/>
          </a:p>
        </p:txBody>
      </p:sp>
      <p:sp>
        <p:nvSpPr>
          <p:cNvPr id="60419" name="Rectangle 3"/>
          <p:cNvSpPr>
            <a:spLocks noChangeArrowheads="1"/>
          </p:cNvSpPr>
          <p:nvPr/>
        </p:nvSpPr>
        <p:spPr bwMode="auto">
          <a:xfrm>
            <a:off x="322898" y="1124878"/>
            <a:ext cx="55927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MX" altLang="es-ES" dirty="0">
                <a:solidFill>
                  <a:srgbClr val="FF6600"/>
                </a:solidFill>
                <a:latin typeface="Tahoma" panose="020B0604030504040204" pitchFamily="34" charset="0"/>
                <a:cs typeface="Times New Roman" panose="02020603050405020304" pitchFamily="18" charset="0"/>
              </a:rPr>
              <a:t>Propiedades físicas y químicas</a:t>
            </a:r>
            <a:endParaRPr lang="es-ES" altLang="es-ES" dirty="0">
              <a:solidFill>
                <a:srgbClr val="FF6600"/>
              </a:solidFill>
              <a:latin typeface="Tahoma" panose="020B0604030504040204" pitchFamily="34" charset="0"/>
              <a:cs typeface="Times New Roman" panose="02020603050405020304" pitchFamily="18" charset="0"/>
            </a:endParaRPr>
          </a:p>
        </p:txBody>
      </p:sp>
      <p:sp>
        <p:nvSpPr>
          <p:cNvPr id="157700" name="Rectangle 4"/>
          <p:cNvSpPr>
            <a:spLocks noGrp="1" noChangeArrowheads="1"/>
          </p:cNvSpPr>
          <p:nvPr>
            <p:ph type="body" sz="half" idx="1"/>
          </p:nvPr>
        </p:nvSpPr>
        <p:spPr>
          <a:xfrm>
            <a:off x="251717" y="1988592"/>
            <a:ext cx="8748713" cy="4770437"/>
          </a:xfrm>
          <a:noFill/>
        </p:spPr>
        <p:txBody>
          <a:bodyPr>
            <a:normAutofit lnSpcReduction="20000"/>
          </a:bodyPr>
          <a:p>
            <a:pPr algn="just" eaLnBrk="1" hangingPunct="1">
              <a:buClr>
                <a:srgbClr val="FF9900"/>
              </a:buClr>
              <a:buSzPct val="150000"/>
              <a:buFont typeface="Wingdings" panose="05000000000000000000" pitchFamily="2" charset="2"/>
              <a:buChar char="§"/>
            </a:pPr>
            <a:r>
              <a:rPr lang="es-MX" altLang="es-ES" sz="2400" dirty="0" smtClean="0">
                <a:latin typeface="Tahoma" panose="020B0604030504040204" pitchFamily="34" charset="0"/>
              </a:rPr>
              <a:t>Es insoluble en agua e insípida.</a:t>
            </a:r>
            <a:endParaRPr lang="es-MX" altLang="es-ES" sz="2400" dirty="0" smtClean="0">
              <a:latin typeface="Tahoma" panose="020B0604030504040204" pitchFamily="34" charset="0"/>
            </a:endParaRPr>
          </a:p>
          <a:p>
            <a:pPr algn="just" eaLnBrk="1" hangingPunct="1">
              <a:buClr>
                <a:srgbClr val="FF9900"/>
              </a:buClr>
              <a:buSzPct val="150000"/>
              <a:buFont typeface="Wingdings" panose="05000000000000000000" pitchFamily="2" charset="2"/>
              <a:buNone/>
            </a:pPr>
            <a:endParaRPr lang="es-MX" altLang="es-ES" sz="1200" dirty="0" smtClean="0">
              <a:latin typeface="Tahoma" panose="020B0604030504040204" pitchFamily="34" charset="0"/>
            </a:endParaRPr>
          </a:p>
          <a:p>
            <a:pPr algn="just" eaLnBrk="1" hangingPunct="1">
              <a:buClr>
                <a:srgbClr val="FF9900"/>
              </a:buClr>
              <a:buSzPct val="150000"/>
              <a:buFont typeface="Wingdings" panose="05000000000000000000" pitchFamily="2" charset="2"/>
              <a:buChar char="§"/>
            </a:pPr>
            <a:r>
              <a:rPr lang="es-MX" altLang="es-ES" sz="2400" dirty="0" smtClean="0">
                <a:latin typeface="Tahoma" panose="020B0604030504040204" pitchFamily="34" charset="0"/>
              </a:rPr>
              <a:t>Sus uniones </a:t>
            </a:r>
            <a:r>
              <a:rPr lang="es-MX" altLang="es-ES" sz="2400" dirty="0" err="1" smtClean="0">
                <a:latin typeface="Tahoma" panose="020B0604030504040204" pitchFamily="34" charset="0"/>
              </a:rPr>
              <a:t>glucosídicas</a:t>
            </a:r>
            <a:r>
              <a:rPr lang="es-MX" altLang="es-ES" sz="2400" dirty="0" smtClean="0">
                <a:latin typeface="Tahoma" panose="020B0604030504040204" pitchFamily="34" charset="0"/>
              </a:rPr>
              <a:t> se rompen por acción de ácidos, pero los jugos digestivos de los animales no poseen enzimas capaces de catalizar la hidrólisis de uniones </a:t>
            </a:r>
            <a:r>
              <a:rPr lang="el-GR" altLang="es-ES" sz="2400" dirty="0" smtClean="0">
                <a:latin typeface="Tahoma" panose="020B0604030504040204" pitchFamily="34" charset="0"/>
              </a:rPr>
              <a:t>β</a:t>
            </a:r>
            <a:r>
              <a:rPr lang="es-AR" altLang="es-ES" sz="2400" dirty="0" smtClean="0">
                <a:latin typeface="Tahoma" panose="020B0604030504040204" pitchFamily="34" charset="0"/>
              </a:rPr>
              <a:t>-</a:t>
            </a:r>
            <a:r>
              <a:rPr lang="es-AR" altLang="es-ES" sz="2400" dirty="0" err="1" smtClean="0">
                <a:latin typeface="Tahoma" panose="020B0604030504040204" pitchFamily="34" charset="0"/>
              </a:rPr>
              <a:t>glucosídicas</a:t>
            </a:r>
            <a:r>
              <a:rPr lang="es-AR" altLang="es-ES" sz="2400" dirty="0" smtClean="0">
                <a:latin typeface="Tahoma" panose="020B0604030504040204" pitchFamily="34" charset="0"/>
              </a:rPr>
              <a:t>, por lo que no se puede usar celulosa como nutriente. Los rumiantes (que poseen microorganismos en su sistema digestivo capaces de digerirla), otros herbívoros, las termitas y algunos microorganismos, sí poseen estas enzimas.</a:t>
            </a:r>
            <a:endParaRPr lang="es-MX" altLang="es-ES" sz="2400" dirty="0" smtClean="0">
              <a:latin typeface="Tahoma" panose="020B0604030504040204" pitchFamily="34" charset="0"/>
            </a:endParaRPr>
          </a:p>
          <a:p>
            <a:pPr algn="just" eaLnBrk="1" hangingPunct="1">
              <a:buClr>
                <a:srgbClr val="FF9900"/>
              </a:buClr>
              <a:buSzPct val="150000"/>
              <a:buFont typeface="Wingdings" panose="05000000000000000000" pitchFamily="2" charset="2"/>
              <a:buNone/>
            </a:pPr>
            <a:endParaRPr lang="es-MX" altLang="es-ES" sz="1200" dirty="0" smtClean="0">
              <a:latin typeface="Tahoma" panose="020B0604030504040204" pitchFamily="34" charset="0"/>
            </a:endParaRPr>
          </a:p>
          <a:p>
            <a:pPr algn="just" eaLnBrk="1" hangingPunct="1">
              <a:buClr>
                <a:srgbClr val="FF9900"/>
              </a:buClr>
              <a:buSzPct val="150000"/>
              <a:buFont typeface="Wingdings" panose="05000000000000000000" pitchFamily="2" charset="2"/>
              <a:buChar char="§"/>
            </a:pPr>
            <a:r>
              <a:rPr lang="es-MX" altLang="es-ES" sz="2400" dirty="0" smtClean="0">
                <a:latin typeface="Tahoma" panose="020B0604030504040204" pitchFamily="34" charset="0"/>
              </a:rPr>
              <a:t>Como todo alcohol, forma ésteres; el tratamiento con ácido nítrico y sulfúrico la convierten en </a:t>
            </a:r>
            <a:r>
              <a:rPr lang="es-MX" altLang="es-ES" sz="2400" b="1" dirty="0" smtClean="0">
                <a:latin typeface="Tahoma" panose="020B0604030504040204" pitchFamily="34" charset="0"/>
              </a:rPr>
              <a:t>nitrato de celulosa </a:t>
            </a:r>
            <a:r>
              <a:rPr lang="es-MX" altLang="es-ES" sz="2000" dirty="0" smtClean="0">
                <a:latin typeface="Tahoma" panose="020B0604030504040204" pitchFamily="34" charset="0"/>
              </a:rPr>
              <a:t>(usada en explosivos), </a:t>
            </a:r>
            <a:r>
              <a:rPr lang="es-MX" altLang="es-ES" sz="2400" dirty="0" smtClean="0">
                <a:latin typeface="Tahoma" panose="020B0604030504040204" pitchFamily="34" charset="0"/>
              </a:rPr>
              <a:t>cuyas propiedades y usos dependen del grado de nitración.</a:t>
            </a:r>
            <a:endParaRPr lang="es-MX" altLang="es-ES" sz="2400" dirty="0" smtClean="0">
              <a:latin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770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770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770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0"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2467" name="Rectangle 3"/>
          <p:cNvSpPr>
            <a:spLocks noChangeArrowheads="1"/>
          </p:cNvSpPr>
          <p:nvPr/>
        </p:nvSpPr>
        <p:spPr bwMode="auto">
          <a:xfrm>
            <a:off x="323215" y="188595"/>
            <a:ext cx="5592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MX" altLang="es-ES">
                <a:solidFill>
                  <a:srgbClr val="FF6600"/>
                </a:solidFill>
                <a:latin typeface="Tahoma" panose="020B0604030504040204" pitchFamily="34" charset="0"/>
                <a:cs typeface="Times New Roman" panose="02020603050405020304" pitchFamily="18" charset="0"/>
              </a:rPr>
              <a:t>Propiedades físicas y químicas</a:t>
            </a:r>
            <a:endParaRPr lang="es-ES" altLang="es-ES">
              <a:solidFill>
                <a:srgbClr val="FF6600"/>
              </a:solidFill>
              <a:latin typeface="Tahoma" panose="020B0604030504040204" pitchFamily="34" charset="0"/>
              <a:cs typeface="Times New Roman" panose="02020603050405020304" pitchFamily="18" charset="0"/>
            </a:endParaRPr>
          </a:p>
        </p:txBody>
      </p:sp>
      <p:sp>
        <p:nvSpPr>
          <p:cNvPr id="158724" name="Rectangle 4"/>
          <p:cNvSpPr>
            <a:spLocks noGrp="1" noChangeArrowheads="1"/>
          </p:cNvSpPr>
          <p:nvPr>
            <p:ph sz="half" idx="2"/>
          </p:nvPr>
        </p:nvSpPr>
        <p:spPr>
          <a:xfrm>
            <a:off x="4522470" y="980440"/>
            <a:ext cx="4164330" cy="4659630"/>
          </a:xfrm>
          <a:noFill/>
        </p:spPr>
        <p:txBody>
          <a:bodyPr>
            <a:noAutofit/>
          </a:bodyPr>
          <a:p>
            <a:pPr algn="just" eaLnBrk="1" hangingPunct="1">
              <a:buClr>
                <a:srgbClr val="FF9900"/>
              </a:buClr>
              <a:buSzPct val="150000"/>
              <a:buFont typeface="Wingdings" panose="05000000000000000000" pitchFamily="2" charset="2"/>
              <a:buNone/>
            </a:pPr>
            <a:r>
              <a:rPr lang="es-MX" altLang="es-ES" sz="1800" dirty="0" smtClean="0">
                <a:latin typeface="Verdana" panose="020B0604030504040204" pitchFamily="34" charset="0"/>
              </a:rPr>
              <a:t>	En presencia de  anhídrido acético, acido acético y sulfúrico se convierte en </a:t>
            </a:r>
            <a:r>
              <a:rPr lang="es-MX" altLang="es-ES" sz="1800" dirty="0" err="1" smtClean="0">
                <a:latin typeface="Verdana" panose="020B0604030504040204" pitchFamily="34" charset="0"/>
              </a:rPr>
              <a:t>triacetato</a:t>
            </a:r>
            <a:r>
              <a:rPr lang="es-MX" altLang="es-ES" sz="1800" dirty="0" smtClean="0">
                <a:latin typeface="Verdana" panose="020B0604030504040204" pitchFamily="34" charset="0"/>
              </a:rPr>
              <a:t>, la hidrólisis parcial del mismo genera </a:t>
            </a:r>
            <a:r>
              <a:rPr lang="es-MX" altLang="es-ES" sz="2000" b="1" dirty="0" smtClean="0">
                <a:latin typeface="Verdana" panose="020B0604030504040204" pitchFamily="34" charset="0"/>
              </a:rPr>
              <a:t>acetato</a:t>
            </a:r>
            <a:r>
              <a:rPr lang="es-MX" altLang="es-ES" sz="2000" dirty="0" smtClean="0">
                <a:latin typeface="Verdana" panose="020B0604030504040204" pitchFamily="34" charset="0"/>
              </a:rPr>
              <a:t> </a:t>
            </a:r>
            <a:r>
              <a:rPr lang="es-MX" altLang="es-ES" sz="2000" b="1" dirty="0" smtClean="0">
                <a:latin typeface="Verdana" panose="020B0604030504040204" pitchFamily="34" charset="0"/>
              </a:rPr>
              <a:t>de</a:t>
            </a:r>
            <a:r>
              <a:rPr lang="es-MX" altLang="es-ES" sz="2000" dirty="0" smtClean="0">
                <a:latin typeface="Verdana" panose="020B0604030504040204" pitchFamily="34" charset="0"/>
              </a:rPr>
              <a:t> </a:t>
            </a:r>
            <a:r>
              <a:rPr lang="es-MX" altLang="es-ES" sz="2000" b="1" dirty="0" smtClean="0">
                <a:latin typeface="Verdana" panose="020B0604030504040204" pitchFamily="34" charset="0"/>
              </a:rPr>
              <a:t>celulosa</a:t>
            </a:r>
            <a:r>
              <a:rPr lang="es-MX" altLang="es-ES" sz="1800" dirty="0" smtClean="0">
                <a:latin typeface="Verdana" panose="020B0604030504040204" pitchFamily="34" charset="0"/>
              </a:rPr>
              <a:t>, de gran importancia comercial. Producción de láminas para pantallas, películas fotográficas, plásticos, cajas, etc.</a:t>
            </a:r>
            <a:endParaRPr lang="es-MX" altLang="es-ES" sz="1800" dirty="0" smtClean="0">
              <a:latin typeface="Verdana" panose="020B0604030504040204" pitchFamily="34" charset="0"/>
            </a:endParaRPr>
          </a:p>
          <a:p>
            <a:pPr algn="just" eaLnBrk="1" hangingPunct="1">
              <a:buClr>
                <a:srgbClr val="FF9900"/>
              </a:buClr>
              <a:buSzPct val="150000"/>
              <a:buFont typeface="Wingdings" panose="05000000000000000000" pitchFamily="2" charset="2"/>
              <a:buNone/>
            </a:pPr>
            <a:endParaRPr lang="es-MX" altLang="es-ES" sz="1800" dirty="0" smtClean="0">
              <a:latin typeface="Verdana" panose="020B0604030504040204" pitchFamily="34" charset="0"/>
            </a:endParaRPr>
          </a:p>
        </p:txBody>
      </p:sp>
      <p:pic>
        <p:nvPicPr>
          <p:cNvPr id="158727" name="Picture 7" descr="port_bego"/>
          <p:cNvPicPr>
            <a:picLocks noChangeAspect="1" noChangeArrowheads="1"/>
          </p:cNvPicPr>
          <p:nvPr>
            <p:ph sz="half" idx="1"/>
          </p:nvPr>
        </p:nvPicPr>
        <p:blipFill>
          <a:blip r:embed="rId1">
            <a:extLst>
              <a:ext uri="{28A0092B-C50C-407E-A947-70E740481C1C}">
                <a14:useLocalDpi xmlns:a14="http://schemas.microsoft.com/office/drawing/2010/main" val="0"/>
              </a:ext>
            </a:extLst>
          </a:blip>
          <a:srcRect/>
          <a:stretch>
            <a:fillRect/>
          </a:stretch>
        </p:blipFill>
        <p:spPr bwMode="auto">
          <a:xfrm>
            <a:off x="467360" y="908685"/>
            <a:ext cx="3791585" cy="340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8" name="Rectangle 8"/>
          <p:cNvSpPr>
            <a:spLocks noChangeArrowheads="1"/>
          </p:cNvSpPr>
          <p:nvPr/>
        </p:nvSpPr>
        <p:spPr bwMode="auto">
          <a:xfrm>
            <a:off x="490220" y="4796473"/>
            <a:ext cx="40322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MX" altLang="es-ES" sz="1800">
                <a:latin typeface="Verdana" panose="020B0604030504040204" pitchFamily="34" charset="0"/>
              </a:rPr>
              <a:t>Los </a:t>
            </a:r>
            <a:r>
              <a:rPr lang="es-MX" altLang="es-ES" sz="1800" b="1">
                <a:latin typeface="Verdana" panose="020B0604030504040204" pitchFamily="34" charset="0"/>
              </a:rPr>
              <a:t>éteres metílicos, etílicos y bencílicos de celulosa </a:t>
            </a:r>
            <a:r>
              <a:rPr lang="es-MX" altLang="es-ES" sz="1800">
                <a:latin typeface="Verdana" panose="020B0604030504040204" pitchFamily="34" charset="0"/>
              </a:rPr>
              <a:t>son importantes en la producción de textiles, películas y plásticos.</a:t>
            </a:r>
            <a:endParaRPr lang="es-MX" altLang="es-ES" sz="1800">
              <a:latin typeface="Verdana" panose="020B0604030504040204" pitchFamily="34" charset="0"/>
            </a:endParaRPr>
          </a:p>
        </p:txBody>
      </p:sp>
      <p:pic>
        <p:nvPicPr>
          <p:cNvPr id="158725" name="Picture 5" descr="j021556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1220" y="4481195"/>
            <a:ext cx="3972560" cy="2026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8724">
                                            <p:txEl>
                                              <p:pRg st="0" end="0"/>
                                            </p:txEl>
                                          </p:spTgt>
                                        </p:tgtEl>
                                        <p:attrNameLst>
                                          <p:attrName>style.visibility</p:attrName>
                                        </p:attrNameLst>
                                      </p:cBhvr>
                                      <p:to>
                                        <p:strVal val="visible"/>
                                      </p:to>
                                    </p:set>
                                    <p:animEffect transition="in" filter="checkerboard(across)">
                                      <p:cBhvr>
                                        <p:cTn id="7" dur="500"/>
                                        <p:tgtEl>
                                          <p:spTgt spid="158724">
                                            <p:txEl>
                                              <p:pRg st="0" end="0"/>
                                            </p:txEl>
                                          </p:spTgt>
                                        </p:tgtEl>
                                      </p:cBhvr>
                                    </p:animEffect>
                                  </p:childTnLst>
                                </p:cTn>
                              </p:par>
                            </p:childTnLst>
                          </p:cTn>
                        </p:par>
                        <p:par>
                          <p:cTn id="8" fill="hold">
                            <p:stCondLst>
                              <p:cond delay="500"/>
                            </p:stCondLst>
                            <p:childTnLst>
                              <p:par>
                                <p:cTn id="9" presetID="20" presetClass="entr" presetSubtype="0" fill="hold" nodeType="afterEffect">
                                  <p:stCondLst>
                                    <p:cond delay="0"/>
                                  </p:stCondLst>
                                  <p:childTnLst>
                                    <p:set>
                                      <p:cBhvr>
                                        <p:cTn id="10" dur="1" fill="hold">
                                          <p:stCondLst>
                                            <p:cond delay="0"/>
                                          </p:stCondLst>
                                        </p:cTn>
                                        <p:tgtEl>
                                          <p:spTgt spid="158727"/>
                                        </p:tgtEl>
                                        <p:attrNameLst>
                                          <p:attrName>style.visibility</p:attrName>
                                        </p:attrNameLst>
                                      </p:cBhvr>
                                      <p:to>
                                        <p:strVal val="visible"/>
                                      </p:to>
                                    </p:set>
                                    <p:animEffect transition="in" filter="wedge">
                                      <p:cBhvr>
                                        <p:cTn id="11" dur="2000"/>
                                        <p:tgtEl>
                                          <p:spTgt spid="158727"/>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158728"/>
                                        </p:tgtEl>
                                        <p:attrNameLst>
                                          <p:attrName>style.visibility</p:attrName>
                                        </p:attrNameLst>
                                      </p:cBhvr>
                                      <p:to>
                                        <p:strVal val="visible"/>
                                      </p:to>
                                    </p:set>
                                    <p:animEffect transition="in" filter="checkerboard(across)">
                                      <p:cBhvr>
                                        <p:cTn id="16" dur="500"/>
                                        <p:tgtEl>
                                          <p:spTgt spid="158728"/>
                                        </p:tgtEl>
                                      </p:cBhvr>
                                    </p:animEffect>
                                  </p:childTnLst>
                                </p:cTn>
                              </p:par>
                            </p:childTnLst>
                          </p:cTn>
                        </p:par>
                        <p:par>
                          <p:cTn id="17" fill="hold">
                            <p:stCondLst>
                              <p:cond delay="500"/>
                            </p:stCondLst>
                            <p:childTnLst>
                              <p:par>
                                <p:cTn id="18" presetID="5" presetClass="entr" presetSubtype="10" fill="hold" nodeType="afterEffect">
                                  <p:stCondLst>
                                    <p:cond delay="0"/>
                                  </p:stCondLst>
                                  <p:childTnLst>
                                    <p:set>
                                      <p:cBhvr>
                                        <p:cTn id="19" dur="1" fill="hold">
                                          <p:stCondLst>
                                            <p:cond delay="0"/>
                                          </p:stCondLst>
                                        </p:cTn>
                                        <p:tgtEl>
                                          <p:spTgt spid="158725"/>
                                        </p:tgtEl>
                                        <p:attrNameLst>
                                          <p:attrName>style.visibility</p:attrName>
                                        </p:attrNameLst>
                                      </p:cBhvr>
                                      <p:to>
                                        <p:strVal val="visible"/>
                                      </p:to>
                                    </p:set>
                                    <p:animEffect transition="in" filter="checkerboard(across)">
                                      <p:cBhvr>
                                        <p:cTn id="20" dur="500"/>
                                        <p:tgtEl>
                                          <p:spTgt spid="158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4" grpId="0" build="p"/>
      <p:bldP spid="15872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defRPr/>
            </a:pPr>
            <a:r>
              <a:rPr lang="es-ES" smtClean="0"/>
              <a:t>AMILOSA (almidón)</a:t>
            </a:r>
            <a:endParaRPr lang="es-ES" smtClean="0"/>
          </a:p>
        </p:txBody>
      </p:sp>
      <p:sp>
        <p:nvSpPr>
          <p:cNvPr id="110596" name="Text Box 4"/>
          <p:cNvSpPr txBox="1">
            <a:spLocks noChangeArrowheads="1"/>
          </p:cNvSpPr>
          <p:nvPr/>
        </p:nvSpPr>
        <p:spPr bwMode="auto">
          <a:xfrm>
            <a:off x="250825" y="4365625"/>
            <a:ext cx="7705725" cy="2211388"/>
          </a:xfrm>
          <a:prstGeom prst="rect">
            <a:avLst/>
          </a:prstGeom>
          <a:noFill/>
          <a:ln w="9525">
            <a:noFill/>
            <a:miter lim="800000"/>
          </a:ln>
          <a:effectLst/>
        </p:spPr>
        <p:txBody>
          <a:bodyPr>
            <a:spAutoFit/>
          </a:bodyPr>
          <a:lstStyle/>
          <a:p>
            <a:pPr>
              <a:lnSpc>
                <a:spcPct val="120000"/>
              </a:lnSpc>
              <a:spcBef>
                <a:spcPct val="50000"/>
              </a:spcBef>
              <a:defRPr/>
            </a:pPr>
            <a:r>
              <a:rPr lang="es-ES" b="1">
                <a:solidFill>
                  <a:schemeClr val="tx2"/>
                </a:solidFill>
              </a:rPr>
              <a:t>La  unión </a:t>
            </a:r>
            <a:r>
              <a:rPr lang="es-ES" b="1">
                <a:solidFill>
                  <a:schemeClr val="tx2"/>
                </a:solidFill>
                <a:effectLst>
                  <a:outerShdw blurRad="38100" dist="38100" dir="2700000" algn="tl">
                    <a:srgbClr val="000000"/>
                  </a:outerShdw>
                </a:effectLst>
                <a:latin typeface="Symbol" panose="05050102010706020507" pitchFamily="18" charset="2"/>
              </a:rPr>
              <a:t>a</a:t>
            </a:r>
            <a:r>
              <a:rPr lang="es-ES" b="1">
                <a:solidFill>
                  <a:schemeClr val="tx2"/>
                </a:solidFill>
                <a:effectLst>
                  <a:outerShdw blurRad="38100" dist="38100" dir="2700000" algn="tl">
                    <a:srgbClr val="000000"/>
                  </a:outerShdw>
                </a:effectLst>
              </a:rPr>
              <a:t>-1</a:t>
            </a:r>
            <a:r>
              <a:rPr lang="es-ES" b="1">
                <a:solidFill>
                  <a:schemeClr val="tx2"/>
                </a:solidFill>
                <a:effectLst>
                  <a:outerShdw blurRad="38100" dist="38100" dir="2700000" algn="tl">
                    <a:srgbClr val="000000"/>
                  </a:outerShdw>
                </a:effectLst>
                <a:sym typeface="Wingdings" panose="05000000000000000000" pitchFamily="2" charset="2"/>
              </a:rPr>
              <a:t></a:t>
            </a:r>
            <a:r>
              <a:rPr lang="es-ES" b="1">
                <a:solidFill>
                  <a:schemeClr val="tx2"/>
                </a:solidFill>
                <a:effectLst>
                  <a:outerShdw blurRad="38100" dist="38100" dir="2700000" algn="tl">
                    <a:srgbClr val="000000"/>
                  </a:outerShdw>
                </a:effectLst>
              </a:rPr>
              <a:t>4</a:t>
            </a:r>
            <a:r>
              <a:rPr lang="es-ES">
                <a:solidFill>
                  <a:schemeClr val="tx2"/>
                </a:solidFill>
              </a:rPr>
              <a:t> </a:t>
            </a:r>
            <a:r>
              <a:rPr lang="es-ES" b="1">
                <a:solidFill>
                  <a:schemeClr val="tx2"/>
                </a:solidFill>
              </a:rPr>
              <a:t>permite una </a:t>
            </a:r>
            <a:r>
              <a:rPr lang="es-ES" b="1">
                <a:solidFill>
                  <a:schemeClr val="tx2"/>
                </a:solidFill>
                <a:effectLst>
                  <a:outerShdw blurRad="38100" dist="38100" dir="2700000" algn="tl">
                    <a:srgbClr val="000000"/>
                  </a:outerShdw>
                </a:effectLst>
              </a:rPr>
              <a:t>disposición helicoidal</a:t>
            </a:r>
            <a:r>
              <a:rPr lang="es-ES" b="1">
                <a:solidFill>
                  <a:schemeClr val="tx2"/>
                </a:solidFill>
              </a:rPr>
              <a:t> de la cadena, enrollada alrededor de un eje central. Cada vuelta de hélice abarca seis unidades de glucosa.</a:t>
            </a:r>
            <a:endParaRPr lang="es-ES" b="1">
              <a:solidFill>
                <a:schemeClr val="tx2"/>
              </a:solidFill>
            </a:endParaRPr>
          </a:p>
          <a:p>
            <a:pPr>
              <a:lnSpc>
                <a:spcPct val="120000"/>
              </a:lnSpc>
              <a:spcBef>
                <a:spcPct val="50000"/>
              </a:spcBef>
              <a:defRPr/>
            </a:pPr>
            <a:r>
              <a:rPr lang="es-ES">
                <a:solidFill>
                  <a:schemeClr val="tx2"/>
                </a:solidFill>
              </a:rPr>
              <a:t>Los grupos hidroxilo de los restos monosacáridos se disponen hacia el exterior, lo cual deja el interior de la hélice convertido en un ambiente relativamente hidrófobo.</a:t>
            </a:r>
            <a:endParaRPr lang="es-ES">
              <a:solidFill>
                <a:schemeClr val="tx2"/>
              </a:solidFill>
            </a:endParaRPr>
          </a:p>
        </p:txBody>
      </p:sp>
      <p:pic>
        <p:nvPicPr>
          <p:cNvPr id="46084" name="Picture 5"/>
          <p:cNvPicPr>
            <a:picLocks noChangeAspect="1" noChangeArrowheads="1"/>
          </p:cNvPicPr>
          <p:nvPr/>
        </p:nvPicPr>
        <p:blipFill>
          <a:blip r:embed="rId1" cstate="print"/>
          <a:srcRect/>
          <a:stretch>
            <a:fillRect/>
          </a:stretch>
        </p:blipFill>
        <p:spPr bwMode="auto">
          <a:xfrm>
            <a:off x="684213" y="1557338"/>
            <a:ext cx="5472112" cy="1395412"/>
          </a:xfrm>
          <a:prstGeom prst="rect">
            <a:avLst/>
          </a:prstGeom>
          <a:solidFill>
            <a:schemeClr val="tx2"/>
          </a:solidFill>
          <a:ln w="9525">
            <a:noFill/>
            <a:miter lim="800000"/>
            <a:headEnd/>
            <a:tailEnd/>
          </a:ln>
        </p:spPr>
      </p:pic>
      <p:pic>
        <p:nvPicPr>
          <p:cNvPr id="46085" name="Picture 6" descr="A:\..\..\..\..\..\CECI\Mis documentos\biochem\biochem\ch09\fi9p20.gif"/>
          <p:cNvPicPr>
            <a:picLocks noChangeAspect="1" noChangeArrowheads="1"/>
          </p:cNvPicPr>
          <p:nvPr/>
        </p:nvPicPr>
        <p:blipFill>
          <a:blip r:embed="rId2" r:link="rId3" cstate="print"/>
          <a:srcRect r="-3741" b="22423"/>
          <a:stretch>
            <a:fillRect/>
          </a:stretch>
        </p:blipFill>
        <p:spPr bwMode="auto">
          <a:xfrm>
            <a:off x="6567488" y="1268413"/>
            <a:ext cx="2373312" cy="3024187"/>
          </a:xfrm>
          <a:prstGeom prst="rect">
            <a:avLst/>
          </a:prstGeom>
          <a:noFill/>
          <a:ln w="9525">
            <a:noFill/>
            <a:miter lim="800000"/>
            <a:headEnd/>
            <a:tailEnd/>
          </a:ln>
        </p:spPr>
      </p:pic>
      <p:sp>
        <p:nvSpPr>
          <p:cNvPr id="110599" name="Text Box 7"/>
          <p:cNvSpPr txBox="1">
            <a:spLocks noChangeArrowheads="1"/>
          </p:cNvSpPr>
          <p:nvPr/>
        </p:nvSpPr>
        <p:spPr bwMode="auto">
          <a:xfrm>
            <a:off x="6948488" y="0"/>
            <a:ext cx="2195512" cy="336550"/>
          </a:xfrm>
          <a:prstGeom prst="rect">
            <a:avLst/>
          </a:prstGeom>
          <a:noFill/>
          <a:ln w="9525">
            <a:noFill/>
            <a:miter lim="800000"/>
          </a:ln>
          <a:effectLst/>
        </p:spPr>
        <p:txBody>
          <a:bodyPr>
            <a:spAutoFit/>
          </a:bodyPr>
          <a:lstStyle/>
          <a:p>
            <a:pPr>
              <a:spcBef>
                <a:spcPct val="50000"/>
              </a:spcBef>
              <a:defRPr/>
            </a:pPr>
            <a:r>
              <a:rPr lang="es-ES" sz="1600" i="1" u="sng">
                <a:solidFill>
                  <a:schemeClr val="hlink"/>
                </a:solidFill>
                <a:effectLst>
                  <a:outerShdw blurRad="38100" dist="38100" dir="2700000" algn="tl">
                    <a:srgbClr val="000000"/>
                  </a:outerShdw>
                </a:effectLst>
              </a:rPr>
              <a:t>Homopolisacáridos</a:t>
            </a:r>
            <a:endParaRPr lang="es-ES" sz="1600" i="1" u="sng">
              <a:solidFill>
                <a:schemeClr val="hlink"/>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defRPr/>
            </a:pPr>
            <a:r>
              <a:rPr lang="es-ES" sz="4000" smtClean="0"/>
              <a:t>AMILOPECTINA (almidón)</a:t>
            </a:r>
            <a:br>
              <a:rPr lang="es-ES" sz="4000" smtClean="0"/>
            </a:br>
            <a:r>
              <a:rPr lang="es-ES" sz="4000" smtClean="0"/>
              <a:t>y GLUCÓGENO </a:t>
            </a:r>
            <a:endParaRPr lang="es-ES" sz="4000" smtClean="0"/>
          </a:p>
        </p:txBody>
      </p:sp>
      <p:pic>
        <p:nvPicPr>
          <p:cNvPr id="47107" name="Picture 6" descr="A:\..\..\..\..\..\CECI\Mis documentos\biochem\biochem\ch09\fi9p19.gif"/>
          <p:cNvPicPr>
            <a:picLocks noChangeAspect="1" noChangeArrowheads="1"/>
          </p:cNvPicPr>
          <p:nvPr/>
        </p:nvPicPr>
        <p:blipFill>
          <a:blip r:embed="rId1" r:link="rId2" cstate="print"/>
          <a:srcRect l="107" b="2496"/>
          <a:stretch>
            <a:fillRect/>
          </a:stretch>
        </p:blipFill>
        <p:spPr bwMode="auto">
          <a:xfrm>
            <a:off x="250825" y="1773238"/>
            <a:ext cx="8569325" cy="4675187"/>
          </a:xfrm>
          <a:prstGeom prst="rect">
            <a:avLst/>
          </a:prstGeom>
          <a:noFill/>
          <a:ln w="9525">
            <a:noFill/>
            <a:miter lim="800000"/>
            <a:headEnd/>
            <a:tailEnd/>
          </a:ln>
        </p:spPr>
      </p:pic>
      <p:sp>
        <p:nvSpPr>
          <p:cNvPr id="112647" name="Text Box 7"/>
          <p:cNvSpPr txBox="1">
            <a:spLocks noChangeArrowheads="1"/>
          </p:cNvSpPr>
          <p:nvPr/>
        </p:nvSpPr>
        <p:spPr bwMode="auto">
          <a:xfrm>
            <a:off x="6227763" y="6461125"/>
            <a:ext cx="1223962" cy="406400"/>
          </a:xfrm>
          <a:prstGeom prst="rect">
            <a:avLst/>
          </a:prstGeom>
          <a:solidFill>
            <a:schemeClr val="bg2"/>
          </a:solidFill>
          <a:ln w="9525">
            <a:solidFill>
              <a:schemeClr val="folHlink"/>
            </a:solidFill>
            <a:miter lim="800000"/>
          </a:ln>
          <a:effectLst/>
        </p:spPr>
        <p:txBody>
          <a:bodyPr>
            <a:spAutoFit/>
          </a:bodyPr>
          <a:lstStyle/>
          <a:p>
            <a:pPr algn="ctr">
              <a:spcBef>
                <a:spcPct val="20000"/>
              </a:spcBef>
              <a:buClr>
                <a:schemeClr val="hlink"/>
              </a:buClr>
              <a:buSzPct val="70000"/>
              <a:buFont typeface="Wingdings" panose="05000000000000000000" pitchFamily="2" charset="2"/>
              <a:buNone/>
              <a:defRPr/>
            </a:pPr>
            <a:r>
              <a:rPr lang="es-ES" sz="2000">
                <a:solidFill>
                  <a:srgbClr val="FFFFFF"/>
                </a:solidFill>
                <a:effectLst>
                  <a:outerShdw blurRad="38100" dist="38100" dir="2700000" algn="tl">
                    <a:srgbClr val="000000"/>
                  </a:outerShdw>
                </a:effectLst>
                <a:latin typeface="Symbol" panose="05050102010706020507" pitchFamily="18" charset="2"/>
              </a:rPr>
              <a:t>a</a:t>
            </a:r>
            <a:r>
              <a:rPr lang="es-ES" sz="2000">
                <a:solidFill>
                  <a:srgbClr val="FFFFFF"/>
                </a:solidFill>
                <a:effectLst>
                  <a:outerShdw blurRad="38100" dist="38100" dir="2700000" algn="tl">
                    <a:srgbClr val="000000"/>
                  </a:outerShdw>
                </a:effectLst>
              </a:rPr>
              <a:t> 1</a:t>
            </a:r>
            <a:r>
              <a:rPr lang="es-ES" sz="2000">
                <a:solidFill>
                  <a:srgbClr val="FFFFFF"/>
                </a:solidFill>
                <a:effectLst>
                  <a:outerShdw blurRad="38100" dist="38100" dir="2700000" algn="tl">
                    <a:srgbClr val="000000"/>
                  </a:outerShdw>
                </a:effectLst>
                <a:sym typeface="Wingdings" panose="05000000000000000000" pitchFamily="2" charset="2"/>
              </a:rPr>
              <a:t> 4</a:t>
            </a:r>
            <a:endParaRPr lang="es-ES" sz="2000">
              <a:solidFill>
                <a:srgbClr val="FFFFFF"/>
              </a:solidFill>
            </a:endParaRPr>
          </a:p>
        </p:txBody>
      </p:sp>
      <p:sp>
        <p:nvSpPr>
          <p:cNvPr id="47109" name="Line 8"/>
          <p:cNvSpPr>
            <a:spLocks noChangeShapeType="1"/>
          </p:cNvSpPr>
          <p:nvPr/>
        </p:nvSpPr>
        <p:spPr bwMode="auto">
          <a:xfrm flipV="1">
            <a:off x="6948488" y="6092825"/>
            <a:ext cx="0" cy="360363"/>
          </a:xfrm>
          <a:prstGeom prst="line">
            <a:avLst/>
          </a:prstGeom>
          <a:noFill/>
          <a:ln w="9525">
            <a:solidFill>
              <a:schemeClr val="folHlink"/>
            </a:solidFill>
            <a:round/>
            <a:tailEnd type="triangle" w="med" len="med"/>
          </a:ln>
        </p:spPr>
        <p:txBody>
          <a:bodyPr/>
          <a:lstStyle/>
          <a:p>
            <a:endParaRPr lang="es-AR"/>
          </a:p>
        </p:txBody>
      </p:sp>
      <p:sp>
        <p:nvSpPr>
          <p:cNvPr id="112649" name="Text Box 9"/>
          <p:cNvSpPr txBox="1">
            <a:spLocks noChangeArrowheads="1"/>
          </p:cNvSpPr>
          <p:nvPr/>
        </p:nvSpPr>
        <p:spPr bwMode="auto">
          <a:xfrm>
            <a:off x="7740650" y="4581525"/>
            <a:ext cx="1223963" cy="406400"/>
          </a:xfrm>
          <a:prstGeom prst="rect">
            <a:avLst/>
          </a:prstGeom>
          <a:solidFill>
            <a:schemeClr val="bg2"/>
          </a:solidFill>
          <a:ln w="9525">
            <a:solidFill>
              <a:schemeClr val="folHlink"/>
            </a:solidFill>
            <a:miter lim="800000"/>
          </a:ln>
          <a:effectLst/>
        </p:spPr>
        <p:txBody>
          <a:bodyPr>
            <a:spAutoFit/>
          </a:bodyPr>
          <a:lstStyle/>
          <a:p>
            <a:pPr algn="ctr">
              <a:spcBef>
                <a:spcPct val="20000"/>
              </a:spcBef>
              <a:buClr>
                <a:schemeClr val="hlink"/>
              </a:buClr>
              <a:buSzPct val="70000"/>
              <a:buFont typeface="Wingdings" panose="05000000000000000000" pitchFamily="2" charset="2"/>
              <a:buNone/>
              <a:defRPr/>
            </a:pPr>
            <a:r>
              <a:rPr lang="es-ES" sz="2000">
                <a:solidFill>
                  <a:srgbClr val="FFFFFF"/>
                </a:solidFill>
                <a:effectLst>
                  <a:outerShdw blurRad="38100" dist="38100" dir="2700000" algn="tl">
                    <a:srgbClr val="000000"/>
                  </a:outerShdw>
                </a:effectLst>
                <a:latin typeface="Symbol" panose="05050102010706020507" pitchFamily="18" charset="2"/>
              </a:rPr>
              <a:t>a</a:t>
            </a:r>
            <a:r>
              <a:rPr lang="es-ES" sz="2000">
                <a:solidFill>
                  <a:srgbClr val="FFFFFF"/>
                </a:solidFill>
                <a:effectLst>
                  <a:outerShdw blurRad="38100" dist="38100" dir="2700000" algn="tl">
                    <a:srgbClr val="000000"/>
                  </a:outerShdw>
                </a:effectLst>
              </a:rPr>
              <a:t> 1</a:t>
            </a:r>
            <a:r>
              <a:rPr lang="es-ES" sz="2000">
                <a:solidFill>
                  <a:srgbClr val="FFFFFF"/>
                </a:solidFill>
                <a:effectLst>
                  <a:outerShdw blurRad="38100" dist="38100" dir="2700000" algn="tl">
                    <a:srgbClr val="000000"/>
                  </a:outerShdw>
                </a:effectLst>
                <a:sym typeface="Wingdings" panose="05000000000000000000" pitchFamily="2" charset="2"/>
              </a:rPr>
              <a:t> 6</a:t>
            </a:r>
            <a:endParaRPr lang="es-ES" sz="2000">
              <a:solidFill>
                <a:srgbClr val="FFFFFF"/>
              </a:solidFill>
            </a:endParaRPr>
          </a:p>
        </p:txBody>
      </p:sp>
      <p:sp>
        <p:nvSpPr>
          <p:cNvPr id="47111" name="Line 10"/>
          <p:cNvSpPr>
            <a:spLocks noChangeShapeType="1"/>
          </p:cNvSpPr>
          <p:nvPr/>
        </p:nvSpPr>
        <p:spPr bwMode="auto">
          <a:xfrm flipH="1">
            <a:off x="7524750" y="4868863"/>
            <a:ext cx="215900" cy="0"/>
          </a:xfrm>
          <a:prstGeom prst="line">
            <a:avLst/>
          </a:prstGeom>
          <a:noFill/>
          <a:ln w="9525">
            <a:solidFill>
              <a:schemeClr val="folHlink"/>
            </a:solidFill>
            <a:round/>
            <a:tailEnd type="triangle" w="med" len="med"/>
          </a:ln>
        </p:spPr>
        <p:txBody>
          <a:bodyPr/>
          <a:lstStyle/>
          <a:p>
            <a:endParaRPr lang="es-AR"/>
          </a:p>
        </p:txBody>
      </p:sp>
      <p:sp>
        <p:nvSpPr>
          <p:cNvPr id="112651" name="Text Box 11"/>
          <p:cNvSpPr txBox="1">
            <a:spLocks noChangeArrowheads="1"/>
          </p:cNvSpPr>
          <p:nvPr/>
        </p:nvSpPr>
        <p:spPr bwMode="auto">
          <a:xfrm>
            <a:off x="6948488" y="0"/>
            <a:ext cx="2195512" cy="336550"/>
          </a:xfrm>
          <a:prstGeom prst="rect">
            <a:avLst/>
          </a:prstGeom>
          <a:noFill/>
          <a:ln w="9525">
            <a:noFill/>
            <a:miter lim="800000"/>
          </a:ln>
          <a:effectLst/>
        </p:spPr>
        <p:txBody>
          <a:bodyPr>
            <a:spAutoFit/>
          </a:bodyPr>
          <a:lstStyle/>
          <a:p>
            <a:pPr>
              <a:spcBef>
                <a:spcPct val="50000"/>
              </a:spcBef>
              <a:defRPr/>
            </a:pPr>
            <a:r>
              <a:rPr lang="es-ES" sz="1600" i="1" u="sng">
                <a:solidFill>
                  <a:schemeClr val="hlink"/>
                </a:solidFill>
                <a:effectLst>
                  <a:outerShdw blurRad="38100" dist="38100" dir="2700000" algn="tl">
                    <a:srgbClr val="000000"/>
                  </a:outerShdw>
                </a:effectLst>
              </a:rPr>
              <a:t>Homopolisacáridos</a:t>
            </a:r>
            <a:endParaRPr lang="es-ES" sz="1600" i="1" u="sng">
              <a:solidFill>
                <a:schemeClr val="hlink"/>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5" name="Rectangle 5"/>
          <p:cNvSpPr>
            <a:spLocks noGrp="1" noChangeArrowheads="1"/>
          </p:cNvSpPr>
          <p:nvPr>
            <p:ph type="title"/>
          </p:nvPr>
        </p:nvSpPr>
        <p:spPr/>
        <p:txBody>
          <a:bodyPr/>
          <a:lstStyle/>
          <a:p>
            <a:pPr eaLnBrk="1" hangingPunct="1">
              <a:defRPr/>
            </a:pPr>
            <a:r>
              <a:rPr lang="es-AR" smtClean="0"/>
              <a:t>ALMIDÓN</a:t>
            </a:r>
            <a:endParaRPr lang="es-ES" smtClean="0"/>
          </a:p>
        </p:txBody>
      </p:sp>
      <p:pic>
        <p:nvPicPr>
          <p:cNvPr id="48131" name="Picture 4"/>
          <p:cNvPicPr>
            <a:picLocks noChangeAspect="1" noChangeArrowheads="1"/>
          </p:cNvPicPr>
          <p:nvPr/>
        </p:nvPicPr>
        <p:blipFill>
          <a:blip r:embed="rId1" cstate="print"/>
          <a:srcRect t="8485" r="24460" b="10797"/>
          <a:stretch>
            <a:fillRect/>
          </a:stretch>
        </p:blipFill>
        <p:spPr bwMode="auto">
          <a:xfrm>
            <a:off x="611188" y="1341438"/>
            <a:ext cx="8137525" cy="48879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p:txBody>
          <a:bodyPr/>
          <a:lstStyle/>
          <a:p>
            <a:pPr eaLnBrk="1" hangingPunct="1">
              <a:defRPr/>
            </a:pPr>
            <a:r>
              <a:rPr lang="es-AR" smtClean="0"/>
              <a:t>ALMIDÓN</a:t>
            </a:r>
            <a:endParaRPr lang="es-ES" smtClean="0"/>
          </a:p>
        </p:txBody>
      </p:sp>
      <p:sp>
        <p:nvSpPr>
          <p:cNvPr id="49155" name="Rectangle 3"/>
          <p:cNvSpPr>
            <a:spLocks noGrp="1" noChangeArrowheads="1"/>
          </p:cNvSpPr>
          <p:nvPr>
            <p:ph idx="1"/>
          </p:nvPr>
        </p:nvSpPr>
        <p:spPr>
          <a:xfrm>
            <a:off x="457200" y="1600200"/>
            <a:ext cx="8362950" cy="5068888"/>
          </a:xfrm>
        </p:spPr>
        <p:txBody>
          <a:bodyPr/>
          <a:lstStyle/>
          <a:p>
            <a:pPr eaLnBrk="1" hangingPunct="1">
              <a:lnSpc>
                <a:spcPct val="80000"/>
              </a:lnSpc>
            </a:pPr>
            <a:r>
              <a:rPr lang="es-ES" sz="2000" smtClean="0">
                <a:effectLst/>
              </a:rPr>
              <a:t>El almidón de los alimentos es degradado por </a:t>
            </a:r>
            <a:r>
              <a:rPr lang="es-ES" sz="2000" smtClean="0">
                <a:solidFill>
                  <a:srgbClr val="FFFF00"/>
                </a:solidFill>
                <a:effectLst/>
              </a:rPr>
              <a:t>enzimas</a:t>
            </a:r>
            <a:r>
              <a:rPr lang="es-ES" sz="2000" smtClean="0">
                <a:effectLst/>
              </a:rPr>
              <a:t> de jugos digestivos hasta dejar libres sus unidades constituyentes. Sólo monosacáridos pueden ser absorbidos por la mucosa intestinal y utilizados por el organismo.</a:t>
            </a:r>
            <a:endParaRPr lang="es-ES" sz="2000" smtClean="0">
              <a:effectLst/>
            </a:endParaRPr>
          </a:p>
          <a:p>
            <a:pPr eaLnBrk="1" hangingPunct="1">
              <a:lnSpc>
                <a:spcPct val="80000"/>
              </a:lnSpc>
            </a:pPr>
            <a:endParaRPr lang="es-ES" sz="2000" smtClean="0">
              <a:effectLst/>
            </a:endParaRPr>
          </a:p>
          <a:p>
            <a:pPr eaLnBrk="1" hangingPunct="1">
              <a:lnSpc>
                <a:spcPct val="80000"/>
              </a:lnSpc>
            </a:pPr>
            <a:r>
              <a:rPr lang="es-AR" sz="2000" smtClean="0">
                <a:effectLst/>
              </a:rPr>
              <a:t>La </a:t>
            </a:r>
            <a:r>
              <a:rPr lang="es-AR" sz="2000" smtClean="0">
                <a:solidFill>
                  <a:srgbClr val="FFFF00"/>
                </a:solidFill>
                <a:effectLst/>
                <a:latin typeface="Symbol" panose="05050102010706020507" pitchFamily="18" charset="2"/>
              </a:rPr>
              <a:t>a</a:t>
            </a:r>
            <a:r>
              <a:rPr lang="es-AR" sz="2000" smtClean="0">
                <a:solidFill>
                  <a:srgbClr val="FFFF00"/>
                </a:solidFill>
                <a:effectLst/>
              </a:rPr>
              <a:t>-amilasa</a:t>
            </a:r>
            <a:r>
              <a:rPr lang="es-AR" sz="2000" smtClean="0">
                <a:effectLst/>
              </a:rPr>
              <a:t> </a:t>
            </a:r>
            <a:r>
              <a:rPr lang="es-ES" sz="2000" smtClean="0">
                <a:effectLst/>
              </a:rPr>
              <a:t>(presente en la saliva y en el jugo pancreático)</a:t>
            </a:r>
            <a:br>
              <a:rPr lang="es-ES" sz="2000" smtClean="0">
                <a:effectLst/>
              </a:rPr>
            </a:br>
            <a:r>
              <a:rPr lang="es-AR" sz="2000" smtClean="0">
                <a:effectLst/>
              </a:rPr>
              <a:t>hidroliza las uniones </a:t>
            </a:r>
            <a:r>
              <a:rPr lang="es-AR" sz="2000" smtClean="0">
                <a:effectLst/>
                <a:latin typeface="Symbol" panose="05050102010706020507" pitchFamily="18" charset="2"/>
              </a:rPr>
              <a:t>a</a:t>
            </a:r>
            <a:r>
              <a:rPr lang="es-AR" sz="2000" smtClean="0">
                <a:effectLst/>
              </a:rPr>
              <a:t> 1</a:t>
            </a:r>
            <a:r>
              <a:rPr lang="es-AR" sz="2000" smtClean="0">
                <a:effectLst/>
                <a:sym typeface="Wingdings" panose="05000000000000000000" pitchFamily="2" charset="2"/>
              </a:rPr>
              <a:t></a:t>
            </a:r>
            <a:r>
              <a:rPr lang="es-AR" sz="2000" smtClean="0">
                <a:effectLst/>
              </a:rPr>
              <a:t>4, rindiendo una mezcla de glucosas, maltosas y dextrinas. Al final de la reacción solo quedan glucosas libres cuando actúa sobre amilosa.</a:t>
            </a:r>
            <a:endParaRPr lang="es-AR" sz="2000" smtClean="0">
              <a:effectLst/>
            </a:endParaRPr>
          </a:p>
          <a:p>
            <a:pPr eaLnBrk="1" hangingPunct="1">
              <a:lnSpc>
                <a:spcPct val="80000"/>
              </a:lnSpc>
            </a:pPr>
            <a:endParaRPr lang="es-AR" sz="2000" smtClean="0">
              <a:effectLst/>
            </a:endParaRPr>
          </a:p>
          <a:p>
            <a:pPr eaLnBrk="1" hangingPunct="1">
              <a:lnSpc>
                <a:spcPct val="80000"/>
              </a:lnSpc>
            </a:pPr>
            <a:r>
              <a:rPr lang="es-AR" sz="2000" smtClean="0">
                <a:effectLst/>
              </a:rPr>
              <a:t>La </a:t>
            </a:r>
            <a:r>
              <a:rPr lang="es-AR" sz="2000" smtClean="0">
                <a:solidFill>
                  <a:srgbClr val="FFFF00"/>
                </a:solidFill>
                <a:effectLst/>
                <a:latin typeface="Symbol" panose="05050102010706020507" pitchFamily="18" charset="2"/>
              </a:rPr>
              <a:t>b</a:t>
            </a:r>
            <a:r>
              <a:rPr lang="es-AR" sz="2000" smtClean="0">
                <a:solidFill>
                  <a:srgbClr val="FFFF00"/>
                </a:solidFill>
                <a:effectLst/>
              </a:rPr>
              <a:t>-amilasa</a:t>
            </a:r>
            <a:r>
              <a:rPr lang="es-AR" sz="2000" smtClean="0">
                <a:effectLst/>
              </a:rPr>
              <a:t> hidroliza las uniones </a:t>
            </a:r>
            <a:r>
              <a:rPr lang="es-AR" sz="2000" smtClean="0">
                <a:effectLst/>
                <a:latin typeface="Symbol" panose="05050102010706020507" pitchFamily="18" charset="2"/>
              </a:rPr>
              <a:t>a</a:t>
            </a:r>
            <a:r>
              <a:rPr lang="es-AR" sz="2000" smtClean="0">
                <a:effectLst/>
              </a:rPr>
              <a:t> 1</a:t>
            </a:r>
            <a:r>
              <a:rPr lang="es-AR" sz="2000" smtClean="0">
                <a:effectLst/>
                <a:sym typeface="Wingdings" panose="05000000000000000000" pitchFamily="2" charset="2"/>
              </a:rPr>
              <a:t></a:t>
            </a:r>
            <a:r>
              <a:rPr lang="es-AR" sz="2000" smtClean="0">
                <a:effectLst/>
              </a:rPr>
              <a:t>4, actuando progresivamente desde el extremo no reductor, rindiendo exclusivamente unidades de maltosa. Puede degradar completamente la amilosa, si lo hace sobre amilopectina, queda una </a:t>
            </a:r>
            <a:r>
              <a:rPr lang="es-AR" sz="2000" i="1" smtClean="0">
                <a:effectLst/>
              </a:rPr>
              <a:t>dextrina límite.</a:t>
            </a:r>
            <a:endParaRPr lang="es-ES" sz="2000" i="1" smtClean="0">
              <a:effectLst/>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3dciencia.com/blog/wp-content/uploads/2011/01/Amylase-alpha-pancreatic-amilasa-atarch-glucogen-polysaccharides-glycogen-maltose-maltotriose.jpg"/>
          <p:cNvPicPr>
            <a:picLocks noChangeAspect="1" noChangeArrowheads="1"/>
          </p:cNvPicPr>
          <p:nvPr/>
        </p:nvPicPr>
        <p:blipFill>
          <a:blip r:embed="rId1" cstate="print"/>
          <a:srcRect/>
          <a:stretch>
            <a:fillRect/>
          </a:stretch>
        </p:blipFill>
        <p:spPr bwMode="auto">
          <a:xfrm>
            <a:off x="1763395" y="-12700"/>
            <a:ext cx="5808345" cy="6814185"/>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defRPr/>
            </a:pPr>
            <a:r>
              <a:rPr lang="es-ES" smtClean="0"/>
              <a:t>Glúcidos ó carbohidratos</a:t>
            </a:r>
            <a:endParaRPr lang="es-ES" smtClean="0"/>
          </a:p>
        </p:txBody>
      </p:sp>
      <p:sp>
        <p:nvSpPr>
          <p:cNvPr id="44035" name="Rectangle 3"/>
          <p:cNvSpPr>
            <a:spLocks noGrp="1" noChangeArrowheads="1"/>
          </p:cNvSpPr>
          <p:nvPr>
            <p:ph idx="1"/>
          </p:nvPr>
        </p:nvSpPr>
        <p:spPr>
          <a:xfrm>
            <a:off x="179388" y="1600200"/>
            <a:ext cx="8964612" cy="2908300"/>
          </a:xfrm>
        </p:spPr>
        <p:txBody>
          <a:bodyPr/>
          <a:lstStyle/>
          <a:p>
            <a:pPr algn="ctr" eaLnBrk="1" hangingPunct="1">
              <a:lnSpc>
                <a:spcPct val="90000"/>
              </a:lnSpc>
              <a:buFont typeface="Wingdings" panose="05000000000000000000" pitchFamily="2" charset="2"/>
              <a:buNone/>
              <a:defRPr/>
            </a:pPr>
            <a:r>
              <a:rPr lang="es-ES" sz="3600" b="1" smtClean="0"/>
              <a:t>C</a:t>
            </a:r>
            <a:r>
              <a:rPr lang="es-ES" sz="3600" b="1" baseline="-25000" smtClean="0"/>
              <a:t>n</a:t>
            </a:r>
            <a:r>
              <a:rPr lang="es-ES" sz="3600" b="1" smtClean="0"/>
              <a:t>(H</a:t>
            </a:r>
            <a:r>
              <a:rPr lang="es-ES" sz="3600" b="1" baseline="-25000" smtClean="0"/>
              <a:t>2</a:t>
            </a:r>
            <a:r>
              <a:rPr lang="es-ES" sz="3600" b="1" smtClean="0"/>
              <a:t>O)</a:t>
            </a:r>
            <a:r>
              <a:rPr lang="es-ES" sz="3600" b="1" baseline="-25000" smtClean="0"/>
              <a:t>n</a:t>
            </a:r>
            <a:endParaRPr lang="es-ES" sz="3600" b="1" baseline="-25000" smtClean="0"/>
          </a:p>
          <a:p>
            <a:pPr eaLnBrk="1" hangingPunct="1">
              <a:lnSpc>
                <a:spcPct val="90000"/>
              </a:lnSpc>
              <a:defRPr/>
            </a:pPr>
            <a:endParaRPr lang="es-ES" sz="3600" b="1" smtClean="0"/>
          </a:p>
          <a:p>
            <a:pPr eaLnBrk="1" hangingPunct="1">
              <a:lnSpc>
                <a:spcPct val="90000"/>
              </a:lnSpc>
              <a:buFont typeface="Wingdings" panose="05000000000000000000" pitchFamily="2" charset="2"/>
              <a:buNone/>
              <a:defRPr/>
            </a:pPr>
            <a:r>
              <a:rPr lang="es-ES" b="1" smtClean="0"/>
              <a:t>Definición</a:t>
            </a:r>
            <a:r>
              <a:rPr lang="es-ES" smtClean="0"/>
              <a:t>: </a:t>
            </a:r>
            <a:endParaRPr lang="es-ES" smtClean="0"/>
          </a:p>
          <a:p>
            <a:pPr eaLnBrk="1" hangingPunct="1">
              <a:lnSpc>
                <a:spcPct val="90000"/>
              </a:lnSpc>
              <a:defRPr/>
            </a:pPr>
            <a:r>
              <a:rPr lang="es-ES" smtClean="0"/>
              <a:t>Polihidroxialdehídos ó polihidroxicetonas </a:t>
            </a:r>
            <a:r>
              <a:rPr lang="es-ES" smtClean="0">
                <a:sym typeface="Wingdings" panose="05000000000000000000" pitchFamily="2" charset="2"/>
              </a:rPr>
              <a:t> </a:t>
            </a:r>
            <a:r>
              <a:rPr lang="es-ES" smtClean="0">
                <a:solidFill>
                  <a:srgbClr val="FF9933"/>
                </a:solidFill>
                <a:sym typeface="Wingdings" panose="05000000000000000000" pitchFamily="2" charset="2"/>
              </a:rPr>
              <a:t>monosacáridos</a:t>
            </a:r>
            <a:endParaRPr lang="es-ES" smtClean="0">
              <a:sym typeface="Wingdings" panose="05000000000000000000" pitchFamily="2" charset="2"/>
            </a:endParaRPr>
          </a:p>
          <a:p>
            <a:pPr eaLnBrk="1" hangingPunct="1">
              <a:lnSpc>
                <a:spcPct val="90000"/>
              </a:lnSpc>
              <a:buFont typeface="Wingdings" panose="05000000000000000000" pitchFamily="2" charset="2"/>
              <a:buNone/>
              <a:defRPr/>
            </a:pPr>
            <a:endParaRPr lang="es-ES" smtClean="0"/>
          </a:p>
        </p:txBody>
      </p:sp>
      <p:sp>
        <p:nvSpPr>
          <p:cNvPr id="44038" name="Rectangle 6"/>
          <p:cNvSpPr>
            <a:spLocks noChangeArrowheads="1"/>
          </p:cNvSpPr>
          <p:nvPr/>
        </p:nvSpPr>
        <p:spPr bwMode="auto">
          <a:xfrm>
            <a:off x="179388" y="4005263"/>
            <a:ext cx="8964612" cy="2189162"/>
          </a:xfrm>
          <a:prstGeom prst="rect">
            <a:avLst/>
          </a:prstGeom>
          <a:noFill/>
          <a:ln w="9525">
            <a:noFill/>
            <a:miter lim="800000"/>
          </a:ln>
          <a:effectLst/>
        </p:spPr>
        <p:txBody>
          <a:bodyPr/>
          <a:lstStyle/>
          <a:p>
            <a:pPr marL="342900" indent="-342900">
              <a:lnSpc>
                <a:spcPct val="90000"/>
              </a:lnSpc>
              <a:spcBef>
                <a:spcPct val="20000"/>
              </a:spcBef>
              <a:buClr>
                <a:schemeClr val="hlink"/>
              </a:buClr>
              <a:buSzPct val="70000"/>
              <a:buFont typeface="Wingdings" panose="05000000000000000000" pitchFamily="2" charset="2"/>
              <a:buChar char="u"/>
              <a:defRPr/>
            </a:pPr>
            <a:endParaRPr lang="es-ES" sz="3600" b="1">
              <a:effectLst>
                <a:outerShdw blurRad="38100" dist="38100" dir="2700000" algn="tl">
                  <a:srgbClr val="000000"/>
                </a:outerShdw>
              </a:effectLst>
            </a:endParaRPr>
          </a:p>
          <a:p>
            <a:pPr marL="342900" indent="-342900">
              <a:lnSpc>
                <a:spcPct val="90000"/>
              </a:lnSpc>
              <a:spcBef>
                <a:spcPct val="20000"/>
              </a:spcBef>
              <a:buClr>
                <a:schemeClr val="hlink"/>
              </a:buClr>
              <a:buSzPct val="70000"/>
              <a:buFont typeface="Wingdings" panose="05000000000000000000" pitchFamily="2" charset="2"/>
              <a:buChar char="u"/>
              <a:defRPr/>
            </a:pPr>
            <a:r>
              <a:rPr lang="es-ES" sz="3200">
                <a:effectLst>
                  <a:outerShdw blurRad="38100" dist="38100" dir="2700000" algn="tl">
                    <a:srgbClr val="000000"/>
                  </a:outerShdw>
                </a:effectLst>
              </a:rPr>
              <a:t>ó moléculas que </a:t>
            </a:r>
            <a:r>
              <a:rPr lang="es-ES" sz="3200" u="sng">
                <a:effectLst>
                  <a:outerShdw blurRad="38100" dist="38100" dir="2700000" algn="tl">
                    <a:srgbClr val="000000"/>
                  </a:outerShdw>
                </a:effectLst>
              </a:rPr>
              <a:t>por hidrólisis</a:t>
            </a:r>
            <a:r>
              <a:rPr lang="es-ES" sz="3200">
                <a:effectLst>
                  <a:outerShdw blurRad="38100" dist="38100" dir="2700000" algn="tl">
                    <a:srgbClr val="000000"/>
                  </a:outerShdw>
                </a:effectLst>
              </a:rPr>
              <a:t> generan polihidroxialdehídos ó polihidroxicetonas </a:t>
            </a:r>
            <a:r>
              <a:rPr lang="es-ES" sz="3200">
                <a:effectLst>
                  <a:outerShdw blurRad="38100" dist="38100" dir="2700000" algn="tl">
                    <a:srgbClr val="000000"/>
                  </a:outerShdw>
                </a:effectLst>
                <a:sym typeface="Wingdings" panose="05000000000000000000" pitchFamily="2" charset="2"/>
              </a:rPr>
              <a:t> </a:t>
            </a:r>
            <a:r>
              <a:rPr lang="es-ES" sz="3200">
                <a:solidFill>
                  <a:srgbClr val="FF9933"/>
                </a:solidFill>
                <a:effectLst>
                  <a:outerShdw blurRad="38100" dist="38100" dir="2700000" algn="tl">
                    <a:srgbClr val="000000"/>
                  </a:outerShdw>
                </a:effectLst>
                <a:sym typeface="Wingdings" panose="05000000000000000000" pitchFamily="2" charset="2"/>
              </a:rPr>
              <a:t>oligo y polisacáridos</a:t>
            </a:r>
            <a:endParaRPr lang="es-ES" sz="3200">
              <a:solidFill>
                <a:srgbClr val="FF9933"/>
              </a:solidFill>
              <a:effectLst>
                <a:outerShdw blurRad="38100" dist="38100" dir="2700000" algn="tl">
                  <a:srgbClr val="000000"/>
                </a:outerShdw>
              </a:effectLst>
              <a:sym typeface="Wingdings" panose="05000000000000000000" pitchFamily="2" charset="2"/>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p:txBody>
          <a:bodyPr/>
          <a:lstStyle/>
          <a:p>
            <a:pPr eaLnBrk="1" hangingPunct="1">
              <a:defRPr/>
            </a:pPr>
            <a:r>
              <a:rPr lang="es-AR" smtClean="0"/>
              <a:t>GLUCÓGENO</a:t>
            </a:r>
            <a:endParaRPr lang="es-ES" smtClean="0"/>
          </a:p>
        </p:txBody>
      </p:sp>
      <p:sp>
        <p:nvSpPr>
          <p:cNvPr id="295939" name="Rectangle 3"/>
          <p:cNvSpPr>
            <a:spLocks noGrp="1" noChangeArrowheads="1"/>
          </p:cNvSpPr>
          <p:nvPr>
            <p:ph idx="1"/>
          </p:nvPr>
        </p:nvSpPr>
        <p:spPr/>
        <p:txBody>
          <a:bodyPr/>
          <a:lstStyle/>
          <a:p>
            <a:pPr eaLnBrk="1" hangingPunct="1">
              <a:lnSpc>
                <a:spcPct val="90000"/>
              </a:lnSpc>
              <a:defRPr/>
            </a:pPr>
            <a:r>
              <a:rPr lang="es-ES" smtClean="0">
                <a:effectLst/>
              </a:rPr>
              <a:t>El </a:t>
            </a:r>
            <a:r>
              <a:rPr lang="es-ES" smtClean="0"/>
              <a:t>glucógeno</a:t>
            </a:r>
            <a:r>
              <a:rPr lang="es-ES" smtClean="0">
                <a:effectLst/>
              </a:rPr>
              <a:t> , al presentar una estructura es muy compacta debido a la proximidad de las ramificaciones, no forma geles pues no queda espacio para retener agua</a:t>
            </a:r>
            <a:endParaRPr lang="es-ES" smtClean="0">
              <a:effectLst/>
            </a:endParaRPr>
          </a:p>
          <a:p>
            <a:pPr eaLnBrk="1" hangingPunct="1">
              <a:lnSpc>
                <a:spcPct val="90000"/>
              </a:lnSpc>
              <a:defRPr/>
            </a:pPr>
            <a:r>
              <a:rPr lang="es-ES" smtClean="0">
                <a:effectLst/>
              </a:rPr>
              <a:t>Las soluciones acuosas de glucógeno tienen aspecto opalescente. </a:t>
            </a:r>
            <a:endParaRPr lang="es-ES" smtClean="0">
              <a:effectLst/>
            </a:endParaRPr>
          </a:p>
          <a:p>
            <a:pPr eaLnBrk="1" hangingPunct="1">
              <a:lnSpc>
                <a:spcPct val="90000"/>
              </a:lnSpc>
              <a:defRPr/>
            </a:pPr>
            <a:r>
              <a:rPr lang="es-ES" smtClean="0">
                <a:effectLst/>
              </a:rPr>
              <a:t>Da color rojo-caoba con yodo</a:t>
            </a:r>
            <a:endParaRPr lang="es-ES" smtClean="0">
              <a:effectLst/>
            </a:endParaRPr>
          </a:p>
          <a:p>
            <a:pPr eaLnBrk="1" hangingPunct="1">
              <a:lnSpc>
                <a:spcPct val="90000"/>
              </a:lnSpc>
              <a:defRPr/>
            </a:pPr>
            <a:r>
              <a:rPr lang="es-ES" smtClean="0">
                <a:effectLst/>
              </a:rPr>
              <a:t>No es reductor</a:t>
            </a:r>
            <a:endParaRPr lang="es-ES" smtClean="0">
              <a:effectLst/>
            </a:endParaRPr>
          </a:p>
          <a:p>
            <a:pPr eaLnBrk="1" hangingPunct="1">
              <a:lnSpc>
                <a:spcPct val="90000"/>
              </a:lnSpc>
              <a:defRPr/>
            </a:pPr>
            <a:endParaRPr lang="es-ES" smtClean="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0" name="Rectangle 4"/>
          <p:cNvSpPr>
            <a:spLocks noGrp="1" noChangeArrowheads="1"/>
          </p:cNvSpPr>
          <p:nvPr>
            <p:ph type="title"/>
          </p:nvPr>
        </p:nvSpPr>
        <p:spPr>
          <a:xfrm>
            <a:off x="245110" y="116205"/>
            <a:ext cx="6703695" cy="767080"/>
          </a:xfrm>
        </p:spPr>
        <p:txBody>
          <a:bodyPr>
            <a:normAutofit fontScale="90000"/>
          </a:bodyPr>
          <a:lstStyle/>
          <a:p>
            <a:pPr eaLnBrk="1" hangingPunct="1">
              <a:defRPr/>
            </a:pPr>
            <a:r>
              <a:rPr lang="es-ES" sz="3110" smtClean="0"/>
              <a:t>QUITINA</a:t>
            </a:r>
            <a:br>
              <a:rPr lang="es-ES" sz="3110" smtClean="0"/>
            </a:br>
            <a:r>
              <a:rPr lang="es-ES" sz="3110" smtClean="0"/>
              <a:t>(homopolímero de la </a:t>
            </a:r>
            <a:r>
              <a:rPr lang="es-ES" sz="4000" smtClean="0"/>
              <a:t>GlcNAc)</a:t>
            </a:r>
            <a:endParaRPr lang="es-ES" sz="4000" smtClean="0"/>
          </a:p>
        </p:txBody>
      </p:sp>
      <p:pic>
        <p:nvPicPr>
          <p:cNvPr id="51203" name="Picture 7" descr="quitina,cel,quitosano"/>
          <p:cNvPicPr>
            <a:picLocks noChangeAspect="1" noChangeArrowheads="1"/>
          </p:cNvPicPr>
          <p:nvPr/>
        </p:nvPicPr>
        <p:blipFill>
          <a:blip r:embed="rId1" cstate="print"/>
          <a:srcRect t="1518" r="2008" b="71306"/>
          <a:stretch>
            <a:fillRect/>
          </a:stretch>
        </p:blipFill>
        <p:spPr bwMode="auto">
          <a:xfrm>
            <a:off x="5363845" y="980440"/>
            <a:ext cx="3672522" cy="1296352"/>
          </a:xfrm>
          <a:prstGeom prst="rect">
            <a:avLst/>
          </a:prstGeom>
          <a:noFill/>
          <a:ln w="9525">
            <a:noFill/>
            <a:miter lim="800000"/>
            <a:headEnd/>
            <a:tailEnd/>
          </a:ln>
        </p:spPr>
      </p:pic>
      <p:pic>
        <p:nvPicPr>
          <p:cNvPr id="51204" name="Picture 8" descr="A:\..\..\..\..\..\CECI\Mis documentos\biochem\biochem\ch09\sp3041.gif"/>
          <p:cNvPicPr>
            <a:picLocks noChangeAspect="1" noChangeArrowheads="1"/>
          </p:cNvPicPr>
          <p:nvPr/>
        </p:nvPicPr>
        <p:blipFill>
          <a:blip r:embed="rId2" r:link="rId3" cstate="print"/>
          <a:srcRect l="64" r="2866" b="8539"/>
          <a:stretch>
            <a:fillRect/>
          </a:stretch>
        </p:blipFill>
        <p:spPr bwMode="auto">
          <a:xfrm>
            <a:off x="5579428" y="2243138"/>
            <a:ext cx="3455987" cy="2168525"/>
          </a:xfrm>
          <a:prstGeom prst="rect">
            <a:avLst/>
          </a:prstGeom>
          <a:noFill/>
          <a:ln w="9525">
            <a:noFill/>
            <a:miter lim="800000"/>
            <a:headEnd/>
            <a:tailEnd/>
          </a:ln>
        </p:spPr>
      </p:pic>
      <p:pic>
        <p:nvPicPr>
          <p:cNvPr id="51205" name="Picture 9"/>
          <p:cNvPicPr>
            <a:picLocks noChangeAspect="1" noChangeArrowheads="1"/>
          </p:cNvPicPr>
          <p:nvPr/>
        </p:nvPicPr>
        <p:blipFill>
          <a:blip r:embed="rId4" cstate="print"/>
          <a:srcRect/>
          <a:stretch>
            <a:fillRect/>
          </a:stretch>
        </p:blipFill>
        <p:spPr bwMode="auto">
          <a:xfrm>
            <a:off x="251143" y="1052513"/>
            <a:ext cx="4457700" cy="1190625"/>
          </a:xfrm>
          <a:prstGeom prst="rect">
            <a:avLst/>
          </a:prstGeom>
          <a:noFill/>
          <a:ln w="9525">
            <a:noFill/>
            <a:miter lim="800000"/>
            <a:headEnd/>
            <a:tailEnd/>
          </a:ln>
        </p:spPr>
      </p:pic>
      <p:sp>
        <p:nvSpPr>
          <p:cNvPr id="106508" name="Text Box 12"/>
          <p:cNvSpPr txBox="1">
            <a:spLocks noChangeArrowheads="1"/>
          </p:cNvSpPr>
          <p:nvPr/>
        </p:nvSpPr>
        <p:spPr bwMode="auto">
          <a:xfrm>
            <a:off x="6948488" y="0"/>
            <a:ext cx="2195512" cy="336550"/>
          </a:xfrm>
          <a:prstGeom prst="rect">
            <a:avLst/>
          </a:prstGeom>
          <a:noFill/>
          <a:ln w="9525">
            <a:noFill/>
            <a:miter lim="800000"/>
          </a:ln>
          <a:effectLst/>
        </p:spPr>
        <p:txBody>
          <a:bodyPr>
            <a:spAutoFit/>
          </a:bodyPr>
          <a:lstStyle/>
          <a:p>
            <a:pPr>
              <a:spcBef>
                <a:spcPct val="50000"/>
              </a:spcBef>
              <a:defRPr/>
            </a:pPr>
            <a:r>
              <a:rPr lang="es-ES" sz="1600" i="1" u="sng">
                <a:solidFill>
                  <a:schemeClr val="hlink"/>
                </a:solidFill>
                <a:effectLst>
                  <a:outerShdw blurRad="38100" dist="38100" dir="2700000" algn="tl">
                    <a:srgbClr val="000000"/>
                  </a:outerShdw>
                </a:effectLst>
              </a:rPr>
              <a:t>Homopolisacáridos</a:t>
            </a:r>
            <a:endParaRPr lang="es-ES" sz="1600" i="1" u="sng">
              <a:solidFill>
                <a:schemeClr val="hlink"/>
              </a:solidFill>
              <a:effectLst>
                <a:outerShdw blurRad="38100" dist="38100" dir="2700000" algn="tl">
                  <a:srgbClr val="000000"/>
                </a:outerShdw>
              </a:effectLst>
            </a:endParaRPr>
          </a:p>
        </p:txBody>
      </p:sp>
      <p:pic>
        <p:nvPicPr>
          <p:cNvPr id="64514" name="Picture 5" descr="Chitin"/>
          <p:cNvPicPr>
            <a:picLocks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349250" y="5116830"/>
            <a:ext cx="848614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7"/>
          <p:cNvSpPr>
            <a:spLocks noChangeArrowheads="1"/>
          </p:cNvSpPr>
          <p:nvPr/>
        </p:nvSpPr>
        <p:spPr bwMode="auto">
          <a:xfrm>
            <a:off x="2555240" y="3213100"/>
            <a:ext cx="2735580" cy="883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nchor="ctr">
            <a:no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ES" altLang="es-ES" sz="1800"/>
              <a:t>Homopolisacárido compuesto de unidades de </a:t>
            </a:r>
            <a:r>
              <a:rPr lang="es-ES" altLang="es-ES" sz="1800" b="1"/>
              <a:t>N-acetil-D-glucosamina</a:t>
            </a:r>
            <a:r>
              <a:rPr lang="es-ES" altLang="es-ES" sz="1800"/>
              <a:t> unidas entre sí por enlaces glucosídicos </a:t>
            </a:r>
            <a:r>
              <a:rPr lang="el-GR" altLang="es-ES" sz="1800" b="1">
                <a:cs typeface="Arial" panose="020B0604020202020204" pitchFamily="34" charset="0"/>
              </a:rPr>
              <a:t>β</a:t>
            </a:r>
            <a:r>
              <a:rPr lang="es-ES" altLang="es-ES" sz="1800" b="1">
                <a:cs typeface="Arial" panose="020B0604020202020204" pitchFamily="34" charset="0"/>
              </a:rPr>
              <a:t>1</a:t>
            </a:r>
            <a:r>
              <a:rPr lang="es-ES" altLang="es-ES" sz="1800" b="1">
                <a:cs typeface="Arial" panose="020B0604020202020204" pitchFamily="34" charset="0"/>
                <a:sym typeface="Symbol" panose="05050102010706020507" pitchFamily="18" charset="2"/>
              </a:rPr>
              <a:t>4</a:t>
            </a:r>
            <a:r>
              <a:rPr lang="es-ES" altLang="es-ES" sz="1800">
                <a:cs typeface="Arial" panose="020B0604020202020204" pitchFamily="34" charset="0"/>
                <a:sym typeface="Symbol" panose="05050102010706020507" pitchFamily="18" charset="2"/>
              </a:rPr>
              <a:t>. Constituye el exoesqueleto de artrópodos tales como insectos y crustáceos.</a:t>
            </a:r>
            <a:endParaRPr lang="es-ES" altLang="es-ES" sz="1800">
              <a:cs typeface="Arial" panose="020B0604020202020204" pitchFamily="34" charset="0"/>
              <a:sym typeface="Symbol" panose="05050102010706020507" pitchFamily="18" charset="2"/>
            </a:endParaRPr>
          </a:p>
        </p:txBody>
      </p:sp>
      <p:pic>
        <p:nvPicPr>
          <p:cNvPr id="64518" name="Picture 13" descr="Larvas del escarabajo de la patata"/>
          <p:cNvPicPr>
            <a:picLocks noChangeAspect="1" noChangeArrowheads="1"/>
          </p:cNvPicPr>
          <p:nvPr>
            <p:ph sz="half" idx="1"/>
          </p:nvPr>
        </p:nvPicPr>
        <p:blipFill>
          <a:blip r:embed="rId6">
            <a:extLst>
              <a:ext uri="{28A0092B-C50C-407E-A947-70E740481C1C}">
                <a14:useLocalDpi xmlns:a14="http://schemas.microsoft.com/office/drawing/2010/main" val="0"/>
              </a:ext>
            </a:extLst>
          </a:blip>
          <a:srcRect/>
          <a:stretch>
            <a:fillRect/>
          </a:stretch>
        </p:blipFill>
        <p:spPr bwMode="auto">
          <a:xfrm>
            <a:off x="251460" y="2276475"/>
            <a:ext cx="2090420" cy="1899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260350" y="-163036"/>
            <a:ext cx="8229600" cy="1399032"/>
          </a:xfrm>
        </p:spPr>
        <p:txBody>
          <a:bodyPr/>
          <a:lstStyle/>
          <a:p>
            <a:pPr eaLnBrk="1" hangingPunct="1">
              <a:defRPr/>
            </a:pPr>
            <a:r>
              <a:rPr lang="es-ES" smtClean="0"/>
              <a:t>Pectinas</a:t>
            </a:r>
            <a:endParaRPr lang="es-ES" smtClean="0"/>
          </a:p>
        </p:txBody>
      </p:sp>
      <p:sp>
        <p:nvSpPr>
          <p:cNvPr id="111619" name="Rectangle 3"/>
          <p:cNvSpPr>
            <a:spLocks noGrp="1" noChangeArrowheads="1"/>
          </p:cNvSpPr>
          <p:nvPr>
            <p:ph idx="1"/>
          </p:nvPr>
        </p:nvSpPr>
        <p:spPr>
          <a:xfrm>
            <a:off x="611188" y="5514975"/>
            <a:ext cx="8291512" cy="1757363"/>
          </a:xfrm>
        </p:spPr>
        <p:txBody>
          <a:bodyPr/>
          <a:lstStyle/>
          <a:p>
            <a:pPr eaLnBrk="1" hangingPunct="1">
              <a:defRPr/>
            </a:pPr>
            <a:r>
              <a:rPr lang="es-ES" smtClean="0"/>
              <a:t>Pectinas ácidas </a:t>
            </a:r>
            <a:r>
              <a:rPr lang="es-ES" sz="2400" smtClean="0">
                <a:solidFill>
                  <a:schemeClr val="tx2"/>
                </a:solidFill>
              </a:rPr>
              <a:t>(homogalacturonano)</a:t>
            </a:r>
            <a:endParaRPr lang="es-ES" sz="2400" smtClean="0">
              <a:solidFill>
                <a:schemeClr val="tx2"/>
              </a:solidFill>
            </a:endParaRPr>
          </a:p>
          <a:p>
            <a:pPr eaLnBrk="1" hangingPunct="1">
              <a:defRPr/>
            </a:pPr>
            <a:r>
              <a:rPr lang="es-ES" smtClean="0"/>
              <a:t>Pectinas neutras </a:t>
            </a:r>
            <a:r>
              <a:rPr lang="es-ES" sz="2400" smtClean="0">
                <a:solidFill>
                  <a:schemeClr val="tx2"/>
                </a:solidFill>
              </a:rPr>
              <a:t>(galactanos y arabinanos)</a:t>
            </a:r>
            <a:endParaRPr lang="es-ES" sz="2400" smtClean="0">
              <a:solidFill>
                <a:schemeClr val="tx2"/>
              </a:solidFill>
            </a:endParaRPr>
          </a:p>
          <a:p>
            <a:pPr eaLnBrk="1" hangingPunct="1">
              <a:defRPr/>
            </a:pPr>
            <a:endParaRPr lang="es-ES" smtClean="0"/>
          </a:p>
        </p:txBody>
      </p:sp>
      <p:sp>
        <p:nvSpPr>
          <p:cNvPr id="111620" name="Text Box 4"/>
          <p:cNvSpPr txBox="1">
            <a:spLocks noChangeArrowheads="1"/>
          </p:cNvSpPr>
          <p:nvPr/>
        </p:nvSpPr>
        <p:spPr bwMode="auto">
          <a:xfrm>
            <a:off x="6948488" y="0"/>
            <a:ext cx="2195512" cy="336550"/>
          </a:xfrm>
          <a:prstGeom prst="rect">
            <a:avLst/>
          </a:prstGeom>
          <a:noFill/>
          <a:ln w="9525">
            <a:noFill/>
            <a:miter lim="800000"/>
          </a:ln>
          <a:effectLst/>
        </p:spPr>
        <p:txBody>
          <a:bodyPr>
            <a:spAutoFit/>
          </a:bodyPr>
          <a:lstStyle/>
          <a:p>
            <a:pPr>
              <a:spcBef>
                <a:spcPct val="50000"/>
              </a:spcBef>
              <a:defRPr/>
            </a:pPr>
            <a:r>
              <a:rPr lang="es-ES" sz="1600" i="1" u="sng">
                <a:solidFill>
                  <a:schemeClr val="hlink"/>
                </a:solidFill>
                <a:effectLst>
                  <a:outerShdw blurRad="38100" dist="38100" dir="2700000" algn="tl">
                    <a:srgbClr val="000000"/>
                  </a:outerShdw>
                </a:effectLst>
              </a:rPr>
              <a:t>Homopolisacáridos</a:t>
            </a:r>
            <a:endParaRPr lang="es-ES" sz="1600" i="1" u="sng">
              <a:solidFill>
                <a:schemeClr val="hlink"/>
              </a:solidFill>
              <a:effectLst>
                <a:outerShdw blurRad="38100" dist="38100" dir="2700000" algn="tl">
                  <a:srgbClr val="000000"/>
                </a:outerShdw>
              </a:effectLst>
            </a:endParaRPr>
          </a:p>
        </p:txBody>
      </p:sp>
      <p:sp>
        <p:nvSpPr>
          <p:cNvPr id="111622" name="Rectangle 6"/>
          <p:cNvSpPr>
            <a:spLocks noChangeArrowheads="1"/>
          </p:cNvSpPr>
          <p:nvPr/>
        </p:nvSpPr>
        <p:spPr bwMode="auto">
          <a:xfrm>
            <a:off x="252413" y="837883"/>
            <a:ext cx="8208962" cy="2735262"/>
          </a:xfrm>
          <a:prstGeom prst="rect">
            <a:avLst/>
          </a:prstGeom>
          <a:noFill/>
          <a:ln w="9525">
            <a:noFill/>
            <a:miter lim="800000"/>
          </a:ln>
          <a:effectLst/>
        </p:spPr>
        <p:txBody>
          <a:bodyPr/>
          <a:lstStyle/>
          <a:p>
            <a:pPr marL="342900" indent="-342900">
              <a:spcBef>
                <a:spcPct val="20000"/>
              </a:spcBef>
              <a:buClr>
                <a:schemeClr val="hlink"/>
              </a:buClr>
              <a:buSzPct val="70000"/>
              <a:buFont typeface="Wingdings" panose="05000000000000000000" pitchFamily="2" charset="2"/>
              <a:buChar char="u"/>
              <a:defRPr/>
            </a:pPr>
            <a:r>
              <a:rPr lang="es-ES" sz="2000"/>
              <a:t>Las pectinas  están presentes en las paredes celulares de todas las plantas</a:t>
            </a:r>
            <a:endParaRPr lang="es-ES" sz="2000"/>
          </a:p>
          <a:p>
            <a:pPr marL="342900" indent="-342900">
              <a:spcBef>
                <a:spcPct val="20000"/>
              </a:spcBef>
              <a:buClr>
                <a:schemeClr val="hlink"/>
              </a:buClr>
              <a:buSzPct val="70000"/>
              <a:buFont typeface="Wingdings" panose="05000000000000000000" pitchFamily="2" charset="2"/>
              <a:buChar char="u"/>
              <a:defRPr/>
            </a:pPr>
            <a:r>
              <a:rPr lang="es-ES" sz="2000"/>
              <a:t>Se caracterizan por su capacidad de formar geles</a:t>
            </a:r>
            <a:endParaRPr lang="es-ES" sz="2000"/>
          </a:p>
          <a:p>
            <a:pPr marL="342900" indent="-342900">
              <a:spcBef>
                <a:spcPct val="20000"/>
              </a:spcBef>
              <a:buClr>
                <a:schemeClr val="hlink"/>
              </a:buClr>
              <a:buSzPct val="70000"/>
              <a:buFont typeface="Wingdings" panose="05000000000000000000" pitchFamily="2" charset="2"/>
              <a:buChar char="u"/>
              <a:defRPr/>
            </a:pPr>
            <a:r>
              <a:rPr lang="es-ES" sz="2000"/>
              <a:t>su presencia en la pared: determina la porosidad, proporciona superficies cargadas que modulan el pH y el balance iónico</a:t>
            </a:r>
            <a:endParaRPr lang="es-ES" sz="2000"/>
          </a:p>
          <a:p>
            <a:pPr marL="342900" indent="-342900">
              <a:spcBef>
                <a:spcPct val="20000"/>
              </a:spcBef>
              <a:buClr>
                <a:schemeClr val="hlink"/>
              </a:buClr>
              <a:buSzPct val="70000"/>
              <a:buFont typeface="Wingdings" panose="05000000000000000000" pitchFamily="2" charset="2"/>
              <a:buChar char="u"/>
              <a:defRPr/>
            </a:pPr>
            <a:r>
              <a:rPr lang="es-ES" sz="2000"/>
              <a:t>sirven como moléculas de reconocimiento a señales de organismos simbióticos, patógenos e insectos</a:t>
            </a:r>
            <a:endParaRPr lang="es-ES" sz="2000"/>
          </a:p>
          <a:p>
            <a:pPr marL="342900" indent="-342900">
              <a:spcBef>
                <a:spcPct val="20000"/>
              </a:spcBef>
              <a:buClr>
                <a:schemeClr val="hlink"/>
              </a:buClr>
              <a:buSzPct val="70000"/>
              <a:buFont typeface="Wingdings" panose="05000000000000000000" pitchFamily="2" charset="2"/>
              <a:buChar char="u"/>
              <a:defRPr/>
            </a:pPr>
            <a:r>
              <a:rPr lang="es-ES" sz="2000"/>
              <a:t>Algunas son </a:t>
            </a:r>
            <a:r>
              <a:rPr lang="es-ES" sz="2000">
                <a:solidFill>
                  <a:schemeClr val="hlink"/>
                </a:solidFill>
                <a:effectLst>
                  <a:outerShdw blurRad="38100" dist="38100" dir="2700000" algn="tl">
                    <a:srgbClr val="000000"/>
                  </a:outerShdw>
                </a:effectLst>
              </a:rPr>
              <a:t>homopolisacáridos</a:t>
            </a:r>
            <a:r>
              <a:rPr lang="es-ES" sz="2000">
                <a:solidFill>
                  <a:schemeClr val="hlink"/>
                </a:solidFill>
              </a:rPr>
              <a:t> </a:t>
            </a:r>
            <a:r>
              <a:rPr lang="es-ES" sz="2000"/>
              <a:t>y otras </a:t>
            </a:r>
            <a:r>
              <a:rPr lang="es-ES" sz="2000">
                <a:solidFill>
                  <a:schemeClr val="hlink"/>
                </a:solidFill>
                <a:effectLst>
                  <a:outerShdw blurRad="38100" dist="38100" dir="2700000" algn="tl">
                    <a:srgbClr val="000000"/>
                  </a:outerShdw>
                </a:effectLst>
              </a:rPr>
              <a:t>heteropolisacáridos</a:t>
            </a:r>
            <a:endParaRPr lang="es-ES" sz="2000">
              <a:solidFill>
                <a:schemeClr val="hlink"/>
              </a:solidFill>
              <a:effectLst>
                <a:outerShdw blurRad="38100" dist="38100" dir="2700000" algn="tl">
                  <a:srgbClr val="000000"/>
                </a:outerShdw>
              </a:effectLst>
            </a:endParaRPr>
          </a:p>
          <a:p>
            <a:pPr marL="342900" indent="-342900">
              <a:spcBef>
                <a:spcPct val="20000"/>
              </a:spcBef>
              <a:buClr>
                <a:schemeClr val="hlink"/>
              </a:buClr>
              <a:buSzPct val="70000"/>
              <a:buFont typeface="Wingdings" panose="05000000000000000000" pitchFamily="2" charset="2"/>
              <a:buChar char="u"/>
              <a:defRPr/>
            </a:pPr>
            <a:endParaRPr lang="es-ES">
              <a:effectLst>
                <a:outerShdw blurRad="38100" dist="38100" dir="2700000" algn="tl">
                  <a:srgbClr val="000000"/>
                </a:outerShdw>
              </a:effectLst>
            </a:endParaRPr>
          </a:p>
        </p:txBody>
      </p:sp>
      <p:sp>
        <p:nvSpPr>
          <p:cNvPr id="65540" name="Text Box 8"/>
          <p:cNvSpPr txBox="1">
            <a:spLocks noChangeArrowheads="1"/>
          </p:cNvSpPr>
          <p:nvPr/>
        </p:nvSpPr>
        <p:spPr bwMode="auto">
          <a:xfrm>
            <a:off x="395288" y="4072890"/>
            <a:ext cx="8424862"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ES" altLang="es-ES" sz="1800"/>
              <a:t>Son polímeros formados por unidades de </a:t>
            </a:r>
            <a:r>
              <a:rPr lang="es-ES" altLang="es-ES" sz="1800" b="1"/>
              <a:t>ácido galacturónico </a:t>
            </a:r>
            <a:r>
              <a:rPr lang="es-ES" altLang="es-ES" sz="1800"/>
              <a:t>(enlace </a:t>
            </a:r>
            <a:r>
              <a:rPr lang="el-GR" altLang="es-ES" sz="1800"/>
              <a:t>α</a:t>
            </a:r>
            <a:r>
              <a:rPr lang="es-AR" altLang="es-ES" sz="1800"/>
              <a:t>-1</a:t>
            </a:r>
            <a:r>
              <a:rPr lang="es-AR" altLang="es-ES" sz="1800">
                <a:sym typeface="Symbol" panose="05050102010706020507" pitchFamily="18" charset="2"/>
              </a:rPr>
              <a:t>4)</a:t>
            </a:r>
            <a:r>
              <a:rPr lang="es-ES" altLang="es-ES" sz="1800"/>
              <a:t>.</a:t>
            </a:r>
            <a:endParaRPr lang="es-ES" altLang="es-ES" sz="1800"/>
          </a:p>
          <a:p>
            <a:pPr algn="just" eaLnBrk="1" hangingPunct="1">
              <a:spcBef>
                <a:spcPct val="0"/>
              </a:spcBef>
              <a:buFontTx/>
              <a:buNone/>
            </a:pPr>
            <a:r>
              <a:rPr lang="es-ES" altLang="es-ES" sz="1800"/>
              <a:t>Pueden formar ésteres metilados. Son moléculas con numerosas cargas negativas (-COO</a:t>
            </a:r>
            <a:r>
              <a:rPr lang="es-ES" altLang="es-ES" sz="1800" baseline="30000"/>
              <a:t>-</a:t>
            </a:r>
            <a:r>
              <a:rPr lang="es-ES" altLang="es-ES" sz="1800"/>
              <a:t>), fijan cationes y atraen ávidamente moléculas de agua, por lo que están altamente hidratadas y forman geles. Propiedad utilizada en la industria alimenticia (jaleas, mermeladas).</a:t>
            </a:r>
            <a:endParaRPr lang="es-ES" altLang="es-ES" sz="180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0" name="Rectangle 4"/>
          <p:cNvSpPr>
            <a:spLocks noGrp="1" noChangeArrowheads="1"/>
          </p:cNvSpPr>
          <p:nvPr>
            <p:ph type="title"/>
          </p:nvPr>
        </p:nvSpPr>
        <p:spPr/>
        <p:txBody>
          <a:bodyPr/>
          <a:lstStyle/>
          <a:p>
            <a:pPr eaLnBrk="1" hangingPunct="1">
              <a:defRPr/>
            </a:pPr>
            <a:r>
              <a:rPr lang="es-ES" sz="4000" smtClean="0"/>
              <a:t>Homogalacturonano</a:t>
            </a:r>
            <a:br>
              <a:rPr lang="es-ES" sz="4000" smtClean="0"/>
            </a:br>
            <a:r>
              <a:rPr lang="es-ES" sz="4000" smtClean="0"/>
              <a:t>(pectina ácida)</a:t>
            </a:r>
            <a:endParaRPr lang="es-ES" sz="4000" smtClean="0"/>
          </a:p>
        </p:txBody>
      </p:sp>
      <p:sp>
        <p:nvSpPr>
          <p:cNvPr id="116742" name="Text Box 6"/>
          <p:cNvSpPr txBox="1">
            <a:spLocks noChangeArrowheads="1"/>
          </p:cNvSpPr>
          <p:nvPr/>
        </p:nvSpPr>
        <p:spPr bwMode="auto">
          <a:xfrm>
            <a:off x="2987675" y="3284538"/>
            <a:ext cx="3313113" cy="457200"/>
          </a:xfrm>
          <a:prstGeom prst="rect">
            <a:avLst/>
          </a:prstGeom>
          <a:noFill/>
          <a:ln w="9525">
            <a:noFill/>
            <a:miter lim="800000"/>
          </a:ln>
          <a:effectLst/>
        </p:spPr>
        <p:txBody>
          <a:bodyPr>
            <a:spAutoFit/>
          </a:bodyPr>
          <a:lstStyle/>
          <a:p>
            <a:pPr algn="ctr">
              <a:spcBef>
                <a:spcPct val="50000"/>
              </a:spcBef>
              <a:defRPr/>
            </a:pPr>
            <a:r>
              <a:rPr lang="es-ES" sz="2400" b="1">
                <a:effectLst>
                  <a:outerShdw blurRad="38100" dist="38100" dir="2700000" algn="tl">
                    <a:srgbClr val="000000"/>
                  </a:outerShdw>
                </a:effectLst>
              </a:rPr>
              <a:t>uniones</a:t>
            </a:r>
            <a:r>
              <a:rPr lang="es-ES" b="1">
                <a:effectLst>
                  <a:outerShdw blurRad="38100" dist="38100" dir="2700000" algn="tl">
                    <a:srgbClr val="000000"/>
                  </a:outerShdw>
                </a:effectLst>
              </a:rPr>
              <a:t> </a:t>
            </a:r>
            <a:r>
              <a:rPr lang="es-ES" b="1">
                <a:effectLst>
                  <a:outerShdw blurRad="38100" dist="38100" dir="2700000" algn="tl">
                    <a:srgbClr val="000000"/>
                  </a:outerShdw>
                </a:effectLst>
                <a:latin typeface="Symbol" panose="05050102010706020507" pitchFamily="18" charset="2"/>
              </a:rPr>
              <a:t>a</a:t>
            </a:r>
            <a:r>
              <a:rPr lang="es-ES" b="1">
                <a:effectLst>
                  <a:outerShdw blurRad="38100" dist="38100" dir="2700000" algn="tl">
                    <a:srgbClr val="000000"/>
                  </a:outerShdw>
                </a:effectLst>
              </a:rPr>
              <a:t> 1</a:t>
            </a:r>
            <a:r>
              <a:rPr lang="es-ES" b="1">
                <a:effectLst>
                  <a:outerShdw blurRad="38100" dist="38100" dir="2700000" algn="tl">
                    <a:srgbClr val="000000"/>
                  </a:outerShdw>
                </a:effectLst>
                <a:sym typeface="Wingdings" panose="05000000000000000000" pitchFamily="2" charset="2"/>
              </a:rPr>
              <a:t>4</a:t>
            </a:r>
            <a:endParaRPr lang="es-ES" b="1">
              <a:effectLst>
                <a:outerShdw blurRad="38100" dist="38100" dir="2700000" algn="tl">
                  <a:srgbClr val="000000"/>
                </a:outerShdw>
              </a:effectLst>
              <a:sym typeface="Wingdings" panose="05000000000000000000" pitchFamily="2" charset="2"/>
            </a:endParaRPr>
          </a:p>
        </p:txBody>
      </p:sp>
      <p:sp>
        <p:nvSpPr>
          <p:cNvPr id="116746" name="Text Box 10"/>
          <p:cNvSpPr txBox="1">
            <a:spLocks noChangeArrowheads="1"/>
          </p:cNvSpPr>
          <p:nvPr/>
        </p:nvSpPr>
        <p:spPr bwMode="auto">
          <a:xfrm>
            <a:off x="6948488" y="0"/>
            <a:ext cx="2195512" cy="336550"/>
          </a:xfrm>
          <a:prstGeom prst="rect">
            <a:avLst/>
          </a:prstGeom>
          <a:noFill/>
          <a:ln w="9525">
            <a:noFill/>
            <a:miter lim="800000"/>
          </a:ln>
          <a:effectLst/>
        </p:spPr>
        <p:txBody>
          <a:bodyPr>
            <a:spAutoFit/>
          </a:bodyPr>
          <a:lstStyle/>
          <a:p>
            <a:pPr>
              <a:spcBef>
                <a:spcPct val="50000"/>
              </a:spcBef>
              <a:defRPr/>
            </a:pPr>
            <a:r>
              <a:rPr lang="es-ES" sz="1600" i="1" u="sng">
                <a:solidFill>
                  <a:schemeClr val="hlink"/>
                </a:solidFill>
                <a:effectLst>
                  <a:outerShdw blurRad="38100" dist="38100" dir="2700000" algn="tl">
                    <a:srgbClr val="000000"/>
                  </a:outerShdw>
                </a:effectLst>
              </a:rPr>
              <a:t>Homopolisacáridos</a:t>
            </a:r>
            <a:endParaRPr lang="es-ES" sz="1600" i="1" u="sng">
              <a:solidFill>
                <a:schemeClr val="hlink"/>
              </a:solidFill>
              <a:effectLst>
                <a:outerShdw blurRad="38100" dist="38100" dir="2700000" algn="tl">
                  <a:srgbClr val="000000"/>
                </a:outerShdw>
              </a:effectLst>
            </a:endParaRPr>
          </a:p>
        </p:txBody>
      </p:sp>
      <p:pic>
        <p:nvPicPr>
          <p:cNvPr id="53255" name="Picture 12"/>
          <p:cNvPicPr>
            <a:picLocks noChangeAspect="1" noChangeArrowheads="1"/>
          </p:cNvPicPr>
          <p:nvPr/>
        </p:nvPicPr>
        <p:blipFill>
          <a:blip r:embed="rId1" cstate="print"/>
          <a:srcRect/>
          <a:stretch>
            <a:fillRect/>
          </a:stretch>
        </p:blipFill>
        <p:spPr bwMode="auto">
          <a:xfrm>
            <a:off x="3810" y="4037965"/>
            <a:ext cx="9139555" cy="2638425"/>
          </a:xfrm>
          <a:prstGeom prst="rect">
            <a:avLst/>
          </a:prstGeom>
          <a:noFill/>
          <a:ln w="9525">
            <a:noFill/>
            <a:miter lim="800000"/>
            <a:headEnd/>
            <a:tailEnd/>
          </a:ln>
        </p:spPr>
      </p:pic>
      <p:sp>
        <p:nvSpPr>
          <p:cNvPr id="53256" name="Line 13"/>
          <p:cNvSpPr>
            <a:spLocks noChangeShapeType="1"/>
          </p:cNvSpPr>
          <p:nvPr/>
        </p:nvSpPr>
        <p:spPr bwMode="auto">
          <a:xfrm flipH="1">
            <a:off x="5724525" y="4581525"/>
            <a:ext cx="287338" cy="431800"/>
          </a:xfrm>
          <a:prstGeom prst="line">
            <a:avLst/>
          </a:prstGeom>
          <a:noFill/>
          <a:ln w="38100">
            <a:solidFill>
              <a:schemeClr val="bg1"/>
            </a:solidFill>
            <a:round/>
            <a:tailEnd type="triangle" w="med" len="med"/>
          </a:ln>
        </p:spPr>
        <p:txBody>
          <a:bodyPr/>
          <a:lstStyle/>
          <a:p>
            <a:endParaRPr lang="es-AR"/>
          </a:p>
        </p:txBody>
      </p:sp>
      <p:pic>
        <p:nvPicPr>
          <p:cNvPr id="65538" name="Picture 5" descr="Pectin"/>
          <p:cNvPicPr>
            <a:picLocks noChangeAspect="1" noChangeArrowheads="1"/>
          </p:cNvPicPr>
          <p:nvPr>
            <p:ph type="tbl" idx="1"/>
          </p:nvPr>
        </p:nvPicPr>
        <p:blipFill>
          <a:blip r:embed="rId2">
            <a:extLst>
              <a:ext uri="{28A0092B-C50C-407E-A947-70E740481C1C}">
                <a14:useLocalDpi xmlns:a14="http://schemas.microsoft.com/office/drawing/2010/main" val="0"/>
              </a:ext>
            </a:extLst>
          </a:blip>
          <a:srcRect/>
          <a:stretch>
            <a:fillRect/>
          </a:stretch>
        </p:blipFill>
        <p:spPr bwMode="auto">
          <a:xfrm>
            <a:off x="0" y="1536700"/>
            <a:ext cx="9143365" cy="1772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6" name="Rectangle 4"/>
          <p:cNvSpPr>
            <a:spLocks noGrp="1" noChangeArrowheads="1"/>
          </p:cNvSpPr>
          <p:nvPr>
            <p:ph type="title"/>
          </p:nvPr>
        </p:nvSpPr>
        <p:spPr/>
        <p:txBody>
          <a:bodyPr>
            <a:normAutofit fontScale="90000"/>
          </a:bodyPr>
          <a:lstStyle/>
          <a:p>
            <a:pPr eaLnBrk="1" hangingPunct="1">
              <a:defRPr/>
            </a:pPr>
            <a:r>
              <a:rPr lang="es-ES" sz="4800" smtClean="0"/>
              <a:t>Galactanos </a:t>
            </a:r>
            <a:r>
              <a:rPr lang="es-ES" sz="4000" smtClean="0"/>
              <a:t>(Pectinas neutras )</a:t>
            </a:r>
            <a:endParaRPr lang="es-ES" sz="4000" smtClean="0"/>
          </a:p>
        </p:txBody>
      </p:sp>
      <p:sp>
        <p:nvSpPr>
          <p:cNvPr id="120838" name="Rectangle 6"/>
          <p:cNvSpPr>
            <a:spLocks noGrp="1" noChangeArrowheads="1"/>
          </p:cNvSpPr>
          <p:nvPr>
            <p:ph idx="1"/>
          </p:nvPr>
        </p:nvSpPr>
        <p:spPr>
          <a:xfrm>
            <a:off x="250825" y="1600200"/>
            <a:ext cx="8642350" cy="2981325"/>
          </a:xfrm>
        </p:spPr>
        <p:txBody>
          <a:bodyPr/>
          <a:lstStyle/>
          <a:p>
            <a:pPr eaLnBrk="1" hangingPunct="1">
              <a:defRPr/>
            </a:pPr>
            <a:r>
              <a:rPr lang="es-ES" smtClean="0"/>
              <a:t>Galactanos</a:t>
            </a:r>
            <a:endParaRPr lang="es-ES" smtClean="0"/>
          </a:p>
          <a:p>
            <a:pPr lvl="1" eaLnBrk="1" hangingPunct="1">
              <a:buFontTx/>
              <a:buNone/>
              <a:defRPr/>
            </a:pPr>
            <a:r>
              <a:rPr lang="es-ES" b="1" smtClean="0"/>
              <a:t>D-Gal </a:t>
            </a:r>
            <a:r>
              <a:rPr lang="es-ES" smtClean="0"/>
              <a:t>  </a:t>
            </a:r>
            <a:r>
              <a:rPr lang="es-ES" smtClean="0">
                <a:latin typeface="Symbol" panose="05050102010706020507" pitchFamily="18" charset="2"/>
              </a:rPr>
              <a:t>b</a:t>
            </a:r>
            <a:r>
              <a:rPr lang="es-ES" smtClean="0"/>
              <a:t> (1</a:t>
            </a:r>
            <a:r>
              <a:rPr lang="es-ES" smtClean="0">
                <a:sym typeface="Wingdings" panose="05000000000000000000" pitchFamily="2" charset="2"/>
              </a:rPr>
              <a:t>4)  y en las ramif. </a:t>
            </a:r>
            <a:r>
              <a:rPr lang="es-ES" smtClean="0">
                <a:latin typeface="Symbol" panose="05050102010706020507" pitchFamily="18" charset="2"/>
              </a:rPr>
              <a:t>b</a:t>
            </a:r>
            <a:r>
              <a:rPr lang="es-ES" smtClean="0"/>
              <a:t> (1</a:t>
            </a:r>
            <a:r>
              <a:rPr lang="es-ES" smtClean="0">
                <a:sym typeface="Wingdings" panose="05000000000000000000" pitchFamily="2" charset="2"/>
              </a:rPr>
              <a:t>6)</a:t>
            </a:r>
            <a:endParaRPr lang="es-ES" sz="2400" smtClean="0">
              <a:sym typeface="Wingdings" panose="05000000000000000000" pitchFamily="2" charset="2"/>
            </a:endParaRPr>
          </a:p>
          <a:p>
            <a:pPr lvl="1" eaLnBrk="1" hangingPunct="1">
              <a:buFontTx/>
              <a:buNone/>
              <a:defRPr/>
            </a:pPr>
            <a:endParaRPr lang="es-ES" smtClean="0"/>
          </a:p>
        </p:txBody>
      </p:sp>
      <p:sp>
        <p:nvSpPr>
          <p:cNvPr id="120837" name="Text Box 5"/>
          <p:cNvSpPr txBox="1">
            <a:spLocks noChangeArrowheads="1"/>
          </p:cNvSpPr>
          <p:nvPr/>
        </p:nvSpPr>
        <p:spPr bwMode="auto">
          <a:xfrm>
            <a:off x="6948488" y="0"/>
            <a:ext cx="2195512" cy="336550"/>
          </a:xfrm>
          <a:prstGeom prst="rect">
            <a:avLst/>
          </a:prstGeom>
          <a:noFill/>
          <a:ln w="9525">
            <a:noFill/>
            <a:miter lim="800000"/>
          </a:ln>
          <a:effectLst/>
        </p:spPr>
        <p:txBody>
          <a:bodyPr>
            <a:spAutoFit/>
          </a:bodyPr>
          <a:lstStyle/>
          <a:p>
            <a:pPr>
              <a:spcBef>
                <a:spcPct val="50000"/>
              </a:spcBef>
              <a:defRPr/>
            </a:pPr>
            <a:r>
              <a:rPr lang="es-ES" sz="1600" i="1" u="sng">
                <a:solidFill>
                  <a:schemeClr val="hlink"/>
                </a:solidFill>
                <a:effectLst>
                  <a:outerShdw blurRad="38100" dist="38100" dir="2700000" algn="tl">
                    <a:srgbClr val="000000"/>
                  </a:outerShdw>
                </a:effectLst>
              </a:rPr>
              <a:t>Homopolisacáridos</a:t>
            </a:r>
            <a:endParaRPr lang="es-ES" sz="1600" i="1" u="sng">
              <a:solidFill>
                <a:schemeClr val="hlink"/>
              </a:solidFill>
              <a:effectLst>
                <a:outerShdw blurRad="38100" dist="38100" dir="2700000" algn="tl">
                  <a:srgbClr val="000000"/>
                </a:outerShdw>
              </a:effectLst>
            </a:endParaRPr>
          </a:p>
        </p:txBody>
      </p:sp>
      <p:pic>
        <p:nvPicPr>
          <p:cNvPr id="54277" name="Picture 10"/>
          <p:cNvPicPr>
            <a:picLocks noChangeAspect="1" noChangeArrowheads="1"/>
          </p:cNvPicPr>
          <p:nvPr/>
        </p:nvPicPr>
        <p:blipFill>
          <a:blip r:embed="rId1" cstate="print"/>
          <a:srcRect/>
          <a:stretch>
            <a:fillRect/>
          </a:stretch>
        </p:blipFill>
        <p:spPr bwMode="auto">
          <a:xfrm>
            <a:off x="395605" y="2788285"/>
            <a:ext cx="8223250" cy="32632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587" name="Text Box 3"/>
          <p:cNvSpPr txBox="1">
            <a:spLocks noChangeArrowheads="1"/>
          </p:cNvSpPr>
          <p:nvPr/>
        </p:nvSpPr>
        <p:spPr bwMode="auto">
          <a:xfrm>
            <a:off x="326956" y="541655"/>
            <a:ext cx="8359775" cy="105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30000"/>
              </a:lnSpc>
              <a:spcBef>
                <a:spcPct val="0"/>
              </a:spcBef>
              <a:buClr>
                <a:srgbClr val="FF9900"/>
              </a:buClr>
              <a:buFont typeface="Wingdings" panose="05000000000000000000" pitchFamily="2" charset="2"/>
              <a:buBlip>
                <a:blip r:embed="rId1"/>
              </a:buBlip>
            </a:pPr>
            <a:r>
              <a:rPr lang="es-MX" altLang="es-ES" sz="2000" dirty="0">
                <a:latin typeface="Tahoma" panose="020B0604030504040204" pitchFamily="34" charset="0"/>
              </a:rPr>
              <a:t> </a:t>
            </a:r>
            <a:r>
              <a:rPr lang="es-MX" altLang="es-ES" sz="2400" dirty="0">
                <a:latin typeface="Tahoma" panose="020B0604030504040204" pitchFamily="34" charset="0"/>
              </a:rPr>
              <a:t>El </a:t>
            </a:r>
            <a:r>
              <a:rPr lang="es-MX" altLang="es-ES" sz="2400" b="1" dirty="0">
                <a:latin typeface="Tahoma" panose="020B0604030504040204" pitchFamily="34" charset="0"/>
              </a:rPr>
              <a:t>almidón</a:t>
            </a:r>
            <a:r>
              <a:rPr lang="es-MX" altLang="es-ES" sz="2400" dirty="0">
                <a:latin typeface="Tahoma" panose="020B0604030504040204" pitchFamily="34" charset="0"/>
              </a:rPr>
              <a:t> se encuentra en cereales, papa, mandioca, batata y en legumbres.</a:t>
            </a:r>
            <a:endParaRPr lang="es-MX" altLang="es-ES" sz="2400" dirty="0">
              <a:latin typeface="Tahoma" panose="020B0604030504040204" pitchFamily="34" charset="0"/>
            </a:endParaRPr>
          </a:p>
        </p:txBody>
      </p:sp>
      <p:sp>
        <p:nvSpPr>
          <p:cNvPr id="4" name="Text Box 3"/>
          <p:cNvSpPr txBox="1">
            <a:spLocks noChangeArrowheads="1"/>
          </p:cNvSpPr>
          <p:nvPr/>
        </p:nvSpPr>
        <p:spPr bwMode="auto">
          <a:xfrm>
            <a:off x="323781" y="1413193"/>
            <a:ext cx="8359775" cy="105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30000"/>
              </a:lnSpc>
              <a:spcBef>
                <a:spcPct val="0"/>
              </a:spcBef>
              <a:buClr>
                <a:srgbClr val="FF9900"/>
              </a:buClr>
              <a:buFont typeface="Wingdings" panose="05000000000000000000" pitchFamily="2" charset="2"/>
              <a:buBlip>
                <a:blip r:embed="rId1"/>
              </a:buBlip>
            </a:pPr>
            <a:r>
              <a:rPr lang="es-MX" altLang="es-ES" sz="2000" dirty="0" smtClean="0">
                <a:latin typeface="Tahoma" panose="020B0604030504040204" pitchFamily="34" charset="0"/>
              </a:rPr>
              <a:t> </a:t>
            </a:r>
            <a:r>
              <a:rPr lang="es-MX" altLang="es-ES" sz="2400" dirty="0" smtClean="0">
                <a:latin typeface="Tahoma" panose="020B0604030504040204" pitchFamily="34" charset="0"/>
              </a:rPr>
              <a:t>El </a:t>
            </a:r>
            <a:r>
              <a:rPr lang="es-MX" altLang="es-ES" sz="2400" b="1" dirty="0">
                <a:latin typeface="Tahoma" panose="020B0604030504040204" pitchFamily="34" charset="0"/>
              </a:rPr>
              <a:t>glucógeno</a:t>
            </a:r>
            <a:r>
              <a:rPr lang="es-MX" altLang="es-ES" sz="2400" dirty="0">
                <a:latin typeface="Tahoma" panose="020B0604030504040204" pitchFamily="34" charset="0"/>
              </a:rPr>
              <a:t> es el polisacárido que se almacena en el organismo animal (hígado y músculo).</a:t>
            </a:r>
            <a:endParaRPr lang="es-MX" altLang="es-ES" sz="2400" dirty="0">
              <a:latin typeface="Tahoma" panose="020B0604030504040204" pitchFamily="34" charset="0"/>
            </a:endParaRPr>
          </a:p>
        </p:txBody>
      </p:sp>
      <p:sp>
        <p:nvSpPr>
          <p:cNvPr id="5" name="Text Box 3"/>
          <p:cNvSpPr txBox="1">
            <a:spLocks noChangeArrowheads="1"/>
          </p:cNvSpPr>
          <p:nvPr/>
        </p:nvSpPr>
        <p:spPr bwMode="auto">
          <a:xfrm>
            <a:off x="323781" y="2277428"/>
            <a:ext cx="8359775" cy="152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30000"/>
              </a:lnSpc>
              <a:spcBef>
                <a:spcPct val="0"/>
              </a:spcBef>
              <a:buClr>
                <a:srgbClr val="FF9900"/>
              </a:buClr>
              <a:buFont typeface="Wingdings" panose="05000000000000000000" pitchFamily="2" charset="2"/>
              <a:buBlip>
                <a:blip r:embed="rId1"/>
              </a:buBlip>
            </a:pPr>
            <a:r>
              <a:rPr lang="es-MX" altLang="es-ES" sz="2000" dirty="0" smtClean="0">
                <a:latin typeface="Tahoma" panose="020B0604030504040204" pitchFamily="34" charset="0"/>
              </a:rPr>
              <a:t> </a:t>
            </a:r>
            <a:r>
              <a:rPr lang="es-MX" altLang="es-ES" sz="2400" dirty="0" smtClean="0">
                <a:latin typeface="Tahoma" panose="020B0604030504040204" pitchFamily="34" charset="0"/>
              </a:rPr>
              <a:t>La </a:t>
            </a:r>
            <a:r>
              <a:rPr lang="es-MX" altLang="es-ES" sz="2400" b="1" dirty="0">
                <a:latin typeface="Tahoma" panose="020B0604030504040204" pitchFamily="34" charset="0"/>
              </a:rPr>
              <a:t>celulosa</a:t>
            </a:r>
            <a:r>
              <a:rPr lang="es-MX" altLang="es-ES" sz="2400" dirty="0">
                <a:latin typeface="Tahoma" panose="020B0604030504040204" pitchFamily="34" charset="0"/>
              </a:rPr>
              <a:t> es el componente principal de las fibras de la madera y de las plantas, el algodón por ejemplo, es celulosa casi pura.</a:t>
            </a:r>
            <a:endParaRPr lang="es-ES" altLang="es-ES" sz="2400" b="1" dirty="0">
              <a:latin typeface="Tahoma" panose="020B0604030504040204" pitchFamily="34" charset="0"/>
            </a:endParaRPr>
          </a:p>
        </p:txBody>
      </p:sp>
      <p:sp>
        <p:nvSpPr>
          <p:cNvPr id="6" name="Text Box 3"/>
          <p:cNvSpPr txBox="1">
            <a:spLocks noChangeArrowheads="1"/>
          </p:cNvSpPr>
          <p:nvPr/>
        </p:nvSpPr>
        <p:spPr bwMode="auto">
          <a:xfrm>
            <a:off x="323781" y="3575368"/>
            <a:ext cx="8359775" cy="105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30000"/>
              </a:lnSpc>
              <a:spcBef>
                <a:spcPct val="0"/>
              </a:spcBef>
              <a:buClr>
                <a:srgbClr val="FF9900"/>
              </a:buClr>
              <a:buFont typeface="Wingdings" panose="05000000000000000000" pitchFamily="2" charset="2"/>
              <a:buBlip>
                <a:blip r:embed="rId1"/>
              </a:buBlip>
            </a:pPr>
            <a:r>
              <a:rPr lang="es-MX" altLang="es-ES" sz="2000" dirty="0" smtClean="0">
                <a:latin typeface="Tahoma" panose="020B0604030504040204" pitchFamily="34" charset="0"/>
              </a:rPr>
              <a:t> </a:t>
            </a:r>
            <a:r>
              <a:rPr lang="es-MX" altLang="es-ES" sz="2400" dirty="0" smtClean="0">
                <a:latin typeface="Tahoma" panose="020B0604030504040204" pitchFamily="34" charset="0"/>
              </a:rPr>
              <a:t>La </a:t>
            </a:r>
            <a:r>
              <a:rPr lang="es-MX" altLang="es-ES" sz="2400" b="1" dirty="0">
                <a:latin typeface="Tahoma" panose="020B0604030504040204" pitchFamily="34" charset="0"/>
              </a:rPr>
              <a:t>quitina</a:t>
            </a:r>
            <a:r>
              <a:rPr lang="es-MX" altLang="es-ES" sz="2400" dirty="0">
                <a:latin typeface="Tahoma" panose="020B0604030504040204" pitchFamily="34" charset="0"/>
              </a:rPr>
              <a:t> constituye la caparazón de los crustáceos y la sustancia estructural de insectos y hongos. </a:t>
            </a:r>
            <a:endParaRPr lang="es-MX" altLang="es-ES" sz="2400" dirty="0">
              <a:latin typeface="Tahoma" panose="020B0604030504040204" pitchFamily="34" charset="0"/>
            </a:endParaRPr>
          </a:p>
        </p:txBody>
      </p:sp>
      <p:sp>
        <p:nvSpPr>
          <p:cNvPr id="7" name="Text Box 3"/>
          <p:cNvSpPr txBox="1">
            <a:spLocks noChangeArrowheads="1"/>
          </p:cNvSpPr>
          <p:nvPr/>
        </p:nvSpPr>
        <p:spPr bwMode="auto">
          <a:xfrm>
            <a:off x="323781" y="4439920"/>
            <a:ext cx="8359775" cy="57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30000"/>
              </a:lnSpc>
              <a:spcBef>
                <a:spcPct val="0"/>
              </a:spcBef>
              <a:buClr>
                <a:srgbClr val="FF9900"/>
              </a:buClr>
              <a:buFont typeface="Wingdings" panose="05000000000000000000" pitchFamily="2" charset="2"/>
              <a:buBlip>
                <a:blip r:embed="rId1"/>
              </a:buBlip>
            </a:pPr>
            <a:r>
              <a:rPr lang="es-MX" altLang="es-ES" sz="2000" dirty="0" smtClean="0">
                <a:latin typeface="Tahoma" panose="020B0604030504040204" pitchFamily="34" charset="0"/>
              </a:rPr>
              <a:t> </a:t>
            </a:r>
            <a:r>
              <a:rPr lang="es-MX" altLang="es-ES" sz="2400" dirty="0" smtClean="0">
                <a:latin typeface="Tahoma" panose="020B0604030504040204" pitchFamily="34" charset="0"/>
              </a:rPr>
              <a:t>Las </a:t>
            </a:r>
            <a:r>
              <a:rPr lang="es-MX" altLang="es-ES" sz="2400" b="1" dirty="0">
                <a:latin typeface="Tahoma" panose="020B0604030504040204" pitchFamily="34" charset="0"/>
              </a:rPr>
              <a:t>pectinas</a:t>
            </a:r>
            <a:r>
              <a:rPr lang="es-MX" altLang="es-ES" sz="2400" dirty="0">
                <a:latin typeface="Tahoma" panose="020B0604030504040204" pitchFamily="34" charset="0"/>
              </a:rPr>
              <a:t> se encuentran principalmente en las frutas.</a:t>
            </a:r>
            <a:endParaRPr lang="es-MX" altLang="es-ES" sz="2400" dirty="0">
              <a:latin typeface="Tahoma" panose="020B0604030504040204" pitchFamily="34" charset="0"/>
            </a:endParaRPr>
          </a:p>
        </p:txBody>
      </p:sp>
      <p:sp>
        <p:nvSpPr>
          <p:cNvPr id="8" name="Text Box 3"/>
          <p:cNvSpPr txBox="1">
            <a:spLocks noChangeArrowheads="1"/>
          </p:cNvSpPr>
          <p:nvPr/>
        </p:nvSpPr>
        <p:spPr bwMode="auto">
          <a:xfrm>
            <a:off x="323146" y="4899025"/>
            <a:ext cx="8359775" cy="2378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30000"/>
              </a:lnSpc>
              <a:spcBef>
                <a:spcPct val="0"/>
              </a:spcBef>
              <a:buClr>
                <a:srgbClr val="FF9900"/>
              </a:buClr>
              <a:buFont typeface="Wingdings" panose="05000000000000000000" pitchFamily="2" charset="2"/>
              <a:buBlip>
                <a:blip r:embed="rId1"/>
              </a:buBlip>
            </a:pPr>
            <a:r>
              <a:rPr lang="es-MX" altLang="es-ES" sz="2000" dirty="0" smtClean="0">
                <a:latin typeface="Tahoma" panose="020B0604030504040204" pitchFamily="34" charset="0"/>
              </a:rPr>
              <a:t> </a:t>
            </a:r>
            <a:r>
              <a:rPr lang="es-MX" altLang="es-ES" sz="2400" dirty="0" smtClean="0">
                <a:latin typeface="Tahoma" panose="020B0604030504040204" pitchFamily="34" charset="0"/>
              </a:rPr>
              <a:t>Las </a:t>
            </a:r>
            <a:r>
              <a:rPr lang="es-MX" altLang="es-ES" sz="2400" b="1" dirty="0" err="1">
                <a:latin typeface="Tahoma" panose="020B0604030504040204" pitchFamily="34" charset="0"/>
              </a:rPr>
              <a:t>hemicelulosas</a:t>
            </a:r>
            <a:r>
              <a:rPr lang="es-MX" altLang="es-ES" sz="2400" dirty="0">
                <a:latin typeface="Tahoma" panose="020B0604030504040204" pitchFamily="34" charset="0"/>
              </a:rPr>
              <a:t> constituyen hasta 15-25% de las maderas y de </a:t>
            </a:r>
            <a:r>
              <a:rPr lang="es-ES" altLang="es-MX" sz="2400" dirty="0">
                <a:latin typeface="Tahoma" panose="020B0604030504040204" pitchFamily="34" charset="0"/>
              </a:rPr>
              <a:t>2</a:t>
            </a:r>
            <a:r>
              <a:rPr lang="es-MX" altLang="es-ES" sz="2400" dirty="0">
                <a:latin typeface="Tahoma" panose="020B0604030504040204" pitchFamily="34" charset="0"/>
              </a:rPr>
              <a:t>5-40% de los residuos de cosechas agrícolas como paja, tallos de maíz, mazorcas, vainas de legumbres y cáscaras de granos.</a:t>
            </a:r>
            <a:endParaRPr lang="es-MX" altLang="es-ES" sz="2400" dirty="0">
              <a:latin typeface="Tahoma" panose="020B0604030504040204" pitchFamily="34" charset="0"/>
            </a:endParaRPr>
          </a:p>
          <a:p>
            <a:pPr algn="just" eaLnBrk="1" hangingPunct="1">
              <a:spcBef>
                <a:spcPct val="0"/>
              </a:spcBef>
              <a:buClr>
                <a:srgbClr val="FF9900"/>
              </a:buClr>
              <a:buFontTx/>
              <a:buNone/>
            </a:pPr>
            <a:endParaRPr lang="es-ES" altLang="es-ES" sz="2400" b="1" dirty="0">
              <a:latin typeface="Tahoma" panose="020B0604030504040204" pitchFamily="34" charset="0"/>
            </a:endParaRPr>
          </a:p>
        </p:txBody>
      </p:sp>
      <p:sp>
        <p:nvSpPr>
          <p:cNvPr id="67586" name="Rectangle 2"/>
          <p:cNvSpPr>
            <a:spLocks noChangeArrowheads="1"/>
          </p:cNvSpPr>
          <p:nvPr/>
        </p:nvSpPr>
        <p:spPr bwMode="auto">
          <a:xfrm>
            <a:off x="0" y="0"/>
            <a:ext cx="6629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Clr>
                <a:schemeClr val="folHlink"/>
              </a:buClr>
              <a:buSzPct val="60000"/>
              <a:buFont typeface="Wingdings" panose="05000000000000000000" pitchFamily="2" charset="2"/>
              <a:buChar char="n"/>
            </a:pPr>
            <a:r>
              <a:rPr lang="es-MX" altLang="es-ES">
                <a:solidFill>
                  <a:srgbClr val="FF6600"/>
                </a:solidFill>
                <a:latin typeface="Tahoma" panose="020B0604030504040204" pitchFamily="34" charset="0"/>
              </a:rPr>
              <a:t>Relación con productos naturales</a:t>
            </a:r>
            <a:endParaRPr lang="es-ES" altLang="es-ES">
              <a:solidFill>
                <a:srgbClr val="FF6600"/>
              </a:solidFill>
              <a:latin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36830" y="0"/>
            <a:ext cx="8434070" cy="774700"/>
          </a:xfrm>
        </p:spPr>
        <p:txBody>
          <a:bodyPr>
            <a:normAutofit fontScale="90000"/>
          </a:bodyPr>
          <a:lstStyle/>
          <a:p>
            <a:pPr eaLnBrk="1" hangingPunct="1">
              <a:defRPr/>
            </a:pPr>
            <a:r>
              <a:rPr lang="es-ES" sz="3600" smtClean="0"/>
              <a:t>Homopolisacáridos </a:t>
            </a:r>
            <a:r>
              <a:rPr lang="es-ES" sz="2800" smtClean="0"/>
              <a:t>(</a:t>
            </a:r>
            <a:r>
              <a:rPr lang="es-ES" sz="2800" smtClean="0">
                <a:effectLst/>
              </a:rPr>
              <a:t>glucanos, mananos, etc)</a:t>
            </a:r>
            <a:endParaRPr lang="es-ES" sz="2800" smtClean="0">
              <a:effectLst/>
            </a:endParaRPr>
          </a:p>
        </p:txBody>
      </p:sp>
      <p:graphicFrame>
        <p:nvGraphicFramePr>
          <p:cNvPr id="137321" name="Group 105"/>
          <p:cNvGraphicFramePr>
            <a:graphicFrameLocks noGrp="1"/>
          </p:cNvGraphicFramePr>
          <p:nvPr>
            <p:ph type="tbl" idx="1"/>
          </p:nvPr>
        </p:nvGraphicFramePr>
        <p:xfrm>
          <a:off x="323850" y="765175"/>
          <a:ext cx="8640763" cy="6102546"/>
        </p:xfrm>
        <a:graphic>
          <a:graphicData uri="http://schemas.openxmlformats.org/drawingml/2006/table">
            <a:tbl>
              <a:tblPr/>
              <a:tblGrid>
                <a:gridCol w="2386013"/>
                <a:gridCol w="2952750"/>
                <a:gridCol w="1584325"/>
                <a:gridCol w="1717675"/>
              </a:tblGrid>
              <a:tr h="5667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1" i="0" u="none" strike="noStrike" cap="none" normalizeH="0" baseline="0" smtClean="0">
                          <a:ln>
                            <a:noFill/>
                          </a:ln>
                          <a:solidFill>
                            <a:srgbClr val="F8F8F8"/>
                          </a:solidFill>
                          <a:effectLst>
                            <a:outerShdw blurRad="38100" dist="38100" dir="2700000" algn="tl">
                              <a:srgbClr val="000000"/>
                            </a:outerShdw>
                          </a:effectLst>
                          <a:latin typeface="Verdana" panose="020B0604030504040204" pitchFamily="34" charset="0"/>
                        </a:rPr>
                        <a:t>Nombre</a:t>
                      </a:r>
                      <a:endParaRPr kumimoji="0" lang="es-ES" sz="1800" b="1" i="0" u="none" strike="noStrike" cap="none" normalizeH="0" baseline="0" smtClean="0">
                        <a:ln>
                          <a:noFill/>
                        </a:ln>
                        <a:solidFill>
                          <a:srgbClr val="F8F8F8"/>
                        </a:solidFill>
                        <a:effectLst>
                          <a:outerShdw blurRad="38100" dist="38100" dir="2700000" algn="tl">
                            <a:srgbClr val="000000"/>
                          </a:outerShdw>
                        </a:effectLst>
                        <a:latin typeface="Verdana" panose="020B0604030504040204" pitchFamily="34"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folHlink">
                            <a:alpha val="56000"/>
                          </a:schemeClr>
                        </a:gs>
                        <a:gs pos="100000">
                          <a:schemeClr val="bg1">
                            <a:alpha val="56000"/>
                          </a:schemeClr>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1" i="0" u="none" strike="noStrike" cap="none" normalizeH="0" baseline="0" smtClean="0">
                          <a:ln>
                            <a:noFill/>
                          </a:ln>
                          <a:solidFill>
                            <a:srgbClr val="F8F8F8"/>
                          </a:solidFill>
                          <a:effectLst>
                            <a:outerShdw blurRad="38100" dist="38100" dir="2700000" algn="tl">
                              <a:srgbClr val="000000"/>
                            </a:outerShdw>
                          </a:effectLst>
                          <a:latin typeface="Verdana" panose="020B0604030504040204" pitchFamily="34" charset="0"/>
                        </a:rPr>
                        <a:t>unidad monosacárida</a:t>
                      </a:r>
                      <a:endParaRPr kumimoji="0" lang="es-ES" sz="1800" b="1" i="0" u="none" strike="noStrike" cap="none" normalizeH="0" baseline="0" smtClean="0">
                        <a:ln>
                          <a:noFill/>
                        </a:ln>
                        <a:solidFill>
                          <a:srgbClr val="F8F8F8"/>
                        </a:solidFill>
                        <a:effectLst>
                          <a:outerShdw blurRad="38100" dist="38100" dir="2700000" algn="tl">
                            <a:srgbClr val="000000"/>
                          </a:outerShdw>
                        </a:effectLst>
                        <a:latin typeface="Verdana" panose="020B060403050404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folHlink">
                            <a:alpha val="56000"/>
                          </a:schemeClr>
                        </a:gs>
                        <a:gs pos="100000">
                          <a:schemeClr val="bg1">
                            <a:alpha val="56000"/>
                          </a:schemeClr>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1" i="0" u="none" strike="noStrike" cap="none" normalizeH="0" baseline="0" smtClean="0">
                          <a:ln>
                            <a:noFill/>
                          </a:ln>
                          <a:solidFill>
                            <a:srgbClr val="F8F8F8"/>
                          </a:solidFill>
                          <a:effectLst>
                            <a:outerShdw blurRad="38100" dist="38100" dir="2700000" algn="tl">
                              <a:srgbClr val="000000"/>
                            </a:outerShdw>
                          </a:effectLst>
                          <a:latin typeface="Verdana" panose="020B0604030504040204" pitchFamily="34" charset="0"/>
                        </a:rPr>
                        <a:t>enlace</a:t>
                      </a:r>
                      <a:endParaRPr kumimoji="0" lang="es-ES" sz="1800" b="1" i="0" u="none" strike="noStrike" cap="none" normalizeH="0" baseline="0" smtClean="0">
                        <a:ln>
                          <a:noFill/>
                        </a:ln>
                        <a:solidFill>
                          <a:srgbClr val="F8F8F8"/>
                        </a:solidFill>
                        <a:effectLst>
                          <a:outerShdw blurRad="38100" dist="38100" dir="2700000" algn="tl">
                            <a:srgbClr val="000000"/>
                          </a:outerShdw>
                        </a:effectLst>
                        <a:latin typeface="Verdana" panose="020B060403050404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folHlink">
                            <a:alpha val="56000"/>
                          </a:schemeClr>
                        </a:gs>
                        <a:gs pos="100000">
                          <a:schemeClr val="bg1">
                            <a:alpha val="56000"/>
                          </a:schemeClr>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1" i="0" u="none" strike="noStrike" cap="none" normalizeH="0" baseline="0" smtClean="0">
                          <a:ln>
                            <a:noFill/>
                          </a:ln>
                          <a:solidFill>
                            <a:srgbClr val="F8F8F8"/>
                          </a:solidFill>
                          <a:effectLst>
                            <a:outerShdw blurRad="38100" dist="38100" dir="2700000" algn="tl">
                              <a:srgbClr val="000000"/>
                            </a:outerShdw>
                          </a:effectLst>
                          <a:latin typeface="Verdana" panose="020B0604030504040204" pitchFamily="34" charset="0"/>
                        </a:rPr>
                        <a:t>función</a:t>
                      </a:r>
                      <a:endParaRPr kumimoji="0" lang="es-ES" sz="1800" b="1" i="0" u="none" strike="noStrike" cap="none" normalizeH="0" baseline="0" smtClean="0">
                        <a:ln>
                          <a:noFill/>
                        </a:ln>
                        <a:solidFill>
                          <a:srgbClr val="F8F8F8"/>
                        </a:solidFill>
                        <a:effectLst>
                          <a:outerShdw blurRad="38100" dist="38100" dir="2700000" algn="tl">
                            <a:srgbClr val="000000"/>
                          </a:outerShdw>
                        </a:effectLst>
                        <a:latin typeface="Verdana" panose="020B060403050404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folHlink">
                            <a:alpha val="56000"/>
                          </a:schemeClr>
                        </a:gs>
                        <a:gs pos="100000">
                          <a:schemeClr val="bg1">
                            <a:alpha val="56000"/>
                          </a:schemeClr>
                        </a:gs>
                      </a:gsLst>
                      <a:lin ang="5400000" scaled="1"/>
                    </a:gradFill>
                  </a:tcPr>
                </a:tc>
              </a:tr>
              <a:tr h="5667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celulosa</a:t>
                      </a:r>
                      <a:endParaRPr kumimoji="0" lang="es-ES" sz="1800" b="0"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glucosa</a:t>
                      </a:r>
                      <a:endPar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rPr>
                        <a:t>b 1</a:t>
                      </a:r>
                      <a:r>
                        <a:rPr kumimoji="0" lang="es-ES" sz="18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4</a:t>
                      </a:r>
                      <a:endParaRPr kumimoji="0" lang="es-ES" sz="18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sym typeface="Wingdings" panose="05000000000000000000" pitchFamily="2" charset="2"/>
                        </a:rPr>
                        <a:t>estructural</a:t>
                      </a:r>
                      <a:endPar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sym typeface="Wingdings" panose="05000000000000000000" pitchFamily="2" charset="2"/>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amilosa</a:t>
                      </a:r>
                      <a:endParaRPr kumimoji="0" lang="es-ES" sz="1800" b="0"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glucosa</a:t>
                      </a:r>
                      <a:endPar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rPr>
                        <a:t>a 1</a:t>
                      </a:r>
                      <a:r>
                        <a:rPr kumimoji="0" lang="es-ES" sz="18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4</a:t>
                      </a:r>
                      <a:endPar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energética</a:t>
                      </a:r>
                      <a:endPar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67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amilopectina</a:t>
                      </a:r>
                      <a:endParaRPr kumimoji="0" lang="es-ES" sz="1800" b="0"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glucosa</a:t>
                      </a:r>
                      <a:endPar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Symbol" panose="05050102010706020507" pitchFamily="18" charset="2"/>
                        <a:buNone/>
                      </a:pPr>
                      <a:r>
                        <a:rPr kumimoji="0" lang="es-ES" sz="18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rPr>
                        <a:t>a1</a:t>
                      </a:r>
                      <a:r>
                        <a:rPr kumimoji="0" lang="es-ES" sz="18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4 </a:t>
                      </a:r>
                      <a:r>
                        <a:rPr kumimoji="0" lang="es-ES" sz="1800" b="0" i="0" u="none" strike="noStrike" cap="none" normalizeH="0" baseline="0" smtClean="0">
                          <a:ln>
                            <a:noFill/>
                          </a:ln>
                          <a:solidFill>
                            <a:schemeClr val="tx2"/>
                          </a:solidFill>
                          <a:effectLst>
                            <a:outerShdw blurRad="38100" dist="38100" dir="2700000" algn="tl">
                              <a:srgbClr val="000000"/>
                            </a:outerShdw>
                          </a:effectLst>
                          <a:latin typeface="Arial" panose="020B0604020202020204" pitchFamily="34" charset="0"/>
                          <a:sym typeface="Wingdings" panose="05000000000000000000" pitchFamily="2" charset="2"/>
                        </a:rPr>
                        <a:t>y </a:t>
                      </a:r>
                      <a:endParaRPr kumimoji="0" lang="es-ES" sz="1800" b="0" i="0" u="none" strike="noStrike" cap="none" normalizeH="0" baseline="0" smtClean="0">
                        <a:ln>
                          <a:noFill/>
                        </a:ln>
                        <a:solidFill>
                          <a:schemeClr val="tx2"/>
                        </a:solidFill>
                        <a:effectLst>
                          <a:outerShdw blurRad="38100" dist="38100" dir="2700000" algn="tl">
                            <a:srgbClr val="000000"/>
                          </a:outerShdw>
                        </a:effectLst>
                        <a:latin typeface="Arial" panose="020B0604020202020204" pitchFamily="34" charset="0"/>
                        <a:sym typeface="Wingdings" panose="05000000000000000000" pitchFamily="2" charset="2"/>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Symbol" panose="05050102010706020507" pitchFamily="18" charset="2"/>
                        <a:buNone/>
                      </a:pPr>
                      <a:r>
                        <a:rPr kumimoji="0" lang="es-ES" sz="18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rPr>
                        <a:t>a 1</a:t>
                      </a:r>
                      <a:r>
                        <a:rPr kumimoji="0" lang="es-ES" sz="18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6</a:t>
                      </a:r>
                      <a:endParaRPr kumimoji="0" lang="es-ES" sz="18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energética</a:t>
                      </a:r>
                      <a:endPar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sym typeface="Wingdings" panose="05000000000000000000" pitchFamily="2" charset="2"/>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67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glucógeno</a:t>
                      </a:r>
                      <a:endParaRPr kumimoji="0" lang="es-ES" sz="1800" b="0"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glucosa</a:t>
                      </a:r>
                      <a:endPar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Symbol" panose="05050102010706020507" pitchFamily="18" charset="2"/>
                        <a:buNone/>
                      </a:pPr>
                      <a:r>
                        <a:rPr kumimoji="0" lang="es-ES" sz="18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rPr>
                        <a:t>a 1</a:t>
                      </a:r>
                      <a:r>
                        <a:rPr kumimoji="0" lang="es-ES" sz="18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4 </a:t>
                      </a:r>
                      <a:r>
                        <a:rPr kumimoji="0" lang="es-ES" sz="1800" b="0" i="0" u="none" strike="noStrike" cap="none" normalizeH="0" baseline="0" smtClean="0">
                          <a:ln>
                            <a:noFill/>
                          </a:ln>
                          <a:solidFill>
                            <a:schemeClr val="tx2"/>
                          </a:solidFill>
                          <a:effectLst>
                            <a:outerShdw blurRad="38100" dist="38100" dir="2700000" algn="tl">
                              <a:srgbClr val="000000"/>
                            </a:outerShdw>
                          </a:effectLst>
                          <a:latin typeface="Arial" panose="020B0604020202020204" pitchFamily="34" charset="0"/>
                          <a:sym typeface="Wingdings" panose="05000000000000000000" pitchFamily="2" charset="2"/>
                        </a:rPr>
                        <a:t>y</a:t>
                      </a:r>
                      <a:endParaRPr kumimoji="0" lang="es-ES" sz="1800" b="0" i="0" u="none" strike="noStrike" cap="none" normalizeH="0" baseline="0" smtClean="0">
                        <a:ln>
                          <a:noFill/>
                        </a:ln>
                        <a:solidFill>
                          <a:schemeClr val="tx2"/>
                        </a:solidFill>
                        <a:effectLst>
                          <a:outerShdw blurRad="38100" dist="38100" dir="2700000" algn="tl">
                            <a:srgbClr val="000000"/>
                          </a:outerShdw>
                        </a:effectLst>
                        <a:latin typeface="Arial" panose="020B0604020202020204" pitchFamily="34" charset="0"/>
                        <a:sym typeface="Wingdings" panose="05000000000000000000" pitchFamily="2" charset="2"/>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Symbol" panose="05050102010706020507" pitchFamily="18" charset="2"/>
                        <a:buNone/>
                      </a:pPr>
                      <a:r>
                        <a:rPr kumimoji="0" lang="es-ES" sz="1800" b="0" i="0" u="none" strike="noStrike" cap="none" normalizeH="0" baseline="0" smtClean="0">
                          <a:ln>
                            <a:noFill/>
                          </a:ln>
                          <a:solidFill>
                            <a:schemeClr val="tx2"/>
                          </a:solidFill>
                          <a:effectLst>
                            <a:outerShdw blurRad="38100" dist="38100" dir="2700000" algn="tl">
                              <a:srgbClr val="000000"/>
                            </a:outerShdw>
                          </a:effectLst>
                          <a:latin typeface="Arial" panose="020B0604020202020204" pitchFamily="34" charset="0"/>
                          <a:sym typeface="Wingdings" panose="05000000000000000000" pitchFamily="2" charset="2"/>
                        </a:rPr>
                        <a:t> </a:t>
                      </a:r>
                      <a:r>
                        <a:rPr kumimoji="0" lang="es-ES" sz="18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rPr>
                        <a:t>a 1</a:t>
                      </a:r>
                      <a:r>
                        <a:rPr kumimoji="0" lang="es-ES" sz="18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6</a:t>
                      </a:r>
                      <a:endParaRPr kumimoji="0" lang="es-ES" sz="18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Symbol" panose="05050102010706020507" pitchFamily="18" charset="2"/>
                        <a:buNone/>
                      </a:pPr>
                      <a:r>
                        <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energética</a:t>
                      </a:r>
                      <a:endPar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67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inulina</a:t>
                      </a:r>
                      <a:endParaRPr kumimoji="0" lang="es-ES" sz="1800" b="0"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fructosa</a:t>
                      </a:r>
                      <a:endPar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rPr>
                        <a:t>b 2</a:t>
                      </a:r>
                      <a:r>
                        <a:rPr kumimoji="0" lang="es-ES" sz="18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1</a:t>
                      </a:r>
                      <a:endPar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energética</a:t>
                      </a:r>
                      <a:endPar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54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quitina</a:t>
                      </a:r>
                      <a:endParaRPr kumimoji="0" lang="es-ES" sz="1800" b="0"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NAc glucosamina</a:t>
                      </a:r>
                      <a:endPar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rPr>
                        <a:t>b 1</a:t>
                      </a:r>
                      <a:r>
                        <a:rPr kumimoji="0" lang="es-ES" sz="18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4</a:t>
                      </a:r>
                      <a:endPar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sym typeface="Wingdings" panose="05000000000000000000" pitchFamily="2" charset="2"/>
                        </a:rPr>
                        <a:t>estructural</a:t>
                      </a:r>
                      <a:endPar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54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Pectina (ácida)</a:t>
                      </a:r>
                      <a:endParaRPr kumimoji="0" lang="es-ES" sz="1800" b="0"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ác.  galacturónico</a:t>
                      </a:r>
                      <a:endPar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rPr>
                        <a:t>a 1</a:t>
                      </a:r>
                      <a:r>
                        <a:rPr kumimoji="0" lang="es-ES" sz="18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4</a:t>
                      </a:r>
                      <a:endPar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estruc/recon.</a:t>
                      </a:r>
                      <a:endPar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54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rgbClr val="FFFF00"/>
                          </a:solidFill>
                          <a:effectLst>
                            <a:outerShdw blurRad="38100" dist="38100" dir="2700000" algn="tl">
                              <a:srgbClr val="000000"/>
                            </a:outerShdw>
                          </a:effectLst>
                          <a:latin typeface="Verdana" panose="020B0604030504040204" pitchFamily="34" charset="0"/>
                        </a:rPr>
                        <a:t>Hemicelulosas:</a:t>
                      </a:r>
                      <a:endParaRPr kumimoji="0" lang="es-ES" sz="1800" b="0" i="0" u="none" strike="noStrike" cap="none" normalizeH="0" baseline="0" smtClean="0">
                        <a:ln>
                          <a:noFill/>
                        </a:ln>
                        <a:solidFill>
                          <a:srgbClr val="FFFF00"/>
                        </a:solidFill>
                        <a:effectLst>
                          <a:outerShdw blurRad="38100" dist="38100" dir="2700000" algn="tl">
                            <a:srgbClr val="000000"/>
                          </a:outerShdw>
                        </a:effectLst>
                        <a:latin typeface="Verdana" panose="020B0604030504040204"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rgbClr val="FFFF00"/>
                          </a:solidFill>
                          <a:effectLst>
                            <a:outerShdw blurRad="38100" dist="38100" dir="2700000" algn="tl">
                              <a:srgbClr val="000000"/>
                            </a:outerShdw>
                          </a:effectLst>
                          <a:latin typeface="Verdana" panose="020B0604030504040204" pitchFamily="34" charset="0"/>
                        </a:rPr>
                        <a:t>Glucano</a:t>
                      </a:r>
                      <a:endParaRPr kumimoji="0" lang="es-ES" sz="1800" b="0" i="0" u="none" strike="noStrike" cap="none" normalizeH="0" baseline="0" smtClean="0">
                        <a:ln>
                          <a:noFill/>
                        </a:ln>
                        <a:solidFill>
                          <a:srgbClr val="FFFF00"/>
                        </a:solidFill>
                        <a:effectLst>
                          <a:outerShdw blurRad="38100" dist="38100" dir="2700000" algn="tl">
                            <a:srgbClr val="000000"/>
                          </a:outerShdw>
                        </a:effectLst>
                        <a:latin typeface="Verdan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glucosa</a:t>
                      </a:r>
                      <a:endPar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rPr>
                        <a:t>b 1</a:t>
                      </a:r>
                      <a:r>
                        <a:rPr kumimoji="0" lang="es-ES" sz="18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4 </a:t>
                      </a:r>
                      <a:r>
                        <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sym typeface="Wingdings" panose="05000000000000000000" pitchFamily="2" charset="2"/>
                        </a:rPr>
                        <a:t>y </a:t>
                      </a:r>
                      <a:endPar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sym typeface="Wingdings" panose="05000000000000000000" pitchFamily="2" charset="2"/>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rPr>
                        <a:t>b 1</a:t>
                      </a:r>
                      <a:r>
                        <a:rPr kumimoji="0" lang="es-ES" sz="18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3</a:t>
                      </a:r>
                      <a:endParaRPr kumimoji="0" lang="es-ES" sz="18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sym typeface="Wingdings" panose="05000000000000000000" pitchFamily="2" charset="2"/>
                        </a:rPr>
                        <a:t>estructural</a:t>
                      </a:r>
                      <a:endPar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5254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rgbClr val="FFFF00"/>
                          </a:solidFill>
                          <a:effectLst>
                            <a:outerShdw blurRad="38100" dist="38100" dir="2700000" algn="tl">
                              <a:srgbClr val="000000"/>
                            </a:outerShdw>
                          </a:effectLst>
                          <a:latin typeface="Verdana" panose="020B0604030504040204" pitchFamily="34" charset="0"/>
                        </a:rPr>
                        <a:t>Hemicelulosas:</a:t>
                      </a:r>
                      <a:endParaRPr kumimoji="0" lang="es-ES" sz="1800" b="0" i="0" u="none" strike="noStrike" cap="none" normalizeH="0" baseline="0" smtClean="0">
                        <a:ln>
                          <a:noFill/>
                        </a:ln>
                        <a:solidFill>
                          <a:srgbClr val="FFFF00"/>
                        </a:solidFill>
                        <a:effectLst>
                          <a:outerShdw blurRad="38100" dist="38100" dir="2700000" algn="tl">
                            <a:srgbClr val="000000"/>
                          </a:outerShdw>
                        </a:effectLst>
                        <a:latin typeface="Verdana" panose="020B0604030504040204"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rgbClr val="FFFF00"/>
                          </a:solidFill>
                          <a:effectLst>
                            <a:outerShdw blurRad="38100" dist="38100" dir="2700000" algn="tl">
                              <a:srgbClr val="000000"/>
                            </a:outerShdw>
                          </a:effectLst>
                          <a:latin typeface="Verdana" panose="020B0604030504040204" pitchFamily="34" charset="0"/>
                        </a:rPr>
                        <a:t>Manano</a:t>
                      </a:r>
                      <a:endParaRPr kumimoji="0" lang="es-ES" sz="1800" b="0" i="0" u="none" strike="noStrike" cap="none" normalizeH="0" baseline="0" smtClean="0">
                        <a:ln>
                          <a:noFill/>
                        </a:ln>
                        <a:solidFill>
                          <a:srgbClr val="FFFF00"/>
                        </a:solidFill>
                        <a:effectLst>
                          <a:outerShdw blurRad="38100" dist="38100" dir="2700000" algn="tl">
                            <a:srgbClr val="000000"/>
                          </a:outerShdw>
                        </a:effectLst>
                        <a:latin typeface="Verdan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manosa</a:t>
                      </a:r>
                      <a:endPar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rPr>
                        <a:t>b 1</a:t>
                      </a:r>
                      <a:r>
                        <a:rPr kumimoji="0" lang="es-ES" sz="18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4</a:t>
                      </a:r>
                      <a:endParaRPr kumimoji="0" lang="es-ES" sz="18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sym typeface="Wingdings" panose="05000000000000000000" pitchFamily="2" charset="2"/>
                        </a:rPr>
                        <a:t>estructural</a:t>
                      </a:r>
                      <a:endPar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Rectangle 4"/>
          <p:cNvSpPr>
            <a:spLocks noGrp="1" noChangeArrowheads="1"/>
          </p:cNvSpPr>
          <p:nvPr>
            <p:ph type="title"/>
          </p:nvPr>
        </p:nvSpPr>
        <p:spPr/>
        <p:txBody>
          <a:bodyPr/>
          <a:lstStyle/>
          <a:p>
            <a:pPr eaLnBrk="1" hangingPunct="1">
              <a:defRPr/>
            </a:pPr>
            <a:r>
              <a:rPr lang="es-ES" sz="3600" smtClean="0"/>
              <a:t>Polisacáridos hemicelulósicos:</a:t>
            </a:r>
            <a:br>
              <a:rPr lang="es-ES" sz="3600" smtClean="0"/>
            </a:br>
            <a:r>
              <a:rPr lang="es-ES" sz="3600" smtClean="0">
                <a:latin typeface="Symbol" panose="05050102010706020507" pitchFamily="18" charset="2"/>
              </a:rPr>
              <a:t>b</a:t>
            </a:r>
            <a:r>
              <a:rPr lang="es-ES" sz="3600" smtClean="0"/>
              <a:t>(1-3) (1-4) – D- glucano</a:t>
            </a:r>
            <a:endParaRPr lang="es-ES" sz="3600" smtClean="0"/>
          </a:p>
        </p:txBody>
      </p:sp>
      <p:pic>
        <p:nvPicPr>
          <p:cNvPr id="56323" name="Picture 5"/>
          <p:cNvPicPr>
            <a:picLocks noChangeAspect="1" noChangeArrowheads="1"/>
          </p:cNvPicPr>
          <p:nvPr/>
        </p:nvPicPr>
        <p:blipFill>
          <a:blip r:embed="rId1" cstate="print"/>
          <a:srcRect/>
          <a:stretch>
            <a:fillRect/>
          </a:stretch>
        </p:blipFill>
        <p:spPr bwMode="auto">
          <a:xfrm>
            <a:off x="250825" y="1557338"/>
            <a:ext cx="8634413" cy="5116512"/>
          </a:xfrm>
          <a:prstGeom prst="rect">
            <a:avLst/>
          </a:prstGeom>
          <a:noFill/>
          <a:ln w="9525">
            <a:noFill/>
            <a:miter lim="800000"/>
            <a:headEnd/>
            <a:tailEnd/>
          </a:ln>
        </p:spPr>
      </p:pic>
      <p:sp>
        <p:nvSpPr>
          <p:cNvPr id="56324" name="Text Box 6"/>
          <p:cNvSpPr txBox="1">
            <a:spLocks noChangeArrowheads="1"/>
          </p:cNvSpPr>
          <p:nvPr/>
        </p:nvSpPr>
        <p:spPr bwMode="auto">
          <a:xfrm>
            <a:off x="3203575" y="2781300"/>
            <a:ext cx="1081088" cy="376238"/>
          </a:xfrm>
          <a:prstGeom prst="rect">
            <a:avLst/>
          </a:prstGeom>
          <a:noFill/>
          <a:ln w="9525">
            <a:solidFill>
              <a:schemeClr val="bg2"/>
            </a:solidFill>
            <a:miter lim="800000"/>
          </a:ln>
        </p:spPr>
        <p:txBody>
          <a:bodyPr>
            <a:spAutoFit/>
          </a:bodyPr>
          <a:lstStyle/>
          <a:p>
            <a:pPr>
              <a:spcBef>
                <a:spcPct val="50000"/>
              </a:spcBef>
            </a:pPr>
            <a:r>
              <a:rPr lang="es-ES">
                <a:solidFill>
                  <a:srgbClr val="FF3300"/>
                </a:solidFill>
                <a:latin typeface="Symbol" panose="05050102010706020507" pitchFamily="18" charset="2"/>
              </a:rPr>
              <a:t>b</a:t>
            </a:r>
            <a:r>
              <a:rPr lang="es-ES">
                <a:solidFill>
                  <a:srgbClr val="FF3300"/>
                </a:solidFill>
              </a:rPr>
              <a:t> 1</a:t>
            </a:r>
            <a:r>
              <a:rPr lang="es-ES">
                <a:solidFill>
                  <a:srgbClr val="FF3300"/>
                </a:solidFill>
                <a:sym typeface="Wingdings" panose="05000000000000000000" pitchFamily="2" charset="2"/>
              </a:rPr>
              <a:t>4</a:t>
            </a:r>
            <a:endParaRPr lang="es-ES">
              <a:solidFill>
                <a:srgbClr val="FF3300"/>
              </a:solidFill>
              <a:sym typeface="Wingdings" panose="05000000000000000000" pitchFamily="2" charset="2"/>
            </a:endParaRPr>
          </a:p>
        </p:txBody>
      </p:sp>
      <p:sp>
        <p:nvSpPr>
          <p:cNvPr id="56325" name="Line 8"/>
          <p:cNvSpPr>
            <a:spLocks noChangeShapeType="1"/>
          </p:cNvSpPr>
          <p:nvPr/>
        </p:nvSpPr>
        <p:spPr bwMode="auto">
          <a:xfrm flipH="1">
            <a:off x="3348038" y="3141663"/>
            <a:ext cx="287337" cy="863600"/>
          </a:xfrm>
          <a:prstGeom prst="line">
            <a:avLst/>
          </a:prstGeom>
          <a:noFill/>
          <a:ln w="9525">
            <a:solidFill>
              <a:schemeClr val="bg2"/>
            </a:solidFill>
            <a:round/>
            <a:tailEnd type="triangle" w="med" len="med"/>
          </a:ln>
        </p:spPr>
        <p:txBody>
          <a:bodyPr/>
          <a:lstStyle/>
          <a:p>
            <a:endParaRPr lang="es-AR"/>
          </a:p>
        </p:txBody>
      </p:sp>
      <p:sp>
        <p:nvSpPr>
          <p:cNvPr id="56326" name="Text Box 9"/>
          <p:cNvSpPr txBox="1">
            <a:spLocks noChangeArrowheads="1"/>
          </p:cNvSpPr>
          <p:nvPr/>
        </p:nvSpPr>
        <p:spPr bwMode="auto">
          <a:xfrm>
            <a:off x="4427538" y="3933825"/>
            <a:ext cx="1081087" cy="376238"/>
          </a:xfrm>
          <a:prstGeom prst="rect">
            <a:avLst/>
          </a:prstGeom>
          <a:noFill/>
          <a:ln w="9525">
            <a:solidFill>
              <a:schemeClr val="bg2"/>
            </a:solidFill>
            <a:miter lim="800000"/>
          </a:ln>
        </p:spPr>
        <p:txBody>
          <a:bodyPr>
            <a:spAutoFit/>
          </a:bodyPr>
          <a:lstStyle/>
          <a:p>
            <a:pPr>
              <a:spcBef>
                <a:spcPct val="50000"/>
              </a:spcBef>
            </a:pPr>
            <a:r>
              <a:rPr lang="es-ES">
                <a:solidFill>
                  <a:srgbClr val="FF3300"/>
                </a:solidFill>
                <a:latin typeface="Symbol" panose="05050102010706020507" pitchFamily="18" charset="2"/>
              </a:rPr>
              <a:t>b</a:t>
            </a:r>
            <a:r>
              <a:rPr lang="es-ES">
                <a:solidFill>
                  <a:srgbClr val="FF3300"/>
                </a:solidFill>
              </a:rPr>
              <a:t> 1</a:t>
            </a:r>
            <a:r>
              <a:rPr lang="es-ES">
                <a:solidFill>
                  <a:srgbClr val="FF3300"/>
                </a:solidFill>
                <a:sym typeface="Wingdings" panose="05000000000000000000" pitchFamily="2" charset="2"/>
              </a:rPr>
              <a:t>3</a:t>
            </a:r>
            <a:endParaRPr lang="es-ES">
              <a:solidFill>
                <a:srgbClr val="FF3300"/>
              </a:solidFill>
              <a:sym typeface="Wingdings" panose="05000000000000000000" pitchFamily="2" charset="2"/>
            </a:endParaRPr>
          </a:p>
        </p:txBody>
      </p:sp>
      <p:sp>
        <p:nvSpPr>
          <p:cNvPr id="56327" name="Line 10"/>
          <p:cNvSpPr>
            <a:spLocks noChangeShapeType="1"/>
          </p:cNvSpPr>
          <p:nvPr/>
        </p:nvSpPr>
        <p:spPr bwMode="auto">
          <a:xfrm flipH="1">
            <a:off x="4427538" y="4292600"/>
            <a:ext cx="287337" cy="863600"/>
          </a:xfrm>
          <a:prstGeom prst="line">
            <a:avLst/>
          </a:prstGeom>
          <a:noFill/>
          <a:ln w="9525">
            <a:solidFill>
              <a:schemeClr val="bg2"/>
            </a:solidFill>
            <a:round/>
            <a:tailEnd type="triangle" w="med" len="med"/>
          </a:ln>
        </p:spPr>
        <p:txBody>
          <a:bodyPr/>
          <a:lstStyle/>
          <a:p>
            <a:endParaRPr lang="es-AR"/>
          </a:p>
        </p:txBody>
      </p:sp>
      <p:sp>
        <p:nvSpPr>
          <p:cNvPr id="138251" name="Text Box 11"/>
          <p:cNvSpPr txBox="1">
            <a:spLocks noChangeArrowheads="1"/>
          </p:cNvSpPr>
          <p:nvPr/>
        </p:nvSpPr>
        <p:spPr bwMode="auto">
          <a:xfrm>
            <a:off x="6948488" y="0"/>
            <a:ext cx="2195512" cy="336550"/>
          </a:xfrm>
          <a:prstGeom prst="rect">
            <a:avLst/>
          </a:prstGeom>
          <a:noFill/>
          <a:ln w="9525">
            <a:noFill/>
            <a:miter lim="800000"/>
          </a:ln>
          <a:effectLst/>
        </p:spPr>
        <p:txBody>
          <a:bodyPr>
            <a:spAutoFit/>
          </a:bodyPr>
          <a:lstStyle/>
          <a:p>
            <a:pPr>
              <a:spcBef>
                <a:spcPct val="50000"/>
              </a:spcBef>
              <a:defRPr/>
            </a:pPr>
            <a:r>
              <a:rPr lang="es-ES" sz="1600" i="1" u="sng">
                <a:solidFill>
                  <a:schemeClr val="hlink"/>
                </a:solidFill>
                <a:effectLst>
                  <a:outerShdw blurRad="38100" dist="38100" dir="2700000" algn="tl">
                    <a:srgbClr val="000000"/>
                  </a:outerShdw>
                </a:effectLst>
              </a:rPr>
              <a:t>Homopolisacáridos</a:t>
            </a:r>
            <a:endParaRPr lang="es-ES" sz="1600" i="1" u="sng">
              <a:solidFill>
                <a:schemeClr val="hlink"/>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5"/>
          <p:cNvPicPr>
            <a:picLocks noChangeAspect="1" noChangeArrowheads="1"/>
          </p:cNvPicPr>
          <p:nvPr/>
        </p:nvPicPr>
        <p:blipFill>
          <a:blip r:embed="rId1" cstate="print"/>
          <a:srcRect/>
          <a:stretch>
            <a:fillRect/>
          </a:stretch>
        </p:blipFill>
        <p:spPr bwMode="auto">
          <a:xfrm>
            <a:off x="104775" y="1666240"/>
            <a:ext cx="8933815" cy="3531870"/>
          </a:xfrm>
          <a:prstGeom prst="rect">
            <a:avLst/>
          </a:prstGeom>
          <a:noFill/>
          <a:ln w="9525">
            <a:noFill/>
            <a:miter lim="800000"/>
            <a:headEnd/>
            <a:tailEnd/>
          </a:ln>
        </p:spPr>
      </p:pic>
      <p:sp>
        <p:nvSpPr>
          <p:cNvPr id="140294" name="Rectangle 6"/>
          <p:cNvSpPr>
            <a:spLocks noGrp="1" noChangeArrowheads="1"/>
          </p:cNvSpPr>
          <p:nvPr>
            <p:ph type="title"/>
          </p:nvPr>
        </p:nvSpPr>
        <p:spPr/>
        <p:txBody>
          <a:bodyPr/>
          <a:lstStyle/>
          <a:p>
            <a:pPr eaLnBrk="1" hangingPunct="1">
              <a:defRPr/>
            </a:pPr>
            <a:r>
              <a:rPr lang="es-ES" sz="3600" smtClean="0"/>
              <a:t>Polisacáridos hemicelulósicos:</a:t>
            </a:r>
            <a:br>
              <a:rPr lang="es-ES" sz="3600" smtClean="0"/>
            </a:br>
            <a:r>
              <a:rPr lang="es-ES" sz="3600" smtClean="0"/>
              <a:t>manano</a:t>
            </a:r>
            <a:endParaRPr lang="es-ES" sz="3600" smtClean="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914400" y="260648"/>
            <a:ext cx="8229600" cy="1399032"/>
          </a:xfrm>
        </p:spPr>
        <p:txBody>
          <a:bodyPr/>
          <a:lstStyle/>
          <a:p>
            <a:pPr eaLnBrk="1" hangingPunct="1">
              <a:defRPr/>
            </a:pPr>
            <a:r>
              <a:rPr lang="es-ES" sz="4800" dirty="0" err="1" smtClean="0"/>
              <a:t>Heteropolisacáridos</a:t>
            </a:r>
            <a:endParaRPr lang="es-ES" sz="4800" dirty="0" smtClean="0">
              <a:effectLst/>
            </a:endParaRPr>
          </a:p>
        </p:txBody>
      </p:sp>
      <p:sp>
        <p:nvSpPr>
          <p:cNvPr id="115789" name="Rectangle 77"/>
          <p:cNvSpPr>
            <a:spLocks noGrp="1" noChangeArrowheads="1"/>
          </p:cNvSpPr>
          <p:nvPr>
            <p:ph idx="1"/>
          </p:nvPr>
        </p:nvSpPr>
        <p:spPr>
          <a:xfrm>
            <a:off x="1258888" y="2420938"/>
            <a:ext cx="7439025" cy="2189162"/>
          </a:xfrm>
        </p:spPr>
        <p:txBody>
          <a:bodyPr/>
          <a:lstStyle/>
          <a:p>
            <a:pPr eaLnBrk="1" hangingPunct="1">
              <a:defRPr/>
            </a:pPr>
            <a:r>
              <a:rPr lang="es-ES" sz="4000" smtClean="0"/>
              <a:t> presentes en animales</a:t>
            </a:r>
            <a:endParaRPr lang="es-ES" sz="4000" smtClean="0"/>
          </a:p>
          <a:p>
            <a:pPr eaLnBrk="1" hangingPunct="1">
              <a:defRPr/>
            </a:pPr>
            <a:r>
              <a:rPr lang="es-ES" sz="4000" smtClean="0"/>
              <a:t> presentes en vegetales</a:t>
            </a:r>
            <a:endParaRPr lang="es-ES" sz="4000" smtClean="0"/>
          </a:p>
        </p:txBody>
      </p:sp>
      <p:pic>
        <p:nvPicPr>
          <p:cNvPr id="58372" name="Picture 62"/>
          <p:cNvPicPr>
            <a:picLocks noChangeAspect="1" noChangeArrowheads="1"/>
          </p:cNvPicPr>
          <p:nvPr/>
        </p:nvPicPr>
        <p:blipFill>
          <a:blip r:embed="rId1" cstate="print"/>
          <a:srcRect/>
          <a:stretch>
            <a:fillRect/>
          </a:stretch>
        </p:blipFill>
        <p:spPr bwMode="auto">
          <a:xfrm>
            <a:off x="827584" y="260648"/>
            <a:ext cx="477837" cy="1439863"/>
          </a:xfrm>
          <a:prstGeom prst="rect">
            <a:avLst/>
          </a:prstGeom>
          <a:noFill/>
          <a:ln w="9525">
            <a:noFill/>
            <a:miter lim="800000"/>
            <a:headEnd/>
            <a:tailEnd/>
          </a:ln>
        </p:spPr>
      </p:pic>
      <p:pic>
        <p:nvPicPr>
          <p:cNvPr id="58373" name="Picture 63"/>
          <p:cNvPicPr>
            <a:picLocks noChangeAspect="1" noChangeArrowheads="1"/>
          </p:cNvPicPr>
          <p:nvPr/>
        </p:nvPicPr>
        <p:blipFill>
          <a:blip r:embed="rId2" cstate="print"/>
          <a:srcRect/>
          <a:stretch>
            <a:fillRect/>
          </a:stretch>
        </p:blipFill>
        <p:spPr bwMode="auto">
          <a:xfrm>
            <a:off x="7740650" y="333375"/>
            <a:ext cx="509588" cy="1511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defRPr/>
            </a:pPr>
            <a:r>
              <a:rPr lang="es-ES" smtClean="0"/>
              <a:t>Monosacáridos</a:t>
            </a:r>
            <a:endParaRPr lang="es-ES" smtClean="0"/>
          </a:p>
        </p:txBody>
      </p:sp>
      <p:sp>
        <p:nvSpPr>
          <p:cNvPr id="50179" name="Rectangle 3"/>
          <p:cNvSpPr>
            <a:spLocks noGrp="1" noChangeArrowheads="1"/>
          </p:cNvSpPr>
          <p:nvPr>
            <p:ph idx="1"/>
          </p:nvPr>
        </p:nvSpPr>
        <p:spPr>
          <a:xfrm>
            <a:off x="457200" y="1600200"/>
            <a:ext cx="8147050" cy="1252538"/>
          </a:xfrm>
        </p:spPr>
        <p:txBody>
          <a:bodyPr/>
          <a:lstStyle/>
          <a:p>
            <a:pPr algn="ctr" eaLnBrk="1" hangingPunct="1">
              <a:buFont typeface="Wingdings" panose="05000000000000000000" pitchFamily="2" charset="2"/>
              <a:buNone/>
              <a:defRPr/>
            </a:pPr>
            <a:r>
              <a:rPr lang="es-ES" sz="3600" b="1" smtClean="0"/>
              <a:t>C</a:t>
            </a:r>
            <a:r>
              <a:rPr lang="es-ES" sz="3600" b="1" baseline="-25000" smtClean="0"/>
              <a:t>n</a:t>
            </a:r>
            <a:r>
              <a:rPr lang="es-ES" sz="3600" b="1" smtClean="0"/>
              <a:t>(H</a:t>
            </a:r>
            <a:r>
              <a:rPr lang="es-ES" sz="3600" b="1" baseline="-25000" smtClean="0"/>
              <a:t>2</a:t>
            </a:r>
            <a:r>
              <a:rPr lang="es-ES" sz="3600" b="1" smtClean="0"/>
              <a:t>O)</a:t>
            </a:r>
            <a:r>
              <a:rPr lang="es-ES" sz="3600" b="1" baseline="-25000" smtClean="0"/>
              <a:t>n</a:t>
            </a:r>
            <a:endParaRPr lang="es-ES" sz="3600" b="1" baseline="-25000" smtClean="0"/>
          </a:p>
          <a:p>
            <a:pPr eaLnBrk="1" hangingPunct="1">
              <a:buFont typeface="Wingdings" panose="05000000000000000000" pitchFamily="2" charset="2"/>
              <a:buNone/>
              <a:defRPr/>
            </a:pPr>
            <a:endParaRPr lang="es-ES" smtClean="0"/>
          </a:p>
        </p:txBody>
      </p:sp>
      <p:pic>
        <p:nvPicPr>
          <p:cNvPr id="6148" name="Picture 4"/>
          <p:cNvPicPr>
            <a:picLocks noChangeAspect="1" noChangeArrowheads="1"/>
          </p:cNvPicPr>
          <p:nvPr/>
        </p:nvPicPr>
        <p:blipFill>
          <a:blip r:embed="rId1" cstate="print"/>
          <a:srcRect/>
          <a:stretch>
            <a:fillRect/>
          </a:stretch>
        </p:blipFill>
        <p:spPr bwMode="auto">
          <a:xfrm>
            <a:off x="2987675" y="3860800"/>
            <a:ext cx="1966913" cy="2708275"/>
          </a:xfrm>
          <a:prstGeom prst="rect">
            <a:avLst/>
          </a:prstGeom>
          <a:noFill/>
          <a:ln w="9525">
            <a:noFill/>
            <a:miter lim="800000"/>
            <a:headEnd/>
            <a:tailEnd/>
          </a:ln>
        </p:spPr>
      </p:pic>
      <p:sp>
        <p:nvSpPr>
          <p:cNvPr id="50181" name="Rectangle 5"/>
          <p:cNvSpPr>
            <a:spLocks noChangeArrowheads="1"/>
          </p:cNvSpPr>
          <p:nvPr/>
        </p:nvSpPr>
        <p:spPr bwMode="auto">
          <a:xfrm>
            <a:off x="395288" y="2420938"/>
            <a:ext cx="8147050" cy="2189162"/>
          </a:xfrm>
          <a:prstGeom prst="rect">
            <a:avLst/>
          </a:prstGeom>
          <a:noFill/>
          <a:ln w="9525">
            <a:noFill/>
            <a:miter lim="800000"/>
          </a:ln>
          <a:effectLst/>
        </p:spPr>
        <p:txBody>
          <a:bodyPr/>
          <a:lstStyle/>
          <a:p>
            <a:pPr marL="342900" indent="-342900">
              <a:lnSpc>
                <a:spcPct val="90000"/>
              </a:lnSpc>
              <a:spcBef>
                <a:spcPct val="20000"/>
              </a:spcBef>
              <a:buClr>
                <a:schemeClr val="hlink"/>
              </a:buClr>
              <a:buSzPct val="70000"/>
              <a:buFont typeface="Wingdings" panose="05000000000000000000" pitchFamily="2" charset="2"/>
              <a:buChar char="u"/>
              <a:defRPr/>
            </a:pPr>
            <a:endParaRPr lang="es-ES" sz="3600" b="1">
              <a:effectLst>
                <a:outerShdw blurRad="38100" dist="38100" dir="2700000" algn="tl">
                  <a:srgbClr val="000000"/>
                </a:outerShdw>
              </a:effectLst>
            </a:endParaRPr>
          </a:p>
          <a:p>
            <a:pPr marL="342900" indent="-342900">
              <a:lnSpc>
                <a:spcPct val="90000"/>
              </a:lnSpc>
              <a:spcBef>
                <a:spcPct val="20000"/>
              </a:spcBef>
              <a:buClr>
                <a:schemeClr val="hlink"/>
              </a:buClr>
              <a:buSzPct val="70000"/>
              <a:buFont typeface="Wingdings" panose="05000000000000000000" pitchFamily="2" charset="2"/>
              <a:buChar char="u"/>
              <a:defRPr/>
            </a:pPr>
            <a:r>
              <a:rPr lang="es-ES" sz="3200" b="1">
                <a:effectLst>
                  <a:outerShdw blurRad="38100" dist="38100" dir="2700000" algn="tl">
                    <a:srgbClr val="000000"/>
                  </a:outerShdw>
                </a:effectLst>
              </a:rPr>
              <a:t>Ejemplos</a:t>
            </a:r>
            <a:r>
              <a:rPr lang="es-ES" sz="3200">
                <a:effectLst>
                  <a:outerShdw blurRad="38100" dist="38100" dir="2700000" algn="tl">
                    <a:srgbClr val="000000"/>
                  </a:outerShdw>
                </a:effectLst>
              </a:rPr>
              <a:t>:</a:t>
            </a:r>
            <a:endParaRPr lang="es-ES" sz="3200">
              <a:effectLst>
                <a:outerShdw blurRad="38100" dist="38100" dir="2700000" algn="tl">
                  <a:srgbClr val="000000"/>
                </a:outerShdw>
              </a:effectLst>
            </a:endParaRPr>
          </a:p>
        </p:txBody>
      </p:sp>
      <p:pic>
        <p:nvPicPr>
          <p:cNvPr id="6150" name="Picture 6"/>
          <p:cNvPicPr>
            <a:picLocks noChangeAspect="1" noChangeArrowheads="1"/>
          </p:cNvPicPr>
          <p:nvPr/>
        </p:nvPicPr>
        <p:blipFill>
          <a:blip r:embed="rId2" cstate="print"/>
          <a:srcRect/>
          <a:stretch>
            <a:fillRect/>
          </a:stretch>
        </p:blipFill>
        <p:spPr bwMode="auto">
          <a:xfrm>
            <a:off x="6156325" y="3933825"/>
            <a:ext cx="2024063" cy="2663825"/>
          </a:xfrm>
          <a:prstGeom prst="rect">
            <a:avLst/>
          </a:prstGeom>
          <a:noFill/>
          <a:ln w="9525">
            <a:noFill/>
            <a:miter lim="800000"/>
            <a:headEnd/>
            <a:tailEnd/>
          </a:ln>
        </p:spPr>
      </p:pic>
      <p:sp>
        <p:nvSpPr>
          <p:cNvPr id="50183" name="Rectangle 7"/>
          <p:cNvSpPr>
            <a:spLocks noChangeArrowheads="1"/>
          </p:cNvSpPr>
          <p:nvPr/>
        </p:nvSpPr>
        <p:spPr bwMode="auto">
          <a:xfrm>
            <a:off x="3203575" y="4724400"/>
            <a:ext cx="1439863" cy="360363"/>
          </a:xfrm>
          <a:prstGeom prst="rect">
            <a:avLst/>
          </a:prstGeom>
          <a:solidFill>
            <a:schemeClr val="accent1">
              <a:alpha val="34901"/>
            </a:schemeClr>
          </a:solidFill>
          <a:ln w="9525">
            <a:solidFill>
              <a:schemeClr val="tx1"/>
            </a:solidFill>
            <a:miter lim="800000"/>
          </a:ln>
        </p:spPr>
        <p:txBody>
          <a:bodyPr wrap="none" anchor="ctr"/>
          <a:lstStyle/>
          <a:p>
            <a:endParaRPr lang="es-AR"/>
          </a:p>
        </p:txBody>
      </p:sp>
      <p:sp>
        <p:nvSpPr>
          <p:cNvPr id="50184" name="Text Box 8"/>
          <p:cNvSpPr txBox="1">
            <a:spLocks noChangeArrowheads="1"/>
          </p:cNvSpPr>
          <p:nvPr/>
        </p:nvSpPr>
        <p:spPr bwMode="auto">
          <a:xfrm>
            <a:off x="0" y="4076700"/>
            <a:ext cx="2339975" cy="2016125"/>
          </a:xfrm>
          <a:prstGeom prst="rect">
            <a:avLst/>
          </a:prstGeom>
          <a:noFill/>
          <a:ln w="9525">
            <a:noFill/>
            <a:miter lim="800000"/>
          </a:ln>
          <a:effectLst/>
        </p:spPr>
        <p:txBody>
          <a:bodyPr>
            <a:spAutoFit/>
          </a:bodyPr>
          <a:lstStyle/>
          <a:p>
            <a:pPr>
              <a:spcBef>
                <a:spcPct val="50000"/>
              </a:spcBef>
              <a:defRPr/>
            </a:pPr>
            <a:r>
              <a:rPr lang="es-ES" b="1">
                <a:solidFill>
                  <a:schemeClr val="hlink"/>
                </a:solidFill>
                <a:effectLst>
                  <a:outerShdw blurRad="38100" dist="38100" dir="2700000" algn="tl">
                    <a:srgbClr val="000000"/>
                  </a:outerShdw>
                </a:effectLst>
              </a:rPr>
              <a:t>¡¡Cuidado!!</a:t>
            </a:r>
            <a:endParaRPr lang="es-ES" b="1">
              <a:solidFill>
                <a:schemeClr val="hlink"/>
              </a:solidFill>
              <a:effectLst>
                <a:outerShdw blurRad="38100" dist="38100" dir="2700000" algn="tl">
                  <a:srgbClr val="000000"/>
                </a:outerShdw>
              </a:effectLst>
            </a:endParaRPr>
          </a:p>
          <a:p>
            <a:pPr>
              <a:spcBef>
                <a:spcPct val="50000"/>
              </a:spcBef>
              <a:defRPr/>
            </a:pPr>
            <a:r>
              <a:rPr lang="es-ES" b="1" u="sng">
                <a:solidFill>
                  <a:schemeClr val="hlink"/>
                </a:solidFill>
                <a:effectLst>
                  <a:outerShdw blurRad="38100" dist="38100" dir="2700000" algn="tl">
                    <a:srgbClr val="000000"/>
                  </a:outerShdw>
                </a:effectLst>
              </a:rPr>
              <a:t>C asimétrico</a:t>
            </a:r>
            <a:endParaRPr lang="es-ES" b="1" u="sng">
              <a:solidFill>
                <a:schemeClr val="hlink"/>
              </a:solidFill>
              <a:effectLst>
                <a:outerShdw blurRad="38100" dist="38100" dir="2700000" algn="tl">
                  <a:srgbClr val="000000"/>
                </a:outerShdw>
              </a:effectLst>
            </a:endParaRPr>
          </a:p>
          <a:p>
            <a:pPr>
              <a:spcBef>
                <a:spcPct val="50000"/>
              </a:spcBef>
              <a:defRPr/>
            </a:pPr>
            <a:r>
              <a:rPr lang="es-ES" b="1">
                <a:solidFill>
                  <a:schemeClr val="hlink"/>
                </a:solidFill>
                <a:effectLst>
                  <a:outerShdw blurRad="38100" dist="38100" dir="2700000" algn="tl">
                    <a:srgbClr val="000000"/>
                  </a:outerShdw>
                </a:effectLst>
              </a:rPr>
              <a:t>No es lo mismo escribir el –OH a la izquierda que a la derecha</a:t>
            </a:r>
            <a:endParaRPr lang="es-ES" b="1">
              <a:solidFill>
                <a:schemeClr val="hlink"/>
              </a:solidFill>
              <a:effectLst>
                <a:outerShdw blurRad="38100" dist="38100" dir="2700000" algn="tl">
                  <a:srgbClr val="000000"/>
                </a:outerShdw>
              </a:effectLst>
            </a:endParaRPr>
          </a:p>
        </p:txBody>
      </p:sp>
      <p:sp>
        <p:nvSpPr>
          <p:cNvPr id="50186" name="AutoShape 10"/>
          <p:cNvSpPr>
            <a:spLocks noChangeArrowheads="1"/>
          </p:cNvSpPr>
          <p:nvPr/>
        </p:nvSpPr>
        <p:spPr bwMode="auto">
          <a:xfrm>
            <a:off x="2124075" y="4652963"/>
            <a:ext cx="576263" cy="360362"/>
          </a:xfrm>
          <a:prstGeom prst="rightArrow">
            <a:avLst>
              <a:gd name="adj1" fmla="val 50000"/>
              <a:gd name="adj2" fmla="val 39978"/>
            </a:avLst>
          </a:prstGeom>
          <a:solidFill>
            <a:schemeClr val="hlink"/>
          </a:solidFill>
          <a:ln w="9525">
            <a:solidFill>
              <a:schemeClr val="hlink"/>
            </a:solidFill>
            <a:miter lim="800000"/>
          </a:ln>
        </p:spPr>
        <p:txBody>
          <a:bodyPr wrap="none" anchor="ctr"/>
          <a:lstStyle/>
          <a:p>
            <a:endParaRPr lang="es-AR"/>
          </a:p>
        </p:txBody>
      </p:sp>
      <p:sp>
        <p:nvSpPr>
          <p:cNvPr id="50187" name="Oval 11"/>
          <p:cNvSpPr>
            <a:spLocks noChangeArrowheads="1"/>
          </p:cNvSpPr>
          <p:nvPr/>
        </p:nvSpPr>
        <p:spPr bwMode="auto">
          <a:xfrm>
            <a:off x="3059113" y="5949950"/>
            <a:ext cx="360362" cy="287338"/>
          </a:xfrm>
          <a:prstGeom prst="ellipse">
            <a:avLst/>
          </a:prstGeom>
          <a:solidFill>
            <a:schemeClr val="hlink">
              <a:alpha val="18039"/>
            </a:schemeClr>
          </a:solidFill>
          <a:ln w="9525">
            <a:solidFill>
              <a:schemeClr val="hlink"/>
            </a:solidFill>
            <a:round/>
          </a:ln>
        </p:spPr>
        <p:txBody>
          <a:bodyPr wrap="none" anchor="ctr"/>
          <a:lstStyle/>
          <a:p>
            <a:endParaRPr lang="es-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50183"/>
                                        </p:tgtEl>
                                        <p:attrNameLst>
                                          <p:attrName>style.visibility</p:attrName>
                                        </p:attrNameLst>
                                      </p:cBhvr>
                                      <p:to>
                                        <p:strVal val="visible"/>
                                      </p:to>
                                    </p:set>
                                    <p:anim calcmode="lin" valueType="num">
                                      <p:cBhvr additive="base">
                                        <p:cTn id="7" dur="1000" fill="hold"/>
                                        <p:tgtEl>
                                          <p:spTgt spid="50183"/>
                                        </p:tgtEl>
                                        <p:attrNameLst>
                                          <p:attrName>ppt_x</p:attrName>
                                        </p:attrNameLst>
                                      </p:cBhvr>
                                      <p:tavLst>
                                        <p:tav tm="0">
                                          <p:val>
                                            <p:strVal val="0-#ppt_w/2"/>
                                          </p:val>
                                        </p:tav>
                                        <p:tav tm="100000">
                                          <p:val>
                                            <p:strVal val="#ppt_x"/>
                                          </p:val>
                                        </p:tav>
                                      </p:tavLst>
                                    </p:anim>
                                    <p:anim calcmode="lin" valueType="num">
                                      <p:cBhvr additive="base">
                                        <p:cTn id="8" dur="1000" fill="hold"/>
                                        <p:tgtEl>
                                          <p:spTgt spid="5018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7" presetClass="entr" presetSubtype="8" fill="hold" grpId="0" nodeType="afterEffect">
                                  <p:stCondLst>
                                    <p:cond delay="0"/>
                                  </p:stCondLst>
                                  <p:childTnLst>
                                    <p:set>
                                      <p:cBhvr>
                                        <p:cTn id="11" dur="1" fill="hold">
                                          <p:stCondLst>
                                            <p:cond delay="0"/>
                                          </p:stCondLst>
                                        </p:cTn>
                                        <p:tgtEl>
                                          <p:spTgt spid="50186"/>
                                        </p:tgtEl>
                                        <p:attrNameLst>
                                          <p:attrName>style.visibility</p:attrName>
                                        </p:attrNameLst>
                                      </p:cBhvr>
                                      <p:to>
                                        <p:strVal val="visible"/>
                                      </p:to>
                                    </p:set>
                                    <p:anim calcmode="lin" valueType="num">
                                      <p:cBhvr additive="base">
                                        <p:cTn id="12" dur="1000" fill="hold"/>
                                        <p:tgtEl>
                                          <p:spTgt spid="50186"/>
                                        </p:tgtEl>
                                        <p:attrNameLst>
                                          <p:attrName>ppt_x</p:attrName>
                                        </p:attrNameLst>
                                      </p:cBhvr>
                                      <p:tavLst>
                                        <p:tav tm="0">
                                          <p:val>
                                            <p:strVal val="0-#ppt_w/2"/>
                                          </p:val>
                                        </p:tav>
                                        <p:tav tm="100000">
                                          <p:val>
                                            <p:strVal val="#ppt_x"/>
                                          </p:val>
                                        </p:tav>
                                      </p:tavLst>
                                    </p:anim>
                                    <p:anim calcmode="lin" valueType="num">
                                      <p:cBhvr additive="base">
                                        <p:cTn id="13" dur="1000" fill="hold"/>
                                        <p:tgtEl>
                                          <p:spTgt spid="50186"/>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7" presetClass="entr" presetSubtype="8" fill="hold" grpId="0" nodeType="afterEffect">
                                  <p:stCondLst>
                                    <p:cond delay="0"/>
                                  </p:stCondLst>
                                  <p:childTnLst>
                                    <p:set>
                                      <p:cBhvr>
                                        <p:cTn id="16" dur="1" fill="hold">
                                          <p:stCondLst>
                                            <p:cond delay="0"/>
                                          </p:stCondLst>
                                        </p:cTn>
                                        <p:tgtEl>
                                          <p:spTgt spid="50184"/>
                                        </p:tgtEl>
                                        <p:attrNameLst>
                                          <p:attrName>style.visibility</p:attrName>
                                        </p:attrNameLst>
                                      </p:cBhvr>
                                      <p:to>
                                        <p:strVal val="visible"/>
                                      </p:to>
                                    </p:set>
                                    <p:anim calcmode="lin" valueType="num">
                                      <p:cBhvr additive="base">
                                        <p:cTn id="17" dur="1000" fill="hold"/>
                                        <p:tgtEl>
                                          <p:spTgt spid="50184"/>
                                        </p:tgtEl>
                                        <p:attrNameLst>
                                          <p:attrName>ppt_x</p:attrName>
                                        </p:attrNameLst>
                                      </p:cBhvr>
                                      <p:tavLst>
                                        <p:tav tm="0">
                                          <p:val>
                                            <p:strVal val="0-#ppt_w/2"/>
                                          </p:val>
                                        </p:tav>
                                        <p:tav tm="100000">
                                          <p:val>
                                            <p:strVal val="#ppt_x"/>
                                          </p:val>
                                        </p:tav>
                                      </p:tavLst>
                                    </p:anim>
                                    <p:anim calcmode="lin" valueType="num">
                                      <p:cBhvr additive="base">
                                        <p:cTn id="18" dur="1000" fill="hold"/>
                                        <p:tgtEl>
                                          <p:spTgt spid="5018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7" presetClass="entr" presetSubtype="4" fill="hold" grpId="0" nodeType="clickEffect">
                                  <p:stCondLst>
                                    <p:cond delay="0"/>
                                  </p:stCondLst>
                                  <p:childTnLst>
                                    <p:set>
                                      <p:cBhvr>
                                        <p:cTn id="22" dur="1" fill="hold">
                                          <p:stCondLst>
                                            <p:cond delay="0"/>
                                          </p:stCondLst>
                                        </p:cTn>
                                        <p:tgtEl>
                                          <p:spTgt spid="50187"/>
                                        </p:tgtEl>
                                        <p:attrNameLst>
                                          <p:attrName>style.visibility</p:attrName>
                                        </p:attrNameLst>
                                      </p:cBhvr>
                                      <p:to>
                                        <p:strVal val="visible"/>
                                      </p:to>
                                    </p:set>
                                    <p:anim calcmode="lin" valueType="num">
                                      <p:cBhvr additive="base">
                                        <p:cTn id="23" dur="1000" fill="hold"/>
                                        <p:tgtEl>
                                          <p:spTgt spid="50187"/>
                                        </p:tgtEl>
                                        <p:attrNameLst>
                                          <p:attrName>ppt_x</p:attrName>
                                        </p:attrNameLst>
                                      </p:cBhvr>
                                      <p:tavLst>
                                        <p:tav tm="0">
                                          <p:val>
                                            <p:strVal val="#ppt_x"/>
                                          </p:val>
                                        </p:tav>
                                        <p:tav tm="100000">
                                          <p:val>
                                            <p:strVal val="#ppt_x"/>
                                          </p:val>
                                        </p:tav>
                                      </p:tavLst>
                                    </p:anim>
                                    <p:anim calcmode="lin" valueType="num">
                                      <p:cBhvr additive="base">
                                        <p:cTn id="24" dur="1000" fill="hold"/>
                                        <p:tgtEl>
                                          <p:spTgt spid="501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3" grpId="0" animBg="1"/>
      <p:bldP spid="50184" grpId="0"/>
      <p:bldP spid="50186" grpId="0" animBg="1"/>
      <p:bldP spid="5018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914400" y="260648"/>
            <a:ext cx="8229600" cy="1399032"/>
          </a:xfrm>
        </p:spPr>
        <p:txBody>
          <a:bodyPr/>
          <a:lstStyle/>
          <a:p>
            <a:pPr eaLnBrk="1" hangingPunct="1">
              <a:defRPr/>
            </a:pPr>
            <a:r>
              <a:rPr lang="es-ES" sz="4800" dirty="0" err="1" smtClean="0"/>
              <a:t>Heteropolisacáridos</a:t>
            </a:r>
            <a:endParaRPr lang="es-ES" sz="4800" dirty="0" smtClean="0">
              <a:effectLst/>
            </a:endParaRPr>
          </a:p>
        </p:txBody>
      </p:sp>
      <p:sp>
        <p:nvSpPr>
          <p:cNvPr id="115789" name="Rectangle 77"/>
          <p:cNvSpPr>
            <a:spLocks noGrp="1" noChangeArrowheads="1"/>
          </p:cNvSpPr>
          <p:nvPr>
            <p:ph idx="1"/>
          </p:nvPr>
        </p:nvSpPr>
        <p:spPr>
          <a:xfrm>
            <a:off x="1187877" y="1700808"/>
            <a:ext cx="7439025" cy="4752528"/>
          </a:xfrm>
        </p:spPr>
        <p:txBody>
          <a:bodyPr>
            <a:normAutofit fontScale="92500"/>
          </a:bodyPr>
          <a:lstStyle/>
          <a:p>
            <a:pPr eaLnBrk="1" hangingPunct="1">
              <a:lnSpc>
                <a:spcPct val="170000"/>
              </a:lnSpc>
              <a:defRPr/>
            </a:pPr>
            <a:r>
              <a:rPr lang="es-ES" sz="4000" dirty="0" smtClean="0"/>
              <a:t> </a:t>
            </a:r>
            <a:r>
              <a:rPr lang="es-ES" sz="2800" b="1" dirty="0" smtClean="0"/>
              <a:t>presentes en animales:  </a:t>
            </a:r>
            <a:r>
              <a:rPr lang="es-ES" sz="2400" b="1" dirty="0" err="1" smtClean="0"/>
              <a:t>Glicosaminoglicanos</a:t>
            </a:r>
            <a:r>
              <a:rPr lang="es-ES" sz="2400" b="1" dirty="0" smtClean="0"/>
              <a:t> ó </a:t>
            </a:r>
            <a:r>
              <a:rPr lang="es-ES" sz="2400" b="1" dirty="0" err="1" smtClean="0"/>
              <a:t>mucopolisacáridos</a:t>
            </a:r>
            <a:endParaRPr lang="es-ES" sz="2400" b="1" dirty="0" smtClean="0"/>
          </a:p>
          <a:p>
            <a:pPr eaLnBrk="1" hangingPunct="1">
              <a:lnSpc>
                <a:spcPct val="170000"/>
              </a:lnSpc>
              <a:buNone/>
              <a:defRPr/>
            </a:pPr>
            <a:r>
              <a:rPr lang="es-ES" sz="2400" b="1" dirty="0" smtClean="0"/>
              <a:t>	</a:t>
            </a:r>
            <a:r>
              <a:rPr lang="es-ES" sz="2400" dirty="0" smtClean="0"/>
              <a:t>Principales componentes de la </a:t>
            </a:r>
            <a:r>
              <a:rPr lang="es-ES" sz="2400" b="1" dirty="0" smtClean="0"/>
              <a:t>“sustancia fundamental”</a:t>
            </a:r>
            <a:r>
              <a:rPr lang="es-ES" sz="2400" dirty="0" smtClean="0"/>
              <a:t>, matriz tipo </a:t>
            </a:r>
            <a:r>
              <a:rPr lang="es-ES" sz="2400" dirty="0" smtClean="0">
                <a:solidFill>
                  <a:srgbClr val="FFFF00"/>
                </a:solidFill>
              </a:rPr>
              <a:t>gel</a:t>
            </a:r>
            <a:r>
              <a:rPr lang="es-ES" sz="2400" dirty="0" smtClean="0"/>
              <a:t> que, junto a las fibras de </a:t>
            </a:r>
            <a:r>
              <a:rPr lang="es-ES" sz="2400" dirty="0" err="1" smtClean="0"/>
              <a:t>colageno</a:t>
            </a:r>
            <a:r>
              <a:rPr lang="es-ES" sz="2400" dirty="0" smtClean="0"/>
              <a:t> y de elastina forman parte del espacio extracelular del </a:t>
            </a:r>
            <a:r>
              <a:rPr lang="es-ES" sz="2400" b="1" dirty="0" smtClean="0"/>
              <a:t>tejido conectivo </a:t>
            </a:r>
            <a:r>
              <a:rPr lang="es-ES" sz="2400" dirty="0" smtClean="0"/>
              <a:t>(del cartílago, </a:t>
            </a:r>
            <a:r>
              <a:rPr lang="es-ES" sz="2400" dirty="0" err="1" smtClean="0"/>
              <a:t>tendondes</a:t>
            </a:r>
            <a:r>
              <a:rPr lang="es-ES" sz="2400" dirty="0" smtClean="0"/>
              <a:t>, piel y vasos sanguíneos)</a:t>
            </a:r>
            <a:endParaRPr lang="es-ES" sz="2400" dirty="0" smtClean="0"/>
          </a:p>
        </p:txBody>
      </p:sp>
      <p:pic>
        <p:nvPicPr>
          <p:cNvPr id="58372" name="Picture 62"/>
          <p:cNvPicPr>
            <a:picLocks noChangeAspect="1" noChangeArrowheads="1"/>
          </p:cNvPicPr>
          <p:nvPr/>
        </p:nvPicPr>
        <p:blipFill>
          <a:blip r:embed="rId1" cstate="print"/>
          <a:srcRect/>
          <a:stretch>
            <a:fillRect/>
          </a:stretch>
        </p:blipFill>
        <p:spPr bwMode="auto">
          <a:xfrm>
            <a:off x="827584" y="260648"/>
            <a:ext cx="477837" cy="1439863"/>
          </a:xfrm>
          <a:prstGeom prst="rect">
            <a:avLst/>
          </a:prstGeom>
          <a:noFill/>
          <a:ln w="9525">
            <a:noFill/>
            <a:miter lim="800000"/>
            <a:headEnd/>
            <a:tailEnd/>
          </a:ln>
        </p:spPr>
      </p:pic>
      <p:pic>
        <p:nvPicPr>
          <p:cNvPr id="58373" name="Picture 63"/>
          <p:cNvPicPr>
            <a:picLocks noChangeAspect="1" noChangeArrowheads="1"/>
          </p:cNvPicPr>
          <p:nvPr/>
        </p:nvPicPr>
        <p:blipFill>
          <a:blip r:embed="rId2" cstate="print"/>
          <a:srcRect/>
          <a:stretch>
            <a:fillRect/>
          </a:stretch>
        </p:blipFill>
        <p:spPr bwMode="auto">
          <a:xfrm>
            <a:off x="7740650" y="333375"/>
            <a:ext cx="509588" cy="1511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descr="Resultado de imagen para mucopolisacaridos"/>
          <p:cNvPicPr>
            <a:picLocks noChangeAspect="1" noChangeArrowheads="1"/>
          </p:cNvPicPr>
          <p:nvPr/>
        </p:nvPicPr>
        <p:blipFill>
          <a:blip r:embed="rId1" cstate="print"/>
          <a:srcRect/>
          <a:stretch>
            <a:fillRect/>
          </a:stretch>
        </p:blipFill>
        <p:spPr bwMode="auto">
          <a:xfrm>
            <a:off x="691515" y="320040"/>
            <a:ext cx="7642860" cy="5737860"/>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p:cNvPicPr>
            <a:picLocks noChangeAspect="1" noChangeArrowheads="1"/>
          </p:cNvPicPr>
          <p:nvPr/>
        </p:nvPicPr>
        <p:blipFill>
          <a:blip r:embed="rId1" cstate="print"/>
          <a:srcRect l="11341" t="26203" r="38296" b="26547"/>
          <a:stretch>
            <a:fillRect/>
          </a:stretch>
        </p:blipFill>
        <p:spPr bwMode="auto">
          <a:xfrm>
            <a:off x="755576" y="548680"/>
            <a:ext cx="3600400" cy="1899112"/>
          </a:xfrm>
          <a:prstGeom prst="rect">
            <a:avLst/>
          </a:prstGeom>
          <a:noFill/>
          <a:ln w="9525">
            <a:noFill/>
            <a:miter lim="800000"/>
            <a:headEnd/>
            <a:tailEnd/>
          </a:ln>
        </p:spPr>
      </p:pic>
      <p:pic>
        <p:nvPicPr>
          <p:cNvPr id="225283" name="Picture 3"/>
          <p:cNvPicPr>
            <a:picLocks noChangeAspect="1" noChangeArrowheads="1"/>
          </p:cNvPicPr>
          <p:nvPr/>
        </p:nvPicPr>
        <p:blipFill>
          <a:blip r:embed="rId2" cstate="print"/>
          <a:srcRect l="11260" t="25391" r="37824" b="6688"/>
          <a:stretch>
            <a:fillRect/>
          </a:stretch>
        </p:blipFill>
        <p:spPr bwMode="auto">
          <a:xfrm>
            <a:off x="251520" y="2636912"/>
            <a:ext cx="5364088" cy="4023066"/>
          </a:xfrm>
          <a:prstGeom prst="rect">
            <a:avLst/>
          </a:prstGeom>
          <a:noFill/>
          <a:ln w="9525">
            <a:noFill/>
            <a:miter lim="800000"/>
            <a:headEnd/>
            <a:tailEnd/>
          </a:ln>
        </p:spPr>
      </p:pic>
      <p:pic>
        <p:nvPicPr>
          <p:cNvPr id="225284" name="Picture 4"/>
          <p:cNvPicPr>
            <a:picLocks noChangeAspect="1" noChangeArrowheads="1"/>
          </p:cNvPicPr>
          <p:nvPr/>
        </p:nvPicPr>
        <p:blipFill>
          <a:blip r:embed="rId3" cstate="print"/>
          <a:srcRect l="13473" t="30313" r="40592" b="11610"/>
          <a:stretch>
            <a:fillRect/>
          </a:stretch>
        </p:blipFill>
        <p:spPr bwMode="auto">
          <a:xfrm>
            <a:off x="5580112" y="404664"/>
            <a:ext cx="3195202" cy="2271288"/>
          </a:xfrm>
          <a:prstGeom prst="rect">
            <a:avLst/>
          </a:prstGeom>
          <a:noFill/>
          <a:ln w="9525">
            <a:noFill/>
            <a:miter lim="800000"/>
            <a:headEnd/>
            <a:tailEnd/>
          </a:ln>
        </p:spPr>
      </p:pic>
      <p:pic>
        <p:nvPicPr>
          <p:cNvPr id="225285" name="Picture 5"/>
          <p:cNvPicPr>
            <a:picLocks noChangeAspect="1" noChangeArrowheads="1"/>
          </p:cNvPicPr>
          <p:nvPr/>
        </p:nvPicPr>
        <p:blipFill>
          <a:blip r:embed="rId4" cstate="print"/>
          <a:srcRect l="13473" t="21454" r="41145" b="10625"/>
          <a:stretch>
            <a:fillRect/>
          </a:stretch>
        </p:blipFill>
        <p:spPr bwMode="auto">
          <a:xfrm>
            <a:off x="5652120" y="3284984"/>
            <a:ext cx="3337415" cy="2808312"/>
          </a:xfrm>
          <a:prstGeom prst="rect">
            <a:avLst/>
          </a:prstGeom>
          <a:noFill/>
          <a:ln w="9525">
            <a:noFill/>
            <a:miter lim="800000"/>
            <a:headEnd/>
            <a:tailEnd/>
          </a:ln>
        </p:spPr>
      </p:pic>
      <p:sp>
        <p:nvSpPr>
          <p:cNvPr id="6" name="5 CuadroTexto"/>
          <p:cNvSpPr txBox="1"/>
          <p:nvPr/>
        </p:nvSpPr>
        <p:spPr>
          <a:xfrm>
            <a:off x="539552" y="0"/>
            <a:ext cx="2984663" cy="369332"/>
          </a:xfrm>
          <a:prstGeom prst="rect">
            <a:avLst/>
          </a:prstGeom>
          <a:noFill/>
        </p:spPr>
        <p:txBody>
          <a:bodyPr wrap="none" rtlCol="0">
            <a:spAutoFit/>
          </a:bodyPr>
          <a:lstStyle/>
          <a:p>
            <a:r>
              <a:rPr lang="es-AR" dirty="0" smtClean="0"/>
              <a:t>Solo a titulo informativo</a:t>
            </a:r>
            <a:endParaRPr lang="es-AR"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914400" y="260648"/>
            <a:ext cx="8229600" cy="1399032"/>
          </a:xfrm>
        </p:spPr>
        <p:txBody>
          <a:bodyPr/>
          <a:lstStyle/>
          <a:p>
            <a:pPr eaLnBrk="1" hangingPunct="1">
              <a:defRPr/>
            </a:pPr>
            <a:r>
              <a:rPr lang="es-ES" sz="4800" dirty="0" err="1" smtClean="0"/>
              <a:t>Heteropolisacáridos</a:t>
            </a:r>
            <a:endParaRPr lang="es-ES" sz="4800" dirty="0" smtClean="0">
              <a:effectLst/>
            </a:endParaRPr>
          </a:p>
        </p:txBody>
      </p:sp>
      <p:sp>
        <p:nvSpPr>
          <p:cNvPr id="115789" name="Rectangle 77"/>
          <p:cNvSpPr>
            <a:spLocks noGrp="1" noChangeArrowheads="1"/>
          </p:cNvSpPr>
          <p:nvPr>
            <p:ph idx="1"/>
          </p:nvPr>
        </p:nvSpPr>
        <p:spPr>
          <a:xfrm>
            <a:off x="1259632" y="1700808"/>
            <a:ext cx="7439025" cy="4752528"/>
          </a:xfrm>
        </p:spPr>
        <p:txBody>
          <a:bodyPr>
            <a:normAutofit/>
          </a:bodyPr>
          <a:lstStyle/>
          <a:p>
            <a:pPr eaLnBrk="1" hangingPunct="1">
              <a:lnSpc>
                <a:spcPct val="170000"/>
              </a:lnSpc>
              <a:defRPr/>
            </a:pPr>
            <a:r>
              <a:rPr lang="es-ES" sz="4000" dirty="0" smtClean="0"/>
              <a:t> </a:t>
            </a:r>
            <a:r>
              <a:rPr lang="es-ES" sz="2800" b="1" dirty="0" smtClean="0"/>
              <a:t>presentes en animales:  </a:t>
            </a:r>
            <a:r>
              <a:rPr lang="es-ES" sz="2400" b="1" dirty="0" err="1" smtClean="0"/>
              <a:t>Glicosaminoglicanos</a:t>
            </a:r>
            <a:r>
              <a:rPr lang="es-ES" sz="2400" b="1" dirty="0" smtClean="0"/>
              <a:t> ó </a:t>
            </a:r>
            <a:r>
              <a:rPr lang="es-ES" sz="2400" b="1" dirty="0" err="1" smtClean="0"/>
              <a:t>mucopolisacáridos</a:t>
            </a:r>
            <a:endParaRPr lang="es-ES" sz="2400" b="1" dirty="0" smtClean="0"/>
          </a:p>
          <a:p>
            <a:pPr eaLnBrk="1" hangingPunct="1">
              <a:lnSpc>
                <a:spcPct val="170000"/>
              </a:lnSpc>
              <a:buNone/>
              <a:defRPr/>
            </a:pPr>
            <a:endParaRPr lang="es-ES" sz="2400" b="1" dirty="0" smtClean="0"/>
          </a:p>
          <a:p>
            <a:pPr eaLnBrk="1" hangingPunct="1">
              <a:lnSpc>
                <a:spcPct val="170000"/>
              </a:lnSpc>
              <a:buNone/>
              <a:defRPr/>
            </a:pPr>
            <a:r>
              <a:rPr lang="es-ES" sz="2400" b="1" dirty="0" smtClean="0"/>
              <a:t>	</a:t>
            </a:r>
            <a:r>
              <a:rPr lang="es-ES" sz="2400" dirty="0" smtClean="0"/>
              <a:t>son </a:t>
            </a:r>
            <a:r>
              <a:rPr lang="es-ES" sz="2400" dirty="0" err="1" smtClean="0"/>
              <a:t>heteropolisacáridos</a:t>
            </a:r>
            <a:r>
              <a:rPr lang="es-ES" sz="2400" dirty="0" smtClean="0"/>
              <a:t> no ramificados de residuos alternantes de un </a:t>
            </a:r>
            <a:r>
              <a:rPr lang="es-ES" sz="2400" dirty="0" smtClean="0">
                <a:solidFill>
                  <a:srgbClr val="FFFF00"/>
                </a:solidFill>
              </a:rPr>
              <a:t>ácido </a:t>
            </a:r>
            <a:r>
              <a:rPr lang="es-ES" sz="2400" dirty="0" err="1" smtClean="0">
                <a:solidFill>
                  <a:srgbClr val="FFFF00"/>
                </a:solidFill>
              </a:rPr>
              <a:t>urónico</a:t>
            </a:r>
            <a:r>
              <a:rPr lang="es-ES" sz="2400" dirty="0" smtClean="0">
                <a:solidFill>
                  <a:srgbClr val="FFFF00"/>
                </a:solidFill>
              </a:rPr>
              <a:t> </a:t>
            </a:r>
            <a:r>
              <a:rPr lang="es-ES" sz="2400" dirty="0" smtClean="0"/>
              <a:t>y una </a:t>
            </a:r>
            <a:r>
              <a:rPr lang="es-ES" sz="2400" dirty="0" err="1" smtClean="0">
                <a:solidFill>
                  <a:srgbClr val="00B0F0"/>
                </a:solidFill>
              </a:rPr>
              <a:t>hexosamina</a:t>
            </a:r>
            <a:endParaRPr lang="es-ES" sz="2400" dirty="0" smtClean="0">
              <a:solidFill>
                <a:srgbClr val="00B0F0"/>
              </a:solidFill>
            </a:endParaRPr>
          </a:p>
        </p:txBody>
      </p:sp>
      <p:pic>
        <p:nvPicPr>
          <p:cNvPr id="58372" name="Picture 62"/>
          <p:cNvPicPr>
            <a:picLocks noChangeAspect="1" noChangeArrowheads="1"/>
          </p:cNvPicPr>
          <p:nvPr/>
        </p:nvPicPr>
        <p:blipFill>
          <a:blip r:embed="rId1" cstate="print"/>
          <a:srcRect/>
          <a:stretch>
            <a:fillRect/>
          </a:stretch>
        </p:blipFill>
        <p:spPr bwMode="auto">
          <a:xfrm>
            <a:off x="827584" y="260648"/>
            <a:ext cx="477837" cy="1439863"/>
          </a:xfrm>
          <a:prstGeom prst="rect">
            <a:avLst/>
          </a:prstGeom>
          <a:noFill/>
          <a:ln w="9525">
            <a:noFill/>
            <a:miter lim="800000"/>
            <a:headEnd/>
            <a:tailEnd/>
          </a:ln>
        </p:spPr>
      </p:pic>
      <p:pic>
        <p:nvPicPr>
          <p:cNvPr id="58373" name="Picture 63"/>
          <p:cNvPicPr>
            <a:picLocks noChangeAspect="1" noChangeArrowheads="1"/>
          </p:cNvPicPr>
          <p:nvPr/>
        </p:nvPicPr>
        <p:blipFill>
          <a:blip r:embed="rId2" cstate="print"/>
          <a:srcRect/>
          <a:stretch>
            <a:fillRect/>
          </a:stretch>
        </p:blipFill>
        <p:spPr bwMode="auto">
          <a:xfrm>
            <a:off x="7740650" y="333375"/>
            <a:ext cx="509588" cy="1511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457200" y="277813"/>
            <a:ext cx="8002588" cy="919162"/>
          </a:xfrm>
        </p:spPr>
        <p:txBody>
          <a:bodyPr>
            <a:normAutofit fontScale="90000"/>
          </a:bodyPr>
          <a:lstStyle/>
          <a:p>
            <a:pPr eaLnBrk="1" hangingPunct="1">
              <a:defRPr/>
            </a:pPr>
            <a:r>
              <a:rPr lang="es-ES" sz="4000" smtClean="0"/>
              <a:t>Heteropolisacáridos</a:t>
            </a:r>
            <a:br>
              <a:rPr lang="es-ES" sz="4000" smtClean="0"/>
            </a:br>
            <a:r>
              <a:rPr lang="es-ES" sz="2400" smtClean="0"/>
              <a:t>presentes en animales</a:t>
            </a:r>
            <a:br>
              <a:rPr lang="es-ES" sz="4000" smtClean="0"/>
            </a:br>
            <a:endParaRPr lang="es-ES" sz="2800" smtClean="0">
              <a:effectLst/>
            </a:endParaRPr>
          </a:p>
        </p:txBody>
      </p:sp>
      <p:graphicFrame>
        <p:nvGraphicFramePr>
          <p:cNvPr id="179279" name="Group 79"/>
          <p:cNvGraphicFramePr>
            <a:graphicFrameLocks noGrp="1"/>
          </p:cNvGraphicFramePr>
          <p:nvPr>
            <p:ph type="tbl" idx="1"/>
          </p:nvPr>
        </p:nvGraphicFramePr>
        <p:xfrm>
          <a:off x="611188" y="1817688"/>
          <a:ext cx="7632700" cy="5040313"/>
        </p:xfrm>
        <a:graphic>
          <a:graphicData uri="http://schemas.openxmlformats.org/drawingml/2006/table">
            <a:tbl>
              <a:tblPr/>
              <a:tblGrid>
                <a:gridCol w="2759075"/>
                <a:gridCol w="3276600"/>
                <a:gridCol w="1597025"/>
              </a:tblGrid>
              <a:tr h="8493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400" b="1" i="0" u="none" strike="noStrike" cap="none" normalizeH="0" baseline="0" smtClean="0">
                          <a:ln>
                            <a:noFill/>
                          </a:ln>
                          <a:solidFill>
                            <a:srgbClr val="F8F8F8"/>
                          </a:solidFill>
                          <a:effectLst>
                            <a:outerShdw blurRad="38100" dist="38100" dir="2700000" algn="tl">
                              <a:srgbClr val="000000"/>
                            </a:outerShdw>
                          </a:effectLst>
                          <a:latin typeface="Verdana" panose="020B0604030504040204" pitchFamily="34" charset="0"/>
                        </a:rPr>
                        <a:t>Nombre</a:t>
                      </a:r>
                      <a:endParaRPr kumimoji="0" lang="es-ES" sz="2400" b="1" i="0" u="none" strike="noStrike" cap="none" normalizeH="0" baseline="0" smtClean="0">
                        <a:ln>
                          <a:noFill/>
                        </a:ln>
                        <a:solidFill>
                          <a:srgbClr val="F8F8F8"/>
                        </a:solidFill>
                        <a:effectLst>
                          <a:outerShdw blurRad="38100" dist="38100" dir="2700000" algn="tl">
                            <a:srgbClr val="000000"/>
                          </a:outerShdw>
                        </a:effectLst>
                        <a:latin typeface="Verdan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folHlink">
                            <a:alpha val="56000"/>
                          </a:schemeClr>
                        </a:gs>
                        <a:gs pos="100000">
                          <a:schemeClr val="bg1">
                            <a:alpha val="56000"/>
                          </a:schemeClr>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400" b="1" i="0" u="none" strike="noStrike" cap="none" normalizeH="0" baseline="0" smtClean="0">
                          <a:ln>
                            <a:noFill/>
                          </a:ln>
                          <a:solidFill>
                            <a:srgbClr val="F8F8F8"/>
                          </a:solidFill>
                          <a:effectLst>
                            <a:outerShdw blurRad="38100" dist="38100" dir="2700000" algn="tl">
                              <a:srgbClr val="000000"/>
                            </a:outerShdw>
                          </a:effectLst>
                          <a:latin typeface="Verdana" panose="020B0604030504040204" pitchFamily="34" charset="0"/>
                        </a:rPr>
                        <a:t>unidades monosacárida</a:t>
                      </a:r>
                      <a:endParaRPr kumimoji="0" lang="es-ES" sz="2400" b="1" i="0" u="none" strike="noStrike" cap="none" normalizeH="0" baseline="0" smtClean="0">
                        <a:ln>
                          <a:noFill/>
                        </a:ln>
                        <a:solidFill>
                          <a:srgbClr val="F8F8F8"/>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folHlink">
                            <a:alpha val="56000"/>
                          </a:schemeClr>
                        </a:gs>
                        <a:gs pos="100000">
                          <a:schemeClr val="bg1">
                            <a:alpha val="56000"/>
                          </a:schemeClr>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400" b="1" i="0" u="none" strike="noStrike" cap="none" normalizeH="0" baseline="0" smtClean="0">
                          <a:ln>
                            <a:noFill/>
                          </a:ln>
                          <a:solidFill>
                            <a:srgbClr val="F8F8F8"/>
                          </a:solidFill>
                          <a:effectLst>
                            <a:outerShdw blurRad="38100" dist="38100" dir="2700000" algn="tl">
                              <a:srgbClr val="000000"/>
                            </a:outerShdw>
                          </a:effectLst>
                          <a:latin typeface="Verdana" panose="020B0604030504040204" pitchFamily="34" charset="0"/>
                        </a:rPr>
                        <a:t>enlace</a:t>
                      </a:r>
                      <a:endParaRPr kumimoji="0" lang="es-ES" sz="2400" b="1" i="0" u="none" strike="noStrike" cap="none" normalizeH="0" baseline="0" smtClean="0">
                        <a:ln>
                          <a:noFill/>
                        </a:ln>
                        <a:solidFill>
                          <a:srgbClr val="F8F8F8"/>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folHlink">
                            <a:alpha val="56000"/>
                          </a:schemeClr>
                        </a:gs>
                        <a:gs pos="100000">
                          <a:schemeClr val="bg1">
                            <a:alpha val="56000"/>
                          </a:schemeClr>
                        </a:gs>
                      </a:gsLst>
                      <a:lin ang="5400000" scaled="1"/>
                    </a:gradFill>
                  </a:tcPr>
                </a:tc>
              </a:tr>
              <a:tr h="7874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200" b="0" i="0" u="none" strike="noStrike" cap="none" normalizeH="0" baseline="0" smtClean="0">
                          <a:ln>
                            <a:noFill/>
                          </a:ln>
                          <a:solidFill>
                            <a:srgbClr val="F8F8F8"/>
                          </a:solidFill>
                          <a:effectLst>
                            <a:outerShdw blurRad="38100" dist="38100" dir="2700000" algn="tl">
                              <a:srgbClr val="000000"/>
                            </a:outerShdw>
                          </a:effectLst>
                          <a:latin typeface="Verdana" panose="020B0604030504040204" pitchFamily="34" charset="0"/>
                        </a:rPr>
                        <a:t>Ácido hialurónico </a:t>
                      </a:r>
                      <a:endParaRPr kumimoji="0" lang="es-ES" sz="2200" b="0" i="0" u="none" strike="noStrike" cap="none" normalizeH="0" baseline="0" smtClean="0">
                        <a:ln>
                          <a:noFill/>
                        </a:ln>
                        <a:solidFill>
                          <a:srgbClr val="F8F8F8"/>
                        </a:solidFill>
                        <a:effectLst>
                          <a:outerShdw blurRad="38100" dist="38100" dir="2700000" algn="tl">
                            <a:srgbClr val="000000"/>
                          </a:outerShdw>
                        </a:effectLst>
                        <a:latin typeface="Verdan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0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Ácido D-glucurónico</a:t>
                      </a:r>
                      <a:endParaRPr kumimoji="0" lang="es-ES" sz="20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0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NAc-D-glucosamina</a:t>
                      </a:r>
                      <a:endParaRPr kumimoji="0" lang="es-ES" sz="2000" b="0"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rPr>
                        <a:t>b 1</a:t>
                      </a: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3</a:t>
                      </a:r>
                      <a:endPar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rPr>
                        <a:t>b 1</a:t>
                      </a: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4</a:t>
                      </a:r>
                      <a:endPar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874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200" b="0" i="0" u="none" strike="noStrike" cap="none" normalizeH="0" baseline="0" smtClean="0">
                          <a:ln>
                            <a:noFill/>
                          </a:ln>
                          <a:solidFill>
                            <a:srgbClr val="F8F8F8"/>
                          </a:solidFill>
                          <a:effectLst>
                            <a:outerShdw blurRad="38100" dist="38100" dir="2700000" algn="tl">
                              <a:srgbClr val="000000"/>
                            </a:outerShdw>
                          </a:effectLst>
                          <a:latin typeface="Verdana" panose="020B0604030504040204" pitchFamily="34" charset="0"/>
                        </a:rPr>
                        <a:t>Condroitínsulfato </a:t>
                      </a:r>
                      <a:endParaRPr kumimoji="0" lang="es-ES" sz="2200" b="0" i="0" u="none" strike="noStrike" cap="none" normalizeH="0" baseline="0" smtClean="0">
                        <a:ln>
                          <a:noFill/>
                        </a:ln>
                        <a:solidFill>
                          <a:srgbClr val="F8F8F8"/>
                        </a:solidFill>
                        <a:effectLst>
                          <a:outerShdw blurRad="38100" dist="38100" dir="2700000" algn="tl">
                            <a:srgbClr val="000000"/>
                          </a:outerShdw>
                        </a:effectLst>
                        <a:latin typeface="Verdan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0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Ácido D-glucurónico</a:t>
                      </a:r>
                      <a:endParaRPr kumimoji="0" lang="es-ES" sz="20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0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NAc-D-glalactosamina</a:t>
                      </a:r>
                      <a:endParaRPr kumimoji="0" lang="es-ES" sz="20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rPr>
                        <a:t>b 1</a:t>
                      </a: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3</a:t>
                      </a:r>
                      <a:endPar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rPr>
                        <a:t>b 1</a:t>
                      </a: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4</a:t>
                      </a:r>
                      <a:endPar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874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200" b="0" i="0" u="none" strike="noStrike" cap="none" normalizeH="0" baseline="0" smtClean="0">
                          <a:ln>
                            <a:noFill/>
                          </a:ln>
                          <a:solidFill>
                            <a:srgbClr val="F8F8F8"/>
                          </a:solidFill>
                          <a:effectLst>
                            <a:outerShdw blurRad="38100" dist="38100" dir="2700000" algn="tl">
                              <a:srgbClr val="000000"/>
                            </a:outerShdw>
                          </a:effectLst>
                          <a:latin typeface="Verdana" panose="020B0604030504040204" pitchFamily="34" charset="0"/>
                        </a:rPr>
                        <a:t>Dermatansulfato </a:t>
                      </a:r>
                      <a:endParaRPr kumimoji="0" lang="es-ES" sz="2200" b="0" i="0" u="none" strike="noStrike" cap="none" normalizeH="0" baseline="0" smtClean="0">
                        <a:ln>
                          <a:noFill/>
                        </a:ln>
                        <a:solidFill>
                          <a:srgbClr val="F8F8F8"/>
                        </a:solidFill>
                        <a:effectLst>
                          <a:outerShdw blurRad="38100" dist="38100" dir="2700000" algn="tl">
                            <a:srgbClr val="000000"/>
                          </a:outerShdw>
                        </a:effectLst>
                        <a:latin typeface="Verdan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0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Ácido L-idurónico</a:t>
                      </a:r>
                      <a:endParaRPr kumimoji="0" lang="es-ES" sz="20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0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NAc-D-galactosamina</a:t>
                      </a:r>
                      <a:endParaRPr kumimoji="0" lang="es-ES" sz="20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000" b="0" i="0" u="none" strike="noStrike" cap="none" normalizeH="0" baseline="0" smtClean="0">
                          <a:ln>
                            <a:noFill/>
                          </a:ln>
                          <a:solidFill>
                            <a:srgbClr val="FF3300"/>
                          </a:solidFill>
                          <a:effectLst>
                            <a:outerShdw blurRad="38100" dist="38100" dir="2700000" algn="tl">
                              <a:srgbClr val="000000"/>
                            </a:outerShdw>
                          </a:effectLst>
                          <a:latin typeface="Symbol" panose="05050102010706020507" pitchFamily="18" charset="2"/>
                        </a:rPr>
                        <a:t>a 1</a:t>
                      </a:r>
                      <a:r>
                        <a:rPr kumimoji="0" lang="es-ES" sz="2000" b="0" i="0" u="none" strike="noStrike" cap="none" normalizeH="0" baseline="0" smtClean="0">
                          <a:ln>
                            <a:noFill/>
                          </a:ln>
                          <a:solidFill>
                            <a:srgbClr val="FF3300"/>
                          </a:solidFill>
                          <a:effectLst>
                            <a:outerShdw blurRad="38100" dist="38100" dir="2700000" algn="tl">
                              <a:srgbClr val="000000"/>
                            </a:outerShdw>
                          </a:effectLst>
                          <a:latin typeface="Symbol" panose="05050102010706020507" pitchFamily="18" charset="2"/>
                          <a:sym typeface="Wingdings" panose="05000000000000000000" pitchFamily="2" charset="2"/>
                        </a:rPr>
                        <a:t> 3</a:t>
                      </a:r>
                      <a:endParaRPr kumimoji="0" lang="es-ES" sz="2000" b="0" i="0" u="none" strike="noStrike" cap="none" normalizeH="0" baseline="0" smtClean="0">
                        <a:ln>
                          <a:noFill/>
                        </a:ln>
                        <a:solidFill>
                          <a:srgbClr val="FF3300"/>
                        </a:solidFill>
                        <a:effectLst>
                          <a:outerShdw blurRad="38100" dist="38100" dir="2700000" algn="tl">
                            <a:srgbClr val="000000"/>
                          </a:outerShdw>
                        </a:effectLst>
                        <a:latin typeface="Symbol" panose="05050102010706020507" pitchFamily="18" charset="2"/>
                        <a:sym typeface="Wingdings" panose="05000000000000000000" pitchFamily="2" charset="2"/>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rPr>
                        <a:t>b 1</a:t>
                      </a: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4</a:t>
                      </a:r>
                      <a:endPar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509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200" b="0" i="0" u="none" strike="noStrike" cap="none" normalizeH="0" baseline="0" smtClean="0">
                          <a:ln>
                            <a:noFill/>
                          </a:ln>
                          <a:solidFill>
                            <a:srgbClr val="F8F8F8"/>
                          </a:solidFill>
                          <a:effectLst>
                            <a:outerShdw blurRad="38100" dist="38100" dir="2700000" algn="tl">
                              <a:srgbClr val="000000"/>
                            </a:outerShdw>
                          </a:effectLst>
                          <a:latin typeface="Verdana" panose="020B0604030504040204" pitchFamily="34" charset="0"/>
                        </a:rPr>
                        <a:t>Queratansulfato</a:t>
                      </a:r>
                      <a:r>
                        <a:rPr kumimoji="0" lang="es-ES" sz="2200" b="0"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 </a:t>
                      </a:r>
                      <a:endParaRPr kumimoji="0" lang="es-ES" sz="2200" b="0"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0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Gal y NAcGlc  esterif por sulfato en C6</a:t>
                      </a:r>
                      <a:r>
                        <a:rPr kumimoji="0" lang="es-ES" sz="2800" b="0"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 </a:t>
                      </a:r>
                      <a:endParaRPr kumimoji="0" lang="es-ES" sz="2800" b="0"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rPr>
                        <a:t>b 1</a:t>
                      </a: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3</a:t>
                      </a:r>
                      <a:endPar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rPr>
                        <a:t>b 1</a:t>
                      </a: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4</a:t>
                      </a:r>
                      <a:endPar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779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200" b="0"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Heparina</a:t>
                      </a:r>
                      <a:endParaRPr kumimoji="0" lang="es-ES" sz="2200" b="0"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Ác. L-idurónico </a:t>
                      </a:r>
                      <a:endPar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p>
                      <a:pPr marL="0" marR="0" lvl="0" indent="0" algn="ctr" defTabSz="914400" rtl="0" eaLnBrk="1" fontAlgn="base" latinLnBrk="0" hangingPunct="1">
                        <a:lnSpc>
                          <a:spcPct val="9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Ác D-glucurónico</a:t>
                      </a:r>
                      <a:endPar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p>
                      <a:pPr marL="0" marR="0" lvl="0" indent="0" algn="ctr" defTabSz="914400" rtl="0" eaLnBrk="1" fontAlgn="base" latinLnBrk="0" hangingPunct="1">
                        <a:lnSpc>
                          <a:spcPct val="9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glucosamina</a:t>
                      </a:r>
                      <a:endParaRPr kumimoji="0" lang="es-ES" sz="18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000" b="0" i="0" u="none" strike="noStrike" cap="none" normalizeH="0" baseline="0" smtClean="0">
                          <a:ln>
                            <a:noFill/>
                          </a:ln>
                          <a:solidFill>
                            <a:srgbClr val="FF3300"/>
                          </a:solidFill>
                          <a:effectLst>
                            <a:outerShdw blurRad="38100" dist="38100" dir="2700000" algn="tl">
                              <a:srgbClr val="000000"/>
                            </a:outerShdw>
                          </a:effectLst>
                          <a:latin typeface="Symbol" panose="05050102010706020507" pitchFamily="18" charset="2"/>
                        </a:rPr>
                        <a:t>a 1</a:t>
                      </a:r>
                      <a:r>
                        <a:rPr kumimoji="0" lang="es-ES" sz="2000" b="0" i="0" u="none" strike="noStrike" cap="none" normalizeH="0" baseline="0" smtClean="0">
                          <a:ln>
                            <a:noFill/>
                          </a:ln>
                          <a:solidFill>
                            <a:srgbClr val="FF3300"/>
                          </a:solidFill>
                          <a:effectLst>
                            <a:outerShdw blurRad="38100" dist="38100" dir="2700000" algn="tl">
                              <a:srgbClr val="000000"/>
                            </a:outerShdw>
                          </a:effectLst>
                          <a:latin typeface="Symbol" panose="05050102010706020507" pitchFamily="18" charset="2"/>
                          <a:sym typeface="Wingdings" panose="05000000000000000000" pitchFamily="2" charset="2"/>
                        </a:rPr>
                        <a:t> 4</a:t>
                      </a:r>
                      <a:endParaRPr kumimoji="0" lang="es-ES" sz="2000" b="0" i="0" u="none" strike="noStrike" cap="none" normalizeH="0" baseline="0" smtClean="0">
                        <a:ln>
                          <a:noFill/>
                        </a:ln>
                        <a:solidFill>
                          <a:srgbClr val="FF3300"/>
                        </a:solidFill>
                        <a:effectLst>
                          <a:outerShdw blurRad="38100" dist="38100" dir="2700000" algn="tl">
                            <a:srgbClr val="000000"/>
                          </a:outerShdw>
                        </a:effectLst>
                        <a:latin typeface="Symbol" panose="05050102010706020507" pitchFamily="18" charset="2"/>
                        <a:sym typeface="Wingdings" panose="05000000000000000000" pitchFamily="2" charset="2"/>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rPr>
                        <a:t>b 1</a:t>
                      </a: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4</a:t>
                      </a:r>
                      <a:endParaRPr kumimoji="0" lang="es-ES" sz="20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59425" name="Picture 33"/>
          <p:cNvPicPr>
            <a:picLocks noChangeAspect="1" noChangeArrowheads="1"/>
          </p:cNvPicPr>
          <p:nvPr/>
        </p:nvPicPr>
        <p:blipFill>
          <a:blip r:embed="rId1" cstate="print"/>
          <a:srcRect/>
          <a:stretch>
            <a:fillRect/>
          </a:stretch>
        </p:blipFill>
        <p:spPr bwMode="auto">
          <a:xfrm>
            <a:off x="611560" y="0"/>
            <a:ext cx="298450" cy="900113"/>
          </a:xfrm>
          <a:prstGeom prst="rect">
            <a:avLst/>
          </a:prstGeom>
          <a:noFill/>
          <a:ln w="9525">
            <a:noFill/>
            <a:miter lim="800000"/>
            <a:headEnd/>
            <a:tailEnd/>
          </a:ln>
        </p:spPr>
      </p:pic>
      <p:pic>
        <p:nvPicPr>
          <p:cNvPr id="59426" name="Picture 34"/>
          <p:cNvPicPr>
            <a:picLocks noChangeAspect="1" noChangeArrowheads="1"/>
          </p:cNvPicPr>
          <p:nvPr/>
        </p:nvPicPr>
        <p:blipFill>
          <a:blip r:embed="rId2" cstate="print"/>
          <a:srcRect/>
          <a:stretch>
            <a:fillRect/>
          </a:stretch>
        </p:blipFill>
        <p:spPr bwMode="auto">
          <a:xfrm>
            <a:off x="7380288" y="0"/>
            <a:ext cx="304800" cy="901700"/>
          </a:xfrm>
          <a:prstGeom prst="rect">
            <a:avLst/>
          </a:prstGeom>
          <a:noFill/>
          <a:ln w="9525">
            <a:noFill/>
            <a:miter lim="800000"/>
            <a:headEnd/>
            <a:tailEnd/>
          </a:ln>
        </p:spPr>
      </p:pic>
      <p:sp>
        <p:nvSpPr>
          <p:cNvPr id="59427" name="Text Box 39"/>
          <p:cNvSpPr txBox="1">
            <a:spLocks noChangeArrowheads="1"/>
          </p:cNvSpPr>
          <p:nvPr/>
        </p:nvSpPr>
        <p:spPr bwMode="auto">
          <a:xfrm>
            <a:off x="827088" y="1125538"/>
            <a:ext cx="7302500" cy="457200"/>
          </a:xfrm>
          <a:prstGeom prst="rect">
            <a:avLst/>
          </a:prstGeom>
          <a:noFill/>
          <a:ln w="9525">
            <a:noFill/>
            <a:miter lim="800000"/>
          </a:ln>
        </p:spPr>
        <p:txBody>
          <a:bodyPr wrap="none">
            <a:spAutoFit/>
          </a:bodyPr>
          <a:lstStyle/>
          <a:p>
            <a:pPr algn="ctr"/>
            <a:r>
              <a:rPr lang="es-ES" sz="2400" b="1"/>
              <a:t>Glicosaminoglicanos (mucopolisacáridos)</a:t>
            </a:r>
            <a:endParaRPr lang="es-ES" sz="2400" b="1"/>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4" name="Rectangle 4"/>
          <p:cNvSpPr>
            <a:spLocks noGrp="1" noChangeArrowheads="1"/>
          </p:cNvSpPr>
          <p:nvPr>
            <p:ph type="title"/>
          </p:nvPr>
        </p:nvSpPr>
        <p:spPr/>
        <p:txBody>
          <a:bodyPr/>
          <a:lstStyle/>
          <a:p>
            <a:pPr eaLnBrk="1" hangingPunct="1">
              <a:defRPr/>
            </a:pPr>
            <a:r>
              <a:rPr lang="es-ES" sz="4000" smtClean="0"/>
              <a:t>Glicosaminoglicanos (mucopolisacáridos)</a:t>
            </a:r>
            <a:endParaRPr lang="es-ES" sz="4000" smtClean="0"/>
          </a:p>
        </p:txBody>
      </p:sp>
      <p:pic>
        <p:nvPicPr>
          <p:cNvPr id="60419" name="Picture 5" descr="HYALURAC"/>
          <p:cNvPicPr>
            <a:picLocks noChangeAspect="1" noChangeArrowheads="1"/>
          </p:cNvPicPr>
          <p:nvPr/>
        </p:nvPicPr>
        <p:blipFill>
          <a:blip r:embed="rId1" cstate="print"/>
          <a:srcRect/>
          <a:stretch>
            <a:fillRect/>
          </a:stretch>
        </p:blipFill>
        <p:spPr bwMode="auto">
          <a:xfrm>
            <a:off x="755650" y="2060575"/>
            <a:ext cx="3529013" cy="2087563"/>
          </a:xfrm>
          <a:prstGeom prst="rect">
            <a:avLst/>
          </a:prstGeom>
          <a:noFill/>
          <a:ln w="9525">
            <a:noFill/>
            <a:miter lim="800000"/>
            <a:headEnd/>
            <a:tailEnd/>
          </a:ln>
        </p:spPr>
      </p:pic>
      <p:pic>
        <p:nvPicPr>
          <p:cNvPr id="60420" name="Picture 6" descr="fi9p23"/>
          <p:cNvPicPr>
            <a:picLocks noChangeAspect="1" noChangeArrowheads="1"/>
          </p:cNvPicPr>
          <p:nvPr/>
        </p:nvPicPr>
        <p:blipFill>
          <a:blip r:embed="rId2" r:link="rId3" cstate="print"/>
          <a:srcRect l="2693" t="1178" r="4662" b="67683"/>
          <a:stretch>
            <a:fillRect/>
          </a:stretch>
        </p:blipFill>
        <p:spPr bwMode="auto">
          <a:xfrm>
            <a:off x="4385310" y="2060575"/>
            <a:ext cx="4325620" cy="2092960"/>
          </a:xfrm>
          <a:prstGeom prst="rect">
            <a:avLst/>
          </a:prstGeom>
          <a:noFill/>
          <a:ln w="9525">
            <a:noFill/>
            <a:miter lim="800000"/>
            <a:headEnd/>
            <a:tailEnd/>
          </a:ln>
        </p:spPr>
      </p:pic>
      <p:sp>
        <p:nvSpPr>
          <p:cNvPr id="184327" name="Rectangle 7"/>
          <p:cNvSpPr>
            <a:spLocks noChangeArrowheads="1"/>
          </p:cNvSpPr>
          <p:nvPr/>
        </p:nvSpPr>
        <p:spPr bwMode="auto">
          <a:xfrm>
            <a:off x="5076825" y="4630738"/>
            <a:ext cx="3695700" cy="915987"/>
          </a:xfrm>
          <a:prstGeom prst="rect">
            <a:avLst/>
          </a:prstGeom>
          <a:noFill/>
          <a:ln w="9525">
            <a:noFill/>
            <a:miter lim="800000"/>
          </a:ln>
          <a:effectLst/>
        </p:spPr>
        <p:txBody>
          <a:bodyPr anchor="ctr">
            <a:spAutoFit/>
          </a:bodyPr>
          <a:lstStyle/>
          <a:p>
            <a:pPr>
              <a:defRPr/>
            </a:pPr>
            <a:r>
              <a:rPr lang="es-ES" b="1">
                <a:effectLst>
                  <a:outerShdw blurRad="38100" dist="38100" dir="2700000" algn="tl">
                    <a:srgbClr val="000000"/>
                  </a:outerShdw>
                </a:effectLst>
              </a:rPr>
              <a:t>Son importantes componentes de cartílago, hueso, etc.</a:t>
            </a:r>
            <a:endParaRPr lang="es-ES" b="1">
              <a:effectLst>
                <a:outerShdw blurRad="38100" dist="38100" dir="2700000" algn="tl">
                  <a:srgbClr val="000000"/>
                </a:outerShdw>
              </a:effectLst>
            </a:endParaRPr>
          </a:p>
        </p:txBody>
      </p:sp>
      <p:sp>
        <p:nvSpPr>
          <p:cNvPr id="184328" name="Rectangle 8"/>
          <p:cNvSpPr>
            <a:spLocks noChangeArrowheads="1"/>
          </p:cNvSpPr>
          <p:nvPr/>
        </p:nvSpPr>
        <p:spPr bwMode="auto">
          <a:xfrm>
            <a:off x="682943" y="4509135"/>
            <a:ext cx="3816350" cy="2292350"/>
          </a:xfrm>
          <a:prstGeom prst="rect">
            <a:avLst/>
          </a:prstGeom>
          <a:noFill/>
          <a:ln w="9525">
            <a:noFill/>
            <a:miter lim="800000"/>
          </a:ln>
          <a:effectLst/>
        </p:spPr>
        <p:txBody>
          <a:bodyPr anchor="ctr">
            <a:spAutoFit/>
          </a:bodyPr>
          <a:lstStyle/>
          <a:p>
            <a:pPr>
              <a:defRPr/>
            </a:pPr>
            <a:r>
              <a:rPr lang="es-ES" sz="1600" b="1">
                <a:effectLst>
                  <a:outerShdw blurRad="38100" dist="38100" dir="2700000" algn="tl">
                    <a:srgbClr val="000000"/>
                  </a:outerShdw>
                </a:effectLst>
              </a:rPr>
              <a:t>Forma soluciones muy viscosas (geles), con propiedades lubricantes. Se encuentra en la sustancia intercelular de tejido conjuntivo, especialmente en piel y cartílago, humor vítreo del ojo, gelatina de Wharton del cordón umbilical, líquido sinovial, etc.</a:t>
            </a:r>
            <a:endParaRPr lang="es-ES" sz="1600" b="1">
              <a:effectLst>
                <a:outerShdw blurRad="38100" dist="38100" dir="2700000" algn="tl">
                  <a:srgbClr val="000000"/>
                </a:outerShdw>
              </a:effectLst>
            </a:endParaRPr>
          </a:p>
        </p:txBody>
      </p:sp>
      <p:sp>
        <p:nvSpPr>
          <p:cNvPr id="60423" name="Text Box 11"/>
          <p:cNvSpPr txBox="1">
            <a:spLocks noChangeArrowheads="1"/>
          </p:cNvSpPr>
          <p:nvPr/>
        </p:nvSpPr>
        <p:spPr bwMode="auto">
          <a:xfrm>
            <a:off x="755650" y="4220528"/>
            <a:ext cx="2160588" cy="368300"/>
          </a:xfrm>
          <a:prstGeom prst="rect">
            <a:avLst/>
          </a:prstGeom>
          <a:noFill/>
          <a:ln w="9525">
            <a:noFill/>
            <a:miter lim="800000"/>
          </a:ln>
        </p:spPr>
        <p:txBody>
          <a:bodyPr>
            <a:spAutoFit/>
          </a:bodyPr>
          <a:lstStyle/>
          <a:p>
            <a:pPr>
              <a:spcBef>
                <a:spcPct val="50000"/>
              </a:spcBef>
            </a:pPr>
            <a:r>
              <a:rPr lang="es-ES" b="1">
                <a:solidFill>
                  <a:srgbClr val="FFC000"/>
                </a:solidFill>
              </a:rPr>
              <a:t>C</a:t>
            </a:r>
            <a:r>
              <a:rPr lang="es-ES" b="1">
                <a:solidFill>
                  <a:srgbClr val="FFC000"/>
                </a:solidFill>
                <a:hlinkClick r:id="rId4" action="ppaction://hlinksldjump"/>
              </a:rPr>
              <a:t>aracterística</a:t>
            </a:r>
            <a:r>
              <a:rPr lang="es-ES">
                <a:hlinkClick r:id="rId4" action="ppaction://hlinksldjump"/>
              </a:rPr>
              <a:t>s</a:t>
            </a:r>
            <a:endParaRPr lang="es-E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8" name="Rectangle 4"/>
          <p:cNvSpPr>
            <a:spLocks noGrp="1" noChangeArrowheads="1"/>
          </p:cNvSpPr>
          <p:nvPr>
            <p:ph type="title"/>
          </p:nvPr>
        </p:nvSpPr>
        <p:spPr>
          <a:xfrm>
            <a:off x="457200" y="277813"/>
            <a:ext cx="8229600" cy="342900"/>
          </a:xfrm>
        </p:spPr>
        <p:txBody>
          <a:bodyPr>
            <a:normAutofit fontScale="90000"/>
          </a:bodyPr>
          <a:lstStyle/>
          <a:p>
            <a:pPr algn="l" eaLnBrk="1" hangingPunct="1">
              <a:defRPr/>
            </a:pPr>
            <a:r>
              <a:rPr lang="es-ES" sz="4000" smtClean="0"/>
              <a:t>Ácido Hialurónico</a:t>
            </a:r>
            <a:endParaRPr lang="es-ES" sz="4000" smtClean="0"/>
          </a:p>
        </p:txBody>
      </p:sp>
      <p:sp>
        <p:nvSpPr>
          <p:cNvPr id="190469" name="Rectangle 5"/>
          <p:cNvSpPr>
            <a:spLocks noGrp="1" noChangeArrowheads="1"/>
          </p:cNvSpPr>
          <p:nvPr>
            <p:ph idx="1"/>
          </p:nvPr>
        </p:nvSpPr>
        <p:spPr>
          <a:xfrm>
            <a:off x="323850" y="981075"/>
            <a:ext cx="8580438" cy="5184775"/>
          </a:xfrm>
        </p:spPr>
        <p:txBody>
          <a:bodyPr>
            <a:normAutofit fontScale="85000" lnSpcReduction="10000"/>
          </a:bodyPr>
          <a:lstStyle/>
          <a:p>
            <a:pPr eaLnBrk="1" hangingPunct="1">
              <a:lnSpc>
                <a:spcPct val="150000"/>
              </a:lnSpc>
              <a:defRPr/>
            </a:pPr>
            <a:r>
              <a:rPr lang="es-ES" sz="2120" dirty="0" smtClean="0"/>
              <a:t>La </a:t>
            </a:r>
            <a:r>
              <a:rPr lang="es-ES" sz="2120" b="1" dirty="0" smtClean="0"/>
              <a:t>carga negativa</a:t>
            </a:r>
            <a:r>
              <a:rPr lang="es-ES" sz="2120" dirty="0" smtClean="0"/>
              <a:t> de los residuos de ácido </a:t>
            </a:r>
            <a:r>
              <a:rPr lang="es-ES" sz="2120" dirty="0" err="1" smtClean="0"/>
              <a:t>glucurónico</a:t>
            </a:r>
            <a:r>
              <a:rPr lang="es-ES" sz="2120" dirty="0" smtClean="0"/>
              <a:t> produce una repulsión electrostática que extiende la cadena en un espacio máximo, sin una estructura determinada. Su abundancia de cargas negativas determina que esté extraordinariamente hidratado. Es una verdadera "esponja molecular". </a:t>
            </a:r>
            <a:endParaRPr lang="es-ES" sz="2120" dirty="0" smtClean="0"/>
          </a:p>
          <a:p>
            <a:pPr eaLnBrk="1" hangingPunct="1">
              <a:lnSpc>
                <a:spcPct val="150000"/>
              </a:lnSpc>
              <a:defRPr/>
            </a:pPr>
            <a:endParaRPr lang="es-ES" sz="2000" dirty="0" smtClean="0"/>
          </a:p>
          <a:p>
            <a:pPr eaLnBrk="1" hangingPunct="1">
              <a:lnSpc>
                <a:spcPct val="150000"/>
              </a:lnSpc>
              <a:defRPr/>
            </a:pPr>
            <a:r>
              <a:rPr lang="es-ES" sz="2120" dirty="0" smtClean="0"/>
              <a:t>Además, la presencia de ácido </a:t>
            </a:r>
            <a:r>
              <a:rPr lang="es-ES" sz="2120" dirty="0" err="1" smtClean="0"/>
              <a:t>hialurónico</a:t>
            </a:r>
            <a:r>
              <a:rPr lang="es-ES" sz="2120" dirty="0" smtClean="0"/>
              <a:t> en la matriz extracelular impide o </a:t>
            </a:r>
            <a:r>
              <a:rPr lang="es-ES" sz="2120" b="1" dirty="0" smtClean="0"/>
              <a:t>dificulta la difusión de macromoléculas</a:t>
            </a:r>
            <a:r>
              <a:rPr lang="es-ES" sz="2120" dirty="0" smtClean="0"/>
              <a:t> a su través. Por este motivo, se comporta como una eficaz barrera contra la difusión de macromoléculas. La particular virulencia de agentes patógenos como </a:t>
            </a:r>
            <a:r>
              <a:rPr lang="es-ES" sz="2120" i="1" dirty="0" err="1" smtClean="0"/>
              <a:t>Clostridium</a:t>
            </a:r>
            <a:r>
              <a:rPr lang="es-ES" sz="2120" i="1" dirty="0" smtClean="0"/>
              <a:t> </a:t>
            </a:r>
            <a:r>
              <a:rPr lang="es-ES" sz="2120" i="1" dirty="0" err="1" smtClean="0"/>
              <a:t>histolyticum</a:t>
            </a:r>
            <a:r>
              <a:rPr lang="es-ES" sz="2120" dirty="0" smtClean="0"/>
              <a:t> (causante de la gangrena gaseosa) se debe a que produce el enzima </a:t>
            </a:r>
            <a:r>
              <a:rPr lang="es-ES" sz="2120" dirty="0" err="1" smtClean="0"/>
              <a:t>hialuronidasa</a:t>
            </a:r>
            <a:r>
              <a:rPr lang="es-ES" sz="2120" dirty="0" smtClean="0"/>
              <a:t>, que degrada el ácido </a:t>
            </a:r>
            <a:r>
              <a:rPr lang="es-ES" sz="2120" dirty="0" err="1" smtClean="0"/>
              <a:t>hialurónico</a:t>
            </a:r>
            <a:r>
              <a:rPr lang="es-ES" sz="2120" dirty="0" smtClean="0"/>
              <a:t> y facilita la extensión de la infección. </a:t>
            </a:r>
            <a:endParaRPr lang="es-ES" sz="2120" dirty="0" smtClean="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3" name="Rectangle 5"/>
          <p:cNvSpPr>
            <a:spLocks noChangeArrowheads="1"/>
          </p:cNvSpPr>
          <p:nvPr/>
        </p:nvSpPr>
        <p:spPr bwMode="auto">
          <a:xfrm>
            <a:off x="684213" y="4371975"/>
            <a:ext cx="3240087" cy="1190625"/>
          </a:xfrm>
          <a:prstGeom prst="rect">
            <a:avLst/>
          </a:prstGeom>
          <a:noFill/>
          <a:ln w="9525">
            <a:noFill/>
            <a:miter lim="800000"/>
          </a:ln>
          <a:effectLst/>
        </p:spPr>
        <p:txBody>
          <a:bodyPr anchor="ctr">
            <a:spAutoFit/>
          </a:bodyPr>
          <a:lstStyle/>
          <a:p>
            <a:pPr>
              <a:defRPr/>
            </a:pPr>
            <a:r>
              <a:rPr lang="es-ES" b="1" u="sng">
                <a:solidFill>
                  <a:srgbClr val="F8F8F8"/>
                </a:solidFill>
                <a:effectLst>
                  <a:outerShdw blurRad="38100" dist="38100" dir="2700000" algn="tl">
                    <a:srgbClr val="000000"/>
                  </a:outerShdw>
                </a:effectLst>
              </a:rPr>
              <a:t>Dermatansulfato</a:t>
            </a:r>
            <a:r>
              <a:rPr lang="es-ES" b="1" u="sng">
                <a:effectLst>
                  <a:outerShdw blurRad="38100" dist="38100" dir="2700000" algn="tl">
                    <a:srgbClr val="000000"/>
                  </a:outerShdw>
                </a:effectLst>
              </a:rPr>
              <a:t> </a:t>
            </a:r>
            <a:endParaRPr lang="es-ES" b="1" u="sng">
              <a:effectLst>
                <a:outerShdw blurRad="38100" dist="38100" dir="2700000" algn="tl">
                  <a:srgbClr val="000000"/>
                </a:outerShdw>
              </a:effectLst>
            </a:endParaRPr>
          </a:p>
          <a:p>
            <a:pPr>
              <a:defRPr/>
            </a:pPr>
            <a:r>
              <a:rPr lang="es-ES" b="1">
                <a:effectLst>
                  <a:outerShdw blurRad="38100" dist="38100" dir="2700000" algn="tl">
                    <a:srgbClr val="000000"/>
                  </a:outerShdw>
                </a:effectLst>
              </a:rPr>
              <a:t>se encuentra en piel y en tejido conjuntivo de otros órganos </a:t>
            </a:r>
            <a:endParaRPr lang="es-ES" b="1">
              <a:effectLst>
                <a:outerShdw blurRad="38100" dist="38100" dir="2700000" algn="tl">
                  <a:srgbClr val="000000"/>
                </a:outerShdw>
              </a:effectLst>
            </a:endParaRPr>
          </a:p>
        </p:txBody>
      </p:sp>
      <p:pic>
        <p:nvPicPr>
          <p:cNvPr id="61443" name="Picture 6"/>
          <p:cNvPicPr>
            <a:picLocks noChangeAspect="1" noChangeArrowheads="1"/>
          </p:cNvPicPr>
          <p:nvPr/>
        </p:nvPicPr>
        <p:blipFill>
          <a:blip r:embed="rId1" cstate="print"/>
          <a:srcRect/>
          <a:stretch>
            <a:fillRect/>
          </a:stretch>
        </p:blipFill>
        <p:spPr bwMode="auto">
          <a:xfrm>
            <a:off x="250825" y="2276475"/>
            <a:ext cx="3889375" cy="2006600"/>
          </a:xfrm>
          <a:prstGeom prst="rect">
            <a:avLst/>
          </a:prstGeom>
          <a:solidFill>
            <a:srgbClr val="FFFFFF"/>
          </a:solidFill>
          <a:ln w="9525">
            <a:noFill/>
            <a:miter lim="800000"/>
            <a:headEnd/>
            <a:tailEnd/>
          </a:ln>
        </p:spPr>
      </p:pic>
      <p:sp>
        <p:nvSpPr>
          <p:cNvPr id="186375" name="Rectangle 7"/>
          <p:cNvSpPr>
            <a:spLocks noGrp="1" noChangeArrowheads="1"/>
          </p:cNvSpPr>
          <p:nvPr>
            <p:ph type="title"/>
          </p:nvPr>
        </p:nvSpPr>
        <p:spPr/>
        <p:txBody>
          <a:bodyPr/>
          <a:lstStyle/>
          <a:p>
            <a:pPr eaLnBrk="1" hangingPunct="1">
              <a:defRPr/>
            </a:pPr>
            <a:r>
              <a:rPr lang="es-ES" sz="4000" smtClean="0"/>
              <a:t>Glicosaminoglicanos (mucopolisacáridos)</a:t>
            </a:r>
            <a:endParaRPr lang="es-ES" sz="4000" smtClean="0"/>
          </a:p>
        </p:txBody>
      </p:sp>
      <p:pic>
        <p:nvPicPr>
          <p:cNvPr id="61445" name="Picture 8" descr="A:\..\..\..\..\..\CECI\Mis documentos\biochem\biochem\ch09\fi9p23.gif"/>
          <p:cNvPicPr>
            <a:picLocks noChangeAspect="1" noChangeArrowheads="1"/>
          </p:cNvPicPr>
          <p:nvPr/>
        </p:nvPicPr>
        <p:blipFill>
          <a:blip r:embed="rId2" r:link="rId3" cstate="print"/>
          <a:srcRect l="2690" t="33116" r="4750" b="39679"/>
          <a:stretch>
            <a:fillRect/>
          </a:stretch>
        </p:blipFill>
        <p:spPr bwMode="auto">
          <a:xfrm>
            <a:off x="4284663" y="2276475"/>
            <a:ext cx="4572000" cy="2016125"/>
          </a:xfrm>
          <a:prstGeom prst="rect">
            <a:avLst/>
          </a:prstGeom>
          <a:noFill/>
          <a:ln w="9525">
            <a:noFill/>
            <a:miter lim="800000"/>
            <a:headEnd/>
            <a:tailEnd/>
          </a:ln>
        </p:spPr>
      </p:pic>
      <p:sp>
        <p:nvSpPr>
          <p:cNvPr id="186377" name="Rectangle 9"/>
          <p:cNvSpPr>
            <a:spLocks noChangeArrowheads="1"/>
          </p:cNvSpPr>
          <p:nvPr/>
        </p:nvSpPr>
        <p:spPr bwMode="auto">
          <a:xfrm>
            <a:off x="4716463" y="4437063"/>
            <a:ext cx="3529012" cy="1190625"/>
          </a:xfrm>
          <a:prstGeom prst="rect">
            <a:avLst/>
          </a:prstGeom>
          <a:noFill/>
          <a:ln w="9525">
            <a:noFill/>
            <a:miter lim="800000"/>
          </a:ln>
          <a:effectLst/>
        </p:spPr>
        <p:txBody>
          <a:bodyPr wrap="none">
            <a:spAutoFit/>
          </a:bodyPr>
          <a:lstStyle/>
          <a:p>
            <a:pPr>
              <a:defRPr/>
            </a:pPr>
            <a:r>
              <a:rPr lang="es-ES" b="1" u="sng">
                <a:solidFill>
                  <a:srgbClr val="F8F8F8"/>
                </a:solidFill>
                <a:effectLst>
                  <a:outerShdw blurRad="38100" dist="38100" dir="2700000" algn="tl">
                    <a:srgbClr val="000000"/>
                  </a:outerShdw>
                </a:effectLst>
              </a:rPr>
              <a:t>Queratansulfato</a:t>
            </a:r>
            <a:endParaRPr lang="es-ES" b="1" u="sng">
              <a:solidFill>
                <a:srgbClr val="F8F8F8"/>
              </a:solidFill>
              <a:effectLst>
                <a:outerShdw blurRad="38100" dist="38100" dir="2700000" algn="tl">
                  <a:srgbClr val="000000"/>
                </a:outerShdw>
              </a:effectLst>
            </a:endParaRPr>
          </a:p>
          <a:p>
            <a:pPr>
              <a:defRPr/>
            </a:pPr>
            <a:r>
              <a:rPr lang="es-ES" b="1">
                <a:effectLst>
                  <a:outerShdw blurRad="38100" dist="38100" dir="2700000" algn="tl">
                    <a:srgbClr val="000000"/>
                  </a:outerShdw>
                </a:effectLst>
              </a:rPr>
              <a:t>Se encuentra en córnea y </a:t>
            </a:r>
            <a:endParaRPr lang="es-ES" b="1">
              <a:effectLst>
                <a:outerShdw blurRad="38100" dist="38100" dir="2700000" algn="tl">
                  <a:srgbClr val="000000"/>
                </a:outerShdw>
              </a:effectLst>
            </a:endParaRPr>
          </a:p>
          <a:p>
            <a:pPr>
              <a:defRPr/>
            </a:pPr>
            <a:r>
              <a:rPr lang="es-ES" b="1">
                <a:effectLst>
                  <a:outerShdw blurRad="38100" dist="38100" dir="2700000" algn="tl">
                    <a:srgbClr val="000000"/>
                  </a:outerShdw>
                </a:effectLst>
              </a:rPr>
              <a:t>cartílago</a:t>
            </a:r>
            <a:endParaRPr lang="es-ES" b="1">
              <a:solidFill>
                <a:srgbClr val="F8F8F8"/>
              </a:solidFill>
              <a:effectLst>
                <a:outerShdw blurRad="38100" dist="38100" dir="2700000" algn="tl">
                  <a:srgbClr val="000000"/>
                </a:outerShdw>
              </a:effectLst>
            </a:endParaRPr>
          </a:p>
          <a:p>
            <a:pPr>
              <a:defRPr/>
            </a:pPr>
            <a:endParaRPr lang="es-ES" b="1">
              <a:solidFill>
                <a:srgbClr val="F8F8F8"/>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21" name="Rectangle 5"/>
          <p:cNvSpPr>
            <a:spLocks noGrp="1" noChangeArrowheads="1"/>
          </p:cNvSpPr>
          <p:nvPr>
            <p:ph type="title"/>
          </p:nvPr>
        </p:nvSpPr>
        <p:spPr/>
        <p:txBody>
          <a:bodyPr/>
          <a:lstStyle/>
          <a:p>
            <a:pPr eaLnBrk="1" hangingPunct="1">
              <a:defRPr/>
            </a:pPr>
            <a:r>
              <a:rPr lang="es-ES" sz="4000" smtClean="0"/>
              <a:t>Glicosaminoglicanos (mucopolisacáridos)</a:t>
            </a:r>
            <a:endParaRPr lang="es-ES" sz="4000" smtClean="0"/>
          </a:p>
        </p:txBody>
      </p:sp>
      <p:pic>
        <p:nvPicPr>
          <p:cNvPr id="62467" name="Picture 6"/>
          <p:cNvPicPr>
            <a:picLocks noChangeAspect="1" noChangeArrowheads="1"/>
          </p:cNvPicPr>
          <p:nvPr/>
        </p:nvPicPr>
        <p:blipFill>
          <a:blip r:embed="rId1" cstate="print"/>
          <a:srcRect/>
          <a:stretch>
            <a:fillRect/>
          </a:stretch>
        </p:blipFill>
        <p:spPr bwMode="auto">
          <a:xfrm>
            <a:off x="395288" y="1844675"/>
            <a:ext cx="3098800" cy="2076450"/>
          </a:xfrm>
          <a:prstGeom prst="rect">
            <a:avLst/>
          </a:prstGeom>
          <a:noFill/>
          <a:ln w="9525">
            <a:noFill/>
            <a:miter lim="800000"/>
            <a:headEnd/>
            <a:tailEnd/>
          </a:ln>
        </p:spPr>
      </p:pic>
      <p:sp>
        <p:nvSpPr>
          <p:cNvPr id="188423" name="Rectangle 7"/>
          <p:cNvSpPr>
            <a:spLocks noChangeArrowheads="1"/>
          </p:cNvSpPr>
          <p:nvPr/>
        </p:nvSpPr>
        <p:spPr bwMode="auto">
          <a:xfrm>
            <a:off x="3779838" y="1549400"/>
            <a:ext cx="5040312" cy="5310188"/>
          </a:xfrm>
          <a:prstGeom prst="rect">
            <a:avLst/>
          </a:prstGeom>
          <a:noFill/>
          <a:ln w="9525">
            <a:noFill/>
            <a:miter lim="800000"/>
          </a:ln>
          <a:effectLst/>
        </p:spPr>
        <p:txBody>
          <a:bodyPr anchor="ctr">
            <a:spAutoFit/>
          </a:bodyPr>
          <a:lstStyle/>
          <a:p>
            <a:pPr algn="just">
              <a:defRPr/>
            </a:pPr>
            <a:r>
              <a:rPr lang="es-ES">
                <a:sym typeface="Wingdings" panose="05000000000000000000" pitchFamily="2" charset="2"/>
              </a:rPr>
              <a:t>Muchos grupos amina de glucosaminas están sulfatados. La presencia de tantos restos ácidos otorga a este compuesto un carácter fuertemente ácido. </a:t>
            </a:r>
            <a:r>
              <a:rPr lang="es-ES" b="1">
                <a:sym typeface="Wingdings" panose="05000000000000000000" pitchFamily="2" charset="2"/>
              </a:rPr>
              <a:t>Heparina es la macromolécula biológica con mayor densidad de cargas negativas.</a:t>
            </a:r>
            <a:r>
              <a:rPr lang="es-ES">
                <a:sym typeface="Wingdings" panose="05000000000000000000" pitchFamily="2" charset="2"/>
              </a:rPr>
              <a:t> </a:t>
            </a:r>
            <a:endParaRPr lang="es-ES">
              <a:sym typeface="Wingdings" panose="05000000000000000000" pitchFamily="2" charset="2"/>
            </a:endParaRPr>
          </a:p>
          <a:p>
            <a:pPr algn="just">
              <a:defRPr/>
            </a:pPr>
            <a:endParaRPr lang="es-ES">
              <a:sym typeface="Wingdings" panose="05000000000000000000" pitchFamily="2" charset="2"/>
            </a:endParaRPr>
          </a:p>
          <a:p>
            <a:pPr algn="just">
              <a:defRPr/>
            </a:pPr>
            <a:r>
              <a:rPr lang="es-ES">
                <a:sym typeface="Wingdings" panose="05000000000000000000" pitchFamily="2" charset="2"/>
              </a:rPr>
              <a:t>En virtud de sus numerosas cargas negativas, heparina tiene gran tendencia a interaccionar con una variedad de proteínas, como enzimas, inhibidores de enzimas, proteínas de matriz extracelular, citoquinas, etc. </a:t>
            </a:r>
            <a:endParaRPr lang="es-ES">
              <a:sym typeface="Wingdings" panose="05000000000000000000" pitchFamily="2" charset="2"/>
            </a:endParaRPr>
          </a:p>
          <a:p>
            <a:pPr algn="just">
              <a:defRPr/>
            </a:pPr>
            <a:endParaRPr lang="es-ES">
              <a:sym typeface="Wingdings" panose="05000000000000000000" pitchFamily="2" charset="2"/>
            </a:endParaRPr>
          </a:p>
          <a:p>
            <a:pPr algn="just">
              <a:defRPr/>
            </a:pPr>
            <a:r>
              <a:rPr lang="es-ES">
                <a:sym typeface="Wingdings" panose="05000000000000000000" pitchFamily="2" charset="2"/>
              </a:rPr>
              <a:t>Expresión de este tipo de interacciones es su </a:t>
            </a:r>
            <a:r>
              <a:rPr lang="es-ES" b="1">
                <a:solidFill>
                  <a:srgbClr val="FFFF00"/>
                </a:solidFill>
                <a:effectLst>
                  <a:outerShdw blurRad="38100" dist="38100" dir="2700000" algn="tl">
                    <a:srgbClr val="000000"/>
                  </a:outerShdw>
                </a:effectLst>
                <a:sym typeface="Wingdings" panose="05000000000000000000" pitchFamily="2" charset="2"/>
              </a:rPr>
              <a:t>acción anticoagulante</a:t>
            </a:r>
            <a:r>
              <a:rPr lang="es-ES">
                <a:sym typeface="Wingdings" panose="05000000000000000000" pitchFamily="2" charset="2"/>
              </a:rPr>
              <a:t> tanto “in vitro” como “in vivo”, razón por la cual encuentra frecuentemente aplicación en medicina. </a:t>
            </a:r>
            <a:endParaRPr lang="es-ES">
              <a:sym typeface="Wingdings" panose="05000000000000000000" pitchFamily="2" charset="2"/>
            </a:endParaRPr>
          </a:p>
        </p:txBody>
      </p:sp>
      <p:pic>
        <p:nvPicPr>
          <p:cNvPr id="62469" name="Picture 8" descr="A:\..\..\..\..\..\CECI\Mis documentos\biochem\biochem\ch09\sp3062.gif"/>
          <p:cNvPicPr>
            <a:picLocks noChangeAspect="1" noChangeArrowheads="1"/>
          </p:cNvPicPr>
          <p:nvPr/>
        </p:nvPicPr>
        <p:blipFill>
          <a:blip r:embed="rId2" r:link="rId3" cstate="print"/>
          <a:srcRect r="777" b="20689"/>
          <a:stretch>
            <a:fillRect/>
          </a:stretch>
        </p:blipFill>
        <p:spPr bwMode="auto">
          <a:xfrm>
            <a:off x="395288" y="5013325"/>
            <a:ext cx="3168650" cy="1508125"/>
          </a:xfrm>
          <a:prstGeom prst="rect">
            <a:avLst/>
          </a:prstGeom>
          <a:noFill/>
          <a:ln w="9525">
            <a:noFill/>
            <a:miter lim="800000"/>
            <a:headEnd/>
            <a:tailEnd/>
          </a:ln>
        </p:spPr>
      </p:pic>
      <p:sp>
        <p:nvSpPr>
          <p:cNvPr id="62470" name="Text Box 9"/>
          <p:cNvSpPr txBox="1">
            <a:spLocks noChangeArrowheads="1"/>
          </p:cNvSpPr>
          <p:nvPr/>
        </p:nvSpPr>
        <p:spPr bwMode="auto">
          <a:xfrm>
            <a:off x="468313" y="4149725"/>
            <a:ext cx="3027362" cy="641350"/>
          </a:xfrm>
          <a:prstGeom prst="rect">
            <a:avLst/>
          </a:prstGeom>
          <a:noFill/>
          <a:ln w="9525">
            <a:noFill/>
            <a:miter lim="800000"/>
          </a:ln>
        </p:spPr>
        <p:txBody>
          <a:bodyPr wrap="none">
            <a:spAutoFit/>
          </a:bodyPr>
          <a:lstStyle/>
          <a:p>
            <a:pPr algn="ctr"/>
            <a:r>
              <a:rPr lang="es-ES" b="1">
                <a:solidFill>
                  <a:schemeClr val="hlink"/>
                </a:solidFill>
              </a:rPr>
              <a:t>Segmentos de la </a:t>
            </a:r>
            <a:endParaRPr lang="es-ES" b="1">
              <a:solidFill>
                <a:schemeClr val="hlink"/>
              </a:solidFill>
            </a:endParaRPr>
          </a:p>
          <a:p>
            <a:pPr algn="ctr"/>
            <a:r>
              <a:rPr lang="es-ES" b="1">
                <a:solidFill>
                  <a:schemeClr val="hlink"/>
                </a:solidFill>
              </a:rPr>
              <a:t>molécula de heparina</a:t>
            </a:r>
            <a:r>
              <a:rPr lang="es-ES">
                <a:solidFill>
                  <a:schemeClr val="hlink"/>
                </a:solidFill>
              </a:rPr>
              <a:t> </a:t>
            </a:r>
            <a:endParaRPr lang="es-ES">
              <a:solidFill>
                <a:schemeClr val="hlink"/>
              </a:solidFil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p:cNvPicPr>
            <a:picLocks noChangeAspect="1" noChangeArrowheads="1"/>
          </p:cNvPicPr>
          <p:nvPr/>
        </p:nvPicPr>
        <p:blipFill>
          <a:blip r:embed="rId1" cstate="print"/>
          <a:srcRect l="11341" t="26203" r="38296" b="26547"/>
          <a:stretch>
            <a:fillRect/>
          </a:stretch>
        </p:blipFill>
        <p:spPr bwMode="auto">
          <a:xfrm>
            <a:off x="755576" y="548680"/>
            <a:ext cx="3600400" cy="1899112"/>
          </a:xfrm>
          <a:prstGeom prst="rect">
            <a:avLst/>
          </a:prstGeom>
          <a:noFill/>
          <a:ln w="9525">
            <a:noFill/>
            <a:miter lim="800000"/>
            <a:headEnd/>
            <a:tailEnd/>
          </a:ln>
        </p:spPr>
      </p:pic>
      <p:pic>
        <p:nvPicPr>
          <p:cNvPr id="225283" name="Picture 3"/>
          <p:cNvPicPr>
            <a:picLocks noChangeAspect="1" noChangeArrowheads="1"/>
          </p:cNvPicPr>
          <p:nvPr/>
        </p:nvPicPr>
        <p:blipFill>
          <a:blip r:embed="rId2" cstate="print"/>
          <a:srcRect l="11260" t="25391" r="37824" b="6688"/>
          <a:stretch>
            <a:fillRect/>
          </a:stretch>
        </p:blipFill>
        <p:spPr bwMode="auto">
          <a:xfrm>
            <a:off x="251520" y="2636912"/>
            <a:ext cx="5364088" cy="4023066"/>
          </a:xfrm>
          <a:prstGeom prst="rect">
            <a:avLst/>
          </a:prstGeom>
          <a:noFill/>
          <a:ln w="9525">
            <a:noFill/>
            <a:miter lim="800000"/>
            <a:headEnd/>
            <a:tailEnd/>
          </a:ln>
        </p:spPr>
      </p:pic>
      <p:pic>
        <p:nvPicPr>
          <p:cNvPr id="225284" name="Picture 4"/>
          <p:cNvPicPr>
            <a:picLocks noChangeAspect="1" noChangeArrowheads="1"/>
          </p:cNvPicPr>
          <p:nvPr/>
        </p:nvPicPr>
        <p:blipFill>
          <a:blip r:embed="rId3" cstate="print"/>
          <a:srcRect l="13473" t="30313" r="40592" b="11610"/>
          <a:stretch>
            <a:fillRect/>
          </a:stretch>
        </p:blipFill>
        <p:spPr bwMode="auto">
          <a:xfrm>
            <a:off x="5580112" y="404664"/>
            <a:ext cx="3195202" cy="2271288"/>
          </a:xfrm>
          <a:prstGeom prst="rect">
            <a:avLst/>
          </a:prstGeom>
          <a:noFill/>
          <a:ln w="9525">
            <a:noFill/>
            <a:miter lim="800000"/>
            <a:headEnd/>
            <a:tailEnd/>
          </a:ln>
        </p:spPr>
      </p:pic>
      <p:pic>
        <p:nvPicPr>
          <p:cNvPr id="225285" name="Picture 5"/>
          <p:cNvPicPr>
            <a:picLocks noChangeAspect="1" noChangeArrowheads="1"/>
          </p:cNvPicPr>
          <p:nvPr/>
        </p:nvPicPr>
        <p:blipFill>
          <a:blip r:embed="rId4" cstate="print"/>
          <a:srcRect l="13473" t="21454" r="41145" b="10625"/>
          <a:stretch>
            <a:fillRect/>
          </a:stretch>
        </p:blipFill>
        <p:spPr bwMode="auto">
          <a:xfrm>
            <a:off x="5652120" y="3284984"/>
            <a:ext cx="3337415" cy="2808312"/>
          </a:xfrm>
          <a:prstGeom prst="rect">
            <a:avLst/>
          </a:prstGeom>
          <a:noFill/>
          <a:ln w="9525">
            <a:noFill/>
            <a:miter lim="800000"/>
            <a:headEnd/>
            <a:tailEnd/>
          </a:ln>
        </p:spPr>
      </p:pic>
      <p:sp>
        <p:nvSpPr>
          <p:cNvPr id="6" name="5 CuadroTexto"/>
          <p:cNvSpPr txBox="1"/>
          <p:nvPr/>
        </p:nvSpPr>
        <p:spPr>
          <a:xfrm>
            <a:off x="539552" y="0"/>
            <a:ext cx="2984663" cy="369332"/>
          </a:xfrm>
          <a:prstGeom prst="rect">
            <a:avLst/>
          </a:prstGeom>
          <a:noFill/>
        </p:spPr>
        <p:txBody>
          <a:bodyPr wrap="none" rtlCol="0">
            <a:spAutoFit/>
          </a:bodyPr>
          <a:lstStyle/>
          <a:p>
            <a:r>
              <a:rPr lang="es-AR" dirty="0" smtClean="0"/>
              <a:t>Solo a titulo informativo</a:t>
            </a:r>
            <a:endParaRPr lang="es-A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68313" y="0"/>
            <a:ext cx="8229600" cy="1139825"/>
          </a:xfrm>
        </p:spPr>
        <p:txBody>
          <a:bodyPr/>
          <a:lstStyle/>
          <a:p>
            <a:pPr eaLnBrk="1" hangingPunct="1">
              <a:defRPr/>
            </a:pPr>
            <a:r>
              <a:rPr lang="es-ES" b="1" smtClean="0"/>
              <a:t>Monosacáridos:</a:t>
            </a:r>
            <a:r>
              <a:rPr lang="es-ES" smtClean="0"/>
              <a:t> </a:t>
            </a:r>
            <a:r>
              <a:rPr lang="es-ES" smtClean="0">
                <a:effectLst/>
              </a:rPr>
              <a:t>clasificación</a:t>
            </a:r>
            <a:endParaRPr lang="es-ES" smtClean="0">
              <a:effectLst/>
            </a:endParaRPr>
          </a:p>
        </p:txBody>
      </p:sp>
      <p:sp>
        <p:nvSpPr>
          <p:cNvPr id="47107" name="Rectangle 3"/>
          <p:cNvSpPr>
            <a:spLocks noGrp="1" noChangeArrowheads="1"/>
          </p:cNvSpPr>
          <p:nvPr>
            <p:ph idx="1"/>
          </p:nvPr>
        </p:nvSpPr>
        <p:spPr>
          <a:xfrm>
            <a:off x="468313" y="1268413"/>
            <a:ext cx="6130925" cy="1900237"/>
          </a:xfrm>
        </p:spPr>
        <p:txBody>
          <a:bodyPr/>
          <a:lstStyle/>
          <a:p>
            <a:pPr eaLnBrk="1" hangingPunct="1">
              <a:buFont typeface="Wingdings" panose="05000000000000000000" pitchFamily="2" charset="2"/>
              <a:buNone/>
              <a:defRPr/>
            </a:pPr>
            <a:r>
              <a:rPr lang="es-ES" smtClean="0"/>
              <a:t>Según el grupo carbonilo:</a:t>
            </a:r>
            <a:endParaRPr lang="es-ES" smtClean="0"/>
          </a:p>
          <a:p>
            <a:pPr eaLnBrk="1" hangingPunct="1">
              <a:defRPr/>
            </a:pPr>
            <a:r>
              <a:rPr lang="es-ES" smtClean="0"/>
              <a:t>Aldosas</a:t>
            </a:r>
            <a:endParaRPr lang="es-ES" smtClean="0"/>
          </a:p>
          <a:p>
            <a:pPr eaLnBrk="1" hangingPunct="1">
              <a:defRPr/>
            </a:pPr>
            <a:r>
              <a:rPr lang="es-ES" smtClean="0"/>
              <a:t>Cetosas</a:t>
            </a:r>
            <a:endParaRPr lang="es-ES" smtClean="0"/>
          </a:p>
        </p:txBody>
      </p:sp>
      <p:sp>
        <p:nvSpPr>
          <p:cNvPr id="47108" name="Rectangle 4"/>
          <p:cNvSpPr>
            <a:spLocks noChangeArrowheads="1"/>
          </p:cNvSpPr>
          <p:nvPr/>
        </p:nvSpPr>
        <p:spPr bwMode="auto">
          <a:xfrm>
            <a:off x="1835150" y="3213100"/>
            <a:ext cx="6913563" cy="3644900"/>
          </a:xfrm>
          <a:prstGeom prst="rect">
            <a:avLst/>
          </a:prstGeom>
          <a:noFill/>
          <a:ln w="9525">
            <a:noFill/>
            <a:miter lim="800000"/>
          </a:ln>
          <a:effectLst/>
        </p:spPr>
        <p:txBody>
          <a:bodyPr/>
          <a:lstStyle/>
          <a:p>
            <a:pPr marL="342900" indent="-342900">
              <a:spcBef>
                <a:spcPct val="20000"/>
              </a:spcBef>
              <a:buClr>
                <a:schemeClr val="hlink"/>
              </a:buClr>
              <a:buSzPct val="70000"/>
              <a:buFont typeface="Wingdings" panose="05000000000000000000" pitchFamily="2" charset="2"/>
              <a:buNone/>
              <a:defRPr/>
            </a:pPr>
            <a:r>
              <a:rPr lang="es-ES" sz="3200">
                <a:effectLst>
                  <a:outerShdw blurRad="38100" dist="38100" dir="2700000" algn="tl">
                    <a:srgbClr val="000000"/>
                  </a:outerShdw>
                </a:effectLst>
              </a:rPr>
              <a:t>Según el número de carbonos:</a:t>
            </a:r>
            <a:endParaRPr lang="es-ES" sz="3200">
              <a:effectLst>
                <a:outerShdw blurRad="38100" dist="38100" dir="2700000" algn="tl">
                  <a:srgbClr val="000000"/>
                </a:outerShdw>
              </a:effectLst>
            </a:endParaRPr>
          </a:p>
          <a:p>
            <a:pPr marL="342900" indent="-342900">
              <a:spcBef>
                <a:spcPct val="20000"/>
              </a:spcBef>
              <a:buClr>
                <a:schemeClr val="hlink"/>
              </a:buClr>
              <a:buSzPct val="70000"/>
              <a:buFont typeface="Wingdings" panose="05000000000000000000" pitchFamily="2" charset="2"/>
              <a:buChar char="u"/>
              <a:defRPr/>
            </a:pPr>
            <a:r>
              <a:rPr lang="es-ES" sz="3200">
                <a:effectLst>
                  <a:outerShdw blurRad="38100" dist="38100" dir="2700000" algn="tl">
                    <a:srgbClr val="000000"/>
                  </a:outerShdw>
                </a:effectLst>
              </a:rPr>
              <a:t>Triosas</a:t>
            </a:r>
            <a:endParaRPr lang="es-ES" sz="3200">
              <a:effectLst>
                <a:outerShdw blurRad="38100" dist="38100" dir="2700000" algn="tl">
                  <a:srgbClr val="000000"/>
                </a:outerShdw>
              </a:effectLst>
            </a:endParaRPr>
          </a:p>
          <a:p>
            <a:pPr marL="342900" indent="-342900">
              <a:spcBef>
                <a:spcPct val="20000"/>
              </a:spcBef>
              <a:buClr>
                <a:schemeClr val="hlink"/>
              </a:buClr>
              <a:buSzPct val="70000"/>
              <a:buFont typeface="Wingdings" panose="05000000000000000000" pitchFamily="2" charset="2"/>
              <a:buChar char="u"/>
              <a:defRPr/>
            </a:pPr>
            <a:r>
              <a:rPr lang="es-ES" sz="3200">
                <a:effectLst>
                  <a:outerShdw blurRad="38100" dist="38100" dir="2700000" algn="tl">
                    <a:srgbClr val="000000"/>
                  </a:outerShdw>
                </a:effectLst>
              </a:rPr>
              <a:t>Tetrosas </a:t>
            </a:r>
            <a:endParaRPr lang="es-ES" sz="3200">
              <a:effectLst>
                <a:outerShdw blurRad="38100" dist="38100" dir="2700000" algn="tl">
                  <a:srgbClr val="000000"/>
                </a:outerShdw>
              </a:effectLst>
            </a:endParaRPr>
          </a:p>
          <a:p>
            <a:pPr marL="342900" indent="-342900">
              <a:spcBef>
                <a:spcPct val="20000"/>
              </a:spcBef>
              <a:buClr>
                <a:schemeClr val="hlink"/>
              </a:buClr>
              <a:buSzPct val="70000"/>
              <a:buFont typeface="Wingdings" panose="05000000000000000000" pitchFamily="2" charset="2"/>
              <a:buChar char="u"/>
              <a:defRPr/>
            </a:pPr>
            <a:r>
              <a:rPr lang="es-ES" sz="3200">
                <a:effectLst>
                  <a:outerShdw blurRad="38100" dist="38100" dir="2700000" algn="tl">
                    <a:srgbClr val="000000"/>
                  </a:outerShdw>
                </a:effectLst>
              </a:rPr>
              <a:t>Pentosas</a:t>
            </a:r>
            <a:endParaRPr lang="es-ES" sz="3200">
              <a:effectLst>
                <a:outerShdw blurRad="38100" dist="38100" dir="2700000" algn="tl">
                  <a:srgbClr val="000000"/>
                </a:outerShdw>
              </a:effectLst>
            </a:endParaRPr>
          </a:p>
          <a:p>
            <a:pPr marL="342900" indent="-342900">
              <a:spcBef>
                <a:spcPct val="20000"/>
              </a:spcBef>
              <a:buClr>
                <a:schemeClr val="hlink"/>
              </a:buClr>
              <a:buSzPct val="70000"/>
              <a:buFont typeface="Wingdings" panose="05000000000000000000" pitchFamily="2" charset="2"/>
              <a:buChar char="u"/>
              <a:defRPr/>
            </a:pPr>
            <a:r>
              <a:rPr lang="es-ES" sz="3200">
                <a:effectLst>
                  <a:outerShdw blurRad="38100" dist="38100" dir="2700000" algn="tl">
                    <a:srgbClr val="000000"/>
                  </a:outerShdw>
                </a:effectLst>
              </a:rPr>
              <a:t>Hexosas</a:t>
            </a:r>
            <a:endParaRPr lang="es-ES" sz="3200">
              <a:effectLst>
                <a:outerShdw blurRad="38100" dist="38100" dir="2700000" algn="tl">
                  <a:srgbClr val="000000"/>
                </a:outerShdw>
              </a:effectLst>
            </a:endParaRPr>
          </a:p>
          <a:p>
            <a:pPr marL="342900" indent="-342900">
              <a:spcBef>
                <a:spcPct val="20000"/>
              </a:spcBef>
              <a:buClr>
                <a:schemeClr val="hlink"/>
              </a:buClr>
              <a:buSzPct val="70000"/>
              <a:buFont typeface="Wingdings" panose="05000000000000000000" pitchFamily="2" charset="2"/>
              <a:buChar char="u"/>
              <a:defRPr/>
            </a:pPr>
            <a:r>
              <a:rPr lang="es-ES" sz="3200">
                <a:effectLst>
                  <a:outerShdw blurRad="38100" dist="38100" dir="2700000" algn="tl">
                    <a:srgbClr val="000000"/>
                  </a:outerShdw>
                </a:effectLst>
              </a:rPr>
              <a:t>Heptosas</a:t>
            </a:r>
            <a:endParaRPr lang="es-ES" sz="3200">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468313" y="0"/>
            <a:ext cx="8229600" cy="1139825"/>
          </a:xfrm>
        </p:spPr>
        <p:txBody>
          <a:bodyPr/>
          <a:lstStyle/>
          <a:p>
            <a:pPr eaLnBrk="1" hangingPunct="1">
              <a:defRPr/>
            </a:pPr>
            <a:r>
              <a:rPr lang="es-ES" sz="4000" dirty="0" err="1" smtClean="0"/>
              <a:t>Heteropolisacáridos</a:t>
            </a:r>
            <a:br>
              <a:rPr lang="es-ES" sz="4000" dirty="0" smtClean="0"/>
            </a:br>
            <a:r>
              <a:rPr lang="es-ES" sz="2400" dirty="0" smtClean="0"/>
              <a:t>presentes en vegetales</a:t>
            </a:r>
            <a:endParaRPr lang="es-ES" sz="2400" dirty="0" smtClean="0">
              <a:effectLst/>
            </a:endParaRPr>
          </a:p>
        </p:txBody>
      </p:sp>
      <p:graphicFrame>
        <p:nvGraphicFramePr>
          <p:cNvPr id="183299" name="Group 3"/>
          <p:cNvGraphicFramePr>
            <a:graphicFrameLocks noGrp="1"/>
          </p:cNvGraphicFramePr>
          <p:nvPr>
            <p:ph type="tbl" idx="1"/>
          </p:nvPr>
        </p:nvGraphicFramePr>
        <p:xfrm>
          <a:off x="971550" y="1268413"/>
          <a:ext cx="7067550" cy="5309810"/>
        </p:xfrm>
        <a:graphic>
          <a:graphicData uri="http://schemas.openxmlformats.org/drawingml/2006/table">
            <a:tbl>
              <a:tblPr/>
              <a:tblGrid>
                <a:gridCol w="2663825"/>
                <a:gridCol w="2819400"/>
                <a:gridCol w="1584325"/>
              </a:tblGrid>
              <a:tr h="6096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400" b="1" i="0" u="none" strike="noStrike" cap="none" normalizeH="0" baseline="0" smtClean="0">
                          <a:ln>
                            <a:noFill/>
                          </a:ln>
                          <a:solidFill>
                            <a:srgbClr val="F8F8F8"/>
                          </a:solidFill>
                          <a:effectLst>
                            <a:outerShdw blurRad="38100" dist="38100" dir="2700000" algn="tl">
                              <a:srgbClr val="000000"/>
                            </a:outerShdw>
                          </a:effectLst>
                          <a:latin typeface="Verdana" panose="020B0604030504040204" pitchFamily="34" charset="0"/>
                        </a:rPr>
                        <a:t>Nombre</a:t>
                      </a:r>
                      <a:endParaRPr kumimoji="0" lang="es-ES" sz="2400" b="1" i="0" u="none" strike="noStrike" cap="none" normalizeH="0" baseline="0" smtClean="0">
                        <a:ln>
                          <a:noFill/>
                        </a:ln>
                        <a:solidFill>
                          <a:srgbClr val="F8F8F8"/>
                        </a:solidFill>
                        <a:effectLst>
                          <a:outerShdw blurRad="38100" dist="38100" dir="2700000" algn="tl">
                            <a:srgbClr val="000000"/>
                          </a:outerShdw>
                        </a:effectLst>
                        <a:latin typeface="Verdan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folHlink">
                            <a:alpha val="56000"/>
                          </a:schemeClr>
                        </a:gs>
                        <a:gs pos="100000">
                          <a:schemeClr val="bg1">
                            <a:alpha val="56000"/>
                          </a:schemeClr>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400" b="1" i="0" u="none" strike="noStrike" cap="none" normalizeH="0" baseline="0" smtClean="0">
                          <a:ln>
                            <a:noFill/>
                          </a:ln>
                          <a:solidFill>
                            <a:srgbClr val="F8F8F8"/>
                          </a:solidFill>
                          <a:effectLst>
                            <a:outerShdw blurRad="38100" dist="38100" dir="2700000" algn="tl">
                              <a:srgbClr val="000000"/>
                            </a:outerShdw>
                          </a:effectLst>
                          <a:latin typeface="Verdana" panose="020B0604030504040204" pitchFamily="34" charset="0"/>
                        </a:rPr>
                        <a:t>unidades monosacárida</a:t>
                      </a:r>
                      <a:endParaRPr kumimoji="0" lang="es-ES" sz="2400" b="1" i="0" u="none" strike="noStrike" cap="none" normalizeH="0" baseline="0" smtClean="0">
                        <a:ln>
                          <a:noFill/>
                        </a:ln>
                        <a:solidFill>
                          <a:srgbClr val="F8F8F8"/>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folHlink">
                            <a:alpha val="56000"/>
                          </a:schemeClr>
                        </a:gs>
                        <a:gs pos="100000">
                          <a:schemeClr val="bg1">
                            <a:alpha val="56000"/>
                          </a:schemeClr>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400" b="1" i="0" u="none" strike="noStrike" cap="none" normalizeH="0" baseline="0" smtClean="0">
                          <a:ln>
                            <a:noFill/>
                          </a:ln>
                          <a:solidFill>
                            <a:srgbClr val="F8F8F8"/>
                          </a:solidFill>
                          <a:effectLst>
                            <a:outerShdw blurRad="38100" dist="38100" dir="2700000" algn="tl">
                              <a:srgbClr val="000000"/>
                            </a:outerShdw>
                          </a:effectLst>
                          <a:latin typeface="Verdana" panose="020B0604030504040204" pitchFamily="34" charset="0"/>
                        </a:rPr>
                        <a:t>enlace</a:t>
                      </a:r>
                      <a:endParaRPr kumimoji="0" lang="es-ES" sz="2400" b="1" i="0" u="none" strike="noStrike" cap="none" normalizeH="0" baseline="0" smtClean="0">
                        <a:ln>
                          <a:noFill/>
                        </a:ln>
                        <a:solidFill>
                          <a:srgbClr val="F8F8F8"/>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folHlink">
                            <a:alpha val="56000"/>
                          </a:schemeClr>
                        </a:gs>
                        <a:gs pos="100000">
                          <a:schemeClr val="bg1">
                            <a:alpha val="56000"/>
                          </a:schemeClr>
                        </a:gs>
                      </a:gsLst>
                      <a:lin ang="5400000" scaled="1"/>
                    </a:gradFill>
                  </a:tcPr>
                </a:tc>
              </a:tr>
              <a:tr h="5667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400" b="0"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Pectina ácida</a:t>
                      </a:r>
                      <a:endParaRPr kumimoji="0" lang="es-ES" sz="2400" b="0"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hlink"/>
                          </a:solidFill>
                          <a:effectLst>
                            <a:outerShdw blurRad="38100" dist="38100" dir="2700000" algn="tl">
                              <a:srgbClr val="000000"/>
                            </a:outerShdw>
                          </a:effectLst>
                          <a:latin typeface="Verdana" panose="020B0604030504040204" pitchFamily="34" charset="0"/>
                        </a:rPr>
                        <a:t>Ramnogalacturano I (RGI)</a:t>
                      </a:r>
                      <a:endParaRPr kumimoji="0" lang="es-ES" sz="1800" b="0" i="0" u="none" strike="noStrike" cap="none" normalizeH="0" baseline="0" smtClean="0">
                        <a:ln>
                          <a:noFill/>
                        </a:ln>
                        <a:solidFill>
                          <a:schemeClr val="hlink"/>
                        </a:solidFill>
                        <a:effectLst>
                          <a:outerShdw blurRad="38100" dist="38100" dir="2700000" algn="tl">
                            <a:srgbClr val="000000"/>
                          </a:outerShdw>
                        </a:effectLst>
                        <a:latin typeface="Verdan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4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ác. galacturónico</a:t>
                      </a:r>
                      <a:endParaRPr kumimoji="0" lang="es-ES" sz="24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4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ramnosa </a:t>
                      </a:r>
                      <a:endParaRPr kumimoji="0" lang="es-ES" sz="24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rPr>
                        <a:t>a 1</a:t>
                      </a: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4</a:t>
                      </a:r>
                      <a:endPar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rPr>
                        <a:t>a 1</a:t>
                      </a: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2</a:t>
                      </a:r>
                      <a:endPar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400" b="0"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Pectina ácida</a:t>
                      </a:r>
                      <a:endParaRPr kumimoji="0" lang="es-ES" sz="2400" b="0"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hlink"/>
                          </a:solidFill>
                          <a:effectLst>
                            <a:outerShdw blurRad="38100" dist="38100" dir="2700000" algn="tl">
                              <a:srgbClr val="000000"/>
                            </a:outerShdw>
                          </a:effectLst>
                          <a:latin typeface="Verdana" panose="020B0604030504040204" pitchFamily="34" charset="0"/>
                        </a:rPr>
                        <a:t>Ramnogalacturano II (RGI)</a:t>
                      </a:r>
                      <a:endParaRPr kumimoji="0" lang="es-ES" sz="1800" b="0" i="0" u="none" strike="noStrike" cap="none" normalizeH="0" baseline="0" smtClean="0">
                        <a:ln>
                          <a:noFill/>
                        </a:ln>
                        <a:solidFill>
                          <a:schemeClr val="hlink"/>
                        </a:solidFill>
                        <a:effectLst>
                          <a:outerShdw blurRad="38100" dist="38100" dir="2700000" algn="tl">
                            <a:srgbClr val="000000"/>
                          </a:outerShdw>
                        </a:effectLst>
                        <a:latin typeface="Verdan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4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ác. galacturónico</a:t>
                      </a:r>
                      <a:endParaRPr kumimoji="0" lang="es-ES" sz="24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4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ramnosa, otros</a:t>
                      </a:r>
                      <a:endParaRPr kumimoji="0" lang="es-ES" sz="24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rPr>
                        <a:t>a 1</a:t>
                      </a: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4</a:t>
                      </a:r>
                      <a:endParaRPr kumimoji="0" lang="es-ES" sz="20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67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400" b="0"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Pectina neutra</a:t>
                      </a:r>
                      <a:endParaRPr kumimoji="0" lang="es-ES" sz="2400" b="0"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hlink"/>
                          </a:solidFill>
                          <a:effectLst>
                            <a:outerShdw blurRad="38100" dist="38100" dir="2700000" algn="tl">
                              <a:srgbClr val="000000"/>
                            </a:outerShdw>
                          </a:effectLst>
                          <a:latin typeface="Verdana" panose="020B0604030504040204" pitchFamily="34" charset="0"/>
                        </a:rPr>
                        <a:t>Arabinogalactano I</a:t>
                      </a:r>
                      <a:endParaRPr kumimoji="0" lang="es-ES" sz="1800" b="0" i="0" u="none" strike="noStrike" cap="none" normalizeH="0" baseline="0" smtClean="0">
                        <a:ln>
                          <a:noFill/>
                        </a:ln>
                        <a:solidFill>
                          <a:schemeClr val="hlink"/>
                        </a:solidFill>
                        <a:effectLst>
                          <a:outerShdw blurRad="38100" dist="38100" dir="2700000" algn="tl">
                            <a:srgbClr val="000000"/>
                          </a:outerShdw>
                        </a:effectLst>
                        <a:latin typeface="Verdan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4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galactosa </a:t>
                      </a:r>
                      <a:endParaRPr kumimoji="0" lang="es-ES" sz="24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4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arabinosa</a:t>
                      </a:r>
                      <a:endParaRPr kumimoji="0" lang="es-ES" sz="24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Symbol" panose="05050102010706020507" pitchFamily="18" charset="2"/>
                        <a:buNone/>
                      </a:pP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rPr>
                        <a:t>a1</a:t>
                      </a: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4</a:t>
                      </a:r>
                      <a:r>
                        <a:rPr kumimoji="0" lang="es-ES" sz="2000" b="0" i="0" u="none" strike="noStrike" cap="none" normalizeH="0" baseline="0" smtClean="0">
                          <a:ln>
                            <a:noFill/>
                          </a:ln>
                          <a:solidFill>
                            <a:schemeClr val="tx2"/>
                          </a:solidFill>
                          <a:effectLst>
                            <a:outerShdw blurRad="38100" dist="38100" dir="2700000" algn="tl">
                              <a:srgbClr val="000000"/>
                            </a:outerShdw>
                          </a:effectLst>
                          <a:latin typeface="Arial" panose="020B0604020202020204" pitchFamily="34" charset="0"/>
                          <a:sym typeface="Wingdings" panose="05000000000000000000" pitchFamily="2" charset="2"/>
                        </a:rPr>
                        <a:t>y </a:t>
                      </a:r>
                      <a:endParaRPr kumimoji="0" lang="es-ES" sz="2000" b="0" i="0" u="none" strike="noStrike" cap="none" normalizeH="0" baseline="0" smtClean="0">
                        <a:ln>
                          <a:noFill/>
                        </a:ln>
                        <a:solidFill>
                          <a:schemeClr val="tx2"/>
                        </a:solidFill>
                        <a:effectLst>
                          <a:outerShdw blurRad="38100" dist="38100" dir="2700000" algn="tl">
                            <a:srgbClr val="000000"/>
                          </a:outerShdw>
                        </a:effectLst>
                        <a:latin typeface="Arial" panose="020B0604020202020204" pitchFamily="34" charset="0"/>
                        <a:sym typeface="Wingdings" panose="05000000000000000000" pitchFamily="2" charset="2"/>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Symbol" panose="05050102010706020507" pitchFamily="18" charset="2"/>
                        <a:buNone/>
                      </a:pP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rPr>
                        <a:t>a 1</a:t>
                      </a: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3</a:t>
                      </a:r>
                      <a:endPar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67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400" b="0"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Pectina neutra</a:t>
                      </a:r>
                      <a:endParaRPr kumimoji="0" lang="es-ES" sz="2400" b="0"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hlink"/>
                          </a:solidFill>
                          <a:effectLst>
                            <a:outerShdw blurRad="38100" dist="38100" dir="2700000" algn="tl">
                              <a:srgbClr val="000000"/>
                            </a:outerShdw>
                          </a:effectLst>
                          <a:latin typeface="Verdana" panose="020B0604030504040204" pitchFamily="34" charset="0"/>
                        </a:rPr>
                        <a:t>Arabinogalactano II</a:t>
                      </a:r>
                      <a:endParaRPr kumimoji="0" lang="es-ES" sz="1800" b="0" i="0" u="none" strike="noStrike" cap="none" normalizeH="0" baseline="0" smtClean="0">
                        <a:ln>
                          <a:noFill/>
                        </a:ln>
                        <a:solidFill>
                          <a:schemeClr val="hlink"/>
                        </a:solidFill>
                        <a:effectLst>
                          <a:outerShdw blurRad="38100" dist="38100" dir="2700000" algn="tl">
                            <a:srgbClr val="000000"/>
                          </a:outerShdw>
                        </a:effectLst>
                        <a:latin typeface="Verdan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4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galactosa </a:t>
                      </a:r>
                      <a:endParaRPr kumimoji="0" lang="es-ES" sz="24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4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arabinosa</a:t>
                      </a:r>
                      <a:endParaRPr kumimoji="0" lang="es-ES" sz="24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Symbol" panose="05050102010706020507" pitchFamily="18" charset="2"/>
                        <a:buNone/>
                      </a:pP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rPr>
                        <a:t>a 1</a:t>
                      </a: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3 </a:t>
                      </a:r>
                      <a:r>
                        <a:rPr kumimoji="0" lang="es-ES" sz="2000" b="0" i="0" u="none" strike="noStrike" cap="none" normalizeH="0" baseline="0" smtClean="0">
                          <a:ln>
                            <a:noFill/>
                          </a:ln>
                          <a:solidFill>
                            <a:schemeClr val="tx2"/>
                          </a:solidFill>
                          <a:effectLst>
                            <a:outerShdw blurRad="38100" dist="38100" dir="2700000" algn="tl">
                              <a:srgbClr val="000000"/>
                            </a:outerShdw>
                          </a:effectLst>
                          <a:latin typeface="Arial" panose="020B0604020202020204" pitchFamily="34" charset="0"/>
                          <a:sym typeface="Wingdings" panose="05000000000000000000" pitchFamily="2" charset="2"/>
                        </a:rPr>
                        <a:t>y</a:t>
                      </a:r>
                      <a:endParaRPr kumimoji="0" lang="es-ES" sz="2000" b="0" i="0" u="none" strike="noStrike" cap="none" normalizeH="0" baseline="0" smtClean="0">
                        <a:ln>
                          <a:noFill/>
                        </a:ln>
                        <a:solidFill>
                          <a:schemeClr val="tx2"/>
                        </a:solidFill>
                        <a:effectLst>
                          <a:outerShdw blurRad="38100" dist="38100" dir="2700000" algn="tl">
                            <a:srgbClr val="000000"/>
                          </a:outerShdw>
                        </a:effectLst>
                        <a:latin typeface="Arial" panose="020B0604020202020204" pitchFamily="34" charset="0"/>
                        <a:sym typeface="Wingdings" panose="05000000000000000000" pitchFamily="2" charset="2"/>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Symbol" panose="05050102010706020507" pitchFamily="18" charset="2"/>
                        <a:buNone/>
                      </a:pPr>
                      <a:r>
                        <a:rPr kumimoji="0" lang="es-ES" sz="2000" b="0" i="0" u="none" strike="noStrike" cap="none" normalizeH="0" baseline="0" smtClean="0">
                          <a:ln>
                            <a:noFill/>
                          </a:ln>
                          <a:solidFill>
                            <a:schemeClr val="tx2"/>
                          </a:solidFill>
                          <a:effectLst>
                            <a:outerShdw blurRad="38100" dist="38100" dir="2700000" algn="tl">
                              <a:srgbClr val="000000"/>
                            </a:outerShdw>
                          </a:effectLst>
                          <a:latin typeface="Arial" panose="020B0604020202020204" pitchFamily="34" charset="0"/>
                          <a:sym typeface="Wingdings" panose="05000000000000000000" pitchFamily="2" charset="2"/>
                        </a:rPr>
                        <a:t> </a:t>
                      </a: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rPr>
                        <a:t>a 1</a:t>
                      </a: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6</a:t>
                      </a:r>
                      <a:endPar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67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400" b="0"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Hemicelulosas</a:t>
                      </a:r>
                      <a:endParaRPr kumimoji="0" lang="es-ES" sz="2400" b="0"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es-AR" sz="24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es-AR" sz="20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63521" name="Picture 33"/>
          <p:cNvPicPr>
            <a:picLocks noChangeAspect="1" noChangeArrowheads="1"/>
          </p:cNvPicPr>
          <p:nvPr/>
        </p:nvPicPr>
        <p:blipFill>
          <a:blip r:embed="rId1" cstate="print"/>
          <a:srcRect/>
          <a:stretch>
            <a:fillRect/>
          </a:stretch>
        </p:blipFill>
        <p:spPr bwMode="auto">
          <a:xfrm>
            <a:off x="611560" y="188640"/>
            <a:ext cx="298450" cy="900112"/>
          </a:xfrm>
          <a:prstGeom prst="rect">
            <a:avLst/>
          </a:prstGeom>
          <a:noFill/>
          <a:ln w="9525">
            <a:noFill/>
            <a:miter lim="800000"/>
            <a:headEnd/>
            <a:tailEnd/>
          </a:ln>
        </p:spPr>
      </p:pic>
      <p:pic>
        <p:nvPicPr>
          <p:cNvPr id="63522" name="Picture 34"/>
          <p:cNvPicPr>
            <a:picLocks noChangeAspect="1" noChangeArrowheads="1"/>
          </p:cNvPicPr>
          <p:nvPr/>
        </p:nvPicPr>
        <p:blipFill>
          <a:blip r:embed="rId2" cstate="print"/>
          <a:srcRect/>
          <a:stretch>
            <a:fillRect/>
          </a:stretch>
        </p:blipFill>
        <p:spPr bwMode="auto">
          <a:xfrm>
            <a:off x="7083425" y="188913"/>
            <a:ext cx="304800" cy="901700"/>
          </a:xfrm>
          <a:prstGeom prst="rect">
            <a:avLst/>
          </a:prstGeom>
          <a:noFill/>
          <a:ln w="9525">
            <a:noFill/>
            <a:miter lim="800000"/>
            <a:headEnd/>
            <a:tailEnd/>
          </a:ln>
        </p:spPr>
      </p:pic>
      <p:sp>
        <p:nvSpPr>
          <p:cNvPr id="63523" name="AutoShape 35"/>
          <p:cNvSpPr>
            <a:spLocks noChangeArrowheads="1"/>
          </p:cNvSpPr>
          <p:nvPr/>
        </p:nvSpPr>
        <p:spPr bwMode="auto">
          <a:xfrm>
            <a:off x="4500563" y="6237288"/>
            <a:ext cx="935037" cy="215900"/>
          </a:xfrm>
          <a:prstGeom prst="rightArrow">
            <a:avLst>
              <a:gd name="adj1" fmla="val 50000"/>
              <a:gd name="adj2" fmla="val 108272"/>
            </a:avLst>
          </a:prstGeom>
          <a:solidFill>
            <a:schemeClr val="accent1"/>
          </a:solidFill>
          <a:ln w="9525">
            <a:solidFill>
              <a:schemeClr val="tx1"/>
            </a:solidFill>
            <a:miter lim="800000"/>
          </a:ln>
        </p:spPr>
        <p:txBody>
          <a:bodyPr wrap="none" anchor="ctr"/>
          <a:lstStyle/>
          <a:p>
            <a:endParaRPr lang="es-AR"/>
          </a:p>
        </p:txBody>
      </p:sp>
      <p:sp>
        <p:nvSpPr>
          <p:cNvPr id="63524" name="AutoShape 36"/>
          <p:cNvSpPr>
            <a:spLocks noChangeArrowheads="1"/>
          </p:cNvSpPr>
          <p:nvPr/>
        </p:nvSpPr>
        <p:spPr bwMode="auto">
          <a:xfrm>
            <a:off x="6659563" y="6237288"/>
            <a:ext cx="935037" cy="215900"/>
          </a:xfrm>
          <a:prstGeom prst="rightArrow">
            <a:avLst>
              <a:gd name="adj1" fmla="val 50000"/>
              <a:gd name="adj2" fmla="val 108272"/>
            </a:avLst>
          </a:prstGeom>
          <a:solidFill>
            <a:schemeClr val="accent1"/>
          </a:solidFill>
          <a:ln w="9525">
            <a:solidFill>
              <a:schemeClr val="tx1"/>
            </a:solidFill>
            <a:miter lim="800000"/>
          </a:ln>
        </p:spPr>
        <p:txBody>
          <a:bodyPr wrap="none" anchor="ctr"/>
          <a:lstStyle/>
          <a:p>
            <a:endParaRPr lang="es-AR"/>
          </a:p>
        </p:txBody>
      </p:sp>
      <p:sp>
        <p:nvSpPr>
          <p:cNvPr id="63525" name="AutoShape 37"/>
          <p:cNvSpPr>
            <a:spLocks noChangeArrowheads="1"/>
          </p:cNvSpPr>
          <p:nvPr/>
        </p:nvSpPr>
        <p:spPr bwMode="auto">
          <a:xfrm rot="1172491">
            <a:off x="7956550" y="6381750"/>
            <a:ext cx="935038" cy="215900"/>
          </a:xfrm>
          <a:prstGeom prst="rightArrow">
            <a:avLst>
              <a:gd name="adj1" fmla="val 50000"/>
              <a:gd name="adj2" fmla="val 108272"/>
            </a:avLst>
          </a:prstGeom>
          <a:solidFill>
            <a:schemeClr val="accent1"/>
          </a:solidFill>
          <a:ln w="9525">
            <a:solidFill>
              <a:schemeClr val="tx1"/>
            </a:solidFill>
            <a:miter lim="800000"/>
          </a:ln>
        </p:spPr>
        <p:txBody>
          <a:bodyPr wrap="none" anchor="ctr"/>
          <a:lstStyle/>
          <a:p>
            <a:endParaRPr lang="es-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eaLnBrk="1" hangingPunct="1">
              <a:defRPr/>
            </a:pPr>
            <a:r>
              <a:rPr lang="es-ES" sz="4000" smtClean="0"/>
              <a:t>Heteropolisacáridos</a:t>
            </a:r>
            <a:br>
              <a:rPr lang="es-ES" sz="4000" smtClean="0"/>
            </a:br>
            <a:endParaRPr lang="es-ES" sz="2800" smtClean="0">
              <a:effectLst/>
            </a:endParaRPr>
          </a:p>
        </p:txBody>
      </p:sp>
      <p:graphicFrame>
        <p:nvGraphicFramePr>
          <p:cNvPr id="133224" name="Group 104"/>
          <p:cNvGraphicFramePr>
            <a:graphicFrameLocks noGrp="1"/>
          </p:cNvGraphicFramePr>
          <p:nvPr>
            <p:ph type="tbl" idx="1"/>
          </p:nvPr>
        </p:nvGraphicFramePr>
        <p:xfrm>
          <a:off x="323850" y="1162050"/>
          <a:ext cx="8496300" cy="5708145"/>
        </p:xfrm>
        <a:graphic>
          <a:graphicData uri="http://schemas.openxmlformats.org/drawingml/2006/table">
            <a:tbl>
              <a:tblPr/>
              <a:tblGrid>
                <a:gridCol w="3540125"/>
                <a:gridCol w="2651125"/>
                <a:gridCol w="2305050"/>
              </a:tblGrid>
              <a:tr h="8763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400" b="1" i="0" u="none" strike="noStrike" cap="none" normalizeH="0" baseline="0" smtClean="0">
                          <a:ln>
                            <a:noFill/>
                          </a:ln>
                          <a:solidFill>
                            <a:srgbClr val="F8F8F8"/>
                          </a:solidFill>
                          <a:effectLst>
                            <a:outerShdw blurRad="38100" dist="38100" dir="2700000" algn="tl">
                              <a:srgbClr val="000000"/>
                            </a:outerShdw>
                          </a:effectLst>
                          <a:latin typeface="Verdana" panose="020B0604030504040204" pitchFamily="34" charset="0"/>
                        </a:rPr>
                        <a:t>Nombre</a:t>
                      </a:r>
                      <a:endParaRPr kumimoji="0" lang="es-ES" sz="2400" b="1" i="0" u="none" strike="noStrike" cap="none" normalizeH="0" baseline="0" smtClean="0">
                        <a:ln>
                          <a:noFill/>
                        </a:ln>
                        <a:solidFill>
                          <a:srgbClr val="F8F8F8"/>
                        </a:solidFill>
                        <a:effectLst>
                          <a:outerShdw blurRad="38100" dist="38100" dir="2700000" algn="tl">
                            <a:srgbClr val="000000"/>
                          </a:outerShdw>
                        </a:effectLst>
                        <a:latin typeface="Verdan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folHlink">
                            <a:alpha val="56000"/>
                          </a:schemeClr>
                        </a:gs>
                        <a:gs pos="100000">
                          <a:schemeClr val="bg1">
                            <a:alpha val="56000"/>
                          </a:schemeClr>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400" b="1" i="0" u="none" strike="noStrike" cap="none" normalizeH="0" baseline="0" smtClean="0">
                          <a:ln>
                            <a:noFill/>
                          </a:ln>
                          <a:solidFill>
                            <a:srgbClr val="F8F8F8"/>
                          </a:solidFill>
                          <a:effectLst>
                            <a:outerShdw blurRad="38100" dist="38100" dir="2700000" algn="tl">
                              <a:srgbClr val="000000"/>
                            </a:outerShdw>
                          </a:effectLst>
                          <a:latin typeface="Verdana" panose="020B0604030504040204" pitchFamily="34" charset="0"/>
                        </a:rPr>
                        <a:t>unidades monosacárida</a:t>
                      </a:r>
                      <a:endParaRPr kumimoji="0" lang="es-ES" sz="2400" b="1" i="0" u="none" strike="noStrike" cap="none" normalizeH="0" baseline="0" smtClean="0">
                        <a:ln>
                          <a:noFill/>
                        </a:ln>
                        <a:solidFill>
                          <a:srgbClr val="F8F8F8"/>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folHlink">
                            <a:alpha val="56000"/>
                          </a:schemeClr>
                        </a:gs>
                        <a:gs pos="100000">
                          <a:schemeClr val="bg1">
                            <a:alpha val="56000"/>
                          </a:schemeClr>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400" b="1" i="0" u="none" strike="noStrike" cap="none" normalizeH="0" baseline="0" smtClean="0">
                          <a:ln>
                            <a:noFill/>
                          </a:ln>
                          <a:solidFill>
                            <a:srgbClr val="F8F8F8"/>
                          </a:solidFill>
                          <a:effectLst>
                            <a:outerShdw blurRad="38100" dist="38100" dir="2700000" algn="tl">
                              <a:srgbClr val="000000"/>
                            </a:outerShdw>
                          </a:effectLst>
                          <a:latin typeface="Verdana" panose="020B0604030504040204" pitchFamily="34" charset="0"/>
                        </a:rPr>
                        <a:t>enlace</a:t>
                      </a:r>
                      <a:endParaRPr kumimoji="0" lang="es-ES" sz="2400" b="1" i="0" u="none" strike="noStrike" cap="none" normalizeH="0" baseline="0" smtClean="0">
                        <a:ln>
                          <a:noFill/>
                        </a:ln>
                        <a:solidFill>
                          <a:srgbClr val="F8F8F8"/>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folHlink">
                            <a:alpha val="56000"/>
                          </a:schemeClr>
                        </a:gs>
                        <a:gs pos="100000">
                          <a:schemeClr val="bg1">
                            <a:alpha val="56000"/>
                          </a:schemeClr>
                        </a:gs>
                      </a:gsLst>
                      <a:lin ang="5400000" scaled="1"/>
                    </a:gradFill>
                  </a:tcPr>
                </a:tc>
              </a:tr>
              <a:tr h="9525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400" b="0"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Hemicelulosa:</a:t>
                      </a:r>
                      <a:endParaRPr kumimoji="0" lang="es-ES" sz="2400" b="0"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hlink"/>
                          </a:solidFill>
                          <a:effectLst>
                            <a:outerShdw blurRad="38100" dist="38100" dir="2700000" algn="tl">
                              <a:srgbClr val="000000"/>
                            </a:outerShdw>
                          </a:effectLst>
                          <a:latin typeface="Verdana" panose="020B0604030504040204" pitchFamily="34" charset="0"/>
                        </a:rPr>
                        <a:t>xiloglucano</a:t>
                      </a:r>
                      <a:endParaRPr kumimoji="0" lang="es-ES" sz="1800" b="0" i="0" u="none" strike="noStrike" cap="none" normalizeH="0" baseline="0" smtClean="0">
                        <a:ln>
                          <a:noFill/>
                        </a:ln>
                        <a:solidFill>
                          <a:schemeClr val="hlink"/>
                        </a:solidFill>
                        <a:effectLst>
                          <a:outerShdw blurRad="38100" dist="38100" dir="2700000" algn="tl">
                            <a:srgbClr val="000000"/>
                          </a:outerShdw>
                        </a:effectLst>
                        <a:latin typeface="Verdan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4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glucosa</a:t>
                      </a:r>
                      <a:endParaRPr kumimoji="0" lang="es-ES" sz="24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4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xilosa </a:t>
                      </a:r>
                      <a:endParaRPr kumimoji="0" lang="es-ES" sz="24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rPr>
                        <a:t>b 1</a:t>
                      </a: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4</a:t>
                      </a:r>
                      <a:endPar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rPr>
                        <a:t>a 1</a:t>
                      </a: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6</a:t>
                      </a:r>
                      <a:endPar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540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400" b="0"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Hemicelulosa:</a:t>
                      </a:r>
                      <a:endParaRPr kumimoji="0" lang="es-ES" sz="2400" b="0"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hlink"/>
                          </a:solidFill>
                          <a:effectLst>
                            <a:outerShdw blurRad="38100" dist="38100" dir="2700000" algn="tl">
                              <a:srgbClr val="000000"/>
                            </a:outerShdw>
                          </a:effectLst>
                          <a:latin typeface="Verdana" panose="020B0604030504040204" pitchFamily="34" charset="0"/>
                        </a:rPr>
                        <a:t>(Fucogalacto)xiloglucano</a:t>
                      </a:r>
                      <a:endParaRPr kumimoji="0" lang="es-ES" sz="1800" b="0" i="0" u="none" strike="noStrike" cap="none" normalizeH="0" baseline="0" smtClean="0">
                        <a:ln>
                          <a:noFill/>
                        </a:ln>
                        <a:solidFill>
                          <a:schemeClr val="hlink"/>
                        </a:solidFill>
                        <a:effectLst>
                          <a:outerShdw blurRad="38100" dist="38100" dir="2700000" algn="tl">
                            <a:srgbClr val="000000"/>
                          </a:outerShdw>
                        </a:effectLst>
                        <a:latin typeface="Verdan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4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Glc Xil</a:t>
                      </a:r>
                      <a:endParaRPr kumimoji="0" lang="es-ES" sz="24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4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Fuc Gal</a:t>
                      </a:r>
                      <a:endParaRPr kumimoji="0" lang="es-ES" sz="24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6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rPr>
                        <a:t>b 1</a:t>
                      </a:r>
                      <a:r>
                        <a:rPr kumimoji="0" lang="es-ES" sz="16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4/</a:t>
                      </a:r>
                      <a:r>
                        <a:rPr kumimoji="0" lang="es-ES" sz="16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rPr>
                        <a:t>a 1</a:t>
                      </a:r>
                      <a:r>
                        <a:rPr kumimoji="0" lang="es-ES" sz="16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6</a:t>
                      </a:r>
                      <a:endParaRPr kumimoji="0" lang="es-ES" sz="16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rPr>
                        <a:t>a 1</a:t>
                      </a: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2</a:t>
                      </a:r>
                      <a:endParaRPr kumimoji="0" lang="es-ES" sz="16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890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400" b="0"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Hemicelulosa:</a:t>
                      </a:r>
                      <a:endParaRPr kumimoji="0" lang="es-ES" sz="2400" b="0"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hlink"/>
                          </a:solidFill>
                          <a:effectLst>
                            <a:outerShdw blurRad="38100" dist="38100" dir="2700000" algn="tl">
                              <a:srgbClr val="000000"/>
                            </a:outerShdw>
                          </a:effectLst>
                          <a:latin typeface="Verdana" panose="020B0604030504040204" pitchFamily="34" charset="0"/>
                        </a:rPr>
                        <a:t>Manano (galactomanano)</a:t>
                      </a:r>
                      <a:endParaRPr kumimoji="0" lang="es-ES" sz="1800" b="0" i="0" u="none" strike="noStrike" cap="none" normalizeH="0" baseline="0" smtClean="0">
                        <a:ln>
                          <a:noFill/>
                        </a:ln>
                        <a:solidFill>
                          <a:schemeClr val="hlink"/>
                        </a:solidFill>
                        <a:effectLst>
                          <a:outerShdw blurRad="38100" dist="38100" dir="2700000" algn="tl">
                            <a:srgbClr val="000000"/>
                          </a:outerShdw>
                        </a:effectLst>
                        <a:latin typeface="Verdan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4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Manosa   </a:t>
                      </a:r>
                      <a:endParaRPr kumimoji="0" lang="es-ES" sz="24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4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 Galactosa</a:t>
                      </a:r>
                      <a:endParaRPr kumimoji="0" lang="es-ES" sz="24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rPr>
                        <a:t>b 1</a:t>
                      </a: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4   </a:t>
                      </a:r>
                      <a:endPar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rPr>
                        <a:t>a1</a:t>
                      </a: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6</a:t>
                      </a:r>
                      <a:endPar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287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400" b="0"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Hemicelulosa:</a:t>
                      </a:r>
                      <a:endParaRPr kumimoji="0" lang="es-ES" sz="2400" b="0"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hlink"/>
                          </a:solidFill>
                          <a:effectLst>
                            <a:outerShdw blurRad="38100" dist="38100" dir="2700000" algn="tl">
                              <a:srgbClr val="000000"/>
                            </a:outerShdw>
                          </a:effectLst>
                          <a:latin typeface="Verdana" panose="020B0604030504040204" pitchFamily="34" charset="0"/>
                        </a:rPr>
                        <a:t>Manano (galactoglucomanano)</a:t>
                      </a:r>
                      <a:endParaRPr kumimoji="0" lang="es-ES" sz="1800" b="0" i="0" u="none" strike="noStrike" cap="none" normalizeH="0" baseline="0" smtClean="0">
                        <a:ln>
                          <a:noFill/>
                        </a:ln>
                        <a:solidFill>
                          <a:schemeClr val="hlink"/>
                        </a:solidFill>
                        <a:effectLst>
                          <a:outerShdw blurRad="38100" dist="38100" dir="2700000" algn="tl">
                            <a:srgbClr val="000000"/>
                          </a:outerShdw>
                        </a:effectLst>
                        <a:latin typeface="Verdan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4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Man – Glc</a:t>
                      </a:r>
                      <a:endParaRPr kumimoji="0" lang="es-ES" sz="24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4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Gal</a:t>
                      </a:r>
                      <a:endParaRPr kumimoji="0" lang="es-ES" sz="24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rPr>
                        <a:t>b 1</a:t>
                      </a: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4</a:t>
                      </a:r>
                      <a:endPar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rPr>
                        <a:t>a1</a:t>
                      </a: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6</a:t>
                      </a:r>
                      <a:endPar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636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400" b="0"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Hemicelulosa:</a:t>
                      </a:r>
                      <a:endParaRPr kumimoji="0" lang="es-ES" sz="2400" b="0"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1800" b="0" i="0" u="none" strike="noStrike" cap="none" normalizeH="0" baseline="0" smtClean="0">
                          <a:ln>
                            <a:noFill/>
                          </a:ln>
                          <a:solidFill>
                            <a:schemeClr val="hlink"/>
                          </a:solidFill>
                          <a:effectLst>
                            <a:outerShdw blurRad="38100" dist="38100" dir="2700000" algn="tl">
                              <a:srgbClr val="000000"/>
                            </a:outerShdw>
                          </a:effectLst>
                          <a:latin typeface="Verdana" panose="020B0604030504040204" pitchFamily="34" charset="0"/>
                        </a:rPr>
                        <a:t>Xilano (arabinoxilano)</a:t>
                      </a:r>
                      <a:endParaRPr kumimoji="0" lang="es-ES" sz="1800" b="0" i="0" u="none" strike="noStrike" cap="none" normalizeH="0" baseline="0" smtClean="0">
                        <a:ln>
                          <a:noFill/>
                        </a:ln>
                        <a:solidFill>
                          <a:schemeClr val="hlink"/>
                        </a:solidFill>
                        <a:effectLst>
                          <a:outerShdw blurRad="38100" dist="38100" dir="2700000" algn="tl">
                            <a:srgbClr val="000000"/>
                          </a:outerShdw>
                        </a:effectLst>
                        <a:latin typeface="Verdan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4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Xil </a:t>
                      </a:r>
                      <a:endParaRPr kumimoji="0" lang="es-ES" sz="24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4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rPr>
                        <a:t>Ara y otros</a:t>
                      </a:r>
                      <a:endParaRPr kumimoji="0" lang="es-ES" sz="24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rPr>
                        <a:t>b 1</a:t>
                      </a: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4</a:t>
                      </a:r>
                      <a:endPar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rPr>
                        <a:t>a1</a:t>
                      </a: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2  </a:t>
                      </a:r>
                      <a:r>
                        <a:rPr kumimoji="0" lang="es-ES" sz="2000" b="0" i="0" u="none" strike="noStrike" cap="none" normalizeH="0" baseline="0" smtClean="0">
                          <a:ln>
                            <a:noFill/>
                          </a:ln>
                          <a:solidFill>
                            <a:schemeClr val="tx2"/>
                          </a:solidFill>
                          <a:effectLst>
                            <a:outerShdw blurRad="38100" dist="38100" dir="2700000" algn="tl">
                              <a:srgbClr val="000000"/>
                            </a:outerShdw>
                          </a:effectLst>
                          <a:latin typeface="Verdana" panose="020B0604030504040204" pitchFamily="34" charset="0"/>
                          <a:sym typeface="Wingdings" panose="05000000000000000000" pitchFamily="2" charset="2"/>
                        </a:rPr>
                        <a:t>y</a:t>
                      </a: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a:t>
                      </a: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rPr>
                        <a:t>a1</a:t>
                      </a:r>
                      <a:r>
                        <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rPr>
                        <a:t> 3 </a:t>
                      </a:r>
                      <a:endParaRPr kumimoji="0" lang="es-ES" sz="2000" b="0" i="0" u="none" strike="noStrike" cap="none" normalizeH="0" baseline="0" smtClean="0">
                        <a:ln>
                          <a:noFill/>
                        </a:ln>
                        <a:solidFill>
                          <a:schemeClr val="tx2"/>
                        </a:solidFill>
                        <a:effectLst>
                          <a:outerShdw blurRad="38100" dist="38100" dir="2700000" algn="tl">
                            <a:srgbClr val="000000"/>
                          </a:outerShdw>
                        </a:effectLst>
                        <a:latin typeface="Symbol" panose="05050102010706020507" pitchFamily="18" charset="2"/>
                        <a:sym typeface="Wingdings" panose="05000000000000000000" pitchFamily="2" charset="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64545" name="Picture 33"/>
          <p:cNvPicPr>
            <a:picLocks noChangeAspect="1" noChangeArrowheads="1"/>
          </p:cNvPicPr>
          <p:nvPr/>
        </p:nvPicPr>
        <p:blipFill>
          <a:blip r:embed="rId1" cstate="print"/>
          <a:srcRect/>
          <a:stretch>
            <a:fillRect/>
          </a:stretch>
        </p:blipFill>
        <p:spPr bwMode="auto">
          <a:xfrm>
            <a:off x="683568" y="0"/>
            <a:ext cx="298450" cy="900113"/>
          </a:xfrm>
          <a:prstGeom prst="rect">
            <a:avLst/>
          </a:prstGeom>
          <a:noFill/>
          <a:ln w="9525">
            <a:noFill/>
            <a:miter lim="800000"/>
            <a:headEnd/>
            <a:tailEnd/>
          </a:ln>
        </p:spPr>
      </p:pic>
      <p:pic>
        <p:nvPicPr>
          <p:cNvPr id="64546" name="Picture 34"/>
          <p:cNvPicPr>
            <a:picLocks noChangeAspect="1" noChangeArrowheads="1"/>
          </p:cNvPicPr>
          <p:nvPr/>
        </p:nvPicPr>
        <p:blipFill>
          <a:blip r:embed="rId2" cstate="print"/>
          <a:srcRect/>
          <a:stretch>
            <a:fillRect/>
          </a:stretch>
        </p:blipFill>
        <p:spPr bwMode="auto">
          <a:xfrm>
            <a:off x="7092950" y="0"/>
            <a:ext cx="304800" cy="901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8" name="Rectangle 4"/>
          <p:cNvSpPr>
            <a:spLocks noGrp="1" noChangeArrowheads="1"/>
          </p:cNvSpPr>
          <p:nvPr>
            <p:ph type="title"/>
          </p:nvPr>
        </p:nvSpPr>
        <p:spPr/>
        <p:txBody>
          <a:bodyPr/>
          <a:lstStyle/>
          <a:p>
            <a:pPr eaLnBrk="1" hangingPunct="1">
              <a:defRPr/>
            </a:pPr>
            <a:r>
              <a:rPr lang="es-ES" sz="4000" smtClean="0"/>
              <a:t>Ramnogalacturano I</a:t>
            </a:r>
            <a:br>
              <a:rPr lang="es-ES" sz="4000" smtClean="0"/>
            </a:br>
            <a:r>
              <a:rPr lang="es-ES" sz="2800" smtClean="0"/>
              <a:t>pectina ácida</a:t>
            </a:r>
            <a:endParaRPr lang="es-ES" sz="2800" smtClean="0"/>
          </a:p>
        </p:txBody>
      </p:sp>
      <p:pic>
        <p:nvPicPr>
          <p:cNvPr id="65539" name="Picture 6"/>
          <p:cNvPicPr>
            <a:picLocks noChangeAspect="1" noChangeArrowheads="1"/>
          </p:cNvPicPr>
          <p:nvPr/>
        </p:nvPicPr>
        <p:blipFill>
          <a:blip r:embed="rId1" cstate="print"/>
          <a:srcRect/>
          <a:stretch>
            <a:fillRect/>
          </a:stretch>
        </p:blipFill>
        <p:spPr bwMode="auto">
          <a:xfrm>
            <a:off x="971550" y="2062163"/>
            <a:ext cx="7345363" cy="3657600"/>
          </a:xfrm>
          <a:prstGeom prst="rect">
            <a:avLst/>
          </a:prstGeom>
          <a:noFill/>
          <a:ln w="9525">
            <a:noFill/>
            <a:miter lim="800000"/>
            <a:headEnd/>
            <a:tailEnd/>
          </a:ln>
        </p:spPr>
      </p:pic>
      <p:sp>
        <p:nvSpPr>
          <p:cNvPr id="118791" name="Text Box 7"/>
          <p:cNvSpPr txBox="1">
            <a:spLocks noChangeArrowheads="1"/>
          </p:cNvSpPr>
          <p:nvPr/>
        </p:nvSpPr>
        <p:spPr bwMode="auto">
          <a:xfrm>
            <a:off x="3276600" y="4724400"/>
            <a:ext cx="1295400" cy="366713"/>
          </a:xfrm>
          <a:prstGeom prst="rect">
            <a:avLst/>
          </a:prstGeom>
          <a:noFill/>
          <a:ln w="9525">
            <a:noFill/>
            <a:miter lim="800000"/>
          </a:ln>
          <a:effectLst/>
        </p:spPr>
        <p:txBody>
          <a:bodyPr>
            <a:spAutoFit/>
          </a:bodyPr>
          <a:lstStyle/>
          <a:p>
            <a:pPr>
              <a:spcBef>
                <a:spcPct val="50000"/>
              </a:spcBef>
              <a:defRPr/>
            </a:pPr>
            <a:r>
              <a:rPr lang="es-ES" b="1">
                <a:solidFill>
                  <a:schemeClr val="bg1"/>
                </a:solidFill>
                <a:effectLst>
                  <a:outerShdw blurRad="38100" dist="38100" dir="2700000" algn="tl">
                    <a:srgbClr val="000000"/>
                  </a:outerShdw>
                </a:effectLst>
                <a:latin typeface="Symbol" panose="05050102010706020507" pitchFamily="18" charset="2"/>
              </a:rPr>
              <a:t>a</a:t>
            </a:r>
            <a:r>
              <a:rPr lang="es-ES" b="1">
                <a:solidFill>
                  <a:schemeClr val="bg1"/>
                </a:solidFill>
                <a:effectLst>
                  <a:outerShdw blurRad="38100" dist="38100" dir="2700000" algn="tl">
                    <a:srgbClr val="000000"/>
                  </a:outerShdw>
                </a:effectLst>
              </a:rPr>
              <a:t> 1</a:t>
            </a:r>
            <a:r>
              <a:rPr lang="es-ES" b="1">
                <a:solidFill>
                  <a:schemeClr val="bg1"/>
                </a:solidFill>
                <a:effectLst>
                  <a:outerShdw blurRad="38100" dist="38100" dir="2700000" algn="tl">
                    <a:srgbClr val="000000"/>
                  </a:outerShdw>
                </a:effectLst>
                <a:sym typeface="Wingdings" panose="05000000000000000000" pitchFamily="2" charset="2"/>
              </a:rPr>
              <a:t>2</a:t>
            </a:r>
            <a:endParaRPr lang="es-ES" b="1">
              <a:solidFill>
                <a:schemeClr val="bg1"/>
              </a:solidFill>
              <a:effectLst>
                <a:outerShdw blurRad="38100" dist="38100" dir="2700000" algn="tl">
                  <a:srgbClr val="000000"/>
                </a:outerShdw>
              </a:effectLst>
              <a:sym typeface="Wingdings" panose="05000000000000000000" pitchFamily="2" charset="2"/>
            </a:endParaRPr>
          </a:p>
        </p:txBody>
      </p:sp>
      <p:sp>
        <p:nvSpPr>
          <p:cNvPr id="118793" name="Rectangle 9"/>
          <p:cNvSpPr>
            <a:spLocks noChangeArrowheads="1"/>
          </p:cNvSpPr>
          <p:nvPr/>
        </p:nvSpPr>
        <p:spPr bwMode="auto">
          <a:xfrm>
            <a:off x="3348038" y="4724400"/>
            <a:ext cx="936625" cy="576263"/>
          </a:xfrm>
          <a:prstGeom prst="rect">
            <a:avLst/>
          </a:prstGeom>
          <a:solidFill>
            <a:srgbClr val="FFFFFF"/>
          </a:solidFill>
          <a:ln w="9525">
            <a:solidFill>
              <a:schemeClr val="bg2"/>
            </a:solidFill>
            <a:miter lim="800000"/>
          </a:ln>
        </p:spPr>
        <p:txBody>
          <a:bodyPr wrap="none" anchor="ctr"/>
          <a:lstStyle/>
          <a:p>
            <a:endParaRPr lang="es-AR"/>
          </a:p>
        </p:txBody>
      </p:sp>
      <p:sp>
        <p:nvSpPr>
          <p:cNvPr id="118794" name="Text Box 10"/>
          <p:cNvSpPr txBox="1">
            <a:spLocks noChangeArrowheads="1"/>
          </p:cNvSpPr>
          <p:nvPr/>
        </p:nvSpPr>
        <p:spPr bwMode="auto">
          <a:xfrm>
            <a:off x="1166813" y="6108700"/>
            <a:ext cx="3983037" cy="366713"/>
          </a:xfrm>
          <a:prstGeom prst="rect">
            <a:avLst/>
          </a:prstGeom>
          <a:noFill/>
          <a:ln w="9525">
            <a:noFill/>
            <a:miter lim="800000"/>
          </a:ln>
          <a:effectLst/>
        </p:spPr>
        <p:txBody>
          <a:bodyPr wrap="none">
            <a:spAutoFit/>
          </a:bodyPr>
          <a:lstStyle/>
          <a:p>
            <a:pPr>
              <a:defRPr/>
            </a:pPr>
            <a:r>
              <a:rPr lang="es-ES" b="1">
                <a:effectLst>
                  <a:outerShdw blurRad="38100" dist="38100" dir="2700000" algn="tl">
                    <a:srgbClr val="000000"/>
                  </a:outerShdw>
                </a:effectLst>
              </a:rPr>
              <a:t>R puede ser H ó grupo acetilo</a:t>
            </a:r>
            <a:endParaRPr lang="es-ES" b="1">
              <a:effectLst>
                <a:outerShdw blurRad="38100" dist="38100" dir="2700000" algn="tl">
                  <a:srgbClr val="000000"/>
                </a:outerShdw>
              </a:effectLst>
            </a:endParaRPr>
          </a:p>
        </p:txBody>
      </p:sp>
      <p:sp>
        <p:nvSpPr>
          <p:cNvPr id="118795" name="Text Box 11"/>
          <p:cNvSpPr txBox="1">
            <a:spLocks noChangeArrowheads="1"/>
          </p:cNvSpPr>
          <p:nvPr/>
        </p:nvSpPr>
        <p:spPr bwMode="auto">
          <a:xfrm>
            <a:off x="4067175" y="2492375"/>
            <a:ext cx="1152525" cy="366713"/>
          </a:xfrm>
          <a:prstGeom prst="rect">
            <a:avLst/>
          </a:prstGeom>
          <a:noFill/>
          <a:ln w="9525">
            <a:noFill/>
            <a:miter lim="800000"/>
          </a:ln>
          <a:effectLst/>
        </p:spPr>
        <p:txBody>
          <a:bodyPr>
            <a:spAutoFit/>
          </a:bodyPr>
          <a:lstStyle/>
          <a:p>
            <a:pPr>
              <a:spcBef>
                <a:spcPct val="50000"/>
              </a:spcBef>
              <a:defRPr/>
            </a:pPr>
            <a:r>
              <a:rPr lang="es-ES" b="1">
                <a:solidFill>
                  <a:schemeClr val="bg1"/>
                </a:solidFill>
                <a:effectLst>
                  <a:outerShdw blurRad="38100" dist="38100" dir="2700000" algn="tl">
                    <a:srgbClr val="000000"/>
                  </a:outerShdw>
                </a:effectLst>
                <a:latin typeface="Symbol" panose="05050102010706020507" pitchFamily="18" charset="2"/>
              </a:rPr>
              <a:t>a</a:t>
            </a:r>
            <a:r>
              <a:rPr lang="es-ES" b="1">
                <a:solidFill>
                  <a:schemeClr val="bg1"/>
                </a:solidFill>
                <a:effectLst>
                  <a:outerShdw blurRad="38100" dist="38100" dir="2700000" algn="tl">
                    <a:srgbClr val="000000"/>
                  </a:outerShdw>
                </a:effectLst>
              </a:rPr>
              <a:t> 1</a:t>
            </a:r>
            <a:r>
              <a:rPr lang="es-ES" b="1">
                <a:solidFill>
                  <a:schemeClr val="bg1"/>
                </a:solidFill>
                <a:effectLst>
                  <a:outerShdw blurRad="38100" dist="38100" dir="2700000" algn="tl">
                    <a:srgbClr val="000000"/>
                  </a:outerShdw>
                </a:effectLst>
                <a:sym typeface="Wingdings" panose="05000000000000000000" pitchFamily="2" charset="2"/>
              </a:rPr>
              <a:t>4</a:t>
            </a:r>
            <a:endParaRPr lang="es-ES" b="1">
              <a:solidFill>
                <a:schemeClr val="bg1"/>
              </a:solidFill>
              <a:effectLst>
                <a:outerShdw blurRad="38100" dist="38100" dir="2700000" algn="tl">
                  <a:srgbClr val="000000"/>
                </a:outerShdw>
              </a:effectLst>
              <a:sym typeface="Wingdings" panose="05000000000000000000" pitchFamily="2" charset="2"/>
            </a:endParaRPr>
          </a:p>
        </p:txBody>
      </p:sp>
      <p:sp>
        <p:nvSpPr>
          <p:cNvPr id="118796" name="Rectangle 12"/>
          <p:cNvSpPr>
            <a:spLocks noChangeArrowheads="1"/>
          </p:cNvSpPr>
          <p:nvPr/>
        </p:nvSpPr>
        <p:spPr bwMode="auto">
          <a:xfrm>
            <a:off x="4067175" y="2349500"/>
            <a:ext cx="936625" cy="576263"/>
          </a:xfrm>
          <a:prstGeom prst="rect">
            <a:avLst/>
          </a:prstGeom>
          <a:solidFill>
            <a:srgbClr val="FFFFFF"/>
          </a:solidFill>
          <a:ln w="9525">
            <a:solidFill>
              <a:schemeClr val="bg2"/>
            </a:solidFill>
            <a:miter lim="800000"/>
          </a:ln>
        </p:spPr>
        <p:txBody>
          <a:bodyPr wrap="none" anchor="ctr"/>
          <a:lstStyle/>
          <a:p>
            <a:endParaRPr lang="es-AR"/>
          </a:p>
        </p:txBody>
      </p:sp>
      <p:sp>
        <p:nvSpPr>
          <p:cNvPr id="65545" name="Text Box 13"/>
          <p:cNvSpPr txBox="1">
            <a:spLocks noChangeArrowheads="1"/>
          </p:cNvSpPr>
          <p:nvPr/>
        </p:nvSpPr>
        <p:spPr bwMode="auto">
          <a:xfrm>
            <a:off x="1908175" y="4005263"/>
            <a:ext cx="792163" cy="366712"/>
          </a:xfrm>
          <a:prstGeom prst="rect">
            <a:avLst/>
          </a:prstGeom>
          <a:noFill/>
          <a:ln w="9525">
            <a:noFill/>
            <a:miter lim="800000"/>
          </a:ln>
        </p:spPr>
        <p:txBody>
          <a:bodyPr>
            <a:spAutoFit/>
          </a:bodyPr>
          <a:lstStyle/>
          <a:p>
            <a:pPr>
              <a:spcBef>
                <a:spcPct val="50000"/>
              </a:spcBef>
            </a:pPr>
            <a:r>
              <a:rPr lang="es-ES" b="1">
                <a:solidFill>
                  <a:srgbClr val="000000"/>
                </a:solidFill>
              </a:rPr>
              <a:t>GalA</a:t>
            </a:r>
            <a:endParaRPr lang="es-ES" b="1">
              <a:solidFill>
                <a:srgbClr val="000000"/>
              </a:solidFill>
            </a:endParaRPr>
          </a:p>
        </p:txBody>
      </p:sp>
      <p:sp>
        <p:nvSpPr>
          <p:cNvPr id="65546" name="Text Box 14"/>
          <p:cNvSpPr txBox="1">
            <a:spLocks noChangeArrowheads="1"/>
          </p:cNvSpPr>
          <p:nvPr/>
        </p:nvSpPr>
        <p:spPr bwMode="auto">
          <a:xfrm>
            <a:off x="3348038" y="3573463"/>
            <a:ext cx="792162" cy="366712"/>
          </a:xfrm>
          <a:prstGeom prst="rect">
            <a:avLst/>
          </a:prstGeom>
          <a:noFill/>
          <a:ln w="9525">
            <a:noFill/>
            <a:miter lim="800000"/>
          </a:ln>
        </p:spPr>
        <p:txBody>
          <a:bodyPr>
            <a:spAutoFit/>
          </a:bodyPr>
          <a:lstStyle/>
          <a:p>
            <a:pPr>
              <a:spcBef>
                <a:spcPct val="50000"/>
              </a:spcBef>
            </a:pPr>
            <a:r>
              <a:rPr lang="es-ES" b="1">
                <a:solidFill>
                  <a:srgbClr val="000000"/>
                </a:solidFill>
              </a:rPr>
              <a:t>Rha</a:t>
            </a:r>
            <a:endParaRPr lang="es-ES" b="1">
              <a:solidFill>
                <a:srgbClr val="000000"/>
              </a:solidFill>
            </a:endParaRPr>
          </a:p>
        </p:txBody>
      </p:sp>
      <p:sp>
        <p:nvSpPr>
          <p:cNvPr id="118799" name="Text Box 15"/>
          <p:cNvSpPr txBox="1">
            <a:spLocks noChangeArrowheads="1"/>
          </p:cNvSpPr>
          <p:nvPr/>
        </p:nvSpPr>
        <p:spPr bwMode="auto">
          <a:xfrm>
            <a:off x="6804025" y="6308725"/>
            <a:ext cx="2160588" cy="366713"/>
          </a:xfrm>
          <a:prstGeom prst="rect">
            <a:avLst/>
          </a:prstGeom>
          <a:noFill/>
          <a:ln w="9525">
            <a:noFill/>
            <a:miter lim="800000"/>
          </a:ln>
          <a:effectLst/>
        </p:spPr>
        <p:txBody>
          <a:bodyPr>
            <a:spAutoFit/>
          </a:bodyPr>
          <a:lstStyle/>
          <a:p>
            <a:pPr>
              <a:spcBef>
                <a:spcPct val="50000"/>
              </a:spcBef>
              <a:defRPr/>
            </a:pPr>
            <a:r>
              <a:rPr lang="es-ES" b="1">
                <a:effectLst>
                  <a:outerShdw blurRad="38100" dist="38100" dir="2700000" algn="tl">
                    <a:srgbClr val="000000"/>
                  </a:outerShdw>
                </a:effectLst>
              </a:rPr>
              <a:t>Rha: ramnosa</a:t>
            </a:r>
            <a:endParaRPr lang="es-ES" b="1">
              <a:effectLst>
                <a:outerShdw blurRad="38100" dist="38100" dir="2700000" algn="tl">
                  <a:srgbClr val="000000"/>
                </a:outerShdw>
              </a:effectLst>
            </a:endParaRPr>
          </a:p>
        </p:txBody>
      </p:sp>
      <p:pic>
        <p:nvPicPr>
          <p:cNvPr id="65548" name="Picture 16"/>
          <p:cNvPicPr>
            <a:picLocks noChangeAspect="1" noChangeArrowheads="1"/>
          </p:cNvPicPr>
          <p:nvPr/>
        </p:nvPicPr>
        <p:blipFill>
          <a:blip r:embed="rId2" cstate="print"/>
          <a:srcRect/>
          <a:stretch>
            <a:fillRect/>
          </a:stretch>
        </p:blipFill>
        <p:spPr bwMode="auto">
          <a:xfrm>
            <a:off x="6659563" y="4724400"/>
            <a:ext cx="2051050" cy="1522413"/>
          </a:xfrm>
          <a:prstGeom prst="rect">
            <a:avLst/>
          </a:prstGeom>
          <a:noFill/>
          <a:ln w="57150">
            <a:solidFill>
              <a:schemeClr val="bg2"/>
            </a:solidFill>
            <a:miter lim="800000"/>
            <a:headEnd/>
            <a:tailEnd/>
          </a:ln>
        </p:spPr>
      </p:pic>
      <p:sp>
        <p:nvSpPr>
          <p:cNvPr id="118801" name="Text Box 17"/>
          <p:cNvSpPr txBox="1">
            <a:spLocks noChangeArrowheads="1"/>
          </p:cNvSpPr>
          <p:nvPr/>
        </p:nvSpPr>
        <p:spPr bwMode="auto">
          <a:xfrm>
            <a:off x="6948488" y="0"/>
            <a:ext cx="2195512" cy="336550"/>
          </a:xfrm>
          <a:prstGeom prst="rect">
            <a:avLst/>
          </a:prstGeom>
          <a:noFill/>
          <a:ln w="9525">
            <a:noFill/>
            <a:miter lim="800000"/>
          </a:ln>
          <a:effectLst/>
        </p:spPr>
        <p:txBody>
          <a:bodyPr>
            <a:spAutoFit/>
          </a:bodyPr>
          <a:lstStyle/>
          <a:p>
            <a:pPr>
              <a:spcBef>
                <a:spcPct val="50000"/>
              </a:spcBef>
              <a:defRPr/>
            </a:pPr>
            <a:r>
              <a:rPr lang="es-ES" sz="1600" i="1" u="sng">
                <a:solidFill>
                  <a:schemeClr val="hlink"/>
                </a:solidFill>
                <a:effectLst>
                  <a:outerShdw blurRad="38100" dist="38100" dir="2700000" algn="tl">
                    <a:srgbClr val="000000"/>
                  </a:outerShdw>
                </a:effectLst>
              </a:rPr>
              <a:t>Heteropolisacáridos</a:t>
            </a:r>
            <a:endParaRPr lang="es-ES" sz="1600" i="1" u="sng">
              <a:solidFill>
                <a:schemeClr val="hlink"/>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18793"/>
                                        </p:tgtEl>
                                      </p:cBhvr>
                                    </p:animEffect>
                                    <p:set>
                                      <p:cBhvr>
                                        <p:cTn id="7" dur="1" fill="hold">
                                          <p:stCondLst>
                                            <p:cond delay="499"/>
                                          </p:stCondLst>
                                        </p:cTn>
                                        <p:tgtEl>
                                          <p:spTgt spid="11879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16" fill="hold" grpId="0" nodeType="clickEffect">
                                  <p:stCondLst>
                                    <p:cond delay="0"/>
                                  </p:stCondLst>
                                  <p:childTnLst>
                                    <p:animEffect transition="out" filter="circle(in)">
                                      <p:cBhvr>
                                        <p:cTn id="11" dur="2000"/>
                                        <p:tgtEl>
                                          <p:spTgt spid="118796"/>
                                        </p:tgtEl>
                                      </p:cBhvr>
                                    </p:animEffect>
                                    <p:set>
                                      <p:cBhvr>
                                        <p:cTn id="12" dur="1" fill="hold">
                                          <p:stCondLst>
                                            <p:cond delay="1999"/>
                                          </p:stCondLst>
                                        </p:cTn>
                                        <p:tgtEl>
                                          <p:spTgt spid="1187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3" grpId="0" animBg="1"/>
      <p:bldP spid="11879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4" name="Rectangle 4"/>
          <p:cNvSpPr>
            <a:spLocks noGrp="1" noChangeArrowheads="1"/>
          </p:cNvSpPr>
          <p:nvPr>
            <p:ph type="title"/>
          </p:nvPr>
        </p:nvSpPr>
        <p:spPr/>
        <p:txBody>
          <a:bodyPr/>
          <a:lstStyle/>
          <a:p>
            <a:pPr eaLnBrk="1" hangingPunct="1">
              <a:defRPr/>
            </a:pPr>
            <a:r>
              <a:rPr lang="es-ES" sz="3600" smtClean="0"/>
              <a:t>Arabinogalactano I </a:t>
            </a:r>
            <a:r>
              <a:rPr lang="es-ES" sz="2800" smtClean="0"/>
              <a:t>(Pectina neutra)</a:t>
            </a:r>
            <a:br>
              <a:rPr lang="es-ES" sz="3600" smtClean="0"/>
            </a:br>
            <a:endParaRPr lang="es-ES" sz="3200" smtClean="0">
              <a:latin typeface="Symbol" panose="05050102010706020507" pitchFamily="18" charset="2"/>
              <a:sym typeface="Wingdings" panose="05000000000000000000" pitchFamily="2" charset="2"/>
            </a:endParaRPr>
          </a:p>
        </p:txBody>
      </p:sp>
      <p:pic>
        <p:nvPicPr>
          <p:cNvPr id="66563" name="Picture 5"/>
          <p:cNvPicPr>
            <a:picLocks noChangeAspect="1" noChangeArrowheads="1"/>
          </p:cNvPicPr>
          <p:nvPr/>
        </p:nvPicPr>
        <p:blipFill>
          <a:blip r:embed="rId1" cstate="print"/>
          <a:srcRect/>
          <a:stretch>
            <a:fillRect/>
          </a:stretch>
        </p:blipFill>
        <p:spPr bwMode="auto">
          <a:xfrm>
            <a:off x="250825" y="1412875"/>
            <a:ext cx="8604250" cy="3155950"/>
          </a:xfrm>
          <a:prstGeom prst="rect">
            <a:avLst/>
          </a:prstGeom>
          <a:noFill/>
          <a:ln w="9525">
            <a:noFill/>
            <a:miter lim="800000"/>
            <a:headEnd/>
            <a:tailEnd/>
          </a:ln>
        </p:spPr>
      </p:pic>
      <p:sp>
        <p:nvSpPr>
          <p:cNvPr id="128006" name="Rectangle 6"/>
          <p:cNvSpPr>
            <a:spLocks noChangeArrowheads="1"/>
          </p:cNvSpPr>
          <p:nvPr/>
        </p:nvSpPr>
        <p:spPr bwMode="auto">
          <a:xfrm>
            <a:off x="3563938" y="4868863"/>
            <a:ext cx="2554287" cy="1096962"/>
          </a:xfrm>
          <a:prstGeom prst="rect">
            <a:avLst/>
          </a:prstGeom>
          <a:noFill/>
          <a:ln w="9525">
            <a:noFill/>
            <a:miter lim="800000"/>
          </a:ln>
          <a:effectLst/>
        </p:spPr>
        <p:txBody>
          <a:bodyPr wrap="none">
            <a:spAutoFit/>
          </a:bodyPr>
          <a:lstStyle/>
          <a:p>
            <a:pPr>
              <a:defRPr/>
            </a:pPr>
            <a:br>
              <a:rPr lang="es-ES">
                <a:solidFill>
                  <a:schemeClr val="tx2"/>
                </a:solidFill>
                <a:effectLst>
                  <a:outerShdw blurRad="38100" dist="38100" dir="2700000" algn="tl">
                    <a:srgbClr val="000000"/>
                  </a:outerShdw>
                </a:effectLst>
              </a:rPr>
            </a:br>
            <a:r>
              <a:rPr lang="es-ES" sz="2400">
                <a:solidFill>
                  <a:schemeClr val="tx2"/>
                </a:solidFill>
                <a:effectLst>
                  <a:outerShdw blurRad="38100" dist="38100" dir="2700000" algn="tl">
                    <a:srgbClr val="000000"/>
                  </a:outerShdw>
                </a:effectLst>
              </a:rPr>
              <a:t>D-Gal  </a:t>
            </a:r>
            <a:r>
              <a:rPr lang="es-ES" sz="2400">
                <a:solidFill>
                  <a:schemeClr val="tx2"/>
                </a:solidFill>
                <a:effectLst>
                  <a:outerShdw blurRad="38100" dist="38100" dir="2700000" algn="tl">
                    <a:srgbClr val="000000"/>
                  </a:outerShdw>
                </a:effectLst>
                <a:latin typeface="Symbol" panose="05050102010706020507" pitchFamily="18" charset="2"/>
              </a:rPr>
              <a:t> a</a:t>
            </a:r>
            <a:r>
              <a:rPr lang="es-ES" sz="2400">
                <a:solidFill>
                  <a:schemeClr val="tx2"/>
                </a:solidFill>
                <a:effectLst>
                  <a:outerShdw blurRad="38100" dist="38100" dir="2700000" algn="tl">
                    <a:srgbClr val="000000"/>
                  </a:outerShdw>
                </a:effectLst>
              </a:rPr>
              <a:t>1</a:t>
            </a:r>
            <a:r>
              <a:rPr lang="es-ES" sz="2400">
                <a:solidFill>
                  <a:schemeClr val="tx2"/>
                </a:solidFill>
                <a:effectLst>
                  <a:outerShdw blurRad="38100" dist="38100" dir="2700000" algn="tl">
                    <a:srgbClr val="000000"/>
                  </a:outerShdw>
                </a:effectLst>
                <a:sym typeface="Wingdings" panose="05000000000000000000" pitchFamily="2" charset="2"/>
              </a:rPr>
              <a:t> 4</a:t>
            </a:r>
            <a:r>
              <a:rPr lang="es-ES" sz="2400">
                <a:sym typeface="Wingdings" panose="05000000000000000000" pitchFamily="2" charset="2"/>
              </a:rPr>
              <a:t>  </a:t>
            </a:r>
            <a:endParaRPr lang="es-ES" sz="2400">
              <a:sym typeface="Wingdings" panose="05000000000000000000" pitchFamily="2" charset="2"/>
            </a:endParaRPr>
          </a:p>
          <a:p>
            <a:pPr>
              <a:defRPr/>
            </a:pPr>
            <a:r>
              <a:rPr lang="es-ES" sz="2400">
                <a:solidFill>
                  <a:schemeClr val="tx2"/>
                </a:solidFill>
                <a:effectLst>
                  <a:outerShdw blurRad="38100" dist="38100" dir="2700000" algn="tl">
                    <a:srgbClr val="000000"/>
                  </a:outerShdw>
                </a:effectLst>
              </a:rPr>
              <a:t>L-Ara	   </a:t>
            </a:r>
            <a:r>
              <a:rPr lang="es-ES" sz="2400">
                <a:solidFill>
                  <a:schemeClr val="tx2"/>
                </a:solidFill>
                <a:effectLst>
                  <a:outerShdw blurRad="38100" dist="38100" dir="2700000" algn="tl">
                    <a:srgbClr val="000000"/>
                  </a:outerShdw>
                </a:effectLst>
                <a:latin typeface="Symbol" panose="05050102010706020507" pitchFamily="18" charset="2"/>
              </a:rPr>
              <a:t>a</a:t>
            </a:r>
            <a:r>
              <a:rPr lang="es-ES" sz="2400">
                <a:solidFill>
                  <a:schemeClr val="tx2"/>
                </a:solidFill>
                <a:effectLst>
                  <a:outerShdw blurRad="38100" dist="38100" dir="2700000" algn="tl">
                    <a:srgbClr val="000000"/>
                  </a:outerShdw>
                </a:effectLst>
              </a:rPr>
              <a:t>1</a:t>
            </a:r>
            <a:r>
              <a:rPr lang="es-ES" sz="2400">
                <a:solidFill>
                  <a:schemeClr val="tx2"/>
                </a:solidFill>
                <a:effectLst>
                  <a:outerShdw blurRad="38100" dist="38100" dir="2700000" algn="tl">
                    <a:srgbClr val="000000"/>
                  </a:outerShdw>
                </a:effectLst>
                <a:sym typeface="Wingdings" panose="05000000000000000000" pitchFamily="2" charset="2"/>
              </a:rPr>
              <a:t> 3</a:t>
            </a:r>
            <a:endParaRPr lang="es-ES" sz="2400">
              <a:solidFill>
                <a:schemeClr val="tx2"/>
              </a:solidFill>
              <a:effectLst>
                <a:outerShdw blurRad="38100" dist="38100" dir="2700000" algn="tl">
                  <a:srgbClr val="000000"/>
                </a:outerShdw>
              </a:effectLst>
              <a:sym typeface="Wingdings" panose="05000000000000000000" pitchFamily="2" charset="2"/>
            </a:endParaRPr>
          </a:p>
        </p:txBody>
      </p:sp>
      <p:sp>
        <p:nvSpPr>
          <p:cNvPr id="128007" name="Text Box 7"/>
          <p:cNvSpPr txBox="1">
            <a:spLocks noChangeArrowheads="1"/>
          </p:cNvSpPr>
          <p:nvPr/>
        </p:nvSpPr>
        <p:spPr bwMode="auto">
          <a:xfrm>
            <a:off x="6948488" y="0"/>
            <a:ext cx="2195512" cy="336550"/>
          </a:xfrm>
          <a:prstGeom prst="rect">
            <a:avLst/>
          </a:prstGeom>
          <a:noFill/>
          <a:ln w="9525">
            <a:noFill/>
            <a:miter lim="800000"/>
          </a:ln>
          <a:effectLst/>
        </p:spPr>
        <p:txBody>
          <a:bodyPr>
            <a:spAutoFit/>
          </a:bodyPr>
          <a:lstStyle/>
          <a:p>
            <a:pPr>
              <a:spcBef>
                <a:spcPct val="50000"/>
              </a:spcBef>
              <a:defRPr/>
            </a:pPr>
            <a:r>
              <a:rPr lang="es-ES" sz="1600" i="1" u="sng">
                <a:solidFill>
                  <a:schemeClr val="hlink"/>
                </a:solidFill>
                <a:effectLst>
                  <a:outerShdw blurRad="38100" dist="38100" dir="2700000" algn="tl">
                    <a:srgbClr val="000000"/>
                  </a:outerShdw>
                </a:effectLst>
              </a:rPr>
              <a:t>Heteropolisacáridos</a:t>
            </a:r>
            <a:endParaRPr lang="es-ES" sz="1600" i="1" u="sng">
              <a:solidFill>
                <a:schemeClr val="hlink"/>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defRPr/>
            </a:pPr>
            <a:r>
              <a:rPr lang="es-ES" sz="4000" smtClean="0"/>
              <a:t>Hemicelulosa:</a:t>
            </a:r>
            <a:br>
              <a:rPr lang="es-ES" sz="4000" smtClean="0"/>
            </a:br>
            <a:r>
              <a:rPr lang="es-ES" sz="4000" smtClean="0"/>
              <a:t>(Galacto) Glucomanano</a:t>
            </a:r>
            <a:endParaRPr lang="es-ES" sz="4000" smtClean="0"/>
          </a:p>
        </p:txBody>
      </p:sp>
      <p:sp>
        <p:nvSpPr>
          <p:cNvPr id="124932" name="Text Box 4"/>
          <p:cNvSpPr txBox="1">
            <a:spLocks noChangeArrowheads="1"/>
          </p:cNvSpPr>
          <p:nvPr/>
        </p:nvSpPr>
        <p:spPr bwMode="auto">
          <a:xfrm>
            <a:off x="6948488" y="0"/>
            <a:ext cx="2195512" cy="336550"/>
          </a:xfrm>
          <a:prstGeom prst="rect">
            <a:avLst/>
          </a:prstGeom>
          <a:noFill/>
          <a:ln w="9525">
            <a:noFill/>
            <a:miter lim="800000"/>
          </a:ln>
          <a:effectLst/>
        </p:spPr>
        <p:txBody>
          <a:bodyPr>
            <a:spAutoFit/>
          </a:bodyPr>
          <a:lstStyle/>
          <a:p>
            <a:pPr>
              <a:spcBef>
                <a:spcPct val="50000"/>
              </a:spcBef>
              <a:defRPr/>
            </a:pPr>
            <a:r>
              <a:rPr lang="es-ES" sz="1600" i="1" u="sng">
                <a:solidFill>
                  <a:schemeClr val="hlink"/>
                </a:solidFill>
                <a:effectLst>
                  <a:outerShdw blurRad="38100" dist="38100" dir="2700000" algn="tl">
                    <a:srgbClr val="000000"/>
                  </a:outerShdw>
                </a:effectLst>
              </a:rPr>
              <a:t>Heteropolisacáridos</a:t>
            </a:r>
            <a:endParaRPr lang="es-ES" sz="1600" i="1" u="sng">
              <a:solidFill>
                <a:schemeClr val="hlink"/>
              </a:solidFill>
              <a:effectLst>
                <a:outerShdw blurRad="38100" dist="38100" dir="2700000" algn="tl">
                  <a:srgbClr val="000000"/>
                </a:outerShdw>
              </a:effectLst>
            </a:endParaRPr>
          </a:p>
        </p:txBody>
      </p:sp>
      <p:pic>
        <p:nvPicPr>
          <p:cNvPr id="67588" name="Picture 7"/>
          <p:cNvPicPr>
            <a:picLocks noChangeAspect="1" noChangeArrowheads="1"/>
          </p:cNvPicPr>
          <p:nvPr/>
        </p:nvPicPr>
        <p:blipFill>
          <a:blip r:embed="rId1" cstate="print"/>
          <a:srcRect/>
          <a:stretch>
            <a:fillRect/>
          </a:stretch>
        </p:blipFill>
        <p:spPr bwMode="auto">
          <a:xfrm>
            <a:off x="539750" y="1547813"/>
            <a:ext cx="8064500" cy="4751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defRPr/>
            </a:pPr>
            <a:r>
              <a:rPr lang="es-ES" smtClean="0"/>
              <a:t>Clasificación de Glúcidos</a:t>
            </a:r>
            <a:endParaRPr lang="es-ES" smtClean="0"/>
          </a:p>
        </p:txBody>
      </p:sp>
      <p:sp>
        <p:nvSpPr>
          <p:cNvPr id="125955" name="Rectangle 3"/>
          <p:cNvSpPr>
            <a:spLocks noGrp="1" noChangeArrowheads="1"/>
          </p:cNvSpPr>
          <p:nvPr>
            <p:ph idx="1"/>
          </p:nvPr>
        </p:nvSpPr>
        <p:spPr>
          <a:xfrm>
            <a:off x="457200" y="1600200"/>
            <a:ext cx="8229600" cy="4997450"/>
          </a:xfrm>
        </p:spPr>
        <p:txBody>
          <a:bodyPr/>
          <a:lstStyle/>
          <a:p>
            <a:pPr eaLnBrk="1" hangingPunct="1">
              <a:lnSpc>
                <a:spcPct val="90000"/>
              </a:lnSpc>
              <a:defRPr/>
            </a:pPr>
            <a:r>
              <a:rPr lang="es-ES" sz="2800" smtClean="0"/>
              <a:t>Monosacáridos y derivados</a:t>
            </a:r>
            <a:endParaRPr lang="es-ES" sz="2800" smtClean="0"/>
          </a:p>
          <a:p>
            <a:pPr eaLnBrk="1" hangingPunct="1">
              <a:lnSpc>
                <a:spcPct val="90000"/>
              </a:lnSpc>
              <a:defRPr/>
            </a:pPr>
            <a:r>
              <a:rPr lang="es-ES" sz="2800" smtClean="0"/>
              <a:t>Oligosacáridos</a:t>
            </a:r>
            <a:endParaRPr lang="es-ES" sz="2800" smtClean="0"/>
          </a:p>
          <a:p>
            <a:pPr eaLnBrk="1" hangingPunct="1">
              <a:lnSpc>
                <a:spcPct val="90000"/>
              </a:lnSpc>
              <a:defRPr/>
            </a:pPr>
            <a:r>
              <a:rPr lang="es-ES" sz="2800" smtClean="0"/>
              <a:t>Polisacáridos (glicanos)</a:t>
            </a:r>
            <a:endParaRPr lang="es-ES" sz="2800" smtClean="0"/>
          </a:p>
          <a:p>
            <a:pPr eaLnBrk="1" hangingPunct="1">
              <a:lnSpc>
                <a:spcPct val="90000"/>
              </a:lnSpc>
              <a:buFont typeface="Wingdings" panose="05000000000000000000" pitchFamily="2" charset="2"/>
              <a:buNone/>
              <a:defRPr/>
            </a:pPr>
            <a:r>
              <a:rPr lang="es-ES" sz="2800" smtClean="0"/>
              <a:t> ____________________________</a:t>
            </a:r>
            <a:endParaRPr lang="es-ES" sz="2800" smtClean="0"/>
          </a:p>
          <a:p>
            <a:pPr eaLnBrk="1" hangingPunct="1">
              <a:lnSpc>
                <a:spcPct val="90000"/>
              </a:lnSpc>
              <a:buFont typeface="Wingdings" panose="05000000000000000000" pitchFamily="2" charset="2"/>
              <a:buNone/>
              <a:defRPr/>
            </a:pPr>
            <a:r>
              <a:rPr lang="es-ES" sz="2800" smtClean="0">
                <a:solidFill>
                  <a:schemeClr val="tx2"/>
                </a:solidFill>
                <a:effectLst/>
              </a:rPr>
              <a:t>Otras biomóleculas que contienen Glúcidos en su estructura</a:t>
            </a:r>
            <a:endParaRPr lang="es-ES" sz="2800" smtClean="0">
              <a:solidFill>
                <a:schemeClr val="tx2"/>
              </a:solidFill>
              <a:effectLst/>
            </a:endParaRPr>
          </a:p>
          <a:p>
            <a:pPr eaLnBrk="1" hangingPunct="1">
              <a:lnSpc>
                <a:spcPct val="90000"/>
              </a:lnSpc>
              <a:defRPr/>
            </a:pPr>
            <a:r>
              <a:rPr lang="es-ES" sz="2800" smtClean="0">
                <a:solidFill>
                  <a:schemeClr val="tx2"/>
                </a:solidFill>
              </a:rPr>
              <a:t>Peptidoglicanos</a:t>
            </a:r>
            <a:endParaRPr lang="es-ES" sz="2800" smtClean="0">
              <a:solidFill>
                <a:schemeClr val="tx2"/>
              </a:solidFill>
            </a:endParaRPr>
          </a:p>
          <a:p>
            <a:pPr eaLnBrk="1" hangingPunct="1">
              <a:lnSpc>
                <a:spcPct val="90000"/>
              </a:lnSpc>
              <a:defRPr/>
            </a:pPr>
            <a:r>
              <a:rPr lang="es-ES" sz="2800" smtClean="0">
                <a:solidFill>
                  <a:schemeClr val="tx2"/>
                </a:solidFill>
              </a:rPr>
              <a:t>Proteoglicanos</a:t>
            </a:r>
            <a:endParaRPr lang="es-ES" sz="2800" smtClean="0">
              <a:solidFill>
                <a:schemeClr val="tx2"/>
              </a:solidFill>
            </a:endParaRPr>
          </a:p>
          <a:p>
            <a:pPr eaLnBrk="1" hangingPunct="1">
              <a:lnSpc>
                <a:spcPct val="90000"/>
              </a:lnSpc>
              <a:defRPr/>
            </a:pPr>
            <a:r>
              <a:rPr lang="es-ES" sz="2800" smtClean="0">
                <a:solidFill>
                  <a:schemeClr val="tx2"/>
                </a:solidFill>
              </a:rPr>
              <a:t>Glicoproteínas</a:t>
            </a:r>
            <a:endParaRPr lang="es-ES" sz="2800" smtClean="0">
              <a:solidFill>
                <a:schemeClr val="tx2"/>
              </a:solidFill>
            </a:endParaRPr>
          </a:p>
          <a:p>
            <a:pPr eaLnBrk="1" hangingPunct="1">
              <a:lnSpc>
                <a:spcPct val="90000"/>
              </a:lnSpc>
              <a:defRPr/>
            </a:pPr>
            <a:r>
              <a:rPr lang="es-ES" sz="2800" smtClean="0">
                <a:solidFill>
                  <a:schemeClr val="tx2"/>
                </a:solidFill>
              </a:rPr>
              <a:t>Glicolípidos</a:t>
            </a:r>
            <a:endParaRPr lang="es-ES" sz="2800" smtClean="0">
              <a:solidFill>
                <a:schemeClr val="tx2"/>
              </a:solidFill>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8" name="Rectangle 4"/>
          <p:cNvSpPr>
            <a:spLocks noGrp="1" noChangeArrowheads="1"/>
          </p:cNvSpPr>
          <p:nvPr>
            <p:ph type="title"/>
          </p:nvPr>
        </p:nvSpPr>
        <p:spPr>
          <a:xfrm>
            <a:off x="457200" y="277813"/>
            <a:ext cx="3826768" cy="1139825"/>
          </a:xfrm>
        </p:spPr>
        <p:txBody>
          <a:bodyPr/>
          <a:lstStyle/>
          <a:p>
            <a:pPr eaLnBrk="1" hangingPunct="1">
              <a:defRPr/>
            </a:pPr>
            <a:r>
              <a:rPr lang="es-AR" sz="3200" dirty="0" err="1" smtClean="0"/>
              <a:t>Peptidoglicano</a:t>
            </a:r>
            <a:endParaRPr lang="es-ES" sz="3200" dirty="0" smtClean="0"/>
          </a:p>
        </p:txBody>
      </p:sp>
      <p:pic>
        <p:nvPicPr>
          <p:cNvPr id="69635" name="Picture 5"/>
          <p:cNvPicPr>
            <a:picLocks noChangeAspect="1" noChangeArrowheads="1"/>
          </p:cNvPicPr>
          <p:nvPr/>
        </p:nvPicPr>
        <p:blipFill>
          <a:blip r:embed="rId1" cstate="print"/>
          <a:srcRect/>
          <a:stretch>
            <a:fillRect/>
          </a:stretch>
        </p:blipFill>
        <p:spPr bwMode="auto">
          <a:xfrm>
            <a:off x="4716463" y="188913"/>
            <a:ext cx="4205287" cy="6176962"/>
          </a:xfrm>
          <a:prstGeom prst="rect">
            <a:avLst/>
          </a:prstGeom>
          <a:noFill/>
          <a:ln w="9525">
            <a:noFill/>
            <a:miter lim="800000"/>
            <a:headEnd/>
            <a:tailEnd/>
          </a:ln>
        </p:spPr>
      </p:pic>
      <p:sp>
        <p:nvSpPr>
          <p:cNvPr id="303110" name="Text Box 6"/>
          <p:cNvSpPr txBox="1">
            <a:spLocks noChangeArrowheads="1"/>
          </p:cNvSpPr>
          <p:nvPr/>
        </p:nvSpPr>
        <p:spPr bwMode="auto">
          <a:xfrm>
            <a:off x="323850" y="1196975"/>
            <a:ext cx="4103688" cy="5310188"/>
          </a:xfrm>
          <a:prstGeom prst="rect">
            <a:avLst/>
          </a:prstGeom>
          <a:noFill/>
          <a:ln w="9525">
            <a:noFill/>
            <a:miter lim="800000"/>
          </a:ln>
          <a:effectLst/>
        </p:spPr>
        <p:txBody>
          <a:bodyPr>
            <a:spAutoFit/>
          </a:bodyPr>
          <a:lstStyle/>
          <a:p>
            <a:pPr>
              <a:defRPr/>
            </a:pPr>
            <a:r>
              <a:rPr lang="es-ES" dirty="0"/>
              <a:t>Las bacterias poseen una </a:t>
            </a:r>
            <a:r>
              <a:rPr lang="es-ES" dirty="0">
                <a:solidFill>
                  <a:srgbClr val="FFFF00"/>
                </a:solidFill>
              </a:rPr>
              <a:t>pared </a:t>
            </a:r>
            <a:r>
              <a:rPr lang="es-ES" dirty="0"/>
              <a:t>resistente que las protege d el medio. </a:t>
            </a:r>
            <a:endParaRPr lang="es-ES" dirty="0"/>
          </a:p>
          <a:p>
            <a:pPr>
              <a:defRPr/>
            </a:pPr>
            <a:endParaRPr lang="es-ES" dirty="0"/>
          </a:p>
          <a:p>
            <a:pPr>
              <a:defRPr/>
            </a:pPr>
            <a:r>
              <a:rPr lang="es-ES" dirty="0"/>
              <a:t>Está formada por un gran número de </a:t>
            </a:r>
            <a:r>
              <a:rPr lang="es-ES" dirty="0">
                <a:solidFill>
                  <a:srgbClr val="FFFF00"/>
                </a:solidFill>
              </a:rPr>
              <a:t>cadenas</a:t>
            </a:r>
            <a:r>
              <a:rPr lang="es-ES" dirty="0"/>
              <a:t> de un </a:t>
            </a:r>
            <a:r>
              <a:rPr lang="es-ES" dirty="0">
                <a:solidFill>
                  <a:srgbClr val="FFFF00"/>
                </a:solidFill>
              </a:rPr>
              <a:t>polisacárido</a:t>
            </a:r>
            <a:r>
              <a:rPr lang="es-ES" dirty="0"/>
              <a:t> que se disponen paralelamente y están unidas entre sí por pequeños trozos transversales de </a:t>
            </a:r>
            <a:r>
              <a:rPr lang="es-ES" dirty="0" err="1">
                <a:solidFill>
                  <a:srgbClr val="FFFF00"/>
                </a:solidFill>
              </a:rPr>
              <a:t>oligopéptidos</a:t>
            </a:r>
            <a:endParaRPr lang="es-ES" dirty="0">
              <a:solidFill>
                <a:srgbClr val="FFFF00"/>
              </a:solidFill>
            </a:endParaRPr>
          </a:p>
          <a:p>
            <a:pPr>
              <a:defRPr/>
            </a:pPr>
            <a:endParaRPr lang="es-ES" dirty="0"/>
          </a:p>
          <a:p>
            <a:pPr>
              <a:defRPr/>
            </a:pPr>
            <a:r>
              <a:rPr lang="es-ES" dirty="0"/>
              <a:t>Sus unidades estructurales son </a:t>
            </a:r>
            <a:r>
              <a:rPr lang="es-ES" dirty="0">
                <a:solidFill>
                  <a:srgbClr val="66FFFF"/>
                </a:solidFill>
                <a:effectLst>
                  <a:outerShdw blurRad="38100" dist="38100" dir="2700000" algn="tl">
                    <a:srgbClr val="000000"/>
                  </a:outerShdw>
                </a:effectLst>
              </a:rPr>
              <a:t>N-</a:t>
            </a:r>
            <a:r>
              <a:rPr lang="es-ES" dirty="0" err="1">
                <a:solidFill>
                  <a:srgbClr val="66FFFF"/>
                </a:solidFill>
                <a:effectLst>
                  <a:outerShdw blurRad="38100" dist="38100" dir="2700000" algn="tl">
                    <a:srgbClr val="000000"/>
                  </a:outerShdw>
                </a:effectLst>
              </a:rPr>
              <a:t>acetil</a:t>
            </a:r>
            <a:r>
              <a:rPr lang="es-ES" dirty="0">
                <a:solidFill>
                  <a:srgbClr val="66FFFF"/>
                </a:solidFill>
                <a:effectLst>
                  <a:outerShdw blurRad="38100" dist="38100" dir="2700000" algn="tl">
                    <a:srgbClr val="000000"/>
                  </a:outerShdw>
                </a:effectLst>
              </a:rPr>
              <a:t>-D-</a:t>
            </a:r>
            <a:r>
              <a:rPr lang="es-ES" dirty="0" err="1">
                <a:solidFill>
                  <a:srgbClr val="66FFFF"/>
                </a:solidFill>
                <a:effectLst>
                  <a:outerShdw blurRad="38100" dist="38100" dir="2700000" algn="tl">
                    <a:srgbClr val="000000"/>
                  </a:outerShdw>
                </a:effectLst>
              </a:rPr>
              <a:t>glucosamina</a:t>
            </a:r>
            <a:endParaRPr lang="es-ES" dirty="0">
              <a:solidFill>
                <a:srgbClr val="66FFFF"/>
              </a:solidFill>
              <a:effectLst>
                <a:outerShdw blurRad="38100" dist="38100" dir="2700000" algn="tl">
                  <a:srgbClr val="000000"/>
                </a:outerShdw>
              </a:effectLst>
            </a:endParaRPr>
          </a:p>
          <a:p>
            <a:pPr>
              <a:defRPr/>
            </a:pPr>
            <a:r>
              <a:rPr lang="es-ES" dirty="0"/>
              <a:t>y </a:t>
            </a:r>
            <a:r>
              <a:rPr lang="es-ES" dirty="0">
                <a:solidFill>
                  <a:schemeClr val="hlink"/>
                </a:solidFill>
                <a:effectLst>
                  <a:outerShdw blurRad="38100" dist="38100" dir="2700000" algn="tl">
                    <a:srgbClr val="000000"/>
                  </a:outerShdw>
                </a:effectLst>
              </a:rPr>
              <a:t>ácido N-</a:t>
            </a:r>
            <a:r>
              <a:rPr lang="es-ES" dirty="0" err="1">
                <a:solidFill>
                  <a:schemeClr val="hlink"/>
                </a:solidFill>
                <a:effectLst>
                  <a:outerShdw blurRad="38100" dist="38100" dir="2700000" algn="tl">
                    <a:srgbClr val="000000"/>
                  </a:outerShdw>
                </a:effectLst>
              </a:rPr>
              <a:t>acetil</a:t>
            </a:r>
            <a:r>
              <a:rPr lang="es-ES" dirty="0">
                <a:solidFill>
                  <a:schemeClr val="hlink"/>
                </a:solidFill>
                <a:effectLst>
                  <a:outerShdw blurRad="38100" dist="38100" dir="2700000" algn="tl">
                    <a:srgbClr val="000000"/>
                  </a:outerShdw>
                </a:effectLst>
              </a:rPr>
              <a:t>-</a:t>
            </a:r>
            <a:r>
              <a:rPr lang="es-ES" dirty="0" err="1">
                <a:solidFill>
                  <a:schemeClr val="hlink"/>
                </a:solidFill>
                <a:effectLst>
                  <a:outerShdw blurRad="38100" dist="38100" dir="2700000" algn="tl">
                    <a:srgbClr val="000000"/>
                  </a:outerShdw>
                </a:effectLst>
              </a:rPr>
              <a:t>murámico</a:t>
            </a:r>
            <a:r>
              <a:rPr lang="es-ES" dirty="0"/>
              <a:t>. </a:t>
            </a:r>
            <a:endParaRPr lang="es-ES" dirty="0"/>
          </a:p>
          <a:p>
            <a:pPr>
              <a:defRPr/>
            </a:pPr>
            <a:endParaRPr lang="es-ES" dirty="0"/>
          </a:p>
          <a:p>
            <a:pPr>
              <a:defRPr/>
            </a:pPr>
            <a:r>
              <a:rPr lang="es-ES" dirty="0"/>
              <a:t>El conjunto tiene el aspecto de una red que envuelve toda la bacteria. Esta estructura recibe el nombre de </a:t>
            </a:r>
            <a:r>
              <a:rPr lang="es-ES" i="1" dirty="0" err="1">
                <a:solidFill>
                  <a:srgbClr val="FFFF00"/>
                </a:solidFill>
                <a:effectLst>
                  <a:outerShdw blurRad="38100" dist="38100" dir="2700000" algn="tl">
                    <a:srgbClr val="000000"/>
                  </a:outerShdw>
                </a:effectLst>
              </a:rPr>
              <a:t>mureína</a:t>
            </a:r>
            <a:r>
              <a:rPr lang="es-ES" dirty="0"/>
              <a:t>.</a:t>
            </a:r>
            <a:endParaRPr lang="es-ES"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6" name="Rectangle 4"/>
          <p:cNvSpPr>
            <a:spLocks noGrp="1" noChangeArrowheads="1"/>
          </p:cNvSpPr>
          <p:nvPr>
            <p:ph type="title"/>
          </p:nvPr>
        </p:nvSpPr>
        <p:spPr>
          <a:xfrm>
            <a:off x="457200" y="277813"/>
            <a:ext cx="8229600" cy="990600"/>
          </a:xfrm>
        </p:spPr>
        <p:txBody>
          <a:bodyPr/>
          <a:lstStyle/>
          <a:p>
            <a:pPr eaLnBrk="1" hangingPunct="1">
              <a:defRPr/>
            </a:pPr>
            <a:r>
              <a:rPr lang="es-AR" sz="2800" smtClean="0"/>
              <a:t>Peptidoglicano en bacterias gram (+) </a:t>
            </a:r>
            <a:endParaRPr lang="es-ES" sz="2800" smtClean="0"/>
          </a:p>
        </p:txBody>
      </p:sp>
      <p:pic>
        <p:nvPicPr>
          <p:cNvPr id="70659" name="Picture 5"/>
          <p:cNvPicPr>
            <a:picLocks noChangeAspect="1" noChangeArrowheads="1"/>
          </p:cNvPicPr>
          <p:nvPr/>
        </p:nvPicPr>
        <p:blipFill>
          <a:blip r:embed="rId1" cstate="print"/>
          <a:srcRect b="51303"/>
          <a:stretch>
            <a:fillRect/>
          </a:stretch>
        </p:blipFill>
        <p:spPr bwMode="auto">
          <a:xfrm>
            <a:off x="307975" y="1484313"/>
            <a:ext cx="8836025" cy="4895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a:xfrm>
            <a:off x="457200" y="277813"/>
            <a:ext cx="8229600" cy="990600"/>
          </a:xfrm>
        </p:spPr>
        <p:txBody>
          <a:bodyPr/>
          <a:lstStyle/>
          <a:p>
            <a:pPr eaLnBrk="1" hangingPunct="1">
              <a:defRPr/>
            </a:pPr>
            <a:r>
              <a:rPr lang="es-AR" sz="2800" smtClean="0"/>
              <a:t>Peptidoglicano en bacterias gram (-) </a:t>
            </a:r>
            <a:endParaRPr lang="es-ES" sz="2800" smtClean="0"/>
          </a:p>
        </p:txBody>
      </p:sp>
      <p:pic>
        <p:nvPicPr>
          <p:cNvPr id="71683" name="Picture 4"/>
          <p:cNvPicPr>
            <a:picLocks noChangeAspect="1" noChangeArrowheads="1"/>
          </p:cNvPicPr>
          <p:nvPr/>
        </p:nvPicPr>
        <p:blipFill>
          <a:blip r:embed="rId1" cstate="print"/>
          <a:srcRect l="1003" t="49541"/>
          <a:stretch>
            <a:fillRect/>
          </a:stretch>
        </p:blipFill>
        <p:spPr bwMode="auto">
          <a:xfrm>
            <a:off x="395288" y="1412875"/>
            <a:ext cx="8604250" cy="4989513"/>
          </a:xfrm>
          <a:prstGeom prst="rect">
            <a:avLst/>
          </a:prstGeom>
          <a:noFill/>
          <a:ln w="9525">
            <a:noFill/>
            <a:miter lim="800000"/>
            <a:headEnd/>
            <a:tailEnd/>
          </a:ln>
        </p:spPr>
      </p:pic>
      <p:pic>
        <p:nvPicPr>
          <p:cNvPr id="71684" name="Picture 5"/>
          <p:cNvPicPr>
            <a:picLocks noChangeAspect="1" noChangeArrowheads="1"/>
          </p:cNvPicPr>
          <p:nvPr/>
        </p:nvPicPr>
        <p:blipFill>
          <a:blip r:embed="rId2" cstate="print"/>
          <a:srcRect/>
          <a:stretch>
            <a:fillRect/>
          </a:stretch>
        </p:blipFill>
        <p:spPr bwMode="auto">
          <a:xfrm>
            <a:off x="3635375" y="4292600"/>
            <a:ext cx="1373188" cy="2016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p:txBody>
          <a:bodyPr/>
          <a:lstStyle/>
          <a:p>
            <a:pPr eaLnBrk="1" hangingPunct="1">
              <a:defRPr/>
            </a:pPr>
            <a:r>
              <a:rPr lang="es-ES" smtClean="0"/>
              <a:t>Proteoglicanos</a:t>
            </a:r>
            <a:endParaRPr lang="es-ES" smtClean="0"/>
          </a:p>
        </p:txBody>
      </p:sp>
      <p:sp>
        <p:nvSpPr>
          <p:cNvPr id="72707" name="Rectangle 3"/>
          <p:cNvSpPr>
            <a:spLocks noGrp="1" noChangeArrowheads="1"/>
          </p:cNvSpPr>
          <p:nvPr>
            <p:ph idx="1"/>
          </p:nvPr>
        </p:nvSpPr>
        <p:spPr>
          <a:xfrm>
            <a:off x="457200" y="1600200"/>
            <a:ext cx="4835525" cy="3341688"/>
          </a:xfrm>
        </p:spPr>
        <p:txBody>
          <a:bodyPr/>
          <a:lstStyle/>
          <a:p>
            <a:pPr eaLnBrk="1" hangingPunct="1">
              <a:lnSpc>
                <a:spcPct val="80000"/>
              </a:lnSpc>
            </a:pPr>
            <a:r>
              <a:rPr lang="es-ES" sz="1600" smtClean="0">
                <a:solidFill>
                  <a:schemeClr val="tx2"/>
                </a:solidFill>
                <a:effectLst/>
              </a:rPr>
              <a:t>Glicosaminoglicanos</a:t>
            </a:r>
            <a:r>
              <a:rPr lang="es-ES" sz="1600" smtClean="0">
                <a:effectLst/>
              </a:rPr>
              <a:t> se asocian con </a:t>
            </a:r>
            <a:r>
              <a:rPr lang="es-ES" sz="1600" smtClean="0">
                <a:solidFill>
                  <a:schemeClr val="tx2"/>
                </a:solidFill>
                <a:effectLst/>
              </a:rPr>
              <a:t>proteínas</a:t>
            </a:r>
            <a:r>
              <a:rPr lang="es-ES" sz="1600" smtClean="0">
                <a:effectLst/>
              </a:rPr>
              <a:t> para formar </a:t>
            </a:r>
            <a:r>
              <a:rPr lang="es-ES" sz="1600" smtClean="0">
                <a:solidFill>
                  <a:srgbClr val="FFFF00"/>
                </a:solidFill>
                <a:effectLst/>
              </a:rPr>
              <a:t>proteoglicanos</a:t>
            </a:r>
            <a:r>
              <a:rPr lang="es-ES" sz="1600" smtClean="0">
                <a:effectLst/>
              </a:rPr>
              <a:t>. La unión se realiza por enlaces glicosídicos entre cadenas polisacarídicas y el hidroxilo de restos serina o N de restos asparragina de la proteína.</a:t>
            </a:r>
            <a:endParaRPr lang="es-ES" sz="1600" smtClean="0">
              <a:effectLst/>
            </a:endParaRPr>
          </a:p>
          <a:p>
            <a:pPr eaLnBrk="1" hangingPunct="1">
              <a:lnSpc>
                <a:spcPct val="80000"/>
              </a:lnSpc>
            </a:pPr>
            <a:endParaRPr lang="es-AR" sz="1600" smtClean="0">
              <a:effectLst/>
            </a:endParaRPr>
          </a:p>
          <a:p>
            <a:pPr eaLnBrk="1" hangingPunct="1">
              <a:lnSpc>
                <a:spcPct val="80000"/>
              </a:lnSpc>
            </a:pPr>
            <a:r>
              <a:rPr lang="es-ES" sz="1600" smtClean="0">
                <a:effectLst/>
              </a:rPr>
              <a:t>Tienen gran capacidad para atraer agua, a tal punto que gran parte del agua extracelular del organismo se encuentra fijada a estos  </a:t>
            </a:r>
            <a:r>
              <a:rPr lang="es-ES" sz="1600" smtClean="0">
                <a:solidFill>
                  <a:srgbClr val="FFFF00"/>
                </a:solidFill>
                <a:effectLst/>
              </a:rPr>
              <a:t>proteoglicanos</a:t>
            </a:r>
            <a:r>
              <a:rPr lang="es-ES" sz="1600" smtClean="0">
                <a:effectLst/>
              </a:rPr>
              <a:t> de tejido conjuntivo. El cartílago puede amortiguar fuerzas de compresión gracias a estos polianiones muy hidratados.</a:t>
            </a:r>
            <a:endParaRPr lang="es-ES" sz="1600" smtClean="0">
              <a:effectLst/>
            </a:endParaRPr>
          </a:p>
        </p:txBody>
      </p:sp>
      <p:pic>
        <p:nvPicPr>
          <p:cNvPr id="72708" name="Picture 4"/>
          <p:cNvPicPr>
            <a:picLocks noChangeAspect="1" noChangeArrowheads="1"/>
          </p:cNvPicPr>
          <p:nvPr/>
        </p:nvPicPr>
        <p:blipFill>
          <a:blip r:embed="rId1" cstate="print"/>
          <a:srcRect/>
          <a:stretch>
            <a:fillRect/>
          </a:stretch>
        </p:blipFill>
        <p:spPr bwMode="auto">
          <a:xfrm>
            <a:off x="6156325" y="1268413"/>
            <a:ext cx="2632075" cy="4492625"/>
          </a:xfrm>
          <a:prstGeom prst="rect">
            <a:avLst/>
          </a:prstGeom>
          <a:noFill/>
          <a:ln w="9525">
            <a:noFill/>
            <a:miter lim="800000"/>
            <a:headEnd/>
            <a:tailEnd/>
          </a:ln>
        </p:spPr>
      </p:pic>
      <p:sp>
        <p:nvSpPr>
          <p:cNvPr id="72709" name="Rectangle 5"/>
          <p:cNvSpPr>
            <a:spLocks noChangeArrowheads="1"/>
          </p:cNvSpPr>
          <p:nvPr/>
        </p:nvSpPr>
        <p:spPr bwMode="auto">
          <a:xfrm>
            <a:off x="539750" y="5489575"/>
            <a:ext cx="6913563" cy="1155700"/>
          </a:xfrm>
          <a:prstGeom prst="rect">
            <a:avLst/>
          </a:prstGeom>
          <a:noFill/>
          <a:ln w="9525">
            <a:noFill/>
            <a:miter lim="800000"/>
          </a:ln>
        </p:spPr>
        <p:txBody>
          <a:bodyPr>
            <a:spAutoFit/>
          </a:bodyPr>
          <a:lstStyle/>
          <a:p>
            <a:r>
              <a:rPr lang="es-ES" sz="1400" b="1">
                <a:solidFill>
                  <a:schemeClr val="tx2"/>
                </a:solidFill>
              </a:rPr>
              <a:t>Estructura del proteoglicano del cartílago bovino </a:t>
            </a:r>
            <a:r>
              <a:rPr lang="es-ES" sz="1400" b="1">
                <a:solidFill>
                  <a:schemeClr val="tx2"/>
                </a:solidFill>
                <a:sym typeface="Wingdings" panose="05000000000000000000" pitchFamily="2" charset="2"/>
              </a:rPr>
              <a:t></a:t>
            </a:r>
            <a:endParaRPr lang="es-ES" sz="1400" b="1">
              <a:solidFill>
                <a:schemeClr val="tx2"/>
              </a:solidFill>
              <a:sym typeface="Wingdings" panose="05000000000000000000" pitchFamily="2" charset="2"/>
            </a:endParaRPr>
          </a:p>
          <a:p>
            <a:r>
              <a:rPr lang="es-ES" sz="1400">
                <a:solidFill>
                  <a:schemeClr val="tx2"/>
                </a:solidFill>
              </a:rPr>
              <a:t>El queratansulfato y el condroitinsulfato están unidos de forma covalente a las moléculas proteicas del centro extendidas. Las proteínas del centro están unidas de manera no covalente a una molécula larga de ácido hialurónico con la ayuda de una proteína de enlace.</a:t>
            </a:r>
            <a:endParaRPr lang="es-ES" sz="1400">
              <a:solidFill>
                <a:schemeClr val="tx2"/>
              </a:solidFill>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ío">
  <a:themeElements>
    <a:clrScheme name="Intermedio">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Brío">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Brío">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Verve</Template>
  <TotalTime>0</TotalTime>
  <Words>22944</Words>
  <Application>WPS Presentation</Application>
  <PresentationFormat>Presentación en pantalla (4:3)</PresentationFormat>
  <Paragraphs>1054</Paragraphs>
  <Slides>120</Slides>
  <Notes>114</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120</vt:i4>
      </vt:variant>
    </vt:vector>
  </HeadingPairs>
  <TitlesOfParts>
    <vt:vector size="134" baseType="lpstr">
      <vt:lpstr>Arial</vt:lpstr>
      <vt:lpstr>SimSun</vt:lpstr>
      <vt:lpstr>Wingdings</vt:lpstr>
      <vt:lpstr>Verdana</vt:lpstr>
      <vt:lpstr>Wingdings 2</vt:lpstr>
      <vt:lpstr>Verdana</vt:lpstr>
      <vt:lpstr>Tahoma</vt:lpstr>
      <vt:lpstr>Times New Roman</vt:lpstr>
      <vt:lpstr>Symbol</vt:lpstr>
      <vt:lpstr>Century Gothic</vt:lpstr>
      <vt:lpstr>Microsoft YaHei</vt:lpstr>
      <vt:lpstr>Arial Unicode MS</vt:lpstr>
      <vt:lpstr>Arial Unicode MS</vt:lpstr>
      <vt:lpstr>Brío</vt:lpstr>
      <vt:lpstr>Química Biológica I Química Biológica </vt:lpstr>
      <vt:lpstr>PowerPoint 演示文稿</vt:lpstr>
      <vt:lpstr>Tema 2: GLÚCIDOS</vt:lpstr>
      <vt:lpstr>Material de lectura</vt:lpstr>
      <vt:lpstr>Glúcidos – carbohidratos  hidratos de carbono  azúcares</vt:lpstr>
      <vt:lpstr>Glúcidos – carbohidratos  Función biológica</vt:lpstr>
      <vt:lpstr>Glúcidos ó carbohidratos</vt:lpstr>
      <vt:lpstr>Monosacáridos</vt:lpstr>
      <vt:lpstr>Monosacáridos: clasificación</vt:lpstr>
      <vt:lpstr>Aldosas:</vt:lpstr>
      <vt:lpstr>Aldosas:</vt:lpstr>
      <vt:lpstr>Aldosas:</vt:lpstr>
      <vt:lpstr>PowerPoint 演示文稿</vt:lpstr>
      <vt:lpstr>Cetosas</vt:lpstr>
      <vt:lpstr>Estructura cíclica de monosacáridos</vt:lpstr>
      <vt:lpstr>Formas anoméricas de aldosas  con estructura cíclica (difieren en la configuración del  carbono hemiacetálico)</vt:lpstr>
      <vt:lpstr>Aldohexosas de interés biológico</vt:lpstr>
      <vt:lpstr>Cetosas con estructura cíclica:  cetohexosa</vt:lpstr>
      <vt:lpstr>Aldopentosas con estructura cíclica:  </vt:lpstr>
      <vt:lpstr>PowerPoint 演示文稿</vt:lpstr>
      <vt:lpstr>PowerPoint 演示文稿</vt:lpstr>
      <vt:lpstr>Poder Reductor</vt:lpstr>
      <vt:lpstr>Poder Reductor</vt:lpstr>
      <vt:lpstr>PowerPoint 演示文稿</vt:lpstr>
      <vt:lpstr>Derivados de monosacáridos</vt:lpstr>
      <vt:lpstr>Glicósidos</vt:lpstr>
      <vt:lpstr>Glicósidos</vt:lpstr>
      <vt:lpstr>Glicósidos - propiedades</vt:lpstr>
      <vt:lpstr>N-Glicósidos </vt:lpstr>
      <vt:lpstr>Azúcares ácidos</vt:lpstr>
      <vt:lpstr>Azúcares ácidos - ejemplos</vt:lpstr>
      <vt:lpstr>Azúcares ácidos - ejemplos</vt:lpstr>
      <vt:lpstr>Ésteres fosfóricos</vt:lpstr>
      <vt:lpstr>PowerPoint 演示文稿</vt:lpstr>
      <vt:lpstr>Desoxiazúcares</vt:lpstr>
      <vt:lpstr>ADN: ácido desoxirribonucleico</vt:lpstr>
      <vt:lpstr>PowerPoint 演示文稿</vt:lpstr>
      <vt:lpstr>Desoxiazúcares</vt:lpstr>
      <vt:lpstr>PowerPoint 演示文稿</vt:lpstr>
      <vt:lpstr>PowerPoint 演示文稿</vt:lpstr>
      <vt:lpstr>Aminoazúcares</vt:lpstr>
      <vt:lpstr>Aminoazúcares</vt:lpstr>
      <vt:lpstr>PowerPoint 演示文稿</vt:lpstr>
      <vt:lpstr>Glúcidos ó carbohidratos</vt:lpstr>
      <vt:lpstr>Clasificación de carbohidratos</vt:lpstr>
      <vt:lpstr>Oligosacáridos</vt:lpstr>
      <vt:lpstr>Oligosacáridos</vt:lpstr>
      <vt:lpstr>Disacáridos</vt:lpstr>
      <vt:lpstr>Disacáridos</vt:lpstr>
      <vt:lpstr>Disacáridos</vt:lpstr>
      <vt:lpstr>Disacáridos</vt:lpstr>
      <vt:lpstr>Disacáridos</vt:lpstr>
      <vt:lpstr>Disacáridos</vt:lpstr>
      <vt:lpstr>Polisacáridos</vt:lpstr>
      <vt:lpstr>Homopolisacáridos (glucanos, mananos, etc)</vt:lpstr>
      <vt:lpstr>Aspectos  estructurales  de los polisacáridos</vt:lpstr>
      <vt:lpstr>PowerPoint 演示文稿</vt:lpstr>
      <vt:lpstr>Celulosa</vt:lpstr>
      <vt:lpstr>Celulosa</vt:lpstr>
      <vt:lpstr>PowerPoint 演示文稿</vt:lpstr>
      <vt:lpstr>PowerPoint 演示文稿</vt:lpstr>
      <vt:lpstr>PowerPoint 演示文稿</vt:lpstr>
      <vt:lpstr>PowerPoint 演示文稿</vt:lpstr>
      <vt:lpstr>PowerPoint 演示文稿</vt:lpstr>
      <vt:lpstr>AMILOSA (almidón)</vt:lpstr>
      <vt:lpstr>AMILOPECTINA (almidón) y GLUCÓGENO </vt:lpstr>
      <vt:lpstr>ALMIDÓN</vt:lpstr>
      <vt:lpstr>ALMIDÓN</vt:lpstr>
      <vt:lpstr>PowerPoint 演示文稿</vt:lpstr>
      <vt:lpstr>GLUCÓGENO</vt:lpstr>
      <vt:lpstr>QUITINA (homopolímero de la GlcNAc)</vt:lpstr>
      <vt:lpstr>Pectinas</vt:lpstr>
      <vt:lpstr>Homogalacturonano (pectina ácida)</vt:lpstr>
      <vt:lpstr>Galactanos (Pectinas neutras )</vt:lpstr>
      <vt:lpstr>PowerPoint 演示文稿</vt:lpstr>
      <vt:lpstr>Homopolisacáridos (glucanos, mananos, etc)</vt:lpstr>
      <vt:lpstr>Polisacáridos hemicelulósicos: b(1-3) (1-4) – D- glucano</vt:lpstr>
      <vt:lpstr>Polisacáridos hemicelulósicos: manano</vt:lpstr>
      <vt:lpstr>Heteropolisacáridos</vt:lpstr>
      <vt:lpstr>Heteropolisacáridos</vt:lpstr>
      <vt:lpstr>PowerPoint 演示文稿</vt:lpstr>
      <vt:lpstr>PowerPoint 演示文稿</vt:lpstr>
      <vt:lpstr>Heteropolisacáridos</vt:lpstr>
      <vt:lpstr>Heteropolisacáridos presentes en animales </vt:lpstr>
      <vt:lpstr>Glicosaminoglicanos (mucopolisacáridos)</vt:lpstr>
      <vt:lpstr>Ácido Hialurónico</vt:lpstr>
      <vt:lpstr>Glicosaminoglicanos (mucopolisacáridos)</vt:lpstr>
      <vt:lpstr>Glicosaminoglicanos (mucopolisacáridos)</vt:lpstr>
      <vt:lpstr>PowerPoint 演示文稿</vt:lpstr>
      <vt:lpstr>Heteropolisacáridos presentes en vegetales</vt:lpstr>
      <vt:lpstr>Heteropolisacáridos </vt:lpstr>
      <vt:lpstr>Ramnogalacturano I pectina ácida</vt:lpstr>
      <vt:lpstr>Arabinogalactano I (Pectina neutra) </vt:lpstr>
      <vt:lpstr>Hemicelulosa: (Galacto) Glucomanano</vt:lpstr>
      <vt:lpstr>Clasificación de Glúcidos</vt:lpstr>
      <vt:lpstr>Peptidoglicano</vt:lpstr>
      <vt:lpstr>Peptidoglicano en bacterias gram (+) </vt:lpstr>
      <vt:lpstr>Peptidoglicano en bacterias gram (-) </vt:lpstr>
      <vt:lpstr>Proteoglicanos</vt:lpstr>
      <vt:lpstr>PowerPoint 演示文稿</vt:lpstr>
      <vt:lpstr>PowerPoint 演示文稿</vt:lpstr>
      <vt:lpstr>PowerPoint 演示文稿</vt:lpstr>
      <vt:lpstr>Glicoproteínas - Glicolípidos</vt:lpstr>
      <vt:lpstr>Glicoproteínas</vt:lpstr>
      <vt:lpstr>Glicoproteínas</vt:lpstr>
      <vt:lpstr>Glicoproteínas</vt:lpstr>
      <vt:lpstr>PowerPoint 演示文稿</vt:lpstr>
      <vt:lpstr>PowerPoint 演示文稿</vt:lpstr>
      <vt:lpstr>PowerPoint 演示文稿</vt:lpstr>
      <vt:lpstr>Los oligosacáridos unidos a proteínas y lipidos (de membrana) como marcadores biológicos (moleculas señalizadoras) </vt:lpstr>
      <vt:lpstr>Los oligosacáridos unidos a proteínas y lipidos (de membrana) como marcadores biológicos </vt:lpstr>
      <vt:lpstr>Los oligosacáridos unidos a proteínas y lipidos (de membrana) como marcadores biológicos -  Función de reconocimiento</vt:lpstr>
      <vt:lpstr>Los oligosacáridos unidos a proteínas y lipidos (de membrana) como marcadores biológicos -  Función de reconocimiento</vt:lpstr>
      <vt:lpstr>PowerPoint 演示文稿</vt:lpstr>
      <vt:lpstr>Los oligosacáridos unidos a proteínas y lipidos (de membrana) como marcadores biológicos </vt:lpstr>
      <vt:lpstr>PowerPoint 演示文稿</vt:lpstr>
      <vt:lpstr>Funciones biológicas de los glúcidos</vt:lpstr>
      <vt:lpstr>Completar el estudio de esta unidad con: </vt:lpstr>
      <vt:lpstr>Tema 2: GLÚCIDOS</vt:lpstr>
      <vt:lpstr>Búsqueda de artículos de investigación: publicaciones (papers)</vt:lpstr>
    </vt:vector>
  </TitlesOfParts>
  <Company>USUARIO FINAL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Bioquímica</dc:title>
  <dc:creator>VILAS</dc:creator>
  <cp:lastModifiedBy>lasco</cp:lastModifiedBy>
  <cp:revision>272</cp:revision>
  <dcterms:created xsi:type="dcterms:W3CDTF">2006-07-10T20:25:00Z</dcterms:created>
  <dcterms:modified xsi:type="dcterms:W3CDTF">2023-09-25T15:37:09Z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0B109F2844EC465F8FB75C01DC7AA2E3</vt:lpwstr>
  </property>
  <property fmtid="{D5CDD505-2E9C-101B-9397-08002B2CF9AE}" pid="3" name="KSOProductBuildVer">
    <vt:lpwstr>3082-12.2.0.13215</vt:lpwstr>
  </property>
</Properties>
</file>