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9" r:id="rId52"/>
    <p:sldId id="304" r:id="rId53"/>
    <p:sldId id="305" r:id="rId54"/>
    <p:sldId id="306" r:id="rId55"/>
    <p:sldId id="307" r:id="rId56"/>
    <p:sldId id="308" r:id="rId57"/>
  </p:sldIdLst>
  <p:sldSz cx="9144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varScale="1">
        <p:scale>
          <a:sx n="100" d="100"/>
          <a:sy n="100" d="100"/>
        </p:scale>
        <p:origin x="0" y="0"/>
      </p:cViewPr>
      <p:guideLst>
        <p:guide orient="horz" pos="2160"/>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0" Type="http://schemas.openxmlformats.org/officeDocument/2006/relationships/tableStyles" Target="tableStyles.xml"/><Relationship Id="rId6" Type="http://schemas.openxmlformats.org/officeDocument/2006/relationships/slide" Target="slides/slide3.xml"/><Relationship Id="rId59" Type="http://schemas.openxmlformats.org/officeDocument/2006/relationships/viewProps" Target="viewProps.xml"/><Relationship Id="rId58" Type="http://schemas.openxmlformats.org/officeDocument/2006/relationships/presProps" Target="presProps.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2" name="Shape 2"/>
        <p:cNvGrpSpPr/>
        <p:nvPr/>
      </p:nvGrpSpPr>
      <p:grpSpPr>
        <a:xfrm>
          <a:off x="0" y="0"/>
          <a:ext cx="0" cy="0"/>
          <a:chOff x="0" y="0"/>
          <a:chExt cx="0" cy="0"/>
        </a:xfrm>
      </p:grpSpPr>
      <p:sp>
        <p:nvSpPr>
          <p:cNvPr id="3" name="Google Shape;3;n"/>
          <p:cNvSpPr txBox="1"/>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R="0" lvl="2"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R="0" lvl="3"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R="0" lvl="4"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R="0" lvl="5"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R="0" lvl="6"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R="0" lvl="7"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R="0" lvl="8"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4" name="Google Shape;4;n"/>
          <p:cNvSpPr txBox="1"/>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R="0" lvl="2"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R="0" lvl="3"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R="0" lvl="4"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R="0" lvl="5"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R="0" lvl="6"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R="0" lvl="7"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R="0" lvl="8"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5" name="Google Shape;5;n"/>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p:txBody>
      </p:sp>
      <p:sp>
        <p:nvSpPr>
          <p:cNvPr id="7" name="Google Shape;7;n"/>
          <p:cNvSpPr txBox="1"/>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2pPr>
            <a:lvl3pPr marR="0" lvl="2"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3pPr>
            <a:lvl4pPr marR="0" lvl="3"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4pPr>
            <a:lvl5pPr marR="0" lvl="4"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5pPr>
            <a:lvl6pPr marR="0" lvl="5"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6pPr>
            <a:lvl7pPr marR="0" lvl="6"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7pPr>
            <a:lvl8pPr marR="0" lvl="7"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8pPr>
            <a:lvl9pPr marR="0" lvl="8" algn="l" rtl="0">
              <a:spcBef>
                <a:spcPts val="0"/>
              </a:spcBef>
              <a:spcAft>
                <a:spcPts val="0"/>
              </a:spcAft>
              <a:buSzPts val="1400"/>
              <a:buNone/>
              <a:defRPr sz="2000" b="0" i="0" u="none" strike="noStrike" cap="none">
                <a:solidFill>
                  <a:schemeClr val="dk1"/>
                </a:solidFill>
                <a:latin typeface="Verdana" panose="020B0604030504040204"/>
                <a:ea typeface="Verdana" panose="020B0604030504040204"/>
                <a:cs typeface="Verdana" panose="020B0604030504040204"/>
                <a:sym typeface="Verdana" panose="020B0604030504040204"/>
              </a:defRPr>
            </a:lvl9pPr>
          </a:lstStyle>
          <a:p/>
        </p:txBody>
      </p:sp>
      <p:sp>
        <p:nvSpPr>
          <p:cNvPr id="8" name="Google Shape;8;n"/>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s-AR" sz="1200" b="0" i="0" u="none" strike="noStrike" cap="none">
                <a:solidFill>
                  <a:schemeClr val="dk1"/>
                </a:solidFill>
                <a:latin typeface="Arial" panose="020B0604020202020204"/>
                <a:ea typeface="Arial" panose="020B0604020202020204"/>
                <a:cs typeface="Arial" panose="020B0604020202020204"/>
                <a:sym typeface="Arial" panose="020B0604020202020204"/>
              </a:rPr>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1.xml"/></Relationships>
</file>

<file path=ppt/notesSlides/_rels/notesSlide5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2.xml"/></Relationships>
</file>

<file path=ppt/notesSlides/_rels/notesSlide5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3.xml"/></Relationships>
</file>

<file path=ppt/notesSlides/_rels/notesSlide5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4.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54" name="Shape 54"/>
        <p:cNvGrpSpPr/>
        <p:nvPr/>
      </p:nvGrpSpPr>
      <p:grpSpPr>
        <a:xfrm>
          <a:off x="0" y="0"/>
          <a:ext cx="0" cy="0"/>
          <a:chOff x="0" y="0"/>
          <a:chExt cx="0" cy="0"/>
        </a:xfrm>
      </p:grpSpPr>
      <p:sp>
        <p:nvSpPr>
          <p:cNvPr id="55" name="Google Shape;55;p1: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56" name="Google Shape;56;p1: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12" name="Shape 112"/>
        <p:cNvGrpSpPr/>
        <p:nvPr/>
      </p:nvGrpSpPr>
      <p:grpSpPr>
        <a:xfrm>
          <a:off x="0" y="0"/>
          <a:ext cx="0" cy="0"/>
          <a:chOff x="0" y="0"/>
          <a:chExt cx="0" cy="0"/>
        </a:xfrm>
      </p:grpSpPr>
      <p:sp>
        <p:nvSpPr>
          <p:cNvPr id="113" name="Google Shape;113;p11: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14" name="Google Shape;114;p11: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17" name="Shape 117"/>
        <p:cNvGrpSpPr/>
        <p:nvPr/>
      </p:nvGrpSpPr>
      <p:grpSpPr>
        <a:xfrm>
          <a:off x="0" y="0"/>
          <a:ext cx="0" cy="0"/>
          <a:chOff x="0" y="0"/>
          <a:chExt cx="0" cy="0"/>
        </a:xfrm>
      </p:grpSpPr>
      <p:sp>
        <p:nvSpPr>
          <p:cNvPr id="118" name="Google Shape;118;p12: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19" name="Google Shape;119;p12: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23" name="Shape 123"/>
        <p:cNvGrpSpPr/>
        <p:nvPr/>
      </p:nvGrpSpPr>
      <p:grpSpPr>
        <a:xfrm>
          <a:off x="0" y="0"/>
          <a:ext cx="0" cy="0"/>
          <a:chOff x="0" y="0"/>
          <a:chExt cx="0" cy="0"/>
        </a:xfrm>
      </p:grpSpPr>
      <p:sp>
        <p:nvSpPr>
          <p:cNvPr id="124" name="Google Shape;124;p13: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25" name="Google Shape;125;p13: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4" name="Shape 134"/>
        <p:cNvGrpSpPr/>
        <p:nvPr/>
      </p:nvGrpSpPr>
      <p:grpSpPr>
        <a:xfrm>
          <a:off x="0" y="0"/>
          <a:ext cx="0" cy="0"/>
          <a:chOff x="0" y="0"/>
          <a:chExt cx="0" cy="0"/>
        </a:xfrm>
      </p:grpSpPr>
      <p:sp>
        <p:nvSpPr>
          <p:cNvPr id="135" name="Google Shape;135;p14: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36" name="Google Shape;136;p14: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44" name="Shape 144"/>
        <p:cNvGrpSpPr/>
        <p:nvPr/>
      </p:nvGrpSpPr>
      <p:grpSpPr>
        <a:xfrm>
          <a:off x="0" y="0"/>
          <a:ext cx="0" cy="0"/>
          <a:chOff x="0" y="0"/>
          <a:chExt cx="0" cy="0"/>
        </a:xfrm>
      </p:grpSpPr>
      <p:sp>
        <p:nvSpPr>
          <p:cNvPr id="145" name="Google Shape;145;p15: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46" name="Google Shape;146;p15: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50" name="Shape 150"/>
        <p:cNvGrpSpPr/>
        <p:nvPr/>
      </p:nvGrpSpPr>
      <p:grpSpPr>
        <a:xfrm>
          <a:off x="0" y="0"/>
          <a:ext cx="0" cy="0"/>
          <a:chOff x="0" y="0"/>
          <a:chExt cx="0" cy="0"/>
        </a:xfrm>
      </p:grpSpPr>
      <p:sp>
        <p:nvSpPr>
          <p:cNvPr id="151" name="Google Shape;151;p16: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52" name="Google Shape;152;p16: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55" name="Shape 155"/>
        <p:cNvGrpSpPr/>
        <p:nvPr/>
      </p:nvGrpSpPr>
      <p:grpSpPr>
        <a:xfrm>
          <a:off x="0" y="0"/>
          <a:ext cx="0" cy="0"/>
          <a:chOff x="0" y="0"/>
          <a:chExt cx="0" cy="0"/>
        </a:xfrm>
      </p:grpSpPr>
      <p:sp>
        <p:nvSpPr>
          <p:cNvPr id="156" name="Google Shape;156;p17: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57" name="Google Shape;157;p17: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60" name="Shape 160"/>
        <p:cNvGrpSpPr/>
        <p:nvPr/>
      </p:nvGrpSpPr>
      <p:grpSpPr>
        <a:xfrm>
          <a:off x="0" y="0"/>
          <a:ext cx="0" cy="0"/>
          <a:chOff x="0" y="0"/>
          <a:chExt cx="0" cy="0"/>
        </a:xfrm>
      </p:grpSpPr>
      <p:sp>
        <p:nvSpPr>
          <p:cNvPr id="161" name="Google Shape;161;p18: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62" name="Google Shape;162;p18: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70" name="Shape 170"/>
        <p:cNvGrpSpPr/>
        <p:nvPr/>
      </p:nvGrpSpPr>
      <p:grpSpPr>
        <a:xfrm>
          <a:off x="0" y="0"/>
          <a:ext cx="0" cy="0"/>
          <a:chOff x="0" y="0"/>
          <a:chExt cx="0" cy="0"/>
        </a:xfrm>
      </p:grpSpPr>
      <p:sp>
        <p:nvSpPr>
          <p:cNvPr id="171" name="Google Shape;171;p19: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72" name="Google Shape;172;p19: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83" name="Shape 183"/>
        <p:cNvGrpSpPr/>
        <p:nvPr/>
      </p:nvGrpSpPr>
      <p:grpSpPr>
        <a:xfrm>
          <a:off x="0" y="0"/>
          <a:ext cx="0" cy="0"/>
          <a:chOff x="0" y="0"/>
          <a:chExt cx="0" cy="0"/>
        </a:xfrm>
      </p:grpSpPr>
      <p:sp>
        <p:nvSpPr>
          <p:cNvPr id="184" name="Google Shape;184;p20: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85" name="Google Shape;185;p20: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63" name="Shape 63"/>
        <p:cNvGrpSpPr/>
        <p:nvPr/>
      </p:nvGrpSpPr>
      <p:grpSpPr>
        <a:xfrm>
          <a:off x="0" y="0"/>
          <a:ext cx="0" cy="0"/>
          <a:chOff x="0" y="0"/>
          <a:chExt cx="0" cy="0"/>
        </a:xfrm>
      </p:grpSpPr>
      <p:sp>
        <p:nvSpPr>
          <p:cNvPr id="64" name="Google Shape;64;p2: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65" name="Google Shape;65;p2: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93" name="Shape 193"/>
        <p:cNvGrpSpPr/>
        <p:nvPr/>
      </p:nvGrpSpPr>
      <p:grpSpPr>
        <a:xfrm>
          <a:off x="0" y="0"/>
          <a:ext cx="0" cy="0"/>
          <a:chOff x="0" y="0"/>
          <a:chExt cx="0" cy="0"/>
        </a:xfrm>
      </p:grpSpPr>
      <p:sp>
        <p:nvSpPr>
          <p:cNvPr id="194" name="Google Shape;194;p21: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95" name="Google Shape;195;p21: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98" name="Shape 198"/>
        <p:cNvGrpSpPr/>
        <p:nvPr/>
      </p:nvGrpSpPr>
      <p:grpSpPr>
        <a:xfrm>
          <a:off x="0" y="0"/>
          <a:ext cx="0" cy="0"/>
          <a:chOff x="0" y="0"/>
          <a:chExt cx="0" cy="0"/>
        </a:xfrm>
      </p:grpSpPr>
      <p:sp>
        <p:nvSpPr>
          <p:cNvPr id="199" name="Google Shape;199;p22: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00" name="Google Shape;200;p22: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04" name="Shape 204"/>
        <p:cNvGrpSpPr/>
        <p:nvPr/>
      </p:nvGrpSpPr>
      <p:grpSpPr>
        <a:xfrm>
          <a:off x="0" y="0"/>
          <a:ext cx="0" cy="0"/>
          <a:chOff x="0" y="0"/>
          <a:chExt cx="0" cy="0"/>
        </a:xfrm>
      </p:grpSpPr>
      <p:sp>
        <p:nvSpPr>
          <p:cNvPr id="205" name="Google Shape;205;p23: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06" name="Google Shape;206;p23: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PhAnim="0" showMasterSp="0">
  <p:cSld>
    <p:spTree>
      <p:nvGrpSpPr>
        <p:cNvPr id="209" name="Shape 209"/>
        <p:cNvGrpSpPr/>
        <p:nvPr/>
      </p:nvGrpSpPr>
      <p:grpSpPr>
        <a:xfrm>
          <a:off x="0" y="0"/>
          <a:ext cx="0" cy="0"/>
          <a:chOff x="0" y="0"/>
          <a:chExt cx="0" cy="0"/>
        </a:xfrm>
      </p:grpSpPr>
      <p:sp>
        <p:nvSpPr>
          <p:cNvPr id="210" name="Google Shape;210;p24: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11" name="Google Shape;211;p24: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PhAnim="0" showMasterSp="0">
  <p:cSld>
    <p:spTree>
      <p:nvGrpSpPr>
        <p:cNvPr id="214" name="Shape 214"/>
        <p:cNvGrpSpPr/>
        <p:nvPr/>
      </p:nvGrpSpPr>
      <p:grpSpPr>
        <a:xfrm>
          <a:off x="0" y="0"/>
          <a:ext cx="0" cy="0"/>
          <a:chOff x="0" y="0"/>
          <a:chExt cx="0" cy="0"/>
        </a:xfrm>
      </p:grpSpPr>
      <p:sp>
        <p:nvSpPr>
          <p:cNvPr id="215" name="Google Shape;215;p25: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16" name="Google Shape;216;p25: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PhAnim="0" showMasterSp="0">
  <p:cSld>
    <p:spTree>
      <p:nvGrpSpPr>
        <p:cNvPr id="219" name="Shape 219"/>
        <p:cNvGrpSpPr/>
        <p:nvPr/>
      </p:nvGrpSpPr>
      <p:grpSpPr>
        <a:xfrm>
          <a:off x="0" y="0"/>
          <a:ext cx="0" cy="0"/>
          <a:chOff x="0" y="0"/>
          <a:chExt cx="0" cy="0"/>
        </a:xfrm>
      </p:grpSpPr>
      <p:sp>
        <p:nvSpPr>
          <p:cNvPr id="220" name="Google Shape;220;p26: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21" name="Google Shape;221;p26: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PhAnim="0" showMasterSp="0">
  <p:cSld>
    <p:spTree>
      <p:nvGrpSpPr>
        <p:cNvPr id="224" name="Shape 224"/>
        <p:cNvGrpSpPr/>
        <p:nvPr/>
      </p:nvGrpSpPr>
      <p:grpSpPr>
        <a:xfrm>
          <a:off x="0" y="0"/>
          <a:ext cx="0" cy="0"/>
          <a:chOff x="0" y="0"/>
          <a:chExt cx="0" cy="0"/>
        </a:xfrm>
      </p:grpSpPr>
      <p:sp>
        <p:nvSpPr>
          <p:cNvPr id="225" name="Google Shape;225;p27: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26" name="Google Shape;226;p27: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PhAnim="0" showMasterSp="0">
  <p:cSld>
    <p:spTree>
      <p:nvGrpSpPr>
        <p:cNvPr id="229" name="Shape 229"/>
        <p:cNvGrpSpPr/>
        <p:nvPr/>
      </p:nvGrpSpPr>
      <p:grpSpPr>
        <a:xfrm>
          <a:off x="0" y="0"/>
          <a:ext cx="0" cy="0"/>
          <a:chOff x="0" y="0"/>
          <a:chExt cx="0" cy="0"/>
        </a:xfrm>
      </p:grpSpPr>
      <p:sp>
        <p:nvSpPr>
          <p:cNvPr id="230" name="Google Shape;230;p28: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31" name="Google Shape;231;p28: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PhAnim="0" showMasterSp="0">
  <p:cSld>
    <p:spTree>
      <p:nvGrpSpPr>
        <p:cNvPr id="234" name="Shape 234"/>
        <p:cNvGrpSpPr/>
        <p:nvPr/>
      </p:nvGrpSpPr>
      <p:grpSpPr>
        <a:xfrm>
          <a:off x="0" y="0"/>
          <a:ext cx="0" cy="0"/>
          <a:chOff x="0" y="0"/>
          <a:chExt cx="0" cy="0"/>
        </a:xfrm>
      </p:grpSpPr>
      <p:sp>
        <p:nvSpPr>
          <p:cNvPr id="235" name="Google Shape;235;p29: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36" name="Google Shape;236;p29: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PhAnim="0" showMasterSp="0">
  <p:cSld>
    <p:spTree>
      <p:nvGrpSpPr>
        <p:cNvPr id="243" name="Shape 243"/>
        <p:cNvGrpSpPr/>
        <p:nvPr/>
      </p:nvGrpSpPr>
      <p:grpSpPr>
        <a:xfrm>
          <a:off x="0" y="0"/>
          <a:ext cx="0" cy="0"/>
          <a:chOff x="0" y="0"/>
          <a:chExt cx="0" cy="0"/>
        </a:xfrm>
      </p:grpSpPr>
      <p:sp>
        <p:nvSpPr>
          <p:cNvPr id="244" name="Google Shape;244;p30: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45" name="Google Shape;245;p30: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70" name="Shape 70"/>
        <p:cNvGrpSpPr/>
        <p:nvPr/>
      </p:nvGrpSpPr>
      <p:grpSpPr>
        <a:xfrm>
          <a:off x="0" y="0"/>
          <a:ext cx="0" cy="0"/>
          <a:chOff x="0" y="0"/>
          <a:chExt cx="0" cy="0"/>
        </a:xfrm>
      </p:grpSpPr>
      <p:sp>
        <p:nvSpPr>
          <p:cNvPr id="71" name="Google Shape;71;p3: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72" name="Google Shape;72;p3: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PhAnim="0" showMasterSp="0">
  <p:cSld>
    <p:spTree>
      <p:nvGrpSpPr>
        <p:cNvPr id="249" name="Shape 249"/>
        <p:cNvGrpSpPr/>
        <p:nvPr/>
      </p:nvGrpSpPr>
      <p:grpSpPr>
        <a:xfrm>
          <a:off x="0" y="0"/>
          <a:ext cx="0" cy="0"/>
          <a:chOff x="0" y="0"/>
          <a:chExt cx="0" cy="0"/>
        </a:xfrm>
      </p:grpSpPr>
      <p:sp>
        <p:nvSpPr>
          <p:cNvPr id="250" name="Google Shape;250;p31: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51" name="Google Shape;251;p31: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PhAnim="0" showMasterSp="0">
  <p:cSld>
    <p:spTree>
      <p:nvGrpSpPr>
        <p:cNvPr id="260" name="Shape 260"/>
        <p:cNvGrpSpPr/>
        <p:nvPr/>
      </p:nvGrpSpPr>
      <p:grpSpPr>
        <a:xfrm>
          <a:off x="0" y="0"/>
          <a:ext cx="0" cy="0"/>
          <a:chOff x="0" y="0"/>
          <a:chExt cx="0" cy="0"/>
        </a:xfrm>
      </p:grpSpPr>
      <p:sp>
        <p:nvSpPr>
          <p:cNvPr id="261" name="Google Shape;261;p32: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62" name="Google Shape;262;p32: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71" name="Shape 271"/>
        <p:cNvGrpSpPr/>
        <p:nvPr/>
      </p:nvGrpSpPr>
      <p:grpSpPr>
        <a:xfrm>
          <a:off x="0" y="0"/>
          <a:ext cx="0" cy="0"/>
          <a:chOff x="0" y="0"/>
          <a:chExt cx="0" cy="0"/>
        </a:xfrm>
      </p:grpSpPr>
      <p:sp>
        <p:nvSpPr>
          <p:cNvPr id="272" name="Google Shape;272;p33: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73" name="Google Shape;273;p33: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PhAnim="0" showMasterSp="0">
  <p:cSld>
    <p:spTree>
      <p:nvGrpSpPr>
        <p:cNvPr id="276" name="Shape 276"/>
        <p:cNvGrpSpPr/>
        <p:nvPr/>
      </p:nvGrpSpPr>
      <p:grpSpPr>
        <a:xfrm>
          <a:off x="0" y="0"/>
          <a:ext cx="0" cy="0"/>
          <a:chOff x="0" y="0"/>
          <a:chExt cx="0" cy="0"/>
        </a:xfrm>
      </p:grpSpPr>
      <p:sp>
        <p:nvSpPr>
          <p:cNvPr id="277" name="Google Shape;277;p34: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78" name="Google Shape;278;p34: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PhAnim="0" showMasterSp="0">
  <p:cSld>
    <p:spTree>
      <p:nvGrpSpPr>
        <p:cNvPr id="283" name="Shape 283"/>
        <p:cNvGrpSpPr/>
        <p:nvPr/>
      </p:nvGrpSpPr>
      <p:grpSpPr>
        <a:xfrm>
          <a:off x="0" y="0"/>
          <a:ext cx="0" cy="0"/>
          <a:chOff x="0" y="0"/>
          <a:chExt cx="0" cy="0"/>
        </a:xfrm>
      </p:grpSpPr>
      <p:sp>
        <p:nvSpPr>
          <p:cNvPr id="284" name="Google Shape;284;p35: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85" name="Google Shape;285;p35: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PhAnim="0" showMasterSp="0">
  <p:cSld>
    <p:spTree>
      <p:nvGrpSpPr>
        <p:cNvPr id="290" name="Shape 290"/>
        <p:cNvGrpSpPr/>
        <p:nvPr/>
      </p:nvGrpSpPr>
      <p:grpSpPr>
        <a:xfrm>
          <a:off x="0" y="0"/>
          <a:ext cx="0" cy="0"/>
          <a:chOff x="0" y="0"/>
          <a:chExt cx="0" cy="0"/>
        </a:xfrm>
      </p:grpSpPr>
      <p:sp>
        <p:nvSpPr>
          <p:cNvPr id="291" name="Google Shape;291;p36: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292" name="Google Shape;292;p36: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PhAnim="0" showMasterSp="0">
  <p:cSld>
    <p:spTree>
      <p:nvGrpSpPr>
        <p:cNvPr id="295" name="Shape 295"/>
        <p:cNvGrpSpPr/>
        <p:nvPr/>
      </p:nvGrpSpPr>
      <p:grpSpPr>
        <a:xfrm>
          <a:off x="0" y="0"/>
          <a:ext cx="0" cy="0"/>
          <a:chOff x="0" y="0"/>
          <a:chExt cx="0" cy="0"/>
        </a:xfrm>
      </p:grpSpPr>
      <p:sp>
        <p:nvSpPr>
          <p:cNvPr id="296" name="Google Shape;296;p37: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97" name="Google Shape;297;p37:notes"/>
          <p:cNvSpPr txBox="1"/>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p>
        </p:txBody>
      </p:sp>
      <p:sp>
        <p:nvSpPr>
          <p:cNvPr id="298" name="Google Shape;298;p37:notes"/>
          <p:cNvSpPr txBox="1"/>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PhAnim="0" showMasterSp="0">
  <p:cSld>
    <p:spTree>
      <p:nvGrpSpPr>
        <p:cNvPr id="302" name="Shape 302"/>
        <p:cNvGrpSpPr/>
        <p:nvPr/>
      </p:nvGrpSpPr>
      <p:grpSpPr>
        <a:xfrm>
          <a:off x="0" y="0"/>
          <a:ext cx="0" cy="0"/>
          <a:chOff x="0" y="0"/>
          <a:chExt cx="0" cy="0"/>
        </a:xfrm>
      </p:grpSpPr>
      <p:sp>
        <p:nvSpPr>
          <p:cNvPr id="303" name="Google Shape;303;p38: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04" name="Google Shape;304;p38: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PhAnim="0" showMasterSp="0">
  <p:cSld>
    <p:spTree>
      <p:nvGrpSpPr>
        <p:cNvPr id="307" name="Shape 307"/>
        <p:cNvGrpSpPr/>
        <p:nvPr/>
      </p:nvGrpSpPr>
      <p:grpSpPr>
        <a:xfrm>
          <a:off x="0" y="0"/>
          <a:ext cx="0" cy="0"/>
          <a:chOff x="0" y="0"/>
          <a:chExt cx="0" cy="0"/>
        </a:xfrm>
      </p:grpSpPr>
      <p:sp>
        <p:nvSpPr>
          <p:cNvPr id="308" name="Google Shape;308;p39: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09" name="Google Shape;309;p39: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PhAnim="0" showMasterSp="0">
  <p:cSld>
    <p:spTree>
      <p:nvGrpSpPr>
        <p:cNvPr id="312" name="Shape 312"/>
        <p:cNvGrpSpPr/>
        <p:nvPr/>
      </p:nvGrpSpPr>
      <p:grpSpPr>
        <a:xfrm>
          <a:off x="0" y="0"/>
          <a:ext cx="0" cy="0"/>
          <a:chOff x="0" y="0"/>
          <a:chExt cx="0" cy="0"/>
        </a:xfrm>
      </p:grpSpPr>
      <p:sp>
        <p:nvSpPr>
          <p:cNvPr id="313" name="Google Shape;313;p40: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14" name="Google Shape;314;p40: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76" name="Shape 76"/>
        <p:cNvGrpSpPr/>
        <p:nvPr/>
      </p:nvGrpSpPr>
      <p:grpSpPr>
        <a:xfrm>
          <a:off x="0" y="0"/>
          <a:ext cx="0" cy="0"/>
          <a:chOff x="0" y="0"/>
          <a:chExt cx="0" cy="0"/>
        </a:xfrm>
      </p:grpSpPr>
      <p:sp>
        <p:nvSpPr>
          <p:cNvPr id="77" name="Google Shape;77;p5: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78" name="Google Shape;78;p5: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PhAnim="0" showMasterSp="0">
  <p:cSld>
    <p:spTree>
      <p:nvGrpSpPr>
        <p:cNvPr id="317" name="Shape 317"/>
        <p:cNvGrpSpPr/>
        <p:nvPr/>
      </p:nvGrpSpPr>
      <p:grpSpPr>
        <a:xfrm>
          <a:off x="0" y="0"/>
          <a:ext cx="0" cy="0"/>
          <a:chOff x="0" y="0"/>
          <a:chExt cx="0" cy="0"/>
        </a:xfrm>
      </p:grpSpPr>
      <p:sp>
        <p:nvSpPr>
          <p:cNvPr id="318" name="Google Shape;318;p41: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19" name="Google Shape;319;p41: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PhAnim="0" showMasterSp="0">
  <p:cSld>
    <p:spTree>
      <p:nvGrpSpPr>
        <p:cNvPr id="322" name="Shape 322"/>
        <p:cNvGrpSpPr/>
        <p:nvPr/>
      </p:nvGrpSpPr>
      <p:grpSpPr>
        <a:xfrm>
          <a:off x="0" y="0"/>
          <a:ext cx="0" cy="0"/>
          <a:chOff x="0" y="0"/>
          <a:chExt cx="0" cy="0"/>
        </a:xfrm>
      </p:grpSpPr>
      <p:sp>
        <p:nvSpPr>
          <p:cNvPr id="323" name="Google Shape;323;g1f41644e11d_0_24: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1f41644e11d_0_24: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25" name="Google Shape;325;g1f41644e11d_0_24:notes"/>
          <p:cNvSpPr txBox="1"/>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panose="020B0604020202020204"/>
              <a:buNone/>
            </a:pPr>
            <a:fld id="{00000000-1234-1234-1234-123412341234}" type="slidenum">
              <a:rPr lang="es-AR"/>
            </a:fld>
            <a:endParaRPr lang="es-A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PhAnim="0" showMasterSp="0">
  <p:cSld>
    <p:spTree>
      <p:nvGrpSpPr>
        <p:cNvPr id="330" name="Shape 330"/>
        <p:cNvGrpSpPr/>
        <p:nvPr/>
      </p:nvGrpSpPr>
      <p:grpSpPr>
        <a:xfrm>
          <a:off x="0" y="0"/>
          <a:ext cx="0" cy="0"/>
          <a:chOff x="0" y="0"/>
          <a:chExt cx="0" cy="0"/>
        </a:xfrm>
      </p:grpSpPr>
      <p:sp>
        <p:nvSpPr>
          <p:cNvPr id="331" name="Google Shape;331;p42: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32" name="Google Shape;332;p42: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PhAnim="0" showMasterSp="0">
  <p:cSld>
    <p:spTree>
      <p:nvGrpSpPr>
        <p:cNvPr id="335" name="Shape 335"/>
        <p:cNvGrpSpPr/>
        <p:nvPr/>
      </p:nvGrpSpPr>
      <p:grpSpPr>
        <a:xfrm>
          <a:off x="0" y="0"/>
          <a:ext cx="0" cy="0"/>
          <a:chOff x="0" y="0"/>
          <a:chExt cx="0" cy="0"/>
        </a:xfrm>
      </p:grpSpPr>
      <p:sp>
        <p:nvSpPr>
          <p:cNvPr id="336" name="Google Shape;336;p43: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37" name="Google Shape;337;p43: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PhAnim="0" showMasterSp="0">
  <p:cSld>
    <p:spTree>
      <p:nvGrpSpPr>
        <p:cNvPr id="341" name="Shape 341"/>
        <p:cNvGrpSpPr/>
        <p:nvPr/>
      </p:nvGrpSpPr>
      <p:grpSpPr>
        <a:xfrm>
          <a:off x="0" y="0"/>
          <a:ext cx="0" cy="0"/>
          <a:chOff x="0" y="0"/>
          <a:chExt cx="0" cy="0"/>
        </a:xfrm>
      </p:grpSpPr>
      <p:sp>
        <p:nvSpPr>
          <p:cNvPr id="342" name="Google Shape;342;p44: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43" name="Google Shape;343;p44: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PhAnim="0" showMasterSp="0">
  <p:cSld>
    <p:spTree>
      <p:nvGrpSpPr>
        <p:cNvPr id="346" name="Shape 346"/>
        <p:cNvGrpSpPr/>
        <p:nvPr/>
      </p:nvGrpSpPr>
      <p:grpSpPr>
        <a:xfrm>
          <a:off x="0" y="0"/>
          <a:ext cx="0" cy="0"/>
          <a:chOff x="0" y="0"/>
          <a:chExt cx="0" cy="0"/>
        </a:xfrm>
      </p:grpSpPr>
      <p:sp>
        <p:nvSpPr>
          <p:cNvPr id="347" name="Google Shape;347;p45: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48" name="Google Shape;348;p45: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PhAnim="0" showMasterSp="0">
  <p:cSld>
    <p:spTree>
      <p:nvGrpSpPr>
        <p:cNvPr id="351" name="Shape 351"/>
        <p:cNvGrpSpPr/>
        <p:nvPr/>
      </p:nvGrpSpPr>
      <p:grpSpPr>
        <a:xfrm>
          <a:off x="0" y="0"/>
          <a:ext cx="0" cy="0"/>
          <a:chOff x="0" y="0"/>
          <a:chExt cx="0" cy="0"/>
        </a:xfrm>
      </p:grpSpPr>
      <p:sp>
        <p:nvSpPr>
          <p:cNvPr id="352" name="Google Shape;352;p46: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53" name="Google Shape;353;p46: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PhAnim="0" showMasterSp="0">
  <p:cSld>
    <p:spTree>
      <p:nvGrpSpPr>
        <p:cNvPr id="357" name="Shape 357"/>
        <p:cNvGrpSpPr/>
        <p:nvPr/>
      </p:nvGrpSpPr>
      <p:grpSpPr>
        <a:xfrm>
          <a:off x="0" y="0"/>
          <a:ext cx="0" cy="0"/>
          <a:chOff x="0" y="0"/>
          <a:chExt cx="0" cy="0"/>
        </a:xfrm>
      </p:grpSpPr>
      <p:sp>
        <p:nvSpPr>
          <p:cNvPr id="358" name="Google Shape;358;p47: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59" name="Google Shape;359;p47: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PhAnim="0" showMasterSp="0">
  <p:cSld>
    <p:spTree>
      <p:nvGrpSpPr>
        <p:cNvPr id="362" name="Shape 362"/>
        <p:cNvGrpSpPr/>
        <p:nvPr/>
      </p:nvGrpSpPr>
      <p:grpSpPr>
        <a:xfrm>
          <a:off x="0" y="0"/>
          <a:ext cx="0" cy="0"/>
          <a:chOff x="0" y="0"/>
          <a:chExt cx="0" cy="0"/>
        </a:xfrm>
      </p:grpSpPr>
      <p:sp>
        <p:nvSpPr>
          <p:cNvPr id="363" name="Google Shape;363;p48: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64" name="Google Shape;364;p48: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PhAnim="0" showMasterSp="0">
  <p:cSld>
    <p:spTree>
      <p:nvGrpSpPr>
        <p:cNvPr id="367" name="Shape 367"/>
        <p:cNvGrpSpPr/>
        <p:nvPr/>
      </p:nvGrpSpPr>
      <p:grpSpPr>
        <a:xfrm>
          <a:off x="0" y="0"/>
          <a:ext cx="0" cy="0"/>
          <a:chOff x="0" y="0"/>
          <a:chExt cx="0" cy="0"/>
        </a:xfrm>
      </p:grpSpPr>
      <p:sp>
        <p:nvSpPr>
          <p:cNvPr id="368" name="Google Shape;368;p49: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69" name="Google Shape;369;p49: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82" name="Shape 82"/>
        <p:cNvGrpSpPr/>
        <p:nvPr/>
      </p:nvGrpSpPr>
      <p:grpSpPr>
        <a:xfrm>
          <a:off x="0" y="0"/>
          <a:ext cx="0" cy="0"/>
          <a:chOff x="0" y="0"/>
          <a:chExt cx="0" cy="0"/>
        </a:xfrm>
      </p:grpSpPr>
      <p:sp>
        <p:nvSpPr>
          <p:cNvPr id="83" name="Google Shape;83;p4: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84" name="Google Shape;84;p4: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PhAnim="0" showMasterSp="0">
  <p:cSld>
    <p:spTree>
      <p:nvGrpSpPr>
        <p:cNvPr id="374" name="Shape 374"/>
        <p:cNvGrpSpPr/>
        <p:nvPr/>
      </p:nvGrpSpPr>
      <p:grpSpPr>
        <a:xfrm>
          <a:off x="0" y="0"/>
          <a:ext cx="0" cy="0"/>
          <a:chOff x="0" y="0"/>
          <a:chExt cx="0" cy="0"/>
        </a:xfrm>
      </p:grpSpPr>
      <p:sp>
        <p:nvSpPr>
          <p:cNvPr id="375" name="Google Shape;375;p50: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76" name="Google Shape;376;p50: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PhAnim="0" showMasterSp="0">
  <p:cSld>
    <p:spTree>
      <p:nvGrpSpPr>
        <p:cNvPr id="379" name="Shape 379"/>
        <p:cNvGrpSpPr/>
        <p:nvPr/>
      </p:nvGrpSpPr>
      <p:grpSpPr>
        <a:xfrm>
          <a:off x="0" y="0"/>
          <a:ext cx="0" cy="0"/>
          <a:chOff x="0" y="0"/>
          <a:chExt cx="0" cy="0"/>
        </a:xfrm>
      </p:grpSpPr>
      <p:sp>
        <p:nvSpPr>
          <p:cNvPr id="380" name="Google Shape;380;p51: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81" name="Google Shape;381;p51: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PhAnim="0" showMasterSp="0">
  <p:cSld>
    <p:spTree>
      <p:nvGrpSpPr>
        <p:cNvPr id="384" name="Shape 384"/>
        <p:cNvGrpSpPr/>
        <p:nvPr/>
      </p:nvGrpSpPr>
      <p:grpSpPr>
        <a:xfrm>
          <a:off x="0" y="0"/>
          <a:ext cx="0" cy="0"/>
          <a:chOff x="0" y="0"/>
          <a:chExt cx="0" cy="0"/>
        </a:xfrm>
      </p:grpSpPr>
      <p:sp>
        <p:nvSpPr>
          <p:cNvPr id="385" name="Google Shape;385;p52: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86" name="Google Shape;386;p52: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PhAnim="0" showMasterSp="0">
  <p:cSld>
    <p:spTree>
      <p:nvGrpSpPr>
        <p:cNvPr id="389" name="Shape 389"/>
        <p:cNvGrpSpPr/>
        <p:nvPr/>
      </p:nvGrpSpPr>
      <p:grpSpPr>
        <a:xfrm>
          <a:off x="0" y="0"/>
          <a:ext cx="0" cy="0"/>
          <a:chOff x="0" y="0"/>
          <a:chExt cx="0" cy="0"/>
        </a:xfrm>
      </p:grpSpPr>
      <p:sp>
        <p:nvSpPr>
          <p:cNvPr id="390" name="Google Shape;390;p53: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391" name="Google Shape;391;p53: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87" name="Shape 87"/>
        <p:cNvGrpSpPr/>
        <p:nvPr/>
      </p:nvGrpSpPr>
      <p:grpSpPr>
        <a:xfrm>
          <a:off x="0" y="0"/>
          <a:ext cx="0" cy="0"/>
          <a:chOff x="0" y="0"/>
          <a:chExt cx="0" cy="0"/>
        </a:xfrm>
      </p:grpSpPr>
      <p:sp>
        <p:nvSpPr>
          <p:cNvPr id="88" name="Google Shape;88;p6: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89" name="Google Shape;89;p6: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92" name="Shape 92"/>
        <p:cNvGrpSpPr/>
        <p:nvPr/>
      </p:nvGrpSpPr>
      <p:grpSpPr>
        <a:xfrm>
          <a:off x="0" y="0"/>
          <a:ext cx="0" cy="0"/>
          <a:chOff x="0" y="0"/>
          <a:chExt cx="0" cy="0"/>
        </a:xfrm>
      </p:grpSpPr>
      <p:sp>
        <p:nvSpPr>
          <p:cNvPr id="93" name="Google Shape;93;p7: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94" name="Google Shape;94;p7: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01" name="Shape 101"/>
        <p:cNvGrpSpPr/>
        <p:nvPr/>
      </p:nvGrpSpPr>
      <p:grpSpPr>
        <a:xfrm>
          <a:off x="0" y="0"/>
          <a:ext cx="0" cy="0"/>
          <a:chOff x="0" y="0"/>
          <a:chExt cx="0" cy="0"/>
        </a:xfrm>
      </p:grpSpPr>
      <p:sp>
        <p:nvSpPr>
          <p:cNvPr id="102" name="Google Shape;102;p8: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03" name="Google Shape;103;p8: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07" name="Shape 107"/>
        <p:cNvGrpSpPr/>
        <p:nvPr/>
      </p:nvGrpSpPr>
      <p:grpSpPr>
        <a:xfrm>
          <a:off x="0" y="0"/>
          <a:ext cx="0" cy="0"/>
          <a:chOff x="0" y="0"/>
          <a:chExt cx="0" cy="0"/>
        </a:xfrm>
      </p:grpSpPr>
      <p:sp>
        <p:nvSpPr>
          <p:cNvPr id="108" name="Google Shape;108;p9:notes"/>
          <p:cNvSpPr txBox="1"/>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p>
        </p:txBody>
      </p:sp>
      <p:sp>
        <p:nvSpPr>
          <p:cNvPr id="109" name="Google Shape;109;p9:notes"/>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3" name="Shape 13"/>
        <p:cNvGrpSpPr/>
        <p:nvPr/>
      </p:nvGrpSpPr>
      <p:grpSpPr>
        <a:xfrm>
          <a:off x="0" y="0"/>
          <a:ext cx="0" cy="0"/>
          <a:chOff x="0" y="0"/>
          <a:chExt cx="0" cy="0"/>
        </a:xfrm>
      </p:grpSpPr>
      <p:sp>
        <p:nvSpPr>
          <p:cNvPr id="14" name="Google Shape;14;g1f401c24ce2_0_51"/>
          <p:cNvSpPr txBox="1"/>
          <p:nvPr>
            <p:ph type="ctrTitle"/>
          </p:nvPr>
        </p:nvSpPr>
        <p:spPr>
          <a:xfrm>
            <a:off x="311708" y="992767"/>
            <a:ext cx="8520600" cy="27369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5" name="Google Shape;15;g1f401c24ce2_0_51"/>
          <p:cNvSpPr txBox="1"/>
          <p:nvPr>
            <p:ph type="subTitle" idx="1"/>
          </p:nvPr>
        </p:nvSpPr>
        <p:spPr>
          <a:xfrm>
            <a:off x="311700" y="3778833"/>
            <a:ext cx="8520600" cy="10569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6" name="Google Shape;16;g1f401c24ce2_0_51"/>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48" name="Shape 48"/>
        <p:cNvGrpSpPr/>
        <p:nvPr/>
      </p:nvGrpSpPr>
      <p:grpSpPr>
        <a:xfrm>
          <a:off x="0" y="0"/>
          <a:ext cx="0" cy="0"/>
          <a:chOff x="0" y="0"/>
          <a:chExt cx="0" cy="0"/>
        </a:xfrm>
      </p:grpSpPr>
      <p:sp>
        <p:nvSpPr>
          <p:cNvPr id="49" name="Google Shape;49;g1f401c24ce2_0_86"/>
          <p:cNvSpPr txBox="1"/>
          <p:nvPr>
            <p:ph type="title" hasCustomPrompt="1"/>
          </p:nvPr>
        </p:nvSpPr>
        <p:spPr>
          <a:xfrm>
            <a:off x="311700" y="1474833"/>
            <a:ext cx="8520600" cy="26181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g1f401c24ce2_0_86"/>
          <p:cNvSpPr txBox="1"/>
          <p:nvPr>
            <p:ph type="body" idx="1"/>
          </p:nvPr>
        </p:nvSpPr>
        <p:spPr>
          <a:xfrm>
            <a:off x="311700" y="4202967"/>
            <a:ext cx="8520600" cy="17343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p:txBody>
      </p:sp>
      <p:sp>
        <p:nvSpPr>
          <p:cNvPr id="51" name="Google Shape;51;g1f401c24ce2_0_86"/>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52" name="Shape 52"/>
        <p:cNvGrpSpPr/>
        <p:nvPr/>
      </p:nvGrpSpPr>
      <p:grpSpPr>
        <a:xfrm>
          <a:off x="0" y="0"/>
          <a:ext cx="0" cy="0"/>
          <a:chOff x="0" y="0"/>
          <a:chExt cx="0" cy="0"/>
        </a:xfrm>
      </p:grpSpPr>
      <p:sp>
        <p:nvSpPr>
          <p:cNvPr id="53" name="Google Shape;53;g1f401c24ce2_0_90"/>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7" name="Shape 17"/>
        <p:cNvGrpSpPr/>
        <p:nvPr/>
      </p:nvGrpSpPr>
      <p:grpSpPr>
        <a:xfrm>
          <a:off x="0" y="0"/>
          <a:ext cx="0" cy="0"/>
          <a:chOff x="0" y="0"/>
          <a:chExt cx="0" cy="0"/>
        </a:xfrm>
      </p:grpSpPr>
      <p:sp>
        <p:nvSpPr>
          <p:cNvPr id="18" name="Google Shape;18;g1f401c24ce2_0_55"/>
          <p:cNvSpPr txBox="1"/>
          <p:nvPr>
            <p:ph type="title"/>
          </p:nvPr>
        </p:nvSpPr>
        <p:spPr>
          <a:xfrm>
            <a:off x="311700" y="2867800"/>
            <a:ext cx="8520600" cy="11223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g1f401c24ce2_0_55"/>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20" name="Shape 20"/>
        <p:cNvGrpSpPr/>
        <p:nvPr/>
      </p:nvGrpSpPr>
      <p:grpSpPr>
        <a:xfrm>
          <a:off x="0" y="0"/>
          <a:ext cx="0" cy="0"/>
          <a:chOff x="0" y="0"/>
          <a:chExt cx="0" cy="0"/>
        </a:xfrm>
      </p:grpSpPr>
      <p:sp>
        <p:nvSpPr>
          <p:cNvPr id="21" name="Google Shape;21;g1f401c24ce2_0_58"/>
          <p:cNvSpPr txBox="1"/>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g1f401c24ce2_0_58"/>
          <p:cNvSpPr txBox="1"/>
          <p:nvPr>
            <p:ph type="body" idx="1"/>
          </p:nvPr>
        </p:nvSpPr>
        <p:spPr>
          <a:xfrm>
            <a:off x="311700" y="1536633"/>
            <a:ext cx="8520600" cy="45552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23" name="Google Shape;23;g1f401c24ce2_0_58"/>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24" name="Shape 24"/>
        <p:cNvGrpSpPr/>
        <p:nvPr/>
      </p:nvGrpSpPr>
      <p:grpSpPr>
        <a:xfrm>
          <a:off x="0" y="0"/>
          <a:ext cx="0" cy="0"/>
          <a:chOff x="0" y="0"/>
          <a:chExt cx="0" cy="0"/>
        </a:xfrm>
      </p:grpSpPr>
      <p:sp>
        <p:nvSpPr>
          <p:cNvPr id="25" name="Google Shape;25;g1f401c24ce2_0_62"/>
          <p:cNvSpPr txBox="1"/>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6" name="Google Shape;26;g1f401c24ce2_0_62"/>
          <p:cNvSpPr txBox="1"/>
          <p:nvPr>
            <p:ph type="body" idx="1"/>
          </p:nvPr>
        </p:nvSpPr>
        <p:spPr>
          <a:xfrm>
            <a:off x="3117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7" name="Google Shape;27;g1f401c24ce2_0_62"/>
          <p:cNvSpPr txBox="1"/>
          <p:nvPr>
            <p:ph type="body" idx="2"/>
          </p:nvPr>
        </p:nvSpPr>
        <p:spPr>
          <a:xfrm>
            <a:off x="4832400" y="1536633"/>
            <a:ext cx="3999900" cy="45552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8" name="Google Shape;28;g1f401c24ce2_0_62"/>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29" name="Shape 29"/>
        <p:cNvGrpSpPr/>
        <p:nvPr/>
      </p:nvGrpSpPr>
      <p:grpSpPr>
        <a:xfrm>
          <a:off x="0" y="0"/>
          <a:ext cx="0" cy="0"/>
          <a:chOff x="0" y="0"/>
          <a:chExt cx="0" cy="0"/>
        </a:xfrm>
      </p:grpSpPr>
      <p:sp>
        <p:nvSpPr>
          <p:cNvPr id="30" name="Google Shape;30;g1f401c24ce2_0_67"/>
          <p:cNvSpPr txBox="1"/>
          <p:nvPr>
            <p:ph type="title"/>
          </p:nvPr>
        </p:nvSpPr>
        <p:spPr>
          <a:xfrm>
            <a:off x="311700" y="593367"/>
            <a:ext cx="8520600" cy="7635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1" name="Google Shape;31;g1f401c24ce2_0_67"/>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32" name="Shape 32"/>
        <p:cNvGrpSpPr/>
        <p:nvPr/>
      </p:nvGrpSpPr>
      <p:grpSpPr>
        <a:xfrm>
          <a:off x="0" y="0"/>
          <a:ext cx="0" cy="0"/>
          <a:chOff x="0" y="0"/>
          <a:chExt cx="0" cy="0"/>
        </a:xfrm>
      </p:grpSpPr>
      <p:sp>
        <p:nvSpPr>
          <p:cNvPr id="33" name="Google Shape;33;g1f401c24ce2_0_70"/>
          <p:cNvSpPr txBox="1"/>
          <p:nvPr>
            <p:ph type="title"/>
          </p:nvPr>
        </p:nvSpPr>
        <p:spPr>
          <a:xfrm>
            <a:off x="311700" y="740800"/>
            <a:ext cx="2808000" cy="1007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g1f401c24ce2_0_70"/>
          <p:cNvSpPr txBox="1"/>
          <p:nvPr>
            <p:ph type="body" idx="1"/>
          </p:nvPr>
        </p:nvSpPr>
        <p:spPr>
          <a:xfrm>
            <a:off x="311700" y="1852800"/>
            <a:ext cx="2808000" cy="42393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35" name="Google Shape;35;g1f401c24ce2_0_70"/>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36" name="Shape 36"/>
        <p:cNvGrpSpPr/>
        <p:nvPr/>
      </p:nvGrpSpPr>
      <p:grpSpPr>
        <a:xfrm>
          <a:off x="0" y="0"/>
          <a:ext cx="0" cy="0"/>
          <a:chOff x="0" y="0"/>
          <a:chExt cx="0" cy="0"/>
        </a:xfrm>
      </p:grpSpPr>
      <p:sp>
        <p:nvSpPr>
          <p:cNvPr id="37" name="Google Shape;37;g1f401c24ce2_0_74"/>
          <p:cNvSpPr txBox="1"/>
          <p:nvPr>
            <p:ph type="title"/>
          </p:nvPr>
        </p:nvSpPr>
        <p:spPr>
          <a:xfrm>
            <a:off x="490250" y="600200"/>
            <a:ext cx="6367800" cy="54543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8" name="Google Shape;38;g1f401c24ce2_0_74"/>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g1f401c24ce2_0_77"/>
          <p:cNvSpPr/>
          <p:nvPr/>
        </p:nvSpPr>
        <p:spPr>
          <a:xfrm>
            <a:off x="4572000" y="-167"/>
            <a:ext cx="4572000" cy="6858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41;g1f401c24ce2_0_77"/>
          <p:cNvSpPr txBox="1"/>
          <p:nvPr>
            <p:ph type="title"/>
          </p:nvPr>
        </p:nvSpPr>
        <p:spPr>
          <a:xfrm>
            <a:off x="265500" y="1644233"/>
            <a:ext cx="40452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g1f401c24ce2_0_77"/>
          <p:cNvSpPr txBox="1"/>
          <p:nvPr>
            <p:ph type="subTitle" idx="1"/>
          </p:nvPr>
        </p:nvSpPr>
        <p:spPr>
          <a:xfrm>
            <a:off x="265500" y="3737433"/>
            <a:ext cx="4045200" cy="16467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g1f401c24ce2_0_77"/>
          <p:cNvSpPr txBox="1"/>
          <p:nvPr>
            <p:ph type="body" idx="2"/>
          </p:nvPr>
        </p:nvSpPr>
        <p:spPr>
          <a:xfrm>
            <a:off x="4939500" y="965433"/>
            <a:ext cx="3837000" cy="49269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44" name="Google Shape;44;g1f401c24ce2_0_77"/>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45" name="Shape 45"/>
        <p:cNvGrpSpPr/>
        <p:nvPr/>
      </p:nvGrpSpPr>
      <p:grpSpPr>
        <a:xfrm>
          <a:off x="0" y="0"/>
          <a:ext cx="0" cy="0"/>
          <a:chOff x="0" y="0"/>
          <a:chExt cx="0" cy="0"/>
        </a:xfrm>
      </p:grpSpPr>
      <p:sp>
        <p:nvSpPr>
          <p:cNvPr id="46" name="Google Shape;46;g1f401c24ce2_0_83"/>
          <p:cNvSpPr txBox="1"/>
          <p:nvPr>
            <p:ph type="body" idx="1"/>
          </p:nvPr>
        </p:nvSpPr>
        <p:spPr>
          <a:xfrm>
            <a:off x="311700" y="5640767"/>
            <a:ext cx="5998800" cy="8067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p:txBody>
      </p:sp>
      <p:sp>
        <p:nvSpPr>
          <p:cNvPr id="47" name="Google Shape;47;g1f401c24ce2_0_83"/>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AR"/>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9" name="Shape 9"/>
        <p:cNvGrpSpPr/>
        <p:nvPr/>
      </p:nvGrpSpPr>
      <p:grpSpPr>
        <a:xfrm>
          <a:off x="0" y="0"/>
          <a:ext cx="0" cy="0"/>
          <a:chOff x="0" y="0"/>
          <a:chExt cx="0" cy="0"/>
        </a:xfrm>
      </p:grpSpPr>
      <p:sp>
        <p:nvSpPr>
          <p:cNvPr id="10" name="Google Shape;10;g1f401c24ce2_0_47"/>
          <p:cNvSpPr txBox="1"/>
          <p:nvPr>
            <p:ph type="title"/>
          </p:nvPr>
        </p:nvSpPr>
        <p:spPr>
          <a:xfrm>
            <a:off x="311700" y="593367"/>
            <a:ext cx="8520600" cy="7635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11" name="Google Shape;11;g1f401c24ce2_0_47"/>
          <p:cNvSpPr txBox="1"/>
          <p:nvPr>
            <p:ph type="body" idx="1"/>
          </p:nvPr>
        </p:nvSpPr>
        <p:spPr>
          <a:xfrm>
            <a:off x="311700" y="1536633"/>
            <a:ext cx="85206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p:txBody>
      </p:sp>
      <p:sp>
        <p:nvSpPr>
          <p:cNvPr id="12" name="Google Shape;12;g1f401c24ce2_0_47"/>
          <p:cNvSpPr txBox="1"/>
          <p:nvPr>
            <p:ph type="sldNum" idx="12"/>
          </p:nvPr>
        </p:nvSpPr>
        <p:spPr>
          <a:xfrm>
            <a:off x="8472458" y="6217622"/>
            <a:ext cx="548700" cy="5247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s-AR"/>
            </a:fld>
            <a:endParaRPr lang="es-A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1.xml"/><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1.xml"/><Relationship Id="rId1" Type="http://schemas.openxmlformats.org/officeDocument/2006/relationships/image" Target="../media/image7.png"/></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11.xml"/><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1.xml"/><Relationship Id="rId1" Type="http://schemas.openxmlformats.org/officeDocument/2006/relationships/image" Target="../media/image11.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1.xml"/><Relationship Id="rId1" Type="http://schemas.openxmlformats.org/officeDocument/2006/relationships/image" Target="../media/image12.png"/></Relationships>
</file>

<file path=ppt/slides/_rels/slide18.xml.rels><?xml version="1.0" encoding="UTF-8" standalone="yes"?>
<Relationships xmlns="http://schemas.openxmlformats.org/package/2006/relationships"><Relationship Id="rId5" Type="http://schemas.openxmlformats.org/officeDocument/2006/relationships/notesSlide" Target="../notesSlides/notesSlide18.xml"/><Relationship Id="rId4" Type="http://schemas.openxmlformats.org/officeDocument/2006/relationships/slideLayout" Target="../slideLayouts/slideLayout11.xml"/><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image" Target="../media/image13.png"/></Relationships>
</file>

<file path=ppt/slides/_rels/slide19.xml.rels><?xml version="1.0" encoding="UTF-8" standalone="yes"?>
<Relationships xmlns="http://schemas.openxmlformats.org/package/2006/relationships"><Relationship Id="rId4" Type="http://schemas.openxmlformats.org/officeDocument/2006/relationships/notesSlide" Target="../notesSlides/notesSlide19.xml"/><Relationship Id="rId3" Type="http://schemas.openxmlformats.org/officeDocument/2006/relationships/slideLayout" Target="../slideLayouts/slideLayout11.xml"/><Relationship Id="rId2" Type="http://schemas.openxmlformats.org/officeDocument/2006/relationships/image" Target="../media/image17.png"/><Relationship Id="rId1"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1.xml"/><Relationship Id="rId1" Type="http://schemas.openxmlformats.org/officeDocument/2006/relationships/image" Target="../media/image18.jpe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1.xml"/><Relationship Id="rId1" Type="http://schemas.openxmlformats.org/officeDocument/2006/relationships/image" Target="../media/image19.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1.xml"/><Relationship Id="rId1" Type="http://schemas.openxmlformats.org/officeDocument/2006/relationships/image" Target="../media/image2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4" Type="http://schemas.openxmlformats.org/officeDocument/2006/relationships/notesSlide" Target="../notesSlides/notesSlide30.xml"/><Relationship Id="rId3" Type="http://schemas.openxmlformats.org/officeDocument/2006/relationships/slideLayout" Target="../slideLayouts/slideLayout11.xml"/><Relationship Id="rId2" Type="http://schemas.openxmlformats.org/officeDocument/2006/relationships/image" Target="../media/image22.png"/><Relationship Id="rId1" Type="http://schemas.openxmlformats.org/officeDocument/2006/relationships/image" Target="../media/image21.png"/></Relationships>
</file>

<file path=ppt/slides/_rels/slide31.xml.rels><?xml version="1.0" encoding="UTF-8" standalone="yes"?>
<Relationships xmlns="http://schemas.openxmlformats.org/package/2006/relationships"><Relationship Id="rId7" Type="http://schemas.openxmlformats.org/officeDocument/2006/relationships/notesSlide" Target="../notesSlides/notesSlide31.xml"/><Relationship Id="rId6" Type="http://schemas.openxmlformats.org/officeDocument/2006/relationships/slideLayout" Target="../slideLayouts/slideLayout11.xml"/><Relationship Id="rId5" Type="http://schemas.openxmlformats.org/officeDocument/2006/relationships/image" Target="../media/image27.png"/><Relationship Id="rId4" Type="http://schemas.openxmlformats.org/officeDocument/2006/relationships/image" Target="../media/image26.png"/><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image" Target="../media/image23.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1.xml"/><Relationship Id="rId1" Type="http://schemas.openxmlformats.org/officeDocument/2006/relationships/image" Target="../media/image28.png"/></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11.xml"/><Relationship Id="rId1" Type="http://schemas.openxmlformats.org/officeDocument/2006/relationships/image" Target="../media/image29.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11.xml"/><Relationship Id="rId1" Type="http://schemas.openxmlformats.org/officeDocument/2006/relationships/image" Target="../media/image30.jpe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11.xml"/><Relationship Id="rId1" Type="http://schemas.openxmlformats.org/officeDocument/2006/relationships/image" Target="../media/image31.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image" Target="../media/image2.png"/></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11.xml"/><Relationship Id="rId1" Type="http://schemas.openxmlformats.org/officeDocument/2006/relationships/image" Target="../media/image32.png"/></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11.xml"/><Relationship Id="rId2" Type="http://schemas.openxmlformats.org/officeDocument/2006/relationships/image" Target="../media/image4.png"/><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1.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57" name="Shape 57"/>
        <p:cNvGrpSpPr/>
        <p:nvPr/>
      </p:nvGrpSpPr>
      <p:grpSpPr>
        <a:xfrm>
          <a:off x="0" y="0"/>
          <a:ext cx="0" cy="0"/>
          <a:chOff x="0" y="0"/>
          <a:chExt cx="0" cy="0"/>
        </a:xfrm>
      </p:grpSpPr>
      <p:sp>
        <p:nvSpPr>
          <p:cNvPr id="58" name="Google Shape;58;p1"/>
          <p:cNvSpPr/>
          <p:nvPr/>
        </p:nvSpPr>
        <p:spPr>
          <a:xfrm>
            <a:off x="251520" y="883568"/>
            <a:ext cx="8713800" cy="6462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AR" sz="3300" b="1">
                <a:solidFill>
                  <a:schemeClr val="dk1"/>
                </a:solidFill>
                <a:latin typeface="Arial" panose="020B0604020202020204"/>
                <a:ea typeface="Arial" panose="020B0604020202020204"/>
                <a:cs typeface="Arial" panose="020B0604020202020204"/>
                <a:sym typeface="Arial" panose="020B0604020202020204"/>
              </a:rPr>
              <a:t>QUÍMICA GENERAL</a:t>
            </a:r>
            <a:endParaRPr sz="3300" b="1">
              <a:solidFill>
                <a:schemeClr val="dk1"/>
              </a:solidFill>
              <a:latin typeface="Arial" panose="020B0604020202020204"/>
              <a:ea typeface="Arial" panose="020B0604020202020204"/>
              <a:cs typeface="Arial" panose="020B0604020202020204"/>
              <a:sym typeface="Arial" panose="020B0604020202020204"/>
            </a:endParaRPr>
          </a:p>
        </p:txBody>
      </p:sp>
      <p:sp>
        <p:nvSpPr>
          <p:cNvPr id="59" name="Google Shape;59;p1"/>
          <p:cNvSpPr/>
          <p:nvPr/>
        </p:nvSpPr>
        <p:spPr>
          <a:xfrm>
            <a:off x="850471" y="1465166"/>
            <a:ext cx="7443000" cy="12003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AR" sz="2600" b="1">
                <a:solidFill>
                  <a:schemeClr val="dk1"/>
                </a:solidFill>
              </a:rPr>
              <a:t>Las Transformaciones de la energía y la materia 2024</a:t>
            </a:r>
            <a:endParaRPr sz="2600" b="1">
              <a:solidFill>
                <a:schemeClr val="dk1"/>
              </a:solidFill>
            </a:endParaRPr>
          </a:p>
          <a:p>
            <a:pPr marL="0" marR="0" lvl="0" indent="0" algn="ctr" rtl="0">
              <a:spcBef>
                <a:spcPts val="0"/>
              </a:spcBef>
              <a:spcAft>
                <a:spcPts val="0"/>
              </a:spcAft>
              <a:buNone/>
            </a:pPr>
            <a:r>
              <a:rPr lang="es-AR" sz="2600" b="1">
                <a:solidFill>
                  <a:schemeClr val="dk1"/>
                </a:solidFill>
              </a:rPr>
              <a:t>     </a:t>
            </a:r>
            <a:endParaRPr sz="2600" b="1">
              <a:solidFill>
                <a:schemeClr val="dk1"/>
              </a:solidFill>
            </a:endParaRPr>
          </a:p>
          <a:p>
            <a:pPr marL="0" marR="0" lvl="0" indent="0" algn="ctr" rtl="0">
              <a:spcBef>
                <a:spcPts val="0"/>
              </a:spcBef>
              <a:spcAft>
                <a:spcPts val="0"/>
              </a:spcAft>
              <a:buNone/>
            </a:pPr>
            <a:r>
              <a:rPr lang="es-AR" sz="2800" b="1">
                <a:solidFill>
                  <a:schemeClr val="dk1"/>
                </a:solidFill>
              </a:rPr>
              <a:t>TEMA 1 - </a:t>
            </a:r>
            <a:r>
              <a:rPr lang="es-AR" sz="2800" b="1">
                <a:solidFill>
                  <a:schemeClr val="dk1"/>
                </a:solidFill>
                <a:latin typeface="Arial" panose="020B0604020202020204"/>
                <a:ea typeface="Arial" panose="020B0604020202020204"/>
                <a:cs typeface="Arial" panose="020B0604020202020204"/>
                <a:sym typeface="Arial" panose="020B0604020202020204"/>
              </a:rPr>
              <a:t>EQUILIBRIO </a:t>
            </a:r>
            <a:r>
              <a:rPr lang="es-AR" sz="2800" b="1">
                <a:solidFill>
                  <a:schemeClr val="dk1"/>
                </a:solidFill>
              </a:rPr>
              <a:t>QUÍMICO</a:t>
            </a:r>
            <a:endParaRPr sz="3800" b="1">
              <a:solidFill>
                <a:schemeClr val="dk1"/>
              </a:solidFill>
              <a:latin typeface="Arial" panose="020B0604020202020204"/>
              <a:ea typeface="Arial" panose="020B0604020202020204"/>
              <a:cs typeface="Arial" panose="020B0604020202020204"/>
              <a:sym typeface="Arial" panose="020B0604020202020204"/>
            </a:endParaRPr>
          </a:p>
        </p:txBody>
      </p:sp>
      <p:sp>
        <p:nvSpPr>
          <p:cNvPr id="60" name="Google Shape;60;p1"/>
          <p:cNvSpPr/>
          <p:nvPr/>
        </p:nvSpPr>
        <p:spPr>
          <a:xfrm>
            <a:off x="539552" y="5461992"/>
            <a:ext cx="7920900" cy="13233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AR" sz="2000" b="1">
                <a:solidFill>
                  <a:schemeClr val="dk1"/>
                </a:solidFill>
                <a:latin typeface="Arial" panose="020B0604020202020204"/>
                <a:ea typeface="Arial" panose="020B0604020202020204"/>
                <a:cs typeface="Arial" panose="020B0604020202020204"/>
                <a:sym typeface="Arial" panose="020B0604020202020204"/>
              </a:rPr>
              <a:t>Carrera</a:t>
            </a:r>
            <a:r>
              <a:rPr lang="es-AR" sz="2000" b="1">
                <a:solidFill>
                  <a:schemeClr val="dk1"/>
                </a:solidFill>
              </a:rPr>
              <a:t>: Profesorado de Educación Secundaria en Química</a:t>
            </a:r>
            <a:endParaRPr lang="es-AR" sz="2000" b="1">
              <a:solidFill>
                <a:schemeClr val="dk1"/>
              </a:solidFill>
            </a:endParaRPr>
          </a:p>
          <a:p>
            <a:pPr marL="0" marR="0" lvl="0" indent="0" algn="ctr" rtl="0">
              <a:spcBef>
                <a:spcPts val="0"/>
              </a:spcBef>
              <a:spcAft>
                <a:spcPts val="0"/>
              </a:spcAft>
              <a:buNone/>
            </a:pPr>
            <a:r>
              <a:rPr lang="es-AR" sz="2000" b="1">
                <a:solidFill>
                  <a:schemeClr val="dk1"/>
                </a:solidFill>
              </a:rPr>
              <a:t>Prof. Rocio Solange Benitez</a:t>
            </a:r>
            <a:endParaRPr sz="2000" b="1">
              <a:solidFill>
                <a:schemeClr val="dk1"/>
              </a:solidFill>
              <a:latin typeface="Arial" panose="020B0604020202020204"/>
              <a:ea typeface="Arial" panose="020B0604020202020204"/>
              <a:cs typeface="Arial" panose="020B0604020202020204"/>
              <a:sym typeface="Arial" panose="020B0604020202020204"/>
            </a:endParaRPr>
          </a:p>
        </p:txBody>
      </p:sp>
      <p:pic>
        <p:nvPicPr>
          <p:cNvPr id="61" name="Google Shape;61;p1" descr="equilibrio quimico.jpg"/>
          <p:cNvPicPr preferRelativeResize="0"/>
          <p:nvPr/>
        </p:nvPicPr>
        <p:blipFill rotWithShape="1">
          <a:blip r:embed="rId1"/>
          <a:srcRect t="27278"/>
          <a:stretch>
            <a:fillRect/>
          </a:stretch>
        </p:blipFill>
        <p:spPr>
          <a:xfrm>
            <a:off x="1547668" y="3230526"/>
            <a:ext cx="5904656" cy="1872208"/>
          </a:xfrm>
          <a:prstGeom prst="rect">
            <a:avLst/>
          </a:prstGeom>
          <a:noFill/>
          <a:ln>
            <a:noFill/>
          </a:ln>
        </p:spPr>
      </p:pic>
      <p:sp>
        <p:nvSpPr>
          <p:cNvPr id="62" name="Google Shape;62;p1"/>
          <p:cNvSpPr/>
          <p:nvPr/>
        </p:nvSpPr>
        <p:spPr>
          <a:xfrm>
            <a:off x="596700" y="456000"/>
            <a:ext cx="7806600" cy="5946000"/>
          </a:xfrm>
          <a:prstGeom prst="rect">
            <a:avLst/>
          </a:prstGeom>
          <a:noFill/>
          <a:ln w="9525" cap="flat" cmpd="sng">
            <a:solidFill>
              <a:srgbClr val="1C4587"/>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15" name="Shape 115"/>
        <p:cNvGrpSpPr/>
        <p:nvPr/>
      </p:nvGrpSpPr>
      <p:grpSpPr>
        <a:xfrm>
          <a:off x="0" y="0"/>
          <a:ext cx="0" cy="0"/>
          <a:chOff x="0" y="0"/>
          <a:chExt cx="0" cy="0"/>
        </a:xfrm>
      </p:grpSpPr>
      <p:pic>
        <p:nvPicPr>
          <p:cNvPr id="116" name="Google Shape;116;p11"/>
          <p:cNvPicPr preferRelativeResize="0"/>
          <p:nvPr/>
        </p:nvPicPr>
        <p:blipFill rotWithShape="1">
          <a:blip r:embed="rId1"/>
          <a:srcRect/>
          <a:stretch>
            <a:fillRect/>
          </a:stretch>
        </p:blipFill>
        <p:spPr>
          <a:xfrm>
            <a:off x="1691680" y="818712"/>
            <a:ext cx="5688632" cy="5155322"/>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20" name="Shape 120"/>
        <p:cNvGrpSpPr/>
        <p:nvPr/>
      </p:nvGrpSpPr>
      <p:grpSpPr>
        <a:xfrm>
          <a:off x="0" y="0"/>
          <a:ext cx="0" cy="0"/>
          <a:chOff x="0" y="0"/>
          <a:chExt cx="0" cy="0"/>
        </a:xfrm>
      </p:grpSpPr>
      <p:sp>
        <p:nvSpPr>
          <p:cNvPr id="121" name="Google Shape;121;p12"/>
          <p:cNvSpPr/>
          <p:nvPr/>
        </p:nvSpPr>
        <p:spPr>
          <a:xfrm>
            <a:off x="395288" y="1125538"/>
            <a:ext cx="8497887" cy="301307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Supongamos la siguiente reacción reversible:</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ctr"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aA + bB ⮀ pP + qQ</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B, P, Q: especies químicas que participan.</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b, p, q: coeficientes de la ecuación química balanceada.</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Un conjunto de concentraciones en el equilibrio se llama una </a:t>
            </a:r>
            <a:r>
              <a:rPr lang="es-AR" sz="2400" b="1" i="1">
                <a:solidFill>
                  <a:schemeClr val="dk1"/>
                </a:solidFill>
                <a:latin typeface="Verdana" panose="020B0604030504040204"/>
                <a:ea typeface="Verdana" panose="020B0604030504040204"/>
                <a:cs typeface="Verdana" panose="020B0604030504040204"/>
                <a:sym typeface="Verdana" panose="020B0604030504040204"/>
              </a:rPr>
              <a:t>condición de equilibrio</a:t>
            </a:r>
            <a:r>
              <a:rPr lang="es-AR" sz="2400" b="1">
                <a:solidFill>
                  <a:schemeClr val="dk1"/>
                </a:solidFill>
                <a:latin typeface="Verdana" panose="020B0604030504040204"/>
                <a:ea typeface="Verdana" panose="020B0604030504040204"/>
                <a:cs typeface="Verdana" panose="020B0604030504040204"/>
                <a:sym typeface="Verdana" panose="020B0604030504040204"/>
              </a:rPr>
              <a:t>.</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122" name="Google Shape;122;p12"/>
          <p:cNvSpPr/>
          <p:nvPr/>
        </p:nvSpPr>
        <p:spPr>
          <a:xfrm>
            <a:off x="323850" y="4119563"/>
            <a:ext cx="8569200" cy="11874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De acuerdo a la Ley de Acción de Masas la condición de equilibrio se expresa mediante la siguiente relación:                             </a:t>
            </a:r>
            <a:endParaRPr sz="2400" b="1">
              <a:solidFill>
                <a:schemeClr val="dk1"/>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26" name="Shape 126"/>
        <p:cNvGrpSpPr/>
        <p:nvPr/>
      </p:nvGrpSpPr>
      <p:grpSpPr>
        <a:xfrm>
          <a:off x="0" y="0"/>
          <a:ext cx="0" cy="0"/>
          <a:chOff x="0" y="0"/>
          <a:chExt cx="0" cy="0"/>
        </a:xfrm>
      </p:grpSpPr>
      <p:sp>
        <p:nvSpPr>
          <p:cNvPr id="127" name="Google Shape;127;p13"/>
          <p:cNvSpPr txBox="1"/>
          <p:nvPr/>
        </p:nvSpPr>
        <p:spPr>
          <a:xfrm>
            <a:off x="323850" y="1052513"/>
            <a:ext cx="2195513" cy="571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AR" sz="2000" b="1">
                <a:solidFill>
                  <a:schemeClr val="dk1"/>
                </a:solidFill>
                <a:latin typeface="Verdana" panose="020B0604030504040204"/>
                <a:ea typeface="Verdana" panose="020B0604030504040204"/>
                <a:cs typeface="Verdana" panose="020B0604030504040204"/>
                <a:sym typeface="Verdana" panose="020B0604030504040204"/>
              </a:rPr>
              <a:t>Ley del equilibrio químico</a:t>
            </a:r>
            <a:endParaRPr sz="2000">
              <a:solidFill>
                <a:schemeClr val="dk1"/>
              </a:solidFill>
              <a:latin typeface="Arial" panose="020B0604020202020204"/>
              <a:ea typeface="Arial" panose="020B0604020202020204"/>
              <a:cs typeface="Arial" panose="020B0604020202020204"/>
              <a:sym typeface="Arial" panose="020B0604020202020204"/>
            </a:endParaRPr>
          </a:p>
        </p:txBody>
      </p:sp>
      <p:pic>
        <p:nvPicPr>
          <p:cNvPr id="128" name="Google Shape;128;p13"/>
          <p:cNvPicPr preferRelativeResize="0"/>
          <p:nvPr/>
        </p:nvPicPr>
        <p:blipFill rotWithShape="1">
          <a:blip r:embed="rId1"/>
          <a:srcRect/>
          <a:stretch>
            <a:fillRect/>
          </a:stretch>
        </p:blipFill>
        <p:spPr>
          <a:xfrm>
            <a:off x="2124075" y="1196975"/>
            <a:ext cx="2330450" cy="982663"/>
          </a:xfrm>
          <a:prstGeom prst="rect">
            <a:avLst/>
          </a:prstGeom>
          <a:noFill/>
          <a:ln>
            <a:noFill/>
          </a:ln>
        </p:spPr>
      </p:pic>
      <p:sp>
        <p:nvSpPr>
          <p:cNvPr id="129" name="Google Shape;129;p13"/>
          <p:cNvSpPr/>
          <p:nvPr/>
        </p:nvSpPr>
        <p:spPr>
          <a:xfrm>
            <a:off x="4606925" y="1196975"/>
            <a:ext cx="4537075" cy="100647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000" b="1">
                <a:solidFill>
                  <a:schemeClr val="dk1"/>
                </a:solidFill>
                <a:latin typeface="Verdana" panose="020B0604030504040204"/>
                <a:ea typeface="Verdana" panose="020B0604030504040204"/>
                <a:cs typeface="Verdana" panose="020B0604030504040204"/>
                <a:sym typeface="Verdana" panose="020B0604030504040204"/>
              </a:rPr>
              <a:t>  Expresión de la constante de equilibrio para la reacción </a:t>
            </a:r>
            <a:endParaRPr sz="20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000" b="1">
              <a:solidFill>
                <a:schemeClr val="dk1"/>
              </a:solidFill>
              <a:latin typeface="Arial" panose="020B0604020202020204"/>
              <a:ea typeface="Arial" panose="020B0604020202020204"/>
              <a:cs typeface="Arial" panose="020B0604020202020204"/>
              <a:sym typeface="Arial" panose="020B0604020202020204"/>
            </a:endParaRPr>
          </a:p>
        </p:txBody>
      </p:sp>
      <p:sp>
        <p:nvSpPr>
          <p:cNvPr id="130" name="Google Shape;130;p13"/>
          <p:cNvSpPr/>
          <p:nvPr/>
        </p:nvSpPr>
        <p:spPr>
          <a:xfrm>
            <a:off x="304800" y="2781300"/>
            <a:ext cx="9144000" cy="8223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u="sng">
                <a:solidFill>
                  <a:srgbClr val="1C4587"/>
                </a:solidFill>
                <a:latin typeface="Verdana" panose="020B0604030504040204"/>
                <a:ea typeface="Verdana" panose="020B0604030504040204"/>
                <a:cs typeface="Verdana" panose="020B0604030504040204"/>
                <a:sym typeface="Verdana" panose="020B0604030504040204"/>
              </a:rPr>
              <a:t>La expresión de equilibrio solo depende de la estequiometría de la reacción. </a:t>
            </a:r>
            <a:endParaRPr>
              <a:solidFill>
                <a:srgbClr val="1C4587"/>
              </a:solidFill>
            </a:endParaRPr>
          </a:p>
        </p:txBody>
      </p:sp>
      <p:sp>
        <p:nvSpPr>
          <p:cNvPr id="131" name="Google Shape;131;p13"/>
          <p:cNvSpPr/>
          <p:nvPr/>
        </p:nvSpPr>
        <p:spPr>
          <a:xfrm>
            <a:off x="323850" y="4164013"/>
            <a:ext cx="8640763" cy="1552575"/>
          </a:xfrm>
          <a:prstGeom prst="rect">
            <a:avLst/>
          </a:prstGeom>
          <a:noFill/>
          <a:ln>
            <a:noFill/>
          </a:ln>
        </p:spPr>
        <p:txBody>
          <a:bodyPr spcFirstLastPara="1" wrap="square" lIns="91425" tIns="45700" rIns="91425" bIns="45700" anchor="ctr" anchorCtr="0">
            <a:spAutoFit/>
          </a:bodyPr>
          <a:lstStyle/>
          <a:p>
            <a:pPr marL="0" marR="0" lvl="0" indent="0" algn="just" rtl="0">
              <a:spcBef>
                <a:spcPts val="0"/>
              </a:spcBef>
              <a:spcAft>
                <a:spcPts val="0"/>
              </a:spcAft>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Ejercitación 1:</a:t>
            </a:r>
            <a:r>
              <a:rPr lang="es-AR" sz="2400" b="1">
                <a:solidFill>
                  <a:schemeClr val="dk1"/>
                </a:solidFill>
                <a:latin typeface="Verdana" panose="020B0604030504040204"/>
                <a:ea typeface="Verdana" panose="020B0604030504040204"/>
                <a:cs typeface="Verdana" panose="020B0604030504040204"/>
                <a:sym typeface="Verdana" panose="020B0604030504040204"/>
              </a:rPr>
              <a:t> Escribir la expresión de la constante de equilibrio para  las siguientes ecuaciones químicas: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+3H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2NH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132" name="Google Shape;132;p13"/>
          <p:cNvSpPr/>
          <p:nvPr/>
        </p:nvSpPr>
        <p:spPr>
          <a:xfrm>
            <a:off x="395288" y="5949950"/>
            <a:ext cx="5491162" cy="4572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b) 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4</a:t>
            </a:r>
            <a:r>
              <a:rPr lang="es-AR" sz="2400" b="1">
                <a:solidFill>
                  <a:schemeClr val="dk1"/>
                </a:solidFill>
                <a:latin typeface="Verdana" panose="020B0604030504040204"/>
                <a:ea typeface="Verdana" panose="020B0604030504040204"/>
                <a:cs typeface="Verdana" panose="020B0604030504040204"/>
                <a:sym typeface="Verdana" panose="020B0604030504040204"/>
              </a:rPr>
              <a:t> (g) ⮀ 2NO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133" name="Google Shape;133;p13"/>
          <p:cNvSpPr/>
          <p:nvPr/>
        </p:nvSpPr>
        <p:spPr>
          <a:xfrm>
            <a:off x="2124075" y="1057700"/>
            <a:ext cx="2330400" cy="1552500"/>
          </a:xfrm>
          <a:prstGeom prst="rect">
            <a:avLst/>
          </a:prstGeom>
          <a:noFill/>
          <a:ln w="19050" cap="flat" cmpd="sng">
            <a:solidFill>
              <a:srgbClr val="1C4587"/>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37" name="Shape 137"/>
        <p:cNvGrpSpPr/>
        <p:nvPr/>
      </p:nvGrpSpPr>
      <p:grpSpPr>
        <a:xfrm>
          <a:off x="0" y="0"/>
          <a:ext cx="0" cy="0"/>
          <a:chOff x="0" y="0"/>
          <a:chExt cx="0" cy="0"/>
        </a:xfrm>
      </p:grpSpPr>
      <p:pic>
        <p:nvPicPr>
          <p:cNvPr id="138" name="Google Shape;138;p14"/>
          <p:cNvPicPr preferRelativeResize="0"/>
          <p:nvPr/>
        </p:nvPicPr>
        <p:blipFill rotWithShape="1">
          <a:blip r:embed="rId1"/>
          <a:srcRect/>
          <a:stretch>
            <a:fillRect/>
          </a:stretch>
        </p:blipFill>
        <p:spPr>
          <a:xfrm>
            <a:off x="493713" y="323850"/>
            <a:ext cx="3457574" cy="1095375"/>
          </a:xfrm>
          <a:prstGeom prst="rect">
            <a:avLst/>
          </a:prstGeom>
          <a:noFill/>
          <a:ln>
            <a:noFill/>
          </a:ln>
        </p:spPr>
      </p:pic>
      <p:pic>
        <p:nvPicPr>
          <p:cNvPr id="139" name="Google Shape;139;p14"/>
          <p:cNvPicPr preferRelativeResize="0"/>
          <p:nvPr/>
        </p:nvPicPr>
        <p:blipFill rotWithShape="1">
          <a:blip r:embed="rId2"/>
          <a:srcRect/>
          <a:stretch>
            <a:fillRect/>
          </a:stretch>
        </p:blipFill>
        <p:spPr>
          <a:xfrm>
            <a:off x="4786313" y="315913"/>
            <a:ext cx="3332163" cy="1111249"/>
          </a:xfrm>
          <a:prstGeom prst="rect">
            <a:avLst/>
          </a:prstGeom>
          <a:noFill/>
          <a:ln>
            <a:noFill/>
          </a:ln>
        </p:spPr>
      </p:pic>
      <p:sp>
        <p:nvSpPr>
          <p:cNvPr id="140" name="Google Shape;140;p14"/>
          <p:cNvSpPr/>
          <p:nvPr/>
        </p:nvSpPr>
        <p:spPr>
          <a:xfrm>
            <a:off x="395300" y="1714500"/>
            <a:ext cx="8424900" cy="30840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i="1">
                <a:solidFill>
                  <a:srgbClr val="073763"/>
                </a:solidFill>
                <a:latin typeface="Verdana" panose="020B0604030504040204"/>
                <a:ea typeface="Verdana" panose="020B0604030504040204"/>
                <a:cs typeface="Verdana" panose="020B0604030504040204"/>
                <a:sym typeface="Verdana" panose="020B0604030504040204"/>
              </a:rPr>
              <a:t>El valor de Kc correspondiente a una reacción solo puede cambiar cuando se modifica la temperatura</a:t>
            </a:r>
            <a:r>
              <a:rPr lang="es-AR" sz="2400">
                <a:solidFill>
                  <a:srgbClr val="073763"/>
                </a:solidFill>
                <a:latin typeface="Verdana" panose="020B0604030504040204"/>
                <a:ea typeface="Verdana" panose="020B0604030504040204"/>
                <a:cs typeface="Verdana" panose="020B0604030504040204"/>
                <a:sym typeface="Verdana" panose="020B0604030504040204"/>
              </a:rPr>
              <a:t>.</a:t>
            </a:r>
            <a:r>
              <a:rPr lang="es-AR" sz="2400">
                <a:solidFill>
                  <a:schemeClr val="dk1"/>
                </a:solidFill>
                <a:latin typeface="Verdana" panose="020B0604030504040204"/>
                <a:ea typeface="Verdana" panose="020B0604030504040204"/>
                <a:cs typeface="Verdana" panose="020B0604030504040204"/>
                <a:sym typeface="Verdana" panose="020B0604030504040204"/>
              </a:rPr>
              <a:t> </a:t>
            </a:r>
            <a:r>
              <a:rPr lang="es-AR" sz="2400" b="1">
                <a:solidFill>
                  <a:schemeClr val="dk1"/>
                </a:solidFill>
                <a:latin typeface="Verdana" panose="020B0604030504040204"/>
                <a:ea typeface="Verdana" panose="020B0604030504040204"/>
                <a:cs typeface="Verdana" panose="020B0604030504040204"/>
                <a:sym typeface="Verdana" panose="020B0604030504040204"/>
              </a:rPr>
              <a:t>Para hallar el valor numérico de Kc hay que medir las concentraciones de reactivos y productos en el equilibrio y reemplazar en la expresión de Kc</a:t>
            </a:r>
            <a:r>
              <a:rPr lang="es-AR" sz="2400">
                <a:solidFill>
                  <a:schemeClr val="dk1"/>
                </a:solidFill>
                <a:latin typeface="Verdana" panose="020B0604030504040204"/>
                <a:ea typeface="Verdana" panose="020B0604030504040204"/>
                <a:cs typeface="Verdana" panose="020B0604030504040204"/>
                <a:sym typeface="Verdana" panose="020B0604030504040204"/>
              </a:rPr>
              <a:t>.</a:t>
            </a:r>
            <a:endParaRPr sz="24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141" name="Google Shape;141;p14"/>
          <p:cNvSpPr/>
          <p:nvPr/>
        </p:nvSpPr>
        <p:spPr>
          <a:xfrm>
            <a:off x="1858963" y="3919538"/>
            <a:ext cx="254000" cy="39687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9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900">
                <a:solidFill>
                  <a:schemeClr val="dk1"/>
                </a:solidFill>
                <a:latin typeface="Arial" panose="020B0604020202020204"/>
                <a:ea typeface="Arial" panose="020B0604020202020204"/>
                <a:cs typeface="Arial" panose="020B0604020202020204"/>
                <a:sym typeface="Arial" panose="020B0604020202020204"/>
              </a:rPr>
              <a:t> </a:t>
            </a:r>
            <a:r>
              <a:rPr lang="es-AR" sz="1100">
                <a:solidFill>
                  <a:schemeClr val="dk1"/>
                </a:solidFill>
                <a:latin typeface="Arial" panose="020B0604020202020204"/>
                <a:ea typeface="Arial" panose="020B0604020202020204"/>
                <a:cs typeface="Arial" panose="020B0604020202020204"/>
                <a:sym typeface="Arial" panose="020B0604020202020204"/>
              </a:rPr>
              <a:t> </a:t>
            </a:r>
            <a:endParaRPr sz="1800">
              <a:solidFill>
                <a:schemeClr val="dk1"/>
              </a:solidFill>
              <a:latin typeface="Arial" panose="020B0604020202020204"/>
              <a:ea typeface="Arial" panose="020B0604020202020204"/>
              <a:cs typeface="Arial" panose="020B0604020202020204"/>
              <a:sym typeface="Arial" panose="020B0604020202020204"/>
            </a:endParaRPr>
          </a:p>
        </p:txBody>
      </p:sp>
      <p:pic>
        <p:nvPicPr>
          <p:cNvPr id="142" name="Google Shape;142;p14"/>
          <p:cNvPicPr preferRelativeResize="0"/>
          <p:nvPr/>
        </p:nvPicPr>
        <p:blipFill>
          <a:blip r:embed="rId3"/>
          <a:stretch>
            <a:fillRect/>
          </a:stretch>
        </p:blipFill>
        <p:spPr>
          <a:xfrm>
            <a:off x="5923825" y="4234776"/>
            <a:ext cx="2820175" cy="2547675"/>
          </a:xfrm>
          <a:prstGeom prst="rect">
            <a:avLst/>
          </a:prstGeom>
          <a:noFill/>
          <a:ln>
            <a:noFill/>
          </a:ln>
        </p:spPr>
      </p:pic>
      <p:sp>
        <p:nvSpPr>
          <p:cNvPr id="143" name="Google Shape;143;p14"/>
          <p:cNvSpPr txBox="1"/>
          <p:nvPr/>
        </p:nvSpPr>
        <p:spPr>
          <a:xfrm>
            <a:off x="595925" y="5417100"/>
            <a:ext cx="4677000" cy="1262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AR" sz="3500" b="1">
                <a:solidFill>
                  <a:srgbClr val="FF0000"/>
                </a:solidFill>
              </a:rPr>
              <a:t>VER EJERCITACIÓN 2</a:t>
            </a:r>
            <a:endParaRPr sz="3500" b="1">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47" name="Shape 147"/>
        <p:cNvGrpSpPr/>
        <p:nvPr/>
      </p:nvGrpSpPr>
      <p:grpSpPr>
        <a:xfrm>
          <a:off x="0" y="0"/>
          <a:ext cx="0" cy="0"/>
          <a:chOff x="0" y="0"/>
          <a:chExt cx="0" cy="0"/>
        </a:xfrm>
      </p:grpSpPr>
      <p:sp>
        <p:nvSpPr>
          <p:cNvPr id="148" name="Google Shape;148;p15"/>
          <p:cNvSpPr/>
          <p:nvPr/>
        </p:nvSpPr>
        <p:spPr>
          <a:xfrm>
            <a:off x="323850" y="336550"/>
            <a:ext cx="8569200" cy="45333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Ejemplo</a:t>
            </a:r>
            <a:r>
              <a:rPr lang="es-AR" sz="2400">
                <a:solidFill>
                  <a:schemeClr val="dk1"/>
                </a:solidFill>
                <a:latin typeface="Verdana" panose="020B0604030504040204"/>
                <a:ea typeface="Verdana" panose="020B0604030504040204"/>
                <a:cs typeface="Verdana" panose="020B0604030504040204"/>
                <a:sym typeface="Verdana" panose="020B0604030504040204"/>
              </a:rPr>
              <a:t>:</a:t>
            </a:r>
            <a:endParaRPr sz="24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500K se analizó una mezcla de 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 </a:t>
            </a:r>
            <a:r>
              <a:rPr lang="es-AR" sz="2400" b="1">
                <a:solidFill>
                  <a:schemeClr val="dk1"/>
                </a:solidFill>
                <a:latin typeface="Verdana" panose="020B0604030504040204"/>
                <a:ea typeface="Verdana" panose="020B0604030504040204"/>
                <a:cs typeface="Verdana" panose="020B0604030504040204"/>
                <a:sym typeface="Verdana" panose="020B0604030504040204"/>
              </a:rPr>
              <a:t>e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en equilibrio con NH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y se encontró que contenía [NH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0,796 mol/L;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0,305mol/L y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0,324 mol/L.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Hallar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Para resolver esta situación, primero hay que plantear la ecuación química balanceada: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ctr"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800" b="1">
                <a:solidFill>
                  <a:schemeClr val="dk1"/>
                </a:solidFill>
                <a:latin typeface="Verdana" panose="020B0604030504040204"/>
                <a:ea typeface="Verdana" panose="020B0604030504040204"/>
                <a:cs typeface="Verdana" panose="020B0604030504040204"/>
                <a:sym typeface="Verdana" panose="020B0604030504040204"/>
              </a:rPr>
              <a:t>N</a:t>
            </a:r>
            <a:r>
              <a:rPr lang="es-AR" sz="28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800" b="1">
                <a:solidFill>
                  <a:schemeClr val="dk1"/>
                </a:solidFill>
                <a:latin typeface="Verdana" panose="020B0604030504040204"/>
                <a:ea typeface="Verdana" panose="020B0604030504040204"/>
                <a:cs typeface="Verdana" panose="020B0604030504040204"/>
                <a:sym typeface="Verdana" panose="020B0604030504040204"/>
              </a:rPr>
              <a:t> (g) + 3H</a:t>
            </a:r>
            <a:r>
              <a:rPr lang="es-AR" sz="28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800" b="1">
                <a:solidFill>
                  <a:schemeClr val="dk1"/>
                </a:solidFill>
                <a:latin typeface="Verdana" panose="020B0604030504040204"/>
                <a:ea typeface="Verdana" panose="020B0604030504040204"/>
                <a:cs typeface="Verdana" panose="020B0604030504040204"/>
                <a:sym typeface="Verdana" panose="020B0604030504040204"/>
              </a:rPr>
              <a:t> (g) ⮀2 NH</a:t>
            </a:r>
            <a:r>
              <a:rPr lang="es-AR" sz="28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800" b="1">
                <a:solidFill>
                  <a:schemeClr val="dk1"/>
                </a:solidFill>
                <a:latin typeface="Verdana" panose="020B0604030504040204"/>
                <a:ea typeface="Verdana" panose="020B0604030504040204"/>
                <a:cs typeface="Verdana" panose="020B0604030504040204"/>
                <a:sym typeface="Verdana" panose="020B0604030504040204"/>
              </a:rPr>
              <a:t> (g)</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endParaRPr sz="24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Luego, escribir la expresión matemática de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y reemplazar valores.</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pic>
        <p:nvPicPr>
          <p:cNvPr id="149" name="Google Shape;149;p15"/>
          <p:cNvPicPr preferRelativeResize="0"/>
          <p:nvPr/>
        </p:nvPicPr>
        <p:blipFill rotWithShape="1">
          <a:blip r:embed="rId1"/>
          <a:srcRect/>
          <a:stretch>
            <a:fillRect/>
          </a:stretch>
        </p:blipFill>
        <p:spPr>
          <a:xfrm>
            <a:off x="1476375" y="5013176"/>
            <a:ext cx="6480175" cy="1184275"/>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53" name="Shape 153"/>
        <p:cNvGrpSpPr/>
        <p:nvPr/>
      </p:nvGrpSpPr>
      <p:grpSpPr>
        <a:xfrm>
          <a:off x="0" y="0"/>
          <a:ext cx="0" cy="0"/>
          <a:chOff x="0" y="0"/>
          <a:chExt cx="0" cy="0"/>
        </a:xfrm>
      </p:grpSpPr>
      <p:sp>
        <p:nvSpPr>
          <p:cNvPr id="154" name="Google Shape;154;p16"/>
          <p:cNvSpPr/>
          <p:nvPr/>
        </p:nvSpPr>
        <p:spPr>
          <a:xfrm>
            <a:off x="323850" y="1412875"/>
            <a:ext cx="8569325" cy="3749675"/>
          </a:xfrm>
          <a:prstGeom prst="rect">
            <a:avLst/>
          </a:prstGeom>
          <a:noFill/>
          <a:ln>
            <a:noFill/>
          </a:ln>
        </p:spPr>
        <p:txBody>
          <a:bodyPr spcFirstLastPara="1" wrap="square" lIns="91425" tIns="45700" rIns="91425" bIns="45700" anchor="ctr" anchorCtr="0">
            <a:spAutoFit/>
          </a:bodyPr>
          <a:lstStyle/>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Es práctica común, escribir la constante de equilibrio con cantidades adimensionales.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Cuando todos los reactivos y productos están en la misma fase, se dice que el equilibrio es </a:t>
            </a:r>
            <a:r>
              <a:rPr lang="es-AR" sz="2400" b="1" i="1">
                <a:solidFill>
                  <a:schemeClr val="dk1"/>
                </a:solidFill>
                <a:latin typeface="Verdana" panose="020B0604030504040204"/>
                <a:ea typeface="Verdana" panose="020B0604030504040204"/>
                <a:cs typeface="Verdana" panose="020B0604030504040204"/>
                <a:sym typeface="Verdana" panose="020B0604030504040204"/>
              </a:rPr>
              <a:t>homogéneo</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Este es un ejemplo de equilibrio homogéneo porque tanto reactivos como productos están en fase gaseosa.</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58" name="Shape 158"/>
        <p:cNvGrpSpPr/>
        <p:nvPr/>
      </p:nvGrpSpPr>
      <p:grpSpPr>
        <a:xfrm>
          <a:off x="0" y="0"/>
          <a:ext cx="0" cy="0"/>
          <a:chOff x="0" y="0"/>
          <a:chExt cx="0" cy="0"/>
        </a:xfrm>
      </p:grpSpPr>
      <p:sp>
        <p:nvSpPr>
          <p:cNvPr id="159" name="Google Shape;159;p17"/>
          <p:cNvSpPr/>
          <p:nvPr/>
        </p:nvSpPr>
        <p:spPr>
          <a:xfrm>
            <a:off x="0" y="127677"/>
            <a:ext cx="9144000" cy="5547600"/>
          </a:xfrm>
          <a:prstGeom prst="rect">
            <a:avLst/>
          </a:prstGeom>
          <a:noFill/>
          <a:ln>
            <a:noFill/>
          </a:ln>
        </p:spPr>
        <p:txBody>
          <a:bodyPr spcFirstLastPara="1" wrap="square" lIns="91425" tIns="45700" rIns="91425" bIns="45700" anchor="ctr" anchorCtr="0">
            <a:spAutoFit/>
          </a:bodyPr>
          <a:lstStyle/>
          <a:p>
            <a:pPr marL="0" lvl="0" indent="0" algn="just" rtl="0">
              <a:spcBef>
                <a:spcPts val="0"/>
              </a:spcBef>
              <a:spcAft>
                <a:spcPts val="0"/>
              </a:spcAft>
              <a:buClr>
                <a:schemeClr val="dk1"/>
              </a:buClr>
              <a:buFont typeface="Arial" panose="020B0604020202020204"/>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Ejercitación 3</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Escriba la expresión de la constante de equilibrio para cada una de las siguientes ecuaciones químicas: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a)4NH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 + 3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 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+ 6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O (g)</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b) 2 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 ⮀  2 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(g) +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(g)</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c) 3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d) Cuál es el valor numérico de Kc para el siguiente equilibrio: 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4</a:t>
            </a:r>
            <a:r>
              <a:rPr lang="es-AR" sz="2400" b="1">
                <a:solidFill>
                  <a:schemeClr val="dk1"/>
                </a:solidFill>
                <a:latin typeface="Verdana" panose="020B0604030504040204"/>
                <a:ea typeface="Verdana" panose="020B0604030504040204"/>
                <a:cs typeface="Verdana" panose="020B0604030504040204"/>
                <a:sym typeface="Verdana" panose="020B0604030504040204"/>
              </a:rPr>
              <a:t>(g) ⮀ 2NO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a 100 ºC cuando [N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4</a:t>
            </a:r>
            <a:r>
              <a:rPr lang="es-AR" sz="2400" b="1">
                <a:solidFill>
                  <a:schemeClr val="dk1"/>
                </a:solidFill>
                <a:latin typeface="Verdana" panose="020B0604030504040204"/>
                <a:ea typeface="Verdana" panose="020B0604030504040204"/>
                <a:cs typeface="Verdana" panose="020B0604030504040204"/>
                <a:sym typeface="Verdana" panose="020B0604030504040204"/>
              </a:rPr>
              <a:t>] = 1,40 . 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M y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NO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 1,72 . 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M en el equilibrio.</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 Para el equilibrio de la ecuación c), cuál es el valor de Kc si la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 0,21 M y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 6 . 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-8 </a:t>
            </a:r>
            <a:r>
              <a:rPr lang="es-AR" sz="2400" b="1">
                <a:solidFill>
                  <a:schemeClr val="dk1"/>
                </a:solidFill>
                <a:latin typeface="Verdana" panose="020B0604030504040204"/>
                <a:ea typeface="Verdana" panose="020B0604030504040204"/>
                <a:cs typeface="Verdana" panose="020B0604030504040204"/>
                <a:sym typeface="Verdana" panose="020B0604030504040204"/>
              </a:rPr>
              <a:t>M.</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63" name="Shape 163"/>
        <p:cNvGrpSpPr/>
        <p:nvPr/>
      </p:nvGrpSpPr>
      <p:grpSpPr>
        <a:xfrm>
          <a:off x="0" y="0"/>
          <a:ext cx="0" cy="0"/>
          <a:chOff x="0" y="0"/>
          <a:chExt cx="0" cy="0"/>
        </a:xfrm>
      </p:grpSpPr>
      <p:pic>
        <p:nvPicPr>
          <p:cNvPr id="164" name="Google Shape;164;p18"/>
          <p:cNvPicPr preferRelativeResize="0"/>
          <p:nvPr/>
        </p:nvPicPr>
        <p:blipFill rotWithShape="1">
          <a:blip r:embed="rId1"/>
          <a:srcRect/>
          <a:stretch>
            <a:fillRect/>
          </a:stretch>
        </p:blipFill>
        <p:spPr>
          <a:xfrm>
            <a:off x="250825" y="4727575"/>
            <a:ext cx="2449513" cy="1076325"/>
          </a:xfrm>
          <a:prstGeom prst="rect">
            <a:avLst/>
          </a:prstGeom>
          <a:noFill/>
          <a:ln>
            <a:noFill/>
          </a:ln>
        </p:spPr>
      </p:pic>
      <p:sp>
        <p:nvSpPr>
          <p:cNvPr id="165" name="Google Shape;165;p18"/>
          <p:cNvSpPr txBox="1"/>
          <p:nvPr/>
        </p:nvSpPr>
        <p:spPr>
          <a:xfrm>
            <a:off x="2987675" y="4868863"/>
            <a:ext cx="5472113" cy="571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AR" sz="2400" b="1">
                <a:solidFill>
                  <a:srgbClr val="1C4587"/>
                </a:solidFill>
                <a:latin typeface="Verdana" panose="020B0604030504040204"/>
                <a:ea typeface="Verdana" panose="020B0604030504040204"/>
                <a:cs typeface="Verdana" panose="020B0604030504040204"/>
                <a:sym typeface="Verdana" panose="020B0604030504040204"/>
              </a:rPr>
              <a:t>P</a:t>
            </a:r>
            <a:r>
              <a:rPr lang="es-AR" sz="2400" b="1" baseline="-25000">
                <a:solidFill>
                  <a:srgbClr val="1C4587"/>
                </a:solidFill>
                <a:latin typeface="Verdana" panose="020B0604030504040204"/>
                <a:ea typeface="Verdana" panose="020B0604030504040204"/>
                <a:cs typeface="Verdana" panose="020B0604030504040204"/>
                <a:sym typeface="Verdana" panose="020B0604030504040204"/>
              </a:rPr>
              <a:t>X</a:t>
            </a:r>
            <a:r>
              <a:rPr lang="es-AR" sz="2400" b="1">
                <a:solidFill>
                  <a:srgbClr val="1C4587"/>
                </a:solidFill>
                <a:latin typeface="Verdana" panose="020B0604030504040204"/>
                <a:ea typeface="Verdana" panose="020B0604030504040204"/>
                <a:cs typeface="Verdana" panose="020B0604030504040204"/>
                <a:sym typeface="Verdana" panose="020B0604030504040204"/>
              </a:rPr>
              <a:t>: presión parcial del gas. </a:t>
            </a:r>
            <a:endParaRPr>
              <a:solidFill>
                <a:srgbClr val="1C4587"/>
              </a:solidFill>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Es una medida de su concentración</a:t>
            </a:r>
            <a:endParaRPr sz="2400" b="1">
              <a:solidFill>
                <a:schemeClr val="dk1"/>
              </a:solidFill>
              <a:latin typeface="Arial" panose="020B0604020202020204"/>
              <a:ea typeface="Arial" panose="020B0604020202020204"/>
              <a:cs typeface="Arial" panose="020B0604020202020204"/>
              <a:sym typeface="Arial" panose="020B0604020202020204"/>
            </a:endParaRPr>
          </a:p>
        </p:txBody>
      </p:sp>
      <p:sp>
        <p:nvSpPr>
          <p:cNvPr id="166" name="Google Shape;166;p18"/>
          <p:cNvSpPr/>
          <p:nvPr/>
        </p:nvSpPr>
        <p:spPr>
          <a:xfrm>
            <a:off x="250825" y="366713"/>
            <a:ext cx="8893200" cy="37434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u="sng">
                <a:solidFill>
                  <a:srgbClr val="073763"/>
                </a:solidFill>
                <a:latin typeface="Verdana" panose="020B0604030504040204"/>
                <a:ea typeface="Verdana" panose="020B0604030504040204"/>
                <a:cs typeface="Verdana" panose="020B0604030504040204"/>
                <a:sym typeface="Verdana" panose="020B0604030504040204"/>
              </a:rPr>
              <a:t>RELACIÓN ENTRE K</a:t>
            </a:r>
            <a:r>
              <a:rPr lang="es-AR" sz="2400" b="1" u="sng" baseline="-25000">
                <a:solidFill>
                  <a:srgbClr val="073763"/>
                </a:solidFill>
                <a:latin typeface="Verdana" panose="020B0604030504040204"/>
                <a:ea typeface="Verdana" panose="020B0604030504040204"/>
                <a:cs typeface="Verdana" panose="020B0604030504040204"/>
                <a:sym typeface="Verdana" panose="020B0604030504040204"/>
              </a:rPr>
              <a:t>C</a:t>
            </a:r>
            <a:r>
              <a:rPr lang="es-AR" sz="2400" b="1" u="sng">
                <a:solidFill>
                  <a:srgbClr val="073763"/>
                </a:solidFill>
                <a:latin typeface="Verdana" panose="020B0604030504040204"/>
                <a:ea typeface="Verdana" panose="020B0604030504040204"/>
                <a:cs typeface="Verdana" panose="020B0604030504040204"/>
                <a:sym typeface="Verdana" panose="020B0604030504040204"/>
              </a:rPr>
              <a:t> Y K</a:t>
            </a:r>
            <a:r>
              <a:rPr lang="es-AR" sz="2400" b="1" u="sng" baseline="-25000">
                <a:solidFill>
                  <a:srgbClr val="073763"/>
                </a:solidFill>
                <a:latin typeface="Verdana" panose="020B0604030504040204"/>
                <a:ea typeface="Verdana" panose="020B0604030504040204"/>
                <a:cs typeface="Verdana" panose="020B0604030504040204"/>
                <a:sym typeface="Verdana" panose="020B0604030504040204"/>
              </a:rPr>
              <a:t>P</a:t>
            </a:r>
            <a:r>
              <a:rPr lang="es-AR" sz="2400" b="1" u="sng">
                <a:solidFill>
                  <a:srgbClr val="073763"/>
                </a:solidFill>
                <a:latin typeface="Verdana" panose="020B0604030504040204"/>
                <a:ea typeface="Verdana" panose="020B0604030504040204"/>
                <a:cs typeface="Verdana" panose="020B0604030504040204"/>
                <a:sym typeface="Verdana" panose="020B0604030504040204"/>
              </a:rPr>
              <a:t> </a:t>
            </a:r>
            <a:endParaRPr sz="2400" b="1">
              <a:solidFill>
                <a:srgbClr val="073763"/>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Cuando los reactivos y productos son </a:t>
            </a:r>
            <a:r>
              <a:rPr lang="es-AR" sz="2400" b="1" i="1">
                <a:solidFill>
                  <a:schemeClr val="dk1"/>
                </a:solidFill>
                <a:latin typeface="Verdana" panose="020B0604030504040204"/>
                <a:ea typeface="Verdana" panose="020B0604030504040204"/>
                <a:cs typeface="Verdana" panose="020B0604030504040204"/>
                <a:sym typeface="Verdana" panose="020B0604030504040204"/>
              </a:rPr>
              <a:t>gases</a:t>
            </a:r>
            <a:r>
              <a:rPr lang="es-AR" sz="2400" b="1">
                <a:solidFill>
                  <a:schemeClr val="dk1"/>
                </a:solidFill>
                <a:latin typeface="Verdana" panose="020B0604030504040204"/>
                <a:ea typeface="Verdana" panose="020B0604030504040204"/>
                <a:cs typeface="Verdana" panose="020B0604030504040204"/>
                <a:sym typeface="Verdana" panose="020B0604030504040204"/>
              </a:rPr>
              <a:t>, se pueden emplear las presiones parciales (comúnmente en atmósferas) en vez de las concentraciones molares para expresar la constante de equilibrio.</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P</a:t>
            </a:r>
            <a:r>
              <a:rPr lang="es-AR" sz="2400" b="1">
                <a:solidFill>
                  <a:schemeClr val="dk1"/>
                </a:solidFill>
                <a:latin typeface="Verdana" panose="020B0604030504040204"/>
                <a:ea typeface="Verdana" panose="020B0604030504040204"/>
                <a:cs typeface="Verdana" panose="020B0604030504040204"/>
                <a:sym typeface="Verdana" panose="020B0604030504040204"/>
              </a:rPr>
              <a:t>: constante de equilibrio en función de las presiones.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aA (g) + bB (g) ⮀cC (g) + dD (g)</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167" name="Google Shape;167;p18"/>
          <p:cNvSpPr/>
          <p:nvPr/>
        </p:nvSpPr>
        <p:spPr>
          <a:xfrm>
            <a:off x="-1262063" y="3295650"/>
            <a:ext cx="1017588" cy="36512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9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900">
                <a:solidFill>
                  <a:schemeClr val="dk1"/>
                </a:solidFill>
                <a:latin typeface="Verdana" panose="020B0604030504040204"/>
                <a:ea typeface="Verdana" panose="020B0604030504040204"/>
                <a:cs typeface="Verdana" panose="020B0604030504040204"/>
                <a:sym typeface="Verdana" panose="020B0604030504040204"/>
              </a:rPr>
              <a:t>                     </a:t>
            </a: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68" name="Google Shape;168;p18"/>
          <p:cNvSpPr/>
          <p:nvPr/>
        </p:nvSpPr>
        <p:spPr>
          <a:xfrm>
            <a:off x="-1262063" y="4108450"/>
            <a:ext cx="223838" cy="2286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900">
                <a:solidFill>
                  <a:schemeClr val="dk1"/>
                </a:solidFill>
                <a:latin typeface="Verdana" panose="020B0604030504040204"/>
                <a:ea typeface="Verdana" panose="020B0604030504040204"/>
                <a:cs typeface="Verdana" panose="020B0604030504040204"/>
                <a:sym typeface="Verdana" panose="020B0604030504040204"/>
              </a:rPr>
              <a:t> </a:t>
            </a: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169" name="Google Shape;169;p18"/>
          <p:cNvSpPr/>
          <p:nvPr/>
        </p:nvSpPr>
        <p:spPr>
          <a:xfrm>
            <a:off x="215625" y="4632800"/>
            <a:ext cx="2644800" cy="1386300"/>
          </a:xfrm>
          <a:prstGeom prst="rect">
            <a:avLst/>
          </a:prstGeom>
          <a:noFill/>
          <a:ln w="19050" cap="flat" cmpd="sng">
            <a:solidFill>
              <a:srgbClr val="07376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73" name="Shape 173"/>
        <p:cNvGrpSpPr/>
        <p:nvPr/>
      </p:nvGrpSpPr>
      <p:grpSpPr>
        <a:xfrm>
          <a:off x="0" y="0"/>
          <a:ext cx="0" cy="0"/>
          <a:chOff x="0" y="0"/>
          <a:chExt cx="0" cy="0"/>
        </a:xfrm>
      </p:grpSpPr>
      <p:sp>
        <p:nvSpPr>
          <p:cNvPr id="174" name="Google Shape;174;p19"/>
          <p:cNvSpPr/>
          <p:nvPr/>
        </p:nvSpPr>
        <p:spPr>
          <a:xfrm>
            <a:off x="0" y="3309938"/>
            <a:ext cx="9144000" cy="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2000">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175" name="Google Shape;175;p19"/>
          <p:cNvSpPr/>
          <p:nvPr/>
        </p:nvSpPr>
        <p:spPr>
          <a:xfrm>
            <a:off x="539750" y="177800"/>
            <a:ext cx="7767638" cy="82232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suponemos comportamiento de gas ideal:</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pic>
        <p:nvPicPr>
          <p:cNvPr id="176" name="Google Shape;176;p19"/>
          <p:cNvPicPr preferRelativeResize="0"/>
          <p:nvPr/>
        </p:nvPicPr>
        <p:blipFill rotWithShape="1">
          <a:blip r:embed="rId1"/>
          <a:srcRect/>
          <a:stretch>
            <a:fillRect/>
          </a:stretch>
        </p:blipFill>
        <p:spPr>
          <a:xfrm>
            <a:off x="250825" y="981075"/>
            <a:ext cx="7564438" cy="1042988"/>
          </a:xfrm>
          <a:prstGeom prst="rect">
            <a:avLst/>
          </a:prstGeom>
          <a:noFill/>
          <a:ln>
            <a:noFill/>
          </a:ln>
        </p:spPr>
      </p:pic>
      <p:sp>
        <p:nvSpPr>
          <p:cNvPr id="177" name="Google Shape;177;p19"/>
          <p:cNvSpPr/>
          <p:nvPr/>
        </p:nvSpPr>
        <p:spPr>
          <a:xfrm>
            <a:off x="0" y="3195638"/>
            <a:ext cx="9144000" cy="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2000">
              <a:solidFill>
                <a:schemeClr val="dk1"/>
              </a:solidFill>
              <a:latin typeface="Verdana" panose="020B0604030504040204"/>
              <a:ea typeface="Verdana" panose="020B0604030504040204"/>
              <a:cs typeface="Verdana" panose="020B0604030504040204"/>
              <a:sym typeface="Verdana" panose="020B0604030504040204"/>
            </a:endParaRPr>
          </a:p>
        </p:txBody>
      </p:sp>
      <p:pic>
        <p:nvPicPr>
          <p:cNvPr id="178" name="Google Shape;178;p19"/>
          <p:cNvPicPr preferRelativeResize="0"/>
          <p:nvPr/>
        </p:nvPicPr>
        <p:blipFill rotWithShape="1">
          <a:blip r:embed="rId2"/>
          <a:srcRect/>
          <a:stretch>
            <a:fillRect/>
          </a:stretch>
        </p:blipFill>
        <p:spPr>
          <a:xfrm>
            <a:off x="900113" y="2132856"/>
            <a:ext cx="7344295" cy="1367582"/>
          </a:xfrm>
          <a:prstGeom prst="rect">
            <a:avLst/>
          </a:prstGeom>
          <a:noFill/>
          <a:ln>
            <a:noFill/>
          </a:ln>
        </p:spPr>
      </p:pic>
      <p:sp>
        <p:nvSpPr>
          <p:cNvPr id="179" name="Google Shape;179;p19"/>
          <p:cNvSpPr/>
          <p:nvPr/>
        </p:nvSpPr>
        <p:spPr>
          <a:xfrm>
            <a:off x="323850" y="4911993"/>
            <a:ext cx="8640763" cy="1323439"/>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000">
                <a:solidFill>
                  <a:schemeClr val="dk1"/>
                </a:solidFill>
                <a:latin typeface="Verdana" panose="020B0604030504040204"/>
                <a:ea typeface="Verdana" panose="020B0604030504040204"/>
                <a:cs typeface="Verdana" panose="020B0604030504040204"/>
                <a:sym typeface="Verdana" panose="020B0604030504040204"/>
              </a:rPr>
              <a:t>Donde Δn= (c+d) – (a+b),es la variación en el número de moles gaseosos.</a:t>
            </a:r>
            <a:endParaRPr sz="20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000">
                <a:solidFill>
                  <a:schemeClr val="dk1"/>
                </a:solidFill>
                <a:latin typeface="Verdana" panose="020B0604030504040204"/>
                <a:ea typeface="Verdana" panose="020B0604030504040204"/>
                <a:cs typeface="Verdana" panose="020B0604030504040204"/>
                <a:sym typeface="Verdana" panose="020B0604030504040204"/>
              </a:rPr>
              <a:t> Δn =  n° de moles de productos (g) – n° de moles de reactivos (g)</a:t>
            </a:r>
            <a:endParaRPr lang="es-AR" sz="2000">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180" name="Google Shape;180;p19"/>
          <p:cNvSpPr/>
          <p:nvPr/>
        </p:nvSpPr>
        <p:spPr>
          <a:xfrm>
            <a:off x="0" y="0"/>
            <a:ext cx="9144000" cy="4572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2000">
              <a:solidFill>
                <a:schemeClr val="dk1"/>
              </a:solidFill>
              <a:latin typeface="Verdana" panose="020B0604030504040204"/>
              <a:ea typeface="Verdana" panose="020B0604030504040204"/>
              <a:cs typeface="Verdana" panose="020B0604030504040204"/>
              <a:sym typeface="Verdana" panose="020B0604030504040204"/>
            </a:endParaRPr>
          </a:p>
        </p:txBody>
      </p:sp>
      <p:pic>
        <p:nvPicPr>
          <p:cNvPr id="181" name="Google Shape;181;p19"/>
          <p:cNvPicPr preferRelativeResize="0"/>
          <p:nvPr/>
        </p:nvPicPr>
        <p:blipFill rotWithShape="1">
          <a:blip r:embed="rId3"/>
          <a:srcRect/>
          <a:stretch>
            <a:fillRect/>
          </a:stretch>
        </p:blipFill>
        <p:spPr>
          <a:xfrm>
            <a:off x="2863448" y="3789040"/>
            <a:ext cx="4202648" cy="864096"/>
          </a:xfrm>
          <a:prstGeom prst="rect">
            <a:avLst/>
          </a:prstGeom>
          <a:noFill/>
          <a:ln>
            <a:noFill/>
          </a:ln>
        </p:spPr>
      </p:pic>
      <p:sp>
        <p:nvSpPr>
          <p:cNvPr id="182" name="Google Shape;182;p19"/>
          <p:cNvSpPr/>
          <p:nvPr/>
        </p:nvSpPr>
        <p:spPr>
          <a:xfrm>
            <a:off x="2389350" y="3702600"/>
            <a:ext cx="5271300" cy="984900"/>
          </a:xfrm>
          <a:prstGeom prst="rect">
            <a:avLst/>
          </a:prstGeom>
          <a:noFill/>
          <a:ln w="28575"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86" name="Shape 186"/>
        <p:cNvGrpSpPr/>
        <p:nvPr/>
      </p:nvGrpSpPr>
      <p:grpSpPr>
        <a:xfrm>
          <a:off x="0" y="0"/>
          <a:ext cx="0" cy="0"/>
          <a:chOff x="0" y="0"/>
          <a:chExt cx="0" cy="0"/>
        </a:xfrm>
      </p:grpSpPr>
      <p:pic>
        <p:nvPicPr>
          <p:cNvPr id="187" name="Google Shape;187;p20"/>
          <p:cNvPicPr preferRelativeResize="0"/>
          <p:nvPr/>
        </p:nvPicPr>
        <p:blipFill rotWithShape="1">
          <a:blip r:embed="rId1"/>
          <a:srcRect/>
          <a:stretch>
            <a:fillRect/>
          </a:stretch>
        </p:blipFill>
        <p:spPr>
          <a:xfrm>
            <a:off x="323850" y="2492375"/>
            <a:ext cx="3789363" cy="881063"/>
          </a:xfrm>
          <a:prstGeom prst="rect">
            <a:avLst/>
          </a:prstGeom>
          <a:noFill/>
          <a:ln>
            <a:noFill/>
          </a:ln>
        </p:spPr>
      </p:pic>
      <p:pic>
        <p:nvPicPr>
          <p:cNvPr id="188" name="Google Shape;188;p20"/>
          <p:cNvPicPr preferRelativeResize="0"/>
          <p:nvPr/>
        </p:nvPicPr>
        <p:blipFill rotWithShape="1">
          <a:blip r:embed="rId2"/>
          <a:srcRect/>
          <a:stretch>
            <a:fillRect/>
          </a:stretch>
        </p:blipFill>
        <p:spPr>
          <a:xfrm>
            <a:off x="179388" y="4221163"/>
            <a:ext cx="7129462" cy="1193800"/>
          </a:xfrm>
          <a:prstGeom prst="rect">
            <a:avLst/>
          </a:prstGeom>
          <a:noFill/>
          <a:ln>
            <a:noFill/>
          </a:ln>
        </p:spPr>
      </p:pic>
      <p:sp>
        <p:nvSpPr>
          <p:cNvPr id="189" name="Google Shape;189;p20"/>
          <p:cNvSpPr/>
          <p:nvPr/>
        </p:nvSpPr>
        <p:spPr>
          <a:xfrm>
            <a:off x="28575" y="476250"/>
            <a:ext cx="9115425" cy="155257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Ejercicio de muestra:</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Hallar el valor de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P</a:t>
            </a:r>
            <a:r>
              <a:rPr lang="es-AR" sz="2400" b="1">
                <a:solidFill>
                  <a:schemeClr val="dk1"/>
                </a:solidFill>
                <a:latin typeface="Verdana" panose="020B0604030504040204"/>
                <a:ea typeface="Verdana" panose="020B0604030504040204"/>
                <a:cs typeface="Verdana" panose="020B0604030504040204"/>
                <a:sym typeface="Verdana" panose="020B0604030504040204"/>
              </a:rPr>
              <a:t> de:</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+ 3H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 NH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 , sabiendo que Kc = 61</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190" name="Google Shape;190;p20"/>
          <p:cNvSpPr/>
          <p:nvPr/>
        </p:nvSpPr>
        <p:spPr>
          <a:xfrm>
            <a:off x="5219700" y="2535238"/>
            <a:ext cx="2808288" cy="4572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Δn = 2-4= -2    </a:t>
            </a:r>
            <a:endParaRPr sz="2400" b="1">
              <a:solidFill>
                <a:schemeClr val="dk1"/>
              </a:solidFill>
              <a:latin typeface="Arial" panose="020B0604020202020204"/>
              <a:ea typeface="Arial" panose="020B0604020202020204"/>
              <a:cs typeface="Arial" panose="020B0604020202020204"/>
              <a:sym typeface="Arial" panose="020B0604020202020204"/>
            </a:endParaRPr>
          </a:p>
        </p:txBody>
      </p:sp>
      <p:sp>
        <p:nvSpPr>
          <p:cNvPr id="191" name="Google Shape;191;p20"/>
          <p:cNvSpPr/>
          <p:nvPr/>
        </p:nvSpPr>
        <p:spPr>
          <a:xfrm>
            <a:off x="323850" y="2268475"/>
            <a:ext cx="3980700" cy="1616700"/>
          </a:xfrm>
          <a:prstGeom prst="rect">
            <a:avLst/>
          </a:prstGeom>
          <a:noFill/>
          <a:ln w="28575" cap="flat" cmpd="sng">
            <a:solidFill>
              <a:srgbClr val="073763"/>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p>
        </p:txBody>
      </p:sp>
      <p:sp>
        <p:nvSpPr>
          <p:cNvPr id="192" name="Google Shape;192;p20"/>
          <p:cNvSpPr/>
          <p:nvPr/>
        </p:nvSpPr>
        <p:spPr>
          <a:xfrm>
            <a:off x="0" y="4186238"/>
            <a:ext cx="9144000" cy="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1800">
              <a:solidFill>
                <a:schemeClr val="dk1"/>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66" name="Shape 66"/>
        <p:cNvGrpSpPr/>
        <p:nvPr/>
      </p:nvGrpSpPr>
      <p:grpSpPr>
        <a:xfrm>
          <a:off x="0" y="0"/>
          <a:ext cx="0" cy="0"/>
          <a:chOff x="0" y="0"/>
          <a:chExt cx="0" cy="0"/>
        </a:xfrm>
      </p:grpSpPr>
      <p:sp>
        <p:nvSpPr>
          <p:cNvPr id="67" name="Google Shape;67;p2"/>
          <p:cNvSpPr/>
          <p:nvPr/>
        </p:nvSpPr>
        <p:spPr>
          <a:xfrm>
            <a:off x="711325" y="336850"/>
            <a:ext cx="7675800" cy="95400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s-AR" sz="2800" b="1">
                <a:solidFill>
                  <a:srgbClr val="1C4587"/>
                </a:solidFill>
                <a:latin typeface="Verdana" panose="020B0604030504040204"/>
                <a:ea typeface="Verdana" panose="020B0604030504040204"/>
                <a:cs typeface="Verdana" panose="020B0604030504040204"/>
                <a:sym typeface="Verdana" panose="020B0604030504040204"/>
              </a:rPr>
              <a:t>CONCEPTO DE EQUILIBRIO DINÁMICO</a:t>
            </a:r>
            <a:endParaRPr>
              <a:solidFill>
                <a:srgbClr val="1C4587"/>
              </a:solidFill>
            </a:endParaRPr>
          </a:p>
        </p:txBody>
      </p:sp>
      <p:sp>
        <p:nvSpPr>
          <p:cNvPr id="68" name="Google Shape;68;p2"/>
          <p:cNvSpPr/>
          <p:nvPr/>
        </p:nvSpPr>
        <p:spPr>
          <a:xfrm>
            <a:off x="0" y="1556792"/>
            <a:ext cx="8820150" cy="94615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s-AR" sz="2800">
                <a:solidFill>
                  <a:schemeClr val="dk1"/>
                </a:solidFill>
                <a:latin typeface="Verdana" panose="020B0604030504040204"/>
                <a:ea typeface="Verdana" panose="020B0604030504040204"/>
                <a:cs typeface="Verdana" panose="020B0604030504040204"/>
                <a:sym typeface="Verdana" panose="020B0604030504040204"/>
              </a:rPr>
              <a:t> </a:t>
            </a:r>
            <a:r>
              <a:rPr lang="es-AR" sz="2800" b="1">
                <a:solidFill>
                  <a:schemeClr val="dk1"/>
                </a:solidFill>
                <a:latin typeface="Verdana" panose="020B0604030504040204"/>
                <a:ea typeface="Verdana" panose="020B0604030504040204"/>
                <a:cs typeface="Verdana" panose="020B0604030504040204"/>
                <a:sym typeface="Verdana" panose="020B0604030504040204"/>
              </a:rPr>
              <a:t>Deducción de la constante de equilibrio desde el punto de vista cinético</a:t>
            </a:r>
            <a:endParaRPr lang="es-AR" sz="28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69" name="Google Shape;69;p2"/>
          <p:cNvSpPr/>
          <p:nvPr/>
        </p:nvSpPr>
        <p:spPr>
          <a:xfrm>
            <a:off x="468313" y="2762240"/>
            <a:ext cx="8424862" cy="3416320"/>
          </a:xfrm>
          <a:prstGeom prst="rect">
            <a:avLst/>
          </a:prstGeom>
          <a:noFill/>
          <a:ln>
            <a:noFill/>
          </a:ln>
        </p:spPr>
        <p:txBody>
          <a:bodyPr spcFirstLastPara="1" wrap="square" lIns="91425" tIns="45700" rIns="91425" bIns="45700" anchor="ctr" anchorCtr="0">
            <a:spAutoFit/>
          </a:bodyPr>
          <a:lstStyle/>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Pocas reacciones químicas proceden en una sola dirección. La mayoría son </a:t>
            </a:r>
            <a:r>
              <a:rPr lang="es-AR" sz="2400" b="1" i="1">
                <a:solidFill>
                  <a:srgbClr val="1C4587"/>
                </a:solidFill>
                <a:latin typeface="Verdana" panose="020B0604030504040204"/>
                <a:ea typeface="Verdana" panose="020B0604030504040204"/>
                <a:cs typeface="Verdana" panose="020B0604030504040204"/>
                <a:sym typeface="Verdana" panose="020B0604030504040204"/>
              </a:rPr>
              <a:t>reversibles</a:t>
            </a:r>
            <a:r>
              <a:rPr lang="es-AR" sz="2400" b="1">
                <a:solidFill>
                  <a:srgbClr val="1C4587"/>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Al inicio del proceso reversible, la reacción transcurre hacia la formación de productos; pero tan pronto se forman algunas moléculas de producto, se comienza a restablecer el proceso, es decir, se forman moléculas de reactivos a partir de las moléculas de productos.</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96" name="Shape 196"/>
        <p:cNvGrpSpPr/>
        <p:nvPr/>
      </p:nvGrpSpPr>
      <p:grpSpPr>
        <a:xfrm>
          <a:off x="0" y="0"/>
          <a:ext cx="0" cy="0"/>
          <a:chOff x="0" y="0"/>
          <a:chExt cx="0" cy="0"/>
        </a:xfrm>
      </p:grpSpPr>
      <p:sp>
        <p:nvSpPr>
          <p:cNvPr id="197" name="Google Shape;197;p21"/>
          <p:cNvSpPr/>
          <p:nvPr/>
        </p:nvSpPr>
        <p:spPr>
          <a:xfrm>
            <a:off x="250825" y="765175"/>
            <a:ext cx="8642400" cy="55275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Ejercitación 4:</a:t>
            </a:r>
            <a:endParaRPr>
              <a:solidFill>
                <a:srgbClr val="FF0000"/>
              </a:solidFill>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457200" marR="0" lvl="0" indent="-381000" algn="l" rtl="0">
              <a:spcBef>
                <a:spcPts val="0"/>
              </a:spcBef>
              <a:spcAft>
                <a:spcPts val="0"/>
              </a:spcAft>
              <a:buClr>
                <a:schemeClr val="dk1"/>
              </a:buClr>
              <a:buSzPts val="2400"/>
              <a:buFont typeface="Verdana" panose="020B0604030504040204"/>
              <a:buAutoNum type="alphaLcParenR"/>
            </a:pPr>
            <a:r>
              <a:rPr lang="es-AR" sz="2400" b="1">
                <a:solidFill>
                  <a:schemeClr val="dk1"/>
                </a:solidFill>
                <a:latin typeface="Verdana" panose="020B0604030504040204"/>
                <a:ea typeface="Verdana" panose="020B0604030504040204"/>
                <a:cs typeface="Verdana" panose="020B0604030504040204"/>
                <a:sym typeface="Verdana" panose="020B0604030504040204"/>
              </a:rPr>
              <a:t>Cuál es el valor de Kp para el equilibrio:</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2H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S</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S (g) si Kc= 1,10 x10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7</a:t>
            </a:r>
            <a:r>
              <a:rPr lang="es-AR" sz="2400" b="1">
                <a:solidFill>
                  <a:schemeClr val="dk1"/>
                </a:solidFill>
                <a:latin typeface="Verdana" panose="020B0604030504040204"/>
                <a:ea typeface="Verdana" panose="020B0604030504040204"/>
                <a:cs typeface="Verdana" panose="020B0604030504040204"/>
                <a:sym typeface="Verdana" panose="020B0604030504040204"/>
              </a:rPr>
              <a:t> a 700ºC</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457200" marR="0" lvl="0" indent="-381000" algn="l" rtl="0">
              <a:spcBef>
                <a:spcPts val="0"/>
              </a:spcBef>
              <a:spcAft>
                <a:spcPts val="0"/>
              </a:spcAft>
              <a:buClr>
                <a:schemeClr val="dk1"/>
              </a:buClr>
              <a:buSzPts val="2400"/>
              <a:buFont typeface="Verdana" panose="020B0604030504040204"/>
              <a:buAutoNum type="alphaLcParenR"/>
            </a:pPr>
            <a:r>
              <a:rPr lang="es-AR" sz="2400" b="1">
                <a:solidFill>
                  <a:schemeClr val="dk1"/>
                </a:solidFill>
                <a:latin typeface="Verdana" panose="020B0604030504040204"/>
                <a:ea typeface="Verdana" panose="020B0604030504040204"/>
                <a:cs typeface="Verdana" panose="020B0604030504040204"/>
                <a:sym typeface="Verdana" panose="020B0604030504040204"/>
              </a:rPr>
              <a:t>Escriba la expresión de Kp para el siguiente equilibrio:</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2SO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(g) ⮀ 2SO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(g) +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(g) y calcule el valor de Kp cuando las presiones parciales (en atmósferas) en el equilibrio tienen los siguientes valores: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(g) = 0,722; de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(g) = 0,361 y de</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(g) = 0,278.</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¿Qué valor tiene Kc?</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201" name="Shape 201"/>
        <p:cNvGrpSpPr/>
        <p:nvPr/>
      </p:nvGrpSpPr>
      <p:grpSpPr>
        <a:xfrm>
          <a:off x="0" y="0"/>
          <a:ext cx="0" cy="0"/>
          <a:chOff x="0" y="0"/>
          <a:chExt cx="0" cy="0"/>
        </a:xfrm>
      </p:grpSpPr>
      <p:sp>
        <p:nvSpPr>
          <p:cNvPr id="202" name="Google Shape;202;p22"/>
          <p:cNvSpPr/>
          <p:nvPr/>
        </p:nvSpPr>
        <p:spPr>
          <a:xfrm>
            <a:off x="0" y="396271"/>
            <a:ext cx="9144000" cy="156966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u="sng">
                <a:solidFill>
                  <a:srgbClr val="073763"/>
                </a:solidFill>
                <a:latin typeface="Verdana" panose="020B0604030504040204"/>
                <a:ea typeface="Verdana" panose="020B0604030504040204"/>
                <a:cs typeface="Verdana" panose="020B0604030504040204"/>
                <a:sym typeface="Verdana" panose="020B0604030504040204"/>
              </a:rPr>
              <a:t>Equilibrio Heterogéneo</a:t>
            </a:r>
            <a:endParaRPr sz="2400">
              <a:solidFill>
                <a:srgbClr val="073763"/>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Cuando las sustancias en equilibrio están en dos o más fases distintas, dan origen a un </a:t>
            </a:r>
            <a:r>
              <a:rPr lang="es-AR" sz="2400" b="1" i="1">
                <a:solidFill>
                  <a:srgbClr val="073763"/>
                </a:solidFill>
                <a:latin typeface="Verdana" panose="020B0604030504040204"/>
                <a:ea typeface="Verdana" panose="020B0604030504040204"/>
                <a:cs typeface="Verdana" panose="020B0604030504040204"/>
                <a:sym typeface="Verdana" panose="020B0604030504040204"/>
              </a:rPr>
              <a:t>equilibrio heterogéneo.</a:t>
            </a:r>
            <a:endParaRPr>
              <a:solidFill>
                <a:srgbClr val="073763"/>
              </a:solidFill>
            </a:endParaRPr>
          </a:p>
        </p:txBody>
      </p:sp>
      <p:sp>
        <p:nvSpPr>
          <p:cNvPr id="203" name="Google Shape;203;p22"/>
          <p:cNvSpPr/>
          <p:nvPr/>
        </p:nvSpPr>
        <p:spPr>
          <a:xfrm>
            <a:off x="0" y="2357438"/>
            <a:ext cx="9144000" cy="33782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Ejemplo</a:t>
            </a:r>
            <a:r>
              <a:rPr lang="es-AR" sz="2400">
                <a:solidFill>
                  <a:schemeClr val="dk1"/>
                </a:solidFill>
                <a:latin typeface="Verdana" panose="020B0604030504040204"/>
                <a:ea typeface="Verdana" panose="020B0604030504040204"/>
                <a:cs typeface="Verdana" panose="020B0604030504040204"/>
                <a:sym typeface="Verdana" panose="020B0604030504040204"/>
              </a:rPr>
              <a:t>:</a:t>
            </a:r>
            <a:endParaRPr sz="24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CaCO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(s) ⮀CaO (s) + 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Kc= [CO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Un gas está en equilibrio con dos sólidos.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Cuando un sólido puro o un líquido puro participan en un equilibrio heterogéneo, </a:t>
            </a:r>
            <a:r>
              <a:rPr lang="es-AR" sz="2400" b="1" u="sng">
                <a:solidFill>
                  <a:srgbClr val="073763"/>
                </a:solidFill>
                <a:latin typeface="Verdana" panose="020B0604030504040204"/>
                <a:ea typeface="Verdana" panose="020B0604030504040204"/>
                <a:cs typeface="Verdana" panose="020B0604030504040204"/>
                <a:sym typeface="Verdana" panose="020B0604030504040204"/>
              </a:rPr>
              <a:t>su concentración no se incluye en la expresión de equilibrio</a:t>
            </a:r>
            <a:r>
              <a:rPr lang="es-AR" sz="2400" b="1">
                <a:solidFill>
                  <a:schemeClr val="dk1"/>
                </a:solidFill>
                <a:latin typeface="Verdana" panose="020B0604030504040204"/>
                <a:ea typeface="Verdana" panose="020B0604030504040204"/>
                <a:cs typeface="Verdana" panose="020B0604030504040204"/>
                <a:sym typeface="Verdana" panose="020B0604030504040204"/>
              </a:rPr>
              <a:t> para la reacción porque los valores de sus concentraciones permanecen constantes y se incluyen en el valor de K.</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207" name="Shape 207"/>
        <p:cNvGrpSpPr/>
        <p:nvPr/>
      </p:nvGrpSpPr>
      <p:grpSpPr>
        <a:xfrm>
          <a:off x="0" y="0"/>
          <a:ext cx="0" cy="0"/>
          <a:chOff x="0" y="0"/>
          <a:chExt cx="0" cy="0"/>
        </a:xfrm>
      </p:grpSpPr>
      <p:sp>
        <p:nvSpPr>
          <p:cNvPr id="208" name="Google Shape;208;p23"/>
          <p:cNvSpPr/>
          <p:nvPr/>
        </p:nvSpPr>
        <p:spPr>
          <a:xfrm>
            <a:off x="611188" y="927100"/>
            <a:ext cx="7848600" cy="4206875"/>
          </a:xfrm>
          <a:prstGeom prst="rect">
            <a:avLst/>
          </a:prstGeom>
          <a:noFill/>
          <a:ln>
            <a:noFill/>
          </a:ln>
        </p:spPr>
        <p:txBody>
          <a:bodyPr spcFirstLastPara="1" wrap="square" lIns="91425" tIns="45700" rIns="91425" bIns="45700" anchor="ctr" anchorCtr="0">
            <a:spAutoFit/>
          </a:bodyPr>
          <a:lstStyle/>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En cambio, </a:t>
            </a:r>
            <a:r>
              <a:rPr lang="es-AR" sz="2400" b="1" u="sng">
                <a:solidFill>
                  <a:srgbClr val="073763"/>
                </a:solidFill>
                <a:latin typeface="Verdana" panose="020B0604030504040204"/>
                <a:ea typeface="Verdana" panose="020B0604030504040204"/>
                <a:cs typeface="Verdana" panose="020B0604030504040204"/>
                <a:sym typeface="Verdana" panose="020B0604030504040204"/>
              </a:rPr>
              <a:t>las concentraciones de </a:t>
            </a:r>
            <a:r>
              <a:rPr lang="es-AR" sz="2400" b="1" i="1" u="sng">
                <a:solidFill>
                  <a:srgbClr val="073763"/>
                </a:solidFill>
                <a:latin typeface="Verdana" panose="020B0604030504040204"/>
                <a:ea typeface="Verdana" panose="020B0604030504040204"/>
                <a:cs typeface="Verdana" panose="020B0604030504040204"/>
                <a:sym typeface="Verdana" panose="020B0604030504040204"/>
              </a:rPr>
              <a:t>gases</a:t>
            </a:r>
            <a:r>
              <a:rPr lang="es-AR" sz="2400" b="1" u="sng">
                <a:solidFill>
                  <a:srgbClr val="073763"/>
                </a:solidFill>
                <a:latin typeface="Verdana" panose="020B0604030504040204"/>
                <a:ea typeface="Verdana" panose="020B0604030504040204"/>
                <a:cs typeface="Verdana" panose="020B0604030504040204"/>
                <a:sym typeface="Verdana" panose="020B0604030504040204"/>
              </a:rPr>
              <a:t> y </a:t>
            </a:r>
            <a:r>
              <a:rPr lang="es-AR" sz="2400" b="1" i="1" u="sng">
                <a:solidFill>
                  <a:srgbClr val="073763"/>
                </a:solidFill>
                <a:latin typeface="Verdana" panose="020B0604030504040204"/>
                <a:ea typeface="Verdana" panose="020B0604030504040204"/>
                <a:cs typeface="Verdana" panose="020B0604030504040204"/>
                <a:sym typeface="Verdana" panose="020B0604030504040204"/>
              </a:rPr>
              <a:t>sustancias en solución,</a:t>
            </a:r>
            <a:r>
              <a:rPr lang="es-AR" sz="2400" b="1" u="sng">
                <a:solidFill>
                  <a:srgbClr val="073763"/>
                </a:solidFill>
                <a:latin typeface="Verdana" panose="020B0604030504040204"/>
                <a:ea typeface="Verdana" panose="020B0604030504040204"/>
                <a:cs typeface="Verdana" panose="020B0604030504040204"/>
                <a:sym typeface="Verdana" panose="020B0604030504040204"/>
              </a:rPr>
              <a:t> sí se incluyen en la expresión de equilibrio</a:t>
            </a:r>
            <a:r>
              <a:rPr lang="es-AR" sz="2400" b="1">
                <a:solidFill>
                  <a:schemeClr val="dk1"/>
                </a:solidFill>
                <a:latin typeface="Verdana" panose="020B0604030504040204"/>
                <a:ea typeface="Verdana" panose="020B0604030504040204"/>
                <a:cs typeface="Verdana" panose="020B0604030504040204"/>
                <a:sym typeface="Verdana" panose="020B0604030504040204"/>
              </a:rPr>
              <a:t> porque estas concentraciones pueden variar.</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pesar de que no aparecen en la expresión de equilibrio, los sólidos y líquidos puros que participan en la reacción deben estar presentes para que se establezca el equilibrio.</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212" name="Shape 212"/>
        <p:cNvGrpSpPr/>
        <p:nvPr/>
      </p:nvGrpSpPr>
      <p:grpSpPr>
        <a:xfrm>
          <a:off x="0" y="0"/>
          <a:ext cx="0" cy="0"/>
          <a:chOff x="0" y="0"/>
          <a:chExt cx="0" cy="0"/>
        </a:xfrm>
      </p:grpSpPr>
      <p:sp>
        <p:nvSpPr>
          <p:cNvPr id="213" name="Google Shape;213;p24"/>
          <p:cNvSpPr/>
          <p:nvPr/>
        </p:nvSpPr>
        <p:spPr>
          <a:xfrm>
            <a:off x="0" y="696913"/>
            <a:ext cx="9144000" cy="435292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Ejercicio 5: </a:t>
            </a:r>
            <a:r>
              <a:rPr lang="es-AR" sz="2400" b="1">
                <a:solidFill>
                  <a:schemeClr val="dk1"/>
                </a:solidFill>
                <a:latin typeface="Verdana" panose="020B0604030504040204"/>
                <a:ea typeface="Verdana" panose="020B0604030504040204"/>
                <a:cs typeface="Verdana" panose="020B0604030504040204"/>
                <a:sym typeface="Verdana" panose="020B0604030504040204"/>
              </a:rPr>
              <a:t>Escriba la expresión de la constante de equilibrio para cada uno de los siguientes equilibrios:</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200" b="1">
                <a:solidFill>
                  <a:schemeClr val="dk1"/>
                </a:solidFill>
                <a:latin typeface="Verdana" panose="020B0604030504040204"/>
                <a:ea typeface="Verdana" panose="020B0604030504040204"/>
                <a:cs typeface="Verdana" panose="020B0604030504040204"/>
                <a:sym typeface="Verdana" panose="020B0604030504040204"/>
              </a:rPr>
              <a:t>a) Ca CO</a:t>
            </a:r>
            <a:r>
              <a:rPr lang="es-AR" sz="22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200" b="1">
                <a:solidFill>
                  <a:schemeClr val="dk1"/>
                </a:solidFill>
                <a:latin typeface="Verdana" panose="020B0604030504040204"/>
                <a:ea typeface="Verdana" panose="020B0604030504040204"/>
                <a:cs typeface="Verdana" panose="020B0604030504040204"/>
                <a:sym typeface="Verdana" panose="020B0604030504040204"/>
              </a:rPr>
              <a:t>(s)+H</a:t>
            </a:r>
            <a:r>
              <a:rPr lang="es-AR" sz="22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200" b="1">
                <a:solidFill>
                  <a:schemeClr val="dk1"/>
                </a:solidFill>
                <a:latin typeface="Verdana" panose="020B0604030504040204"/>
                <a:ea typeface="Verdana" panose="020B0604030504040204"/>
                <a:cs typeface="Verdana" panose="020B0604030504040204"/>
                <a:sym typeface="Verdana" panose="020B0604030504040204"/>
              </a:rPr>
              <a:t>O (l)+CO</a:t>
            </a:r>
            <a:r>
              <a:rPr lang="es-AR" sz="22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200" b="1">
                <a:solidFill>
                  <a:schemeClr val="dk1"/>
                </a:solidFill>
                <a:latin typeface="Verdana" panose="020B0604030504040204"/>
                <a:ea typeface="Verdana" panose="020B0604030504040204"/>
                <a:cs typeface="Verdana" panose="020B0604030504040204"/>
                <a:sym typeface="Verdana" panose="020B0604030504040204"/>
              </a:rPr>
              <a:t>(ac) ⮀ Ca</a:t>
            </a:r>
            <a:r>
              <a:rPr lang="es-AR" sz="2200" b="1" baseline="30000">
                <a:solidFill>
                  <a:schemeClr val="dk1"/>
                </a:solidFill>
                <a:latin typeface="Verdana" panose="020B0604030504040204"/>
                <a:ea typeface="Verdana" panose="020B0604030504040204"/>
                <a:cs typeface="Verdana" panose="020B0604030504040204"/>
                <a:sym typeface="Verdana" panose="020B0604030504040204"/>
              </a:rPr>
              <a:t>2+</a:t>
            </a:r>
            <a:r>
              <a:rPr lang="es-AR" sz="2200" b="1">
                <a:solidFill>
                  <a:schemeClr val="dk1"/>
                </a:solidFill>
                <a:latin typeface="Verdana" panose="020B0604030504040204"/>
                <a:ea typeface="Verdana" panose="020B0604030504040204"/>
                <a:cs typeface="Verdana" panose="020B0604030504040204"/>
                <a:sym typeface="Verdana" panose="020B0604030504040204"/>
              </a:rPr>
              <a:t>(ac)+2 HCO</a:t>
            </a:r>
            <a:r>
              <a:rPr lang="es-AR" sz="22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2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200" b="1">
                <a:solidFill>
                  <a:schemeClr val="dk1"/>
                </a:solidFill>
                <a:latin typeface="Verdana" panose="020B0604030504040204"/>
                <a:ea typeface="Verdana" panose="020B0604030504040204"/>
                <a:cs typeface="Verdana" panose="020B0604030504040204"/>
                <a:sym typeface="Verdana" panose="020B0604030504040204"/>
              </a:rPr>
              <a:t> (ac)</a:t>
            </a:r>
            <a:endParaRPr sz="2200"/>
          </a:p>
          <a:p>
            <a:pPr marL="0" marR="0" lvl="0" indent="0" algn="l" rtl="0">
              <a:spcBef>
                <a:spcPts val="0"/>
              </a:spcBef>
              <a:spcAft>
                <a:spcPts val="0"/>
              </a:spcAft>
              <a:buNone/>
            </a:pPr>
            <a:endParaRPr sz="22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200" b="1">
                <a:solidFill>
                  <a:schemeClr val="dk1"/>
                </a:solidFill>
                <a:latin typeface="Verdana" panose="020B0604030504040204"/>
                <a:ea typeface="Verdana" panose="020B0604030504040204"/>
                <a:cs typeface="Verdana" panose="020B0604030504040204"/>
                <a:sym typeface="Verdana" panose="020B0604030504040204"/>
              </a:rPr>
              <a:t>b) AgCl (s) ⮀ Ag </a:t>
            </a:r>
            <a:r>
              <a:rPr lang="es-AR" sz="22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200" b="1">
                <a:solidFill>
                  <a:schemeClr val="dk1"/>
                </a:solidFill>
                <a:latin typeface="Verdana" panose="020B0604030504040204"/>
                <a:ea typeface="Verdana" panose="020B0604030504040204"/>
                <a:cs typeface="Verdana" panose="020B0604030504040204"/>
                <a:sym typeface="Verdana" panose="020B0604030504040204"/>
              </a:rPr>
              <a:t>(ac) + Cl </a:t>
            </a:r>
            <a:r>
              <a:rPr lang="es-AR" sz="22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200" b="1">
                <a:solidFill>
                  <a:schemeClr val="dk1"/>
                </a:solidFill>
                <a:latin typeface="Verdana" panose="020B0604030504040204"/>
                <a:ea typeface="Verdana" panose="020B0604030504040204"/>
                <a:cs typeface="Verdana" panose="020B0604030504040204"/>
                <a:sym typeface="Verdana" panose="020B0604030504040204"/>
              </a:rPr>
              <a:t> (ac)</a:t>
            </a:r>
            <a:endParaRPr sz="2200"/>
          </a:p>
          <a:p>
            <a:pPr marL="0" marR="0" lvl="0" indent="0" algn="l" rtl="0">
              <a:spcBef>
                <a:spcPts val="0"/>
              </a:spcBef>
              <a:spcAft>
                <a:spcPts val="0"/>
              </a:spcAft>
              <a:buNone/>
            </a:pPr>
            <a:endParaRPr sz="22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200" b="1">
                <a:solidFill>
                  <a:schemeClr val="dk1"/>
                </a:solidFill>
                <a:latin typeface="Verdana" panose="020B0604030504040204"/>
                <a:ea typeface="Verdana" panose="020B0604030504040204"/>
                <a:cs typeface="Verdana" panose="020B0604030504040204"/>
                <a:sym typeface="Verdana" panose="020B0604030504040204"/>
              </a:rPr>
              <a:t>c)2 Mg (s) + O</a:t>
            </a:r>
            <a:r>
              <a:rPr lang="es-AR" sz="22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200" b="1">
                <a:solidFill>
                  <a:schemeClr val="dk1"/>
                </a:solidFill>
                <a:latin typeface="Verdana" panose="020B0604030504040204"/>
                <a:ea typeface="Verdana" panose="020B0604030504040204"/>
                <a:cs typeface="Verdana" panose="020B0604030504040204"/>
                <a:sym typeface="Verdana" panose="020B0604030504040204"/>
              </a:rPr>
              <a:t> (g) ⮀ 2 MgO (s)</a:t>
            </a:r>
            <a:endParaRPr sz="2200"/>
          </a:p>
          <a:p>
            <a:pPr marL="0" marR="0" lvl="0" indent="0" algn="l" rtl="0">
              <a:spcBef>
                <a:spcPts val="0"/>
              </a:spcBef>
              <a:spcAft>
                <a:spcPts val="0"/>
              </a:spcAft>
              <a:buNone/>
            </a:pPr>
            <a:endParaRPr sz="22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200" b="1">
                <a:solidFill>
                  <a:schemeClr val="dk1"/>
                </a:solidFill>
                <a:latin typeface="Verdana" panose="020B0604030504040204"/>
                <a:ea typeface="Verdana" panose="020B0604030504040204"/>
                <a:cs typeface="Verdana" panose="020B0604030504040204"/>
                <a:sym typeface="Verdana" panose="020B0604030504040204"/>
              </a:rPr>
              <a:t>d) O</a:t>
            </a:r>
            <a:r>
              <a:rPr lang="es-AR" sz="22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200" b="1">
                <a:solidFill>
                  <a:schemeClr val="dk1"/>
                </a:solidFill>
                <a:latin typeface="Verdana" panose="020B0604030504040204"/>
                <a:ea typeface="Verdana" panose="020B0604030504040204"/>
                <a:cs typeface="Verdana" panose="020B0604030504040204"/>
                <a:sym typeface="Verdana" panose="020B0604030504040204"/>
              </a:rPr>
              <a:t> (g) + 2 HS</a:t>
            </a:r>
            <a:r>
              <a:rPr lang="es-AR" sz="22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200" b="1">
                <a:solidFill>
                  <a:schemeClr val="dk1"/>
                </a:solidFill>
                <a:latin typeface="Verdana" panose="020B0604030504040204"/>
                <a:ea typeface="Verdana" panose="020B0604030504040204"/>
                <a:cs typeface="Verdana" panose="020B0604030504040204"/>
                <a:sym typeface="Verdana" panose="020B0604030504040204"/>
              </a:rPr>
              <a:t> (ac) ⮀ 2 OH </a:t>
            </a:r>
            <a:r>
              <a:rPr lang="es-AR" sz="22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200" b="1">
                <a:solidFill>
                  <a:schemeClr val="dk1"/>
                </a:solidFill>
                <a:latin typeface="Verdana" panose="020B0604030504040204"/>
                <a:ea typeface="Verdana" panose="020B0604030504040204"/>
                <a:cs typeface="Verdana" panose="020B0604030504040204"/>
                <a:sym typeface="Verdana" panose="020B0604030504040204"/>
              </a:rPr>
              <a:t> (ac) + 2 S (s)</a:t>
            </a:r>
            <a:endParaRPr sz="22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217" name="Shape 217"/>
        <p:cNvGrpSpPr/>
        <p:nvPr/>
      </p:nvGrpSpPr>
      <p:grpSpPr>
        <a:xfrm>
          <a:off x="0" y="0"/>
          <a:ext cx="0" cy="0"/>
          <a:chOff x="0" y="0"/>
          <a:chExt cx="0" cy="0"/>
        </a:xfrm>
      </p:grpSpPr>
      <p:sp>
        <p:nvSpPr>
          <p:cNvPr id="218" name="Google Shape;218;p25"/>
          <p:cNvSpPr/>
          <p:nvPr/>
        </p:nvSpPr>
        <p:spPr>
          <a:xfrm>
            <a:off x="539750" y="927100"/>
            <a:ext cx="8353425" cy="4900613"/>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s-AR" sz="2800" b="1" u="sng">
                <a:solidFill>
                  <a:srgbClr val="073763"/>
                </a:solidFill>
                <a:latin typeface="Verdana" panose="020B0604030504040204"/>
                <a:ea typeface="Verdana" panose="020B0604030504040204"/>
                <a:cs typeface="Verdana" panose="020B0604030504040204"/>
                <a:sym typeface="Verdana" panose="020B0604030504040204"/>
              </a:rPr>
              <a:t>MAGNITUD DE K</a:t>
            </a:r>
            <a:endParaRPr>
              <a:solidFill>
                <a:srgbClr val="073763"/>
              </a:solidFill>
            </a:endParaRPr>
          </a:p>
          <a:p>
            <a:pPr marL="0" marR="0" lvl="0" indent="0" algn="l" rtl="0">
              <a:spcBef>
                <a:spcPts val="0"/>
              </a:spcBef>
              <a:spcAft>
                <a:spcPts val="0"/>
              </a:spcAft>
              <a:buNone/>
            </a:pPr>
            <a:r>
              <a:rPr lang="es-AR" sz="2400" b="1" u="sng">
                <a:solidFill>
                  <a:schemeClr val="dk1"/>
                </a:solidFill>
                <a:latin typeface="Verdana" panose="020B0604030504040204"/>
                <a:ea typeface="Verdana" panose="020B0604030504040204"/>
                <a:cs typeface="Verdana" panose="020B0604030504040204"/>
                <a:sym typeface="Verdana" panose="020B0604030504040204"/>
              </a:rPr>
              <a:t>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La constante de equilibrio  puede tener valores muy grandes o muy pequeños. La magnitud de K nos proporciona información importante acerca de la composición de la mezcla en equilibrio.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Un valor de K &lt;&lt; 1, indica que el numerador [Productos] &lt;&lt; [Reactivos] del denominador lo que significa que </a:t>
            </a:r>
            <a:r>
              <a:rPr lang="es-AR" sz="2400" b="1" i="1">
                <a:solidFill>
                  <a:schemeClr val="dk1"/>
                </a:solidFill>
                <a:latin typeface="Verdana" panose="020B0604030504040204"/>
                <a:ea typeface="Verdana" panose="020B0604030504040204"/>
                <a:cs typeface="Verdana" panose="020B0604030504040204"/>
                <a:sym typeface="Verdana" panose="020B0604030504040204"/>
              </a:rPr>
              <a:t>el equilibrio está desplazado hacia la izquierda, se favorecen los reactivos (la mezcla en equilibrio se compone principalmente de reactivos).</a:t>
            </a:r>
            <a:endParaRPr sz="2400" b="1" i="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222" name="Shape 222"/>
        <p:cNvGrpSpPr/>
        <p:nvPr/>
      </p:nvGrpSpPr>
      <p:grpSpPr>
        <a:xfrm>
          <a:off x="0" y="0"/>
          <a:ext cx="0" cy="0"/>
          <a:chOff x="0" y="0"/>
          <a:chExt cx="0" cy="0"/>
        </a:xfrm>
      </p:grpSpPr>
      <p:sp>
        <p:nvSpPr>
          <p:cNvPr id="223" name="Google Shape;223;p26"/>
          <p:cNvSpPr/>
          <p:nvPr/>
        </p:nvSpPr>
        <p:spPr>
          <a:xfrm>
            <a:off x="468325" y="693103"/>
            <a:ext cx="8207400" cy="4614000"/>
          </a:xfrm>
          <a:prstGeom prst="rect">
            <a:avLst/>
          </a:prstGeom>
          <a:noFill/>
          <a:ln>
            <a:noFill/>
          </a:ln>
        </p:spPr>
        <p:txBody>
          <a:bodyPr spcFirstLastPara="1" wrap="square" lIns="91425" tIns="45700" rIns="91425" bIns="45700" anchor="t" anchorCtr="0">
            <a:spAutoFit/>
          </a:bodyPr>
          <a:lstStyle/>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K&gt;&gt; 1, [Reactivos] &lt;&lt; [Productos] el equilibrio está desplazado hacia la derecha, </a:t>
            </a:r>
            <a:r>
              <a:rPr lang="es-AR" sz="2400" b="1" i="1">
                <a:solidFill>
                  <a:schemeClr val="dk1"/>
                </a:solidFill>
                <a:latin typeface="Verdana" panose="020B0604030504040204"/>
                <a:ea typeface="Verdana" panose="020B0604030504040204"/>
                <a:cs typeface="Verdana" panose="020B0604030504040204"/>
                <a:sym typeface="Verdana" panose="020B0604030504040204"/>
              </a:rPr>
              <a:t>se favorecen los productos</a:t>
            </a:r>
            <a:r>
              <a:rPr lang="es-AR" sz="2400" b="1">
                <a:solidFill>
                  <a:schemeClr val="dk1"/>
                </a:solidFill>
                <a:latin typeface="Verdana" panose="020B0604030504040204"/>
                <a:ea typeface="Verdana" panose="020B0604030504040204"/>
                <a:cs typeface="Verdana" panose="020B0604030504040204"/>
                <a:sym typeface="Verdana" panose="020B0604030504040204"/>
              </a:rPr>
              <a:t> (la mezcla en equilibrio se compone principalmente de productos).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lnSpc>
                <a:spcPct val="125000"/>
              </a:lnSpc>
              <a:spcBef>
                <a:spcPts val="0"/>
              </a:spcBef>
              <a:spcAft>
                <a:spcPts val="0"/>
              </a:spcAft>
              <a:buNone/>
            </a:pPr>
            <a:r>
              <a:rPr lang="es-AR" sz="2400" b="1" i="1">
                <a:solidFill>
                  <a:schemeClr val="dk1"/>
                </a:solidFill>
                <a:latin typeface="Verdana" panose="020B0604030504040204"/>
                <a:ea typeface="Verdana" panose="020B0604030504040204"/>
                <a:cs typeface="Verdana" panose="020B0604030504040204"/>
                <a:sym typeface="Verdana" panose="020B0604030504040204"/>
              </a:rPr>
              <a:t>Valores intermedios de K</a:t>
            </a:r>
            <a:r>
              <a:rPr lang="es-AR" sz="2400" b="1">
                <a:solidFill>
                  <a:schemeClr val="dk1"/>
                </a:solidFill>
                <a:latin typeface="Verdana" panose="020B0604030504040204"/>
                <a:ea typeface="Verdana" panose="020B0604030504040204"/>
                <a:cs typeface="Verdana" panose="020B0604030504040204"/>
                <a:sym typeface="Verdana" panose="020B0604030504040204"/>
              </a:rPr>
              <a:t> (entre 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y 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significan que ni reactivos, ni productos son mayoritarios en el equilibrio.</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227" name="Shape 227"/>
        <p:cNvGrpSpPr/>
        <p:nvPr/>
      </p:nvGrpSpPr>
      <p:grpSpPr>
        <a:xfrm>
          <a:off x="0" y="0"/>
          <a:ext cx="0" cy="0"/>
          <a:chOff x="0" y="0"/>
          <a:chExt cx="0" cy="0"/>
        </a:xfrm>
      </p:grpSpPr>
      <p:pic>
        <p:nvPicPr>
          <p:cNvPr id="228" name="Google Shape;228;p27" descr="interpretación%20de%20losvalores%20de%20K"/>
          <p:cNvPicPr preferRelativeResize="0"/>
          <p:nvPr/>
        </p:nvPicPr>
        <p:blipFill rotWithShape="1">
          <a:blip r:embed="rId1"/>
          <a:srcRect/>
          <a:stretch>
            <a:fillRect/>
          </a:stretch>
        </p:blipFill>
        <p:spPr>
          <a:xfrm>
            <a:off x="1925616" y="0"/>
            <a:ext cx="5367411" cy="6858001"/>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232" name="Shape 232"/>
        <p:cNvGrpSpPr/>
        <p:nvPr/>
      </p:nvGrpSpPr>
      <p:grpSpPr>
        <a:xfrm>
          <a:off x="0" y="0"/>
          <a:ext cx="0" cy="0"/>
          <a:chOff x="0" y="0"/>
          <a:chExt cx="0" cy="0"/>
        </a:xfrm>
      </p:grpSpPr>
      <p:pic>
        <p:nvPicPr>
          <p:cNvPr id="233" name="Google Shape;233;p28"/>
          <p:cNvPicPr preferRelativeResize="0"/>
          <p:nvPr/>
        </p:nvPicPr>
        <p:blipFill rotWithShape="1">
          <a:blip r:embed="rId1"/>
          <a:srcRect/>
          <a:stretch>
            <a:fillRect/>
          </a:stretch>
        </p:blipFill>
        <p:spPr>
          <a:xfrm>
            <a:off x="151024" y="2047309"/>
            <a:ext cx="8813464" cy="2388998"/>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237" name="Shape 237"/>
        <p:cNvGrpSpPr/>
        <p:nvPr/>
      </p:nvGrpSpPr>
      <p:grpSpPr>
        <a:xfrm>
          <a:off x="0" y="0"/>
          <a:ext cx="0" cy="0"/>
          <a:chOff x="0" y="0"/>
          <a:chExt cx="0" cy="0"/>
        </a:xfrm>
      </p:grpSpPr>
      <p:sp>
        <p:nvSpPr>
          <p:cNvPr id="238" name="Google Shape;238;p29"/>
          <p:cNvSpPr/>
          <p:nvPr/>
        </p:nvSpPr>
        <p:spPr>
          <a:xfrm>
            <a:off x="0" y="692150"/>
            <a:ext cx="9144000" cy="94615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s-AR" sz="2800" b="1" u="sng">
                <a:solidFill>
                  <a:srgbClr val="073763"/>
                </a:solidFill>
                <a:latin typeface="Verdana" panose="020B0604030504040204"/>
                <a:ea typeface="Verdana" panose="020B0604030504040204"/>
                <a:cs typeface="Verdana" panose="020B0604030504040204"/>
                <a:sym typeface="Verdana" panose="020B0604030504040204"/>
              </a:rPr>
              <a:t>RELACIÓN ENTRE EL VALOR DE K Y LA ECUACIÓN DE EQUILIBRIO</a:t>
            </a:r>
            <a:r>
              <a:rPr lang="es-AR" sz="2800">
                <a:solidFill>
                  <a:srgbClr val="073763"/>
                </a:solidFill>
                <a:latin typeface="Verdana" panose="020B0604030504040204"/>
                <a:ea typeface="Verdana" panose="020B0604030504040204"/>
                <a:cs typeface="Verdana" panose="020B0604030504040204"/>
                <a:sym typeface="Verdana" panose="020B0604030504040204"/>
              </a:rPr>
              <a:t> </a:t>
            </a:r>
            <a:endParaRPr>
              <a:solidFill>
                <a:srgbClr val="073763"/>
              </a:solidFill>
            </a:endParaRPr>
          </a:p>
        </p:txBody>
      </p:sp>
      <p:sp>
        <p:nvSpPr>
          <p:cNvPr id="239" name="Google Shape;239;p29"/>
          <p:cNvSpPr/>
          <p:nvPr/>
        </p:nvSpPr>
        <p:spPr>
          <a:xfrm>
            <a:off x="250825" y="2276475"/>
            <a:ext cx="8642350" cy="1920875"/>
          </a:xfrm>
          <a:prstGeom prst="rect">
            <a:avLst/>
          </a:prstGeom>
          <a:noFill/>
          <a:ln>
            <a:noFill/>
          </a:ln>
        </p:spPr>
        <p:txBody>
          <a:bodyPr spcFirstLastPara="1" wrap="square" lIns="91425" tIns="45700" rIns="91425" bIns="45700" anchor="ctr" anchorCtr="0">
            <a:spAutoFit/>
          </a:bodyPr>
          <a:lstStyle/>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En la ecuación de un equilibrio dado, por definición, las especies que se encuentran a la </a:t>
            </a:r>
            <a:r>
              <a:rPr lang="es-AR" sz="2400" b="1" i="1">
                <a:solidFill>
                  <a:schemeClr val="dk1"/>
                </a:solidFill>
                <a:latin typeface="Verdana" panose="020B0604030504040204"/>
                <a:ea typeface="Verdana" panose="020B0604030504040204"/>
                <a:cs typeface="Verdana" panose="020B0604030504040204"/>
                <a:sym typeface="Verdana" panose="020B0604030504040204"/>
              </a:rPr>
              <a:t>izquierda</a:t>
            </a:r>
            <a:r>
              <a:rPr lang="es-AR" sz="2400" b="1">
                <a:solidFill>
                  <a:schemeClr val="dk1"/>
                </a:solidFill>
                <a:latin typeface="Verdana" panose="020B0604030504040204"/>
                <a:ea typeface="Verdana" panose="020B0604030504040204"/>
                <a:cs typeface="Verdana" panose="020B0604030504040204"/>
                <a:sym typeface="Verdana" panose="020B0604030504040204"/>
              </a:rPr>
              <a:t> de las flechas dobles </a:t>
            </a:r>
            <a:r>
              <a:rPr lang="es-AR" sz="2400" b="1" i="1">
                <a:solidFill>
                  <a:schemeClr val="dk1"/>
                </a:solidFill>
                <a:latin typeface="Verdana" panose="020B0604030504040204"/>
                <a:ea typeface="Verdana" panose="020B0604030504040204"/>
                <a:cs typeface="Verdana" panose="020B0604030504040204"/>
                <a:sym typeface="Verdana" panose="020B0604030504040204"/>
              </a:rPr>
              <a:t>son los reactivos </a:t>
            </a:r>
            <a:r>
              <a:rPr lang="es-AR" sz="2400" b="1">
                <a:solidFill>
                  <a:schemeClr val="dk1"/>
                </a:solidFill>
                <a:latin typeface="Verdana" panose="020B0604030504040204"/>
                <a:ea typeface="Verdana" panose="020B0604030504040204"/>
                <a:cs typeface="Verdana" panose="020B0604030504040204"/>
                <a:sym typeface="Verdana" panose="020B0604030504040204"/>
              </a:rPr>
              <a:t>y las de la </a:t>
            </a:r>
            <a:r>
              <a:rPr lang="es-AR" sz="2400" b="1" i="1">
                <a:solidFill>
                  <a:schemeClr val="dk1"/>
                </a:solidFill>
                <a:latin typeface="Verdana" panose="020B0604030504040204"/>
                <a:ea typeface="Verdana" panose="020B0604030504040204"/>
                <a:cs typeface="Verdana" panose="020B0604030504040204"/>
                <a:sym typeface="Verdana" panose="020B0604030504040204"/>
              </a:rPr>
              <a:t>derecha</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400" b="1" i="1">
                <a:solidFill>
                  <a:schemeClr val="dk1"/>
                </a:solidFill>
                <a:latin typeface="Verdana" panose="020B0604030504040204"/>
                <a:ea typeface="Verdana" panose="020B0604030504040204"/>
                <a:cs typeface="Verdana" panose="020B0604030504040204"/>
                <a:sym typeface="Verdana" panose="020B0604030504040204"/>
              </a:rPr>
              <a:t>son los productos</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240" name="Google Shape;240;p29"/>
          <p:cNvSpPr/>
          <p:nvPr/>
        </p:nvSpPr>
        <p:spPr>
          <a:xfrm>
            <a:off x="2339975" y="4724400"/>
            <a:ext cx="5111750"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2HCl (g) ⮀ Cl</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a:t>
            </a: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241" name="Google Shape;241;p29"/>
          <p:cNvSpPr/>
          <p:nvPr/>
        </p:nvSpPr>
        <p:spPr>
          <a:xfrm>
            <a:off x="2339975" y="5373688"/>
            <a:ext cx="1341438"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000" b="1" i="1">
                <a:solidFill>
                  <a:schemeClr val="dk1"/>
                </a:solidFill>
                <a:latin typeface="Verdana" panose="020B0604030504040204"/>
                <a:ea typeface="Verdana" panose="020B0604030504040204"/>
                <a:cs typeface="Verdana" panose="020B0604030504040204"/>
                <a:sym typeface="Verdana" panose="020B0604030504040204"/>
              </a:rPr>
              <a:t>reactivo</a:t>
            </a:r>
            <a:endParaRPr sz="2000" b="1" i="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242" name="Google Shape;242;p29"/>
          <p:cNvSpPr/>
          <p:nvPr/>
        </p:nvSpPr>
        <p:spPr>
          <a:xfrm>
            <a:off x="4932363" y="5373688"/>
            <a:ext cx="1612900" cy="39687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000" b="1" i="1">
                <a:solidFill>
                  <a:schemeClr val="dk1"/>
                </a:solidFill>
                <a:latin typeface="Verdana" panose="020B0604030504040204"/>
                <a:ea typeface="Verdana" panose="020B0604030504040204"/>
                <a:cs typeface="Verdana" panose="020B0604030504040204"/>
                <a:sym typeface="Verdana" panose="020B0604030504040204"/>
              </a:rPr>
              <a:t>productos</a:t>
            </a:r>
            <a:endParaRPr sz="2000" b="1" i="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246" name="Shape 246"/>
        <p:cNvGrpSpPr/>
        <p:nvPr/>
      </p:nvGrpSpPr>
      <p:grpSpPr>
        <a:xfrm>
          <a:off x="0" y="0"/>
          <a:ext cx="0" cy="0"/>
          <a:chOff x="0" y="0"/>
          <a:chExt cx="0" cy="0"/>
        </a:xfrm>
      </p:grpSpPr>
      <p:sp>
        <p:nvSpPr>
          <p:cNvPr id="247" name="Google Shape;247;p30"/>
          <p:cNvSpPr/>
          <p:nvPr/>
        </p:nvSpPr>
        <p:spPr>
          <a:xfrm>
            <a:off x="250825" y="942975"/>
            <a:ext cx="8893175" cy="301307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a:solidFill>
                  <a:schemeClr val="dk1"/>
                </a:solidFill>
                <a:latin typeface="Verdana" panose="020B0604030504040204"/>
                <a:ea typeface="Verdana" panose="020B0604030504040204"/>
                <a:cs typeface="Verdana" panose="020B0604030504040204"/>
                <a:sym typeface="Verdana" panose="020B0604030504040204"/>
              </a:rPr>
              <a:t>● </a:t>
            </a:r>
            <a:r>
              <a:rPr lang="es-AR" sz="2400" b="1">
                <a:solidFill>
                  <a:schemeClr val="dk1"/>
                </a:solidFill>
                <a:latin typeface="Verdana" panose="020B0604030504040204"/>
                <a:ea typeface="Verdana" panose="020B0604030504040204"/>
                <a:cs typeface="Verdana" panose="020B0604030504040204"/>
                <a:sym typeface="Verdana" panose="020B0604030504040204"/>
              </a:rPr>
              <a:t>Cuando la ecuación de una reacción reversible se escribe en dirección opuesta, </a:t>
            </a:r>
            <a:r>
              <a:rPr lang="es-AR" sz="2400" b="1" i="1">
                <a:solidFill>
                  <a:schemeClr val="dk1"/>
                </a:solidFill>
                <a:latin typeface="Verdana" panose="020B0604030504040204"/>
                <a:ea typeface="Verdana" panose="020B0604030504040204"/>
                <a:cs typeface="Verdana" panose="020B0604030504040204"/>
                <a:sym typeface="Verdana" panose="020B0604030504040204"/>
              </a:rPr>
              <a:t>la constante de equilibrio es el recíproco de la constante de equilibrio original.</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Ejemplo: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partir de 2HCl (g) ⮀ Cl</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298 </a:t>
            </a:r>
            <a:r>
              <a:rPr lang="es-AR" sz="2400" b="1">
                <a:solidFill>
                  <a:schemeClr val="dk1"/>
                </a:solidFill>
                <a:latin typeface="Verdana" panose="020B0604030504040204"/>
                <a:ea typeface="Verdana" panose="020B0604030504040204"/>
                <a:cs typeface="Verdana" panose="020B0604030504040204"/>
                <a:sym typeface="Verdana" panose="020B0604030504040204"/>
              </a:rPr>
              <a:t>= 4.10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-34</a:t>
            </a:r>
            <a:endParaRPr lang="es-AR" sz="2400" b="1" baseline="300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Calcule K</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para  Cl</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2HCl (g)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pic>
        <p:nvPicPr>
          <p:cNvPr id="248" name="Google Shape;248;p30"/>
          <p:cNvPicPr preferRelativeResize="0"/>
          <p:nvPr/>
        </p:nvPicPr>
        <p:blipFill rotWithShape="1">
          <a:blip r:embed="rId1"/>
          <a:srcRect/>
          <a:stretch>
            <a:fillRect/>
          </a:stretch>
        </p:blipFill>
        <p:spPr>
          <a:xfrm>
            <a:off x="1979613" y="4652963"/>
            <a:ext cx="5543550" cy="11334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4C2F4"/>
        </a:solidFill>
        <a:effectLst/>
      </p:bgPr>
    </p:bg>
    <p:spTree>
      <p:nvGrpSpPr>
        <p:cNvPr id="73" name="Shape 73"/>
        <p:cNvGrpSpPr/>
        <p:nvPr/>
      </p:nvGrpSpPr>
      <p:grpSpPr>
        <a:xfrm>
          <a:off x="0" y="0"/>
          <a:ext cx="0" cy="0"/>
          <a:chOff x="0" y="0"/>
          <a:chExt cx="0" cy="0"/>
        </a:xfrm>
      </p:grpSpPr>
      <p:sp>
        <p:nvSpPr>
          <p:cNvPr id="74" name="Google Shape;74;p3"/>
          <p:cNvSpPr/>
          <p:nvPr/>
        </p:nvSpPr>
        <p:spPr>
          <a:xfrm>
            <a:off x="323950" y="474224"/>
            <a:ext cx="8280300" cy="2424300"/>
          </a:xfrm>
          <a:prstGeom prst="rect">
            <a:avLst/>
          </a:prstGeom>
          <a:solidFill>
            <a:schemeClr val="lt1"/>
          </a:solidFill>
          <a:ln w="12700" cap="flat" cmpd="sng">
            <a:solidFill>
              <a:srgbClr val="1C4587"/>
            </a:solidFill>
            <a:prstDash val="solid"/>
            <a:round/>
            <a:headEnd type="none" w="sm" len="sm"/>
            <a:tailEnd type="none" w="sm" len="sm"/>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El </a:t>
            </a:r>
            <a:r>
              <a:rPr lang="es-AR" sz="2400" b="1" i="1">
                <a:solidFill>
                  <a:schemeClr val="dk1"/>
                </a:solidFill>
                <a:latin typeface="Verdana" panose="020B0604030504040204"/>
                <a:ea typeface="Verdana" panose="020B0604030504040204"/>
                <a:cs typeface="Verdana" panose="020B0604030504040204"/>
                <a:sym typeface="Verdana" panose="020B0604030504040204"/>
              </a:rPr>
              <a:t>equilibrio químico</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400" b="1" i="1">
                <a:solidFill>
                  <a:schemeClr val="dk1"/>
                </a:solidFill>
                <a:latin typeface="Verdana" panose="020B0604030504040204"/>
                <a:ea typeface="Verdana" panose="020B0604030504040204"/>
                <a:cs typeface="Verdana" panose="020B0604030504040204"/>
                <a:sym typeface="Verdana" panose="020B0604030504040204"/>
              </a:rPr>
              <a:t>se alcanza, cuando las velocidades (rapideces) de las reacciones directa e inversa se igualan, y las concentraciones netas de reactivos y productos permanecen constantes</a:t>
            </a:r>
            <a:r>
              <a:rPr lang="es-AR" sz="2400" b="1">
                <a:solidFill>
                  <a:schemeClr val="dk1"/>
                </a:solidFill>
                <a:latin typeface="Verdana" panose="020B0604030504040204"/>
                <a:ea typeface="Verdana" panose="020B0604030504040204"/>
                <a:cs typeface="Verdana" panose="020B0604030504040204"/>
                <a:sym typeface="Verdana" panose="020B0604030504040204"/>
              </a:rPr>
              <a:t>.</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75" name="Google Shape;75;p3"/>
          <p:cNvSpPr/>
          <p:nvPr/>
        </p:nvSpPr>
        <p:spPr>
          <a:xfrm>
            <a:off x="323950" y="3264850"/>
            <a:ext cx="8424600" cy="2123100"/>
          </a:xfrm>
          <a:prstGeom prst="rect">
            <a:avLst/>
          </a:prstGeom>
          <a:solidFill>
            <a:schemeClr val="lt1"/>
          </a:solidFill>
          <a:ln w="12700" cap="flat" cmpd="sng">
            <a:solidFill>
              <a:srgbClr val="1155CC"/>
            </a:solidFill>
            <a:prstDash val="solid"/>
            <a:round/>
            <a:headEnd type="none" w="sm" len="sm"/>
            <a:tailEnd type="none" w="sm" len="sm"/>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i="1">
                <a:solidFill>
                  <a:schemeClr val="dk1"/>
                </a:solidFill>
                <a:latin typeface="Verdana" panose="020B0604030504040204"/>
                <a:ea typeface="Verdana" panose="020B0604030504040204"/>
                <a:cs typeface="Verdana" panose="020B0604030504040204"/>
                <a:sym typeface="Verdana" panose="020B0604030504040204"/>
              </a:rPr>
              <a:t>El equilibrio químico es un proceso dinámico, porque ocurren simultáneamente dos procesos opuestos con la misma velocidad.</a:t>
            </a:r>
            <a:endParaRPr sz="2400" b="1" i="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i="1">
                <a:solidFill>
                  <a:schemeClr val="dk1"/>
                </a:solidFill>
                <a:latin typeface="Verdana" panose="020B0604030504040204"/>
                <a:ea typeface="Verdana" panose="020B0604030504040204"/>
                <a:cs typeface="Verdana" panose="020B0604030504040204"/>
                <a:sym typeface="Verdana" panose="020B0604030504040204"/>
              </a:rPr>
              <a:t>La composición del sistema está descrito por la </a:t>
            </a:r>
            <a:r>
              <a:rPr lang="es-AR" sz="2400" b="1" i="1">
                <a:solidFill>
                  <a:srgbClr val="1C4587"/>
                </a:solidFill>
                <a:latin typeface="Verdana" panose="020B0604030504040204"/>
                <a:ea typeface="Verdana" panose="020B0604030504040204"/>
                <a:cs typeface="Verdana" panose="020B0604030504040204"/>
                <a:sym typeface="Verdana" panose="020B0604030504040204"/>
              </a:rPr>
              <a:t>CONSTANTE DE EQUILIBRIO </a:t>
            </a:r>
            <a:r>
              <a:rPr lang="es-AR" sz="2400" b="1" i="1">
                <a:solidFill>
                  <a:schemeClr val="dk1"/>
                </a:solidFill>
                <a:latin typeface="Verdana" panose="020B0604030504040204"/>
                <a:ea typeface="Verdana" panose="020B0604030504040204"/>
                <a:cs typeface="Verdana" panose="020B0604030504040204"/>
                <a:sym typeface="Verdana" panose="020B0604030504040204"/>
              </a:rPr>
              <a:t>y depende de la temperatura.</a:t>
            </a:r>
            <a:endParaRPr sz="2400" b="1" i="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252" name="Shape 252"/>
        <p:cNvGrpSpPr/>
        <p:nvPr/>
      </p:nvGrpSpPr>
      <p:grpSpPr>
        <a:xfrm>
          <a:off x="0" y="0"/>
          <a:ext cx="0" cy="0"/>
          <a:chOff x="0" y="0"/>
          <a:chExt cx="0" cy="0"/>
        </a:xfrm>
      </p:grpSpPr>
      <p:pic>
        <p:nvPicPr>
          <p:cNvPr id="253" name="Google Shape;253;p31"/>
          <p:cNvPicPr preferRelativeResize="0"/>
          <p:nvPr/>
        </p:nvPicPr>
        <p:blipFill rotWithShape="1">
          <a:blip r:embed="rId1"/>
          <a:srcRect/>
          <a:stretch>
            <a:fillRect/>
          </a:stretch>
        </p:blipFill>
        <p:spPr>
          <a:xfrm>
            <a:off x="611188" y="2133600"/>
            <a:ext cx="7246937" cy="650875"/>
          </a:xfrm>
          <a:prstGeom prst="rect">
            <a:avLst/>
          </a:prstGeom>
          <a:noFill/>
          <a:ln>
            <a:noFill/>
          </a:ln>
        </p:spPr>
      </p:pic>
      <p:pic>
        <p:nvPicPr>
          <p:cNvPr id="254" name="Google Shape;254;p31"/>
          <p:cNvPicPr preferRelativeResize="0"/>
          <p:nvPr/>
        </p:nvPicPr>
        <p:blipFill rotWithShape="1">
          <a:blip r:embed="rId2"/>
          <a:srcRect/>
          <a:stretch>
            <a:fillRect/>
          </a:stretch>
        </p:blipFill>
        <p:spPr>
          <a:xfrm>
            <a:off x="1619250" y="5300663"/>
            <a:ext cx="7129463" cy="895350"/>
          </a:xfrm>
          <a:prstGeom prst="rect">
            <a:avLst/>
          </a:prstGeom>
          <a:noFill/>
          <a:ln>
            <a:noFill/>
          </a:ln>
        </p:spPr>
      </p:pic>
      <p:sp>
        <p:nvSpPr>
          <p:cNvPr id="255" name="Google Shape;255;p31"/>
          <p:cNvSpPr/>
          <p:nvPr/>
        </p:nvSpPr>
        <p:spPr>
          <a:xfrm>
            <a:off x="250825" y="101600"/>
            <a:ext cx="8642350" cy="19177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a:solidFill>
                  <a:schemeClr val="dk1"/>
                </a:solidFill>
                <a:latin typeface="Verdana" panose="020B0604030504040204"/>
                <a:ea typeface="Verdana" panose="020B0604030504040204"/>
                <a:cs typeface="Verdana" panose="020B0604030504040204"/>
                <a:sym typeface="Verdana" panose="020B0604030504040204"/>
              </a:rPr>
              <a:t>● Si se cambian los coeficientes estequiométricos de una ecuación química, </a:t>
            </a:r>
            <a:r>
              <a:rPr lang="es-AR" sz="2400" b="1">
                <a:solidFill>
                  <a:schemeClr val="dk1"/>
                </a:solidFill>
                <a:latin typeface="Verdana" panose="020B0604030504040204"/>
                <a:ea typeface="Verdana" panose="020B0604030504040204"/>
                <a:cs typeface="Verdana" panose="020B0604030504040204"/>
                <a:sym typeface="Verdana" panose="020B0604030504040204"/>
              </a:rPr>
              <a:t>multiplicando por un factor</a:t>
            </a:r>
            <a:r>
              <a:rPr lang="es-AR" sz="2400" b="1" u="sng">
                <a:solidFill>
                  <a:schemeClr val="dk1"/>
                </a:solidFill>
                <a:latin typeface="Verdana" panose="020B0604030504040204"/>
                <a:ea typeface="Verdana" panose="020B0604030504040204"/>
                <a:cs typeface="Verdana" panose="020B0604030504040204"/>
                <a:sym typeface="Verdana" panose="020B0604030504040204"/>
              </a:rPr>
              <a:t> n</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400" b="1" i="1">
                <a:solidFill>
                  <a:schemeClr val="dk1"/>
                </a:solidFill>
                <a:latin typeface="Verdana" panose="020B0604030504040204"/>
                <a:ea typeface="Verdana" panose="020B0604030504040204"/>
                <a:cs typeface="Verdana" panose="020B0604030504040204"/>
                <a:sym typeface="Verdana" panose="020B0604030504040204"/>
              </a:rPr>
              <a:t>la constante K se modifica, elevándose al mismo factor</a:t>
            </a:r>
            <a:r>
              <a:rPr lang="es-AR" sz="2400">
                <a:solidFill>
                  <a:schemeClr val="dk1"/>
                </a:solidFill>
                <a:latin typeface="Verdana" panose="020B0604030504040204"/>
                <a:ea typeface="Verdana" panose="020B0604030504040204"/>
                <a:cs typeface="Verdana" panose="020B0604030504040204"/>
                <a:sym typeface="Verdana" panose="020B0604030504040204"/>
              </a:rPr>
              <a:t>.</a:t>
            </a:r>
            <a:endParaRPr sz="24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a:solidFill>
                <a:schemeClr val="dk1"/>
              </a:solidFill>
              <a:latin typeface="Arial" panose="020B0604020202020204"/>
              <a:ea typeface="Arial" panose="020B0604020202020204"/>
              <a:cs typeface="Arial" panose="020B0604020202020204"/>
              <a:sym typeface="Arial" panose="020B0604020202020204"/>
            </a:endParaRPr>
          </a:p>
        </p:txBody>
      </p:sp>
      <p:sp>
        <p:nvSpPr>
          <p:cNvPr id="256" name="Google Shape;256;p31"/>
          <p:cNvSpPr/>
          <p:nvPr/>
        </p:nvSpPr>
        <p:spPr>
          <a:xfrm>
            <a:off x="831850" y="4508500"/>
            <a:ext cx="5688000" cy="4572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600" b="1">
                <a:solidFill>
                  <a:schemeClr val="dk1"/>
                </a:solidFill>
                <a:latin typeface="Verdana" panose="020B0604030504040204"/>
                <a:ea typeface="Verdana" panose="020B0604030504040204"/>
                <a:cs typeface="Verdana" panose="020B0604030504040204"/>
                <a:sym typeface="Verdana" panose="020B0604030504040204"/>
              </a:rPr>
              <a:t>4HCl (g) ⮀2Cl</a:t>
            </a:r>
            <a:r>
              <a:rPr lang="es-AR" sz="26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600" b="1">
                <a:solidFill>
                  <a:schemeClr val="dk1"/>
                </a:solidFill>
                <a:latin typeface="Verdana" panose="020B0604030504040204"/>
                <a:ea typeface="Verdana" panose="020B0604030504040204"/>
                <a:cs typeface="Verdana" panose="020B0604030504040204"/>
                <a:sym typeface="Verdana" panose="020B0604030504040204"/>
              </a:rPr>
              <a:t> (g) + 2H</a:t>
            </a:r>
            <a:r>
              <a:rPr lang="es-AR" sz="26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600" b="1">
                <a:solidFill>
                  <a:schemeClr val="dk1"/>
                </a:solidFill>
                <a:latin typeface="Verdana" panose="020B0604030504040204"/>
                <a:ea typeface="Verdana" panose="020B0604030504040204"/>
                <a:cs typeface="Verdana" panose="020B0604030504040204"/>
                <a:sym typeface="Verdana" panose="020B0604030504040204"/>
              </a:rPr>
              <a:t> (g)     </a:t>
            </a:r>
            <a:endParaRPr sz="1600"/>
          </a:p>
        </p:txBody>
      </p:sp>
      <p:sp>
        <p:nvSpPr>
          <p:cNvPr id="257" name="Google Shape;257;p31"/>
          <p:cNvSpPr/>
          <p:nvPr/>
        </p:nvSpPr>
        <p:spPr>
          <a:xfrm>
            <a:off x="827101" y="3357575"/>
            <a:ext cx="8066100" cy="4572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600" b="1">
                <a:solidFill>
                  <a:schemeClr val="dk1"/>
                </a:solidFill>
                <a:latin typeface="Verdana" panose="020B0604030504040204"/>
                <a:ea typeface="Verdana" panose="020B0604030504040204"/>
                <a:cs typeface="Verdana" panose="020B0604030504040204"/>
                <a:sym typeface="Verdana" panose="020B0604030504040204"/>
              </a:rPr>
              <a:t>2HCl (g) ⮀Cl</a:t>
            </a:r>
            <a:r>
              <a:rPr lang="es-AR" sz="26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600" b="1">
                <a:solidFill>
                  <a:schemeClr val="dk1"/>
                </a:solidFill>
                <a:latin typeface="Verdana" panose="020B0604030504040204"/>
                <a:ea typeface="Verdana" panose="020B0604030504040204"/>
                <a:cs typeface="Verdana" panose="020B0604030504040204"/>
                <a:sym typeface="Verdana" panose="020B0604030504040204"/>
              </a:rPr>
              <a:t> (g) + H</a:t>
            </a:r>
            <a:r>
              <a:rPr lang="es-AR" sz="26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600" b="1">
                <a:solidFill>
                  <a:schemeClr val="dk1"/>
                </a:solidFill>
                <a:latin typeface="Verdana" panose="020B0604030504040204"/>
                <a:ea typeface="Verdana" panose="020B0604030504040204"/>
                <a:cs typeface="Verdana" panose="020B0604030504040204"/>
                <a:sym typeface="Verdana" panose="020B0604030504040204"/>
              </a:rPr>
              <a:t> (g)  K</a:t>
            </a:r>
            <a:r>
              <a:rPr lang="es-AR" sz="26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600" b="1" baseline="30000">
                <a:solidFill>
                  <a:schemeClr val="dk1"/>
                </a:solidFill>
                <a:latin typeface="Verdana" panose="020B0604030504040204"/>
                <a:ea typeface="Verdana" panose="020B0604030504040204"/>
                <a:cs typeface="Verdana" panose="020B0604030504040204"/>
                <a:sym typeface="Verdana" panose="020B0604030504040204"/>
              </a:rPr>
              <a:t>298</a:t>
            </a:r>
            <a:r>
              <a:rPr lang="es-AR" sz="2600" b="1">
                <a:solidFill>
                  <a:schemeClr val="dk1"/>
                </a:solidFill>
                <a:latin typeface="Verdana" panose="020B0604030504040204"/>
                <a:ea typeface="Verdana" panose="020B0604030504040204"/>
                <a:cs typeface="Verdana" panose="020B0604030504040204"/>
                <a:sym typeface="Verdana" panose="020B0604030504040204"/>
              </a:rPr>
              <a:t> = 4.10</a:t>
            </a:r>
            <a:r>
              <a:rPr lang="es-AR" sz="2600" b="1" baseline="30000">
                <a:solidFill>
                  <a:schemeClr val="dk1"/>
                </a:solidFill>
                <a:latin typeface="Verdana" panose="020B0604030504040204"/>
                <a:ea typeface="Verdana" panose="020B0604030504040204"/>
                <a:cs typeface="Verdana" panose="020B0604030504040204"/>
                <a:sym typeface="Verdana" panose="020B0604030504040204"/>
              </a:rPr>
              <a:t>-34</a:t>
            </a:r>
            <a:endParaRPr sz="2600"/>
          </a:p>
        </p:txBody>
      </p:sp>
      <p:sp>
        <p:nvSpPr>
          <p:cNvPr id="258" name="Google Shape;258;p31"/>
          <p:cNvSpPr/>
          <p:nvPr/>
        </p:nvSpPr>
        <p:spPr>
          <a:xfrm>
            <a:off x="3081338" y="3322638"/>
            <a:ext cx="247650" cy="36512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900">
                <a:solidFill>
                  <a:schemeClr val="dk1"/>
                </a:solidFill>
                <a:latin typeface="Verdana" panose="020B0604030504040204"/>
                <a:ea typeface="Verdana" panose="020B0604030504040204"/>
                <a:cs typeface="Verdana" panose="020B0604030504040204"/>
                <a:sym typeface="Verdana" panose="020B0604030504040204"/>
              </a:rPr>
              <a:t> </a:t>
            </a:r>
            <a:endParaRPr sz="9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900">
                <a:solidFill>
                  <a:schemeClr val="dk1"/>
                </a:solidFill>
                <a:latin typeface="Arial" panose="020B0604020202020204"/>
                <a:ea typeface="Arial" panose="020B0604020202020204"/>
                <a:cs typeface="Arial" panose="020B0604020202020204"/>
                <a:sym typeface="Arial" panose="020B0604020202020204"/>
              </a:rPr>
              <a:t>  </a:t>
            </a:r>
            <a:endParaRPr sz="1800">
              <a:solidFill>
                <a:schemeClr val="dk1"/>
              </a:solidFill>
              <a:latin typeface="Arial" panose="020B0604020202020204"/>
              <a:ea typeface="Arial" panose="020B0604020202020204"/>
              <a:cs typeface="Arial" panose="020B0604020202020204"/>
              <a:sym typeface="Arial" panose="020B0604020202020204"/>
            </a:endParaRPr>
          </a:p>
        </p:txBody>
      </p:sp>
      <p:sp>
        <p:nvSpPr>
          <p:cNvPr id="259" name="Google Shape;259;p31"/>
          <p:cNvSpPr/>
          <p:nvPr/>
        </p:nvSpPr>
        <p:spPr>
          <a:xfrm>
            <a:off x="0" y="2614613"/>
            <a:ext cx="9144000" cy="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endParaRPr sz="2000">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263" name="Shape 263"/>
        <p:cNvGrpSpPr/>
        <p:nvPr/>
      </p:nvGrpSpPr>
      <p:grpSpPr>
        <a:xfrm>
          <a:off x="0" y="0"/>
          <a:ext cx="0" cy="0"/>
          <a:chOff x="0" y="0"/>
          <a:chExt cx="0" cy="0"/>
        </a:xfrm>
      </p:grpSpPr>
      <p:sp>
        <p:nvSpPr>
          <p:cNvPr id="264" name="Google Shape;264;p32"/>
          <p:cNvSpPr/>
          <p:nvPr/>
        </p:nvSpPr>
        <p:spPr>
          <a:xfrm>
            <a:off x="395288" y="806450"/>
            <a:ext cx="5367337" cy="457200"/>
          </a:xfrm>
          <a:prstGeom prst="rect">
            <a:avLst/>
          </a:prstGeom>
          <a:noFill/>
          <a:ln>
            <a:noFill/>
          </a:ln>
        </p:spPr>
        <p:txBody>
          <a:bodyPr spcFirstLastPara="1" wrap="square" lIns="91425" tIns="45700" rIns="91425" bIns="45700" anchor="ctr" anchorCtr="0">
            <a:spAutoFit/>
          </a:bodyPr>
          <a:lstStyle/>
          <a:p>
            <a:pPr marL="0" marR="0" lvl="0" indent="-152400" algn="l" rtl="0">
              <a:spcBef>
                <a:spcPts val="0"/>
              </a:spcBef>
              <a:spcAft>
                <a:spcPts val="0"/>
              </a:spcAft>
              <a:buClr>
                <a:schemeClr val="dk1"/>
              </a:buClr>
              <a:buSzPts val="2400"/>
              <a:buFont typeface="Noto Sans Symbols"/>
              <a:buChar char="∙"/>
            </a:pPr>
            <a:r>
              <a:rPr lang="es-AR" sz="2400" b="1">
                <a:solidFill>
                  <a:schemeClr val="dk1"/>
                </a:solidFill>
                <a:latin typeface="Verdana" panose="020B0604030504040204"/>
                <a:ea typeface="Verdana" panose="020B0604030504040204"/>
                <a:cs typeface="Verdana" panose="020B0604030504040204"/>
                <a:sym typeface="Verdana" panose="020B0604030504040204"/>
              </a:rPr>
              <a:t>Si se multiplica por un factor </a:t>
            </a:r>
            <a:endParaRPr sz="2400" b="1">
              <a:solidFill>
                <a:schemeClr val="dk1"/>
              </a:solidFill>
              <a:latin typeface="Arial" panose="020B0604020202020204"/>
              <a:ea typeface="Arial" panose="020B0604020202020204"/>
              <a:cs typeface="Arial" panose="020B0604020202020204"/>
              <a:sym typeface="Arial" panose="020B0604020202020204"/>
            </a:endParaRPr>
          </a:p>
        </p:txBody>
      </p:sp>
      <p:pic>
        <p:nvPicPr>
          <p:cNvPr id="265" name="Google Shape;265;p32"/>
          <p:cNvPicPr preferRelativeResize="0"/>
          <p:nvPr/>
        </p:nvPicPr>
        <p:blipFill rotWithShape="1">
          <a:blip r:embed="rId1"/>
          <a:srcRect/>
          <a:stretch>
            <a:fillRect/>
          </a:stretch>
        </p:blipFill>
        <p:spPr>
          <a:xfrm>
            <a:off x="6156325" y="601900"/>
            <a:ext cx="2053775" cy="737950"/>
          </a:xfrm>
          <a:prstGeom prst="rect">
            <a:avLst/>
          </a:prstGeom>
          <a:noFill/>
          <a:ln>
            <a:noFill/>
          </a:ln>
        </p:spPr>
      </p:pic>
      <p:pic>
        <p:nvPicPr>
          <p:cNvPr id="266" name="Google Shape;266;p32"/>
          <p:cNvPicPr preferRelativeResize="0"/>
          <p:nvPr/>
        </p:nvPicPr>
        <p:blipFill rotWithShape="1">
          <a:blip r:embed="rId2"/>
          <a:srcRect/>
          <a:stretch>
            <a:fillRect/>
          </a:stretch>
        </p:blipFill>
        <p:spPr>
          <a:xfrm>
            <a:off x="171450" y="2060575"/>
            <a:ext cx="8820147" cy="584200"/>
          </a:xfrm>
          <a:prstGeom prst="rect">
            <a:avLst/>
          </a:prstGeom>
          <a:noFill/>
          <a:ln>
            <a:noFill/>
          </a:ln>
        </p:spPr>
      </p:pic>
      <p:sp>
        <p:nvSpPr>
          <p:cNvPr id="267" name="Google Shape;267;p32"/>
          <p:cNvSpPr/>
          <p:nvPr/>
        </p:nvSpPr>
        <p:spPr>
          <a:xfrm>
            <a:off x="250825" y="3441700"/>
            <a:ext cx="5041800" cy="4572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700" b="1">
                <a:solidFill>
                  <a:schemeClr val="dk1"/>
                </a:solidFill>
                <a:latin typeface="Verdana" panose="020B0604030504040204"/>
                <a:ea typeface="Verdana" panose="020B0604030504040204"/>
                <a:cs typeface="Verdana" panose="020B0604030504040204"/>
                <a:sym typeface="Verdana" panose="020B0604030504040204"/>
              </a:rPr>
              <a:t>  H</a:t>
            </a:r>
            <a:r>
              <a:rPr lang="es-AR" sz="27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700" b="1">
                <a:solidFill>
                  <a:schemeClr val="dk1"/>
                </a:solidFill>
                <a:latin typeface="Verdana" panose="020B0604030504040204"/>
                <a:ea typeface="Verdana" panose="020B0604030504040204"/>
                <a:cs typeface="Verdana" panose="020B0604030504040204"/>
                <a:sym typeface="Verdana" panose="020B0604030504040204"/>
              </a:rPr>
              <a:t> (g) +     Cl</a:t>
            </a:r>
            <a:r>
              <a:rPr lang="es-AR" sz="27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700" b="1">
                <a:solidFill>
                  <a:schemeClr val="dk1"/>
                </a:solidFill>
                <a:latin typeface="Verdana" panose="020B0604030504040204"/>
                <a:ea typeface="Verdana" panose="020B0604030504040204"/>
                <a:cs typeface="Verdana" panose="020B0604030504040204"/>
                <a:sym typeface="Verdana" panose="020B0604030504040204"/>
              </a:rPr>
              <a:t>⮀  HCl (g)  </a:t>
            </a:r>
            <a:endParaRPr sz="1700"/>
          </a:p>
        </p:txBody>
      </p:sp>
      <p:pic>
        <p:nvPicPr>
          <p:cNvPr id="268" name="Google Shape;268;p32"/>
          <p:cNvPicPr preferRelativeResize="0"/>
          <p:nvPr/>
        </p:nvPicPr>
        <p:blipFill rotWithShape="1">
          <a:blip r:embed="rId3"/>
          <a:srcRect/>
          <a:stretch>
            <a:fillRect/>
          </a:stretch>
        </p:blipFill>
        <p:spPr>
          <a:xfrm>
            <a:off x="103222" y="3090897"/>
            <a:ext cx="541187" cy="1258225"/>
          </a:xfrm>
          <a:prstGeom prst="rect">
            <a:avLst/>
          </a:prstGeom>
          <a:noFill/>
          <a:ln>
            <a:noFill/>
          </a:ln>
        </p:spPr>
      </p:pic>
      <p:pic>
        <p:nvPicPr>
          <p:cNvPr id="269" name="Google Shape;269;p32"/>
          <p:cNvPicPr preferRelativeResize="0"/>
          <p:nvPr/>
        </p:nvPicPr>
        <p:blipFill rotWithShape="1">
          <a:blip r:embed="rId4"/>
          <a:srcRect/>
          <a:stretch>
            <a:fillRect/>
          </a:stretch>
        </p:blipFill>
        <p:spPr>
          <a:xfrm>
            <a:off x="2195547" y="3090897"/>
            <a:ext cx="613324" cy="1258227"/>
          </a:xfrm>
          <a:prstGeom prst="rect">
            <a:avLst/>
          </a:prstGeom>
          <a:noFill/>
          <a:ln>
            <a:noFill/>
          </a:ln>
        </p:spPr>
      </p:pic>
      <p:pic>
        <p:nvPicPr>
          <p:cNvPr id="270" name="Google Shape;270;p32"/>
          <p:cNvPicPr preferRelativeResize="0"/>
          <p:nvPr/>
        </p:nvPicPr>
        <p:blipFill rotWithShape="1">
          <a:blip r:embed="rId5"/>
          <a:srcRect/>
          <a:stretch>
            <a:fillRect/>
          </a:stretch>
        </p:blipFill>
        <p:spPr>
          <a:xfrm>
            <a:off x="255625" y="4523850"/>
            <a:ext cx="8417197" cy="1507057"/>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274" name="Shape 274"/>
        <p:cNvGrpSpPr/>
        <p:nvPr/>
      </p:nvGrpSpPr>
      <p:grpSpPr>
        <a:xfrm>
          <a:off x="0" y="0"/>
          <a:ext cx="0" cy="0"/>
          <a:chOff x="0" y="0"/>
          <a:chExt cx="0" cy="0"/>
        </a:xfrm>
      </p:grpSpPr>
      <p:sp>
        <p:nvSpPr>
          <p:cNvPr id="275" name="Google Shape;275;p33"/>
          <p:cNvSpPr/>
          <p:nvPr/>
        </p:nvSpPr>
        <p:spPr>
          <a:xfrm>
            <a:off x="179388" y="823913"/>
            <a:ext cx="8748712" cy="465772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Ejercitación 6:</a:t>
            </a:r>
            <a:endParaRPr sz="2400" b="1">
              <a:solidFill>
                <a:srgbClr val="FF0000"/>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1.-Para el equilibrio  2H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S</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S (g);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Kc = 1,105x10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7</a:t>
            </a:r>
            <a:r>
              <a:rPr lang="es-AR" sz="2400" b="1">
                <a:solidFill>
                  <a:schemeClr val="dk1"/>
                </a:solidFill>
                <a:latin typeface="Verdana" panose="020B0604030504040204"/>
                <a:ea typeface="Verdana" panose="020B0604030504040204"/>
                <a:cs typeface="Verdana" panose="020B0604030504040204"/>
                <a:sym typeface="Verdana" panose="020B0604030504040204"/>
              </a:rPr>
              <a:t> a 700 °C;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a)¿Cuál es el valor de Kc para el equilibrio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2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S ⮀ 2H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 </a:t>
            </a:r>
            <a:r>
              <a:rPr lang="es-AR" sz="2400" b="1">
                <a:solidFill>
                  <a:schemeClr val="dk1"/>
                </a:solidFill>
                <a:latin typeface="Verdana" panose="020B0604030504040204"/>
                <a:ea typeface="Verdana" panose="020B0604030504040204"/>
                <a:cs typeface="Verdana" panose="020B0604030504040204"/>
                <a:sym typeface="Verdana" panose="020B0604030504040204"/>
              </a:rPr>
              <a:t>(g) + S</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b)¿ Qué valor tiene Kc para el equilibrio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½ S</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S (g)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2.-Para el equilibrio 2O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 ⮀3O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(g)</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Kc = 6,60 x10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55</a:t>
            </a:r>
            <a:r>
              <a:rPr lang="es-AR" sz="2400" b="1">
                <a:solidFill>
                  <a:schemeClr val="dk1"/>
                </a:solidFill>
                <a:latin typeface="Verdana" panose="020B0604030504040204"/>
                <a:ea typeface="Verdana" panose="020B0604030504040204"/>
                <a:cs typeface="Verdana" panose="020B0604030504040204"/>
                <a:sym typeface="Verdana" panose="020B0604030504040204"/>
              </a:rPr>
              <a:t> a 25 °C.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¿Qué valor tendrá Kc para:</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a)3O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(g) ⮀ 2O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 b)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 </a:t>
            </a:r>
            <a:r>
              <a:rPr lang="es-AR" sz="2400" b="1">
                <a:solidFill>
                  <a:schemeClr val="dk1"/>
                </a:solidFill>
                <a:latin typeface="Verdana" panose="020B0604030504040204"/>
                <a:ea typeface="Verdana" panose="020B0604030504040204"/>
                <a:cs typeface="Verdana" panose="020B0604030504040204"/>
                <a:sym typeface="Verdana" panose="020B0604030504040204"/>
              </a:rPr>
              <a:t>(g) ⮀ 3/2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(g)</a:t>
            </a:r>
            <a:r>
              <a:rPr lang="es-AR" sz="2400">
                <a:solidFill>
                  <a:schemeClr val="dk1"/>
                </a:solidFill>
                <a:latin typeface="Verdana" panose="020B0604030504040204"/>
                <a:ea typeface="Verdana" panose="020B0604030504040204"/>
                <a:cs typeface="Verdana" panose="020B0604030504040204"/>
                <a:sym typeface="Verdana" panose="020B0604030504040204"/>
              </a:rPr>
              <a:t> </a:t>
            </a:r>
            <a:endParaRPr lang="es-AR" sz="24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279" name="Shape 279"/>
        <p:cNvGrpSpPr/>
        <p:nvPr/>
      </p:nvGrpSpPr>
      <p:grpSpPr>
        <a:xfrm>
          <a:off x="0" y="0"/>
          <a:ext cx="0" cy="0"/>
          <a:chOff x="0" y="0"/>
          <a:chExt cx="0" cy="0"/>
        </a:xfrm>
      </p:grpSpPr>
      <p:sp>
        <p:nvSpPr>
          <p:cNvPr id="280" name="Google Shape;280;p34"/>
          <p:cNvSpPr/>
          <p:nvPr/>
        </p:nvSpPr>
        <p:spPr>
          <a:xfrm>
            <a:off x="323850" y="609600"/>
            <a:ext cx="8496300" cy="264795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u="sng">
                <a:solidFill>
                  <a:srgbClr val="073763"/>
                </a:solidFill>
                <a:latin typeface="Verdana" panose="020B0604030504040204"/>
                <a:ea typeface="Verdana" panose="020B0604030504040204"/>
                <a:cs typeface="Verdana" panose="020B0604030504040204"/>
                <a:sym typeface="Verdana" panose="020B0604030504040204"/>
              </a:rPr>
              <a:t>EQUILIBRIOS MÚLTIPLES</a:t>
            </a:r>
            <a:endParaRPr>
              <a:solidFill>
                <a:srgbClr val="073763"/>
              </a:solidFill>
            </a:endParaRPr>
          </a:p>
          <a:p>
            <a:pPr marL="0" marR="0" lvl="0" indent="0" algn="l" rtl="0">
              <a:spcBef>
                <a:spcPts val="0"/>
              </a:spcBef>
              <a:spcAft>
                <a:spcPts val="0"/>
              </a:spcAft>
              <a:buNone/>
            </a:pPr>
            <a:endParaRPr sz="24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una reacción se puede expresar como la suma de dos o más reacciones, </a:t>
            </a:r>
            <a:r>
              <a:rPr lang="es-AR" sz="2400" b="1" i="1">
                <a:solidFill>
                  <a:schemeClr val="dk1"/>
                </a:solidFill>
                <a:latin typeface="Verdana" panose="020B0604030504040204"/>
                <a:ea typeface="Verdana" panose="020B0604030504040204"/>
                <a:cs typeface="Verdana" panose="020B0604030504040204"/>
                <a:sym typeface="Verdana" panose="020B0604030504040204"/>
              </a:rPr>
              <a:t>la constante de equilibrio para la reacción global está dada por el producto de las constantes de equilibrio de las reacciones individuales.</a:t>
            </a:r>
            <a:endParaRPr lang="es-AR" sz="2400" b="1" i="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281" name="Google Shape;281;p34"/>
          <p:cNvSpPr/>
          <p:nvPr/>
        </p:nvSpPr>
        <p:spPr>
          <a:xfrm>
            <a:off x="323838" y="3175000"/>
            <a:ext cx="7848600" cy="19176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Ejemplo: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1.-Calcule Kc para la reacción: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(ac) ⮀ 2H</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ac) + 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(ac)</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282" name="Google Shape;282;p34"/>
          <p:cNvSpPr/>
          <p:nvPr/>
        </p:nvSpPr>
        <p:spPr>
          <a:xfrm>
            <a:off x="331788" y="5210175"/>
            <a:ext cx="8964600" cy="11874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partir de:</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 </a:t>
            </a:r>
            <a:r>
              <a:rPr lang="es-AR" sz="2400" b="1">
                <a:solidFill>
                  <a:schemeClr val="dk1"/>
                </a:solidFill>
                <a:latin typeface="Verdana" panose="020B0604030504040204"/>
                <a:ea typeface="Verdana" panose="020B0604030504040204"/>
                <a:cs typeface="Verdana" panose="020B0604030504040204"/>
                <a:sym typeface="Verdana" panose="020B0604030504040204"/>
              </a:rPr>
              <a:t>(ac) ⮀H</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 (ac)+ HCO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 (ac)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4,2 .10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-7</a:t>
            </a:r>
            <a:endParaRPr lang="es-AR" sz="2400" b="1" baseline="300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b) HCO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 (ac) ⮀H</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 (ac) + 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(ac)K </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4,8.10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-11</a:t>
            </a:r>
            <a:endParaRPr lang="es-AR" sz="2400" b="1" baseline="30000">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286" name="Shape 286"/>
        <p:cNvGrpSpPr/>
        <p:nvPr/>
      </p:nvGrpSpPr>
      <p:grpSpPr>
        <a:xfrm>
          <a:off x="0" y="0"/>
          <a:ext cx="0" cy="0"/>
          <a:chOff x="0" y="0"/>
          <a:chExt cx="0" cy="0"/>
        </a:xfrm>
      </p:grpSpPr>
      <p:sp>
        <p:nvSpPr>
          <p:cNvPr id="287" name="Google Shape;287;p35"/>
          <p:cNvSpPr/>
          <p:nvPr/>
        </p:nvSpPr>
        <p:spPr>
          <a:xfrm>
            <a:off x="971550" y="620713"/>
            <a:ext cx="7513638" cy="457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(ac) ⮀ 2H</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(ac) + 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2- </a:t>
            </a:r>
            <a:r>
              <a:rPr lang="es-AR" sz="2400" b="1">
                <a:solidFill>
                  <a:schemeClr val="dk1"/>
                </a:solidFill>
                <a:latin typeface="Verdana" panose="020B0604030504040204"/>
                <a:ea typeface="Verdana" panose="020B0604030504040204"/>
                <a:cs typeface="Verdana" panose="020B0604030504040204"/>
                <a:sym typeface="Verdana" panose="020B0604030504040204"/>
              </a:rPr>
              <a:t>(ac)      Kc ??</a:t>
            </a: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288" name="Google Shape;288;p35"/>
          <p:cNvSpPr/>
          <p:nvPr/>
        </p:nvSpPr>
        <p:spPr>
          <a:xfrm>
            <a:off x="228600" y="1484313"/>
            <a:ext cx="9144000" cy="15525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a:solidFill>
                  <a:schemeClr val="dk1"/>
                </a:solidFill>
                <a:latin typeface="Verdana" panose="020B0604030504040204"/>
                <a:ea typeface="Verdana" panose="020B0604030504040204"/>
                <a:cs typeface="Verdana" panose="020B0604030504040204"/>
                <a:sym typeface="Verdana" panose="020B0604030504040204"/>
              </a:rPr>
              <a:t>si sumamos las etapas a) y b), obtenemos la ecuación buscada</a:t>
            </a:r>
            <a:endParaRPr lang="es-AR" sz="24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(ac)     ⮀    2H</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 (</a:t>
            </a:r>
            <a:r>
              <a:rPr lang="es-AR" sz="2400" b="1">
                <a:solidFill>
                  <a:schemeClr val="dk1"/>
                </a:solidFill>
                <a:latin typeface="Verdana" panose="020B0604030504040204"/>
                <a:ea typeface="Verdana" panose="020B0604030504040204"/>
                <a:cs typeface="Verdana" panose="020B0604030504040204"/>
                <a:sym typeface="Verdana" panose="020B0604030504040204"/>
              </a:rPr>
              <a:t>ac)  + CO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2- </a:t>
            </a:r>
            <a:r>
              <a:rPr lang="es-AR" sz="2400" b="1">
                <a:solidFill>
                  <a:schemeClr val="dk1"/>
                </a:solidFill>
                <a:latin typeface="Verdana" panose="020B0604030504040204"/>
                <a:ea typeface="Verdana" panose="020B0604030504040204"/>
                <a:cs typeface="Verdana" panose="020B0604030504040204"/>
                <a:sym typeface="Verdana" panose="020B0604030504040204"/>
              </a:rPr>
              <a:t>(ac)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2.10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-17</a:t>
            </a:r>
            <a:endParaRPr lang="es-AR" sz="2400" b="1" baseline="30000">
              <a:solidFill>
                <a:schemeClr val="dk1"/>
              </a:solidFill>
              <a:latin typeface="Verdana" panose="020B0604030504040204"/>
              <a:ea typeface="Verdana" panose="020B0604030504040204"/>
              <a:cs typeface="Verdana" panose="020B0604030504040204"/>
              <a:sym typeface="Verdana" panose="020B0604030504040204"/>
            </a:endParaRPr>
          </a:p>
        </p:txBody>
      </p:sp>
      <p:sp>
        <p:nvSpPr>
          <p:cNvPr id="289" name="Google Shape;289;p35"/>
          <p:cNvSpPr/>
          <p:nvPr/>
        </p:nvSpPr>
        <p:spPr>
          <a:xfrm>
            <a:off x="179388" y="3500438"/>
            <a:ext cx="8785225" cy="264795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2.-Calcule el valor de Kc para la reacción:</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2SO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 </a:t>
            </a:r>
            <a:r>
              <a:rPr lang="es-AR" sz="2400" b="1">
                <a:solidFill>
                  <a:schemeClr val="dk1"/>
                </a:solidFill>
                <a:latin typeface="Verdana" panose="020B0604030504040204"/>
                <a:ea typeface="Verdana" panose="020B0604030504040204"/>
                <a:cs typeface="Verdana" panose="020B0604030504040204"/>
                <a:sym typeface="Verdana" panose="020B0604030504040204"/>
              </a:rPr>
              <a:t>(g) ⮀ 2SO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 </a:t>
            </a:r>
            <a:r>
              <a:rPr lang="es-AR" sz="2400" b="1">
                <a:solidFill>
                  <a:schemeClr val="dk1"/>
                </a:solidFill>
                <a:latin typeface="Verdana" panose="020B0604030504040204"/>
                <a:ea typeface="Verdana" panose="020B0604030504040204"/>
                <a:cs typeface="Verdana" panose="020B0604030504040204"/>
                <a:sym typeface="Verdana" panose="020B0604030504040204"/>
              </a:rPr>
              <a:t>(g)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partir de las siguientes ecuaciones y constantes de equilibrio.</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S (s) + 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 4.10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3</a:t>
            </a:r>
            <a:endParaRPr sz="2400" b="1" baseline="300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b) 2S (s) + 3O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⮀2SO</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 9.10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10</a:t>
            </a:r>
            <a:endParaRPr sz="2400" b="1" baseline="300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293" name="Shape 293"/>
        <p:cNvGrpSpPr/>
        <p:nvPr/>
      </p:nvGrpSpPr>
      <p:grpSpPr>
        <a:xfrm>
          <a:off x="0" y="0"/>
          <a:ext cx="0" cy="0"/>
          <a:chOff x="0" y="0"/>
          <a:chExt cx="0" cy="0"/>
        </a:xfrm>
      </p:grpSpPr>
      <p:pic>
        <p:nvPicPr>
          <p:cNvPr id="294" name="Google Shape;294;p36"/>
          <p:cNvPicPr preferRelativeResize="0"/>
          <p:nvPr/>
        </p:nvPicPr>
        <p:blipFill rotWithShape="1">
          <a:blip r:embed="rId1"/>
          <a:srcRect/>
          <a:stretch>
            <a:fillRect/>
          </a:stretch>
        </p:blipFill>
        <p:spPr>
          <a:xfrm>
            <a:off x="2267744" y="503555"/>
            <a:ext cx="4752528" cy="5850890"/>
          </a:xfrm>
          <a:prstGeom prst="rect">
            <a:avLst/>
          </a:prstGeom>
          <a:noFill/>
          <a:ln>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299" name="Shape 299"/>
        <p:cNvGrpSpPr/>
        <p:nvPr/>
      </p:nvGrpSpPr>
      <p:grpSpPr>
        <a:xfrm>
          <a:off x="0" y="0"/>
          <a:ext cx="0" cy="0"/>
          <a:chOff x="0" y="0"/>
          <a:chExt cx="0" cy="0"/>
        </a:xfrm>
      </p:grpSpPr>
      <p:pic>
        <p:nvPicPr>
          <p:cNvPr id="300" name="Google Shape;300;p37"/>
          <p:cNvPicPr preferRelativeResize="0"/>
          <p:nvPr/>
        </p:nvPicPr>
        <p:blipFill rotWithShape="1">
          <a:blip r:embed="rId1"/>
          <a:srcRect/>
          <a:stretch>
            <a:fillRect/>
          </a:stretch>
        </p:blipFill>
        <p:spPr>
          <a:xfrm>
            <a:off x="-82674" y="1298601"/>
            <a:ext cx="9221325" cy="3492400"/>
          </a:xfrm>
          <a:prstGeom prst="rect">
            <a:avLst/>
          </a:prstGeom>
          <a:noFill/>
          <a:ln>
            <a:noFill/>
          </a:ln>
        </p:spPr>
      </p:pic>
      <p:sp>
        <p:nvSpPr>
          <p:cNvPr id="301" name="Google Shape;301;p37"/>
          <p:cNvSpPr/>
          <p:nvPr/>
        </p:nvSpPr>
        <p:spPr>
          <a:xfrm>
            <a:off x="827584" y="620688"/>
            <a:ext cx="2574744" cy="46166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Otro Ejemplo!</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305" name="Shape 305"/>
        <p:cNvGrpSpPr/>
        <p:nvPr/>
      </p:nvGrpSpPr>
      <p:grpSpPr>
        <a:xfrm>
          <a:off x="0" y="0"/>
          <a:ext cx="0" cy="0"/>
          <a:chOff x="0" y="0"/>
          <a:chExt cx="0" cy="0"/>
        </a:xfrm>
      </p:grpSpPr>
      <p:sp>
        <p:nvSpPr>
          <p:cNvPr id="306" name="Google Shape;306;p38"/>
          <p:cNvSpPr/>
          <p:nvPr/>
        </p:nvSpPr>
        <p:spPr>
          <a:xfrm>
            <a:off x="0" y="5904"/>
            <a:ext cx="8893200" cy="6001500"/>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s-AR" sz="2400" b="1" u="sng">
                <a:solidFill>
                  <a:schemeClr val="dk1"/>
                </a:solidFill>
                <a:latin typeface="Verdana" panose="020B0604030504040204"/>
                <a:ea typeface="Verdana" panose="020B0604030504040204"/>
                <a:cs typeface="Verdana" panose="020B0604030504040204"/>
                <a:sym typeface="Verdana" panose="020B0604030504040204"/>
              </a:rPr>
              <a:t>APLICACIONES DE LAS CONSTANTES DE EQUILIBRIO</a:t>
            </a:r>
            <a:endParaRPr lang="es-AR" sz="2400" b="1" u="sng">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ctr"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400" b="1" u="sng">
                <a:solidFill>
                  <a:srgbClr val="073763"/>
                </a:solidFill>
                <a:latin typeface="Verdana" panose="020B0604030504040204"/>
                <a:ea typeface="Verdana" panose="020B0604030504040204"/>
                <a:cs typeface="Verdana" panose="020B0604030504040204"/>
                <a:sym typeface="Verdana" panose="020B0604030504040204"/>
              </a:rPr>
              <a:t>Predicción de la dirección de una reacción</a:t>
            </a:r>
            <a:r>
              <a:rPr lang="es-AR" sz="2400" b="1">
                <a:solidFill>
                  <a:srgbClr val="073763"/>
                </a:solidFill>
                <a:latin typeface="Verdana" panose="020B0604030504040204"/>
                <a:ea typeface="Verdana" panose="020B0604030504040204"/>
                <a:cs typeface="Verdana" panose="020B0604030504040204"/>
                <a:sym typeface="Verdana" panose="020B0604030504040204"/>
              </a:rPr>
              <a:t>:</a:t>
            </a:r>
            <a:endParaRPr sz="2400" b="1">
              <a:solidFill>
                <a:srgbClr val="073763"/>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La constante de equilibrio se emplea para juzgar si una determinada mezcla de reacción evolucionará hacia la formación de más reactivos o más productos.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Para ello, se calcula primero </a:t>
            </a:r>
            <a:r>
              <a:rPr lang="es-AR" sz="2400" b="1" u="sng">
                <a:solidFill>
                  <a:srgbClr val="073763"/>
                </a:solidFill>
                <a:latin typeface="Verdana" panose="020B0604030504040204"/>
                <a:ea typeface="Verdana" panose="020B0604030504040204"/>
                <a:cs typeface="Verdana" panose="020B0604030504040204"/>
                <a:sym typeface="Verdana" panose="020B0604030504040204"/>
              </a:rPr>
              <a:t>Q: cociente de reacción.</a:t>
            </a:r>
            <a:endParaRPr>
              <a:solidFill>
                <a:srgbClr val="073763"/>
              </a:solidFill>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Esta magnitud se define exactamente de la misma forma que la constante de equilibrio, pero con las concentraciones molares o las presiones parciales tomadas en un momento cualquiera de la reacción (Q</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y Q</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P</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400" b="1" u="sng">
                <a:solidFill>
                  <a:schemeClr val="dk1"/>
                </a:solidFill>
                <a:latin typeface="Verdana" panose="020B0604030504040204"/>
                <a:ea typeface="Verdana" panose="020B0604030504040204"/>
                <a:cs typeface="Verdana" panose="020B0604030504040204"/>
                <a:sym typeface="Verdana" panose="020B0604030504040204"/>
              </a:rPr>
              <a:t>no necesariamente en el equilibrio.</a:t>
            </a:r>
            <a:endParaRPr sz="2400" b="1" u="sng">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310" name="Shape 310"/>
        <p:cNvGrpSpPr/>
        <p:nvPr/>
      </p:nvGrpSpPr>
      <p:grpSpPr>
        <a:xfrm>
          <a:off x="0" y="0"/>
          <a:ext cx="0" cy="0"/>
          <a:chOff x="0" y="0"/>
          <a:chExt cx="0" cy="0"/>
        </a:xfrm>
      </p:grpSpPr>
      <p:sp>
        <p:nvSpPr>
          <p:cNvPr id="311" name="Google Shape;311;p39"/>
          <p:cNvSpPr/>
          <p:nvPr/>
        </p:nvSpPr>
        <p:spPr>
          <a:xfrm>
            <a:off x="395288" y="549275"/>
            <a:ext cx="8424862" cy="55689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Para predecir el sentido de desplazamiento de una reacción se debe comparar los valores de Q y K.</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a:t>
            </a:r>
            <a:r>
              <a:rPr lang="es-AR" sz="2400" b="1">
                <a:solidFill>
                  <a:srgbClr val="1C4587"/>
                </a:solidFill>
                <a:latin typeface="Verdana" panose="020B0604030504040204"/>
                <a:ea typeface="Verdana" panose="020B0604030504040204"/>
                <a:cs typeface="Verdana" panose="020B0604030504040204"/>
                <a:sym typeface="Verdana" panose="020B0604030504040204"/>
              </a:rPr>
              <a:t>Q &gt; K</a:t>
            </a:r>
            <a:r>
              <a:rPr lang="es-AR" sz="2400" b="1">
                <a:solidFill>
                  <a:schemeClr val="dk1"/>
                </a:solidFill>
                <a:latin typeface="Verdana" panose="020B0604030504040204"/>
                <a:ea typeface="Verdana" panose="020B0604030504040204"/>
                <a:cs typeface="Verdana" panose="020B0604030504040204"/>
                <a:sym typeface="Verdana" panose="020B0604030504040204"/>
              </a:rPr>
              <a:t> significa que las concentraciones de los productos son demasiado altas (o las de los reactivos, demasiados bajas) para el equilibrio. Por lo tanto, para alcanzar el equilibrio, la reacción </a:t>
            </a:r>
            <a:r>
              <a:rPr lang="es-AR" sz="2400" b="1" i="1">
                <a:solidFill>
                  <a:schemeClr val="dk1"/>
                </a:solidFill>
                <a:latin typeface="Verdana" panose="020B0604030504040204"/>
                <a:ea typeface="Verdana" panose="020B0604030504040204"/>
                <a:cs typeface="Verdana" panose="020B0604030504040204"/>
                <a:sym typeface="Verdana" panose="020B0604030504040204"/>
              </a:rPr>
              <a:t>tiende </a:t>
            </a:r>
            <a:r>
              <a:rPr lang="es-AR" sz="2400" b="1">
                <a:solidFill>
                  <a:schemeClr val="dk1"/>
                </a:solidFill>
                <a:latin typeface="Verdana" panose="020B0604030504040204"/>
                <a:ea typeface="Verdana" panose="020B0604030504040204"/>
                <a:cs typeface="Verdana" panose="020B0604030504040204"/>
                <a:sym typeface="Verdana" panose="020B0604030504040204"/>
              </a:rPr>
              <a:t>a progresar hacia la formación de reactivos.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a:t>
            </a:r>
            <a:r>
              <a:rPr lang="es-AR" sz="2400" b="1">
                <a:solidFill>
                  <a:srgbClr val="1C4587"/>
                </a:solidFill>
                <a:latin typeface="Verdana" panose="020B0604030504040204"/>
                <a:ea typeface="Verdana" panose="020B0604030504040204"/>
                <a:cs typeface="Verdana" panose="020B0604030504040204"/>
                <a:sym typeface="Verdana" panose="020B0604030504040204"/>
              </a:rPr>
              <a:t>Q &lt; K</a:t>
            </a:r>
            <a:r>
              <a:rPr lang="es-AR" sz="2400" b="1">
                <a:solidFill>
                  <a:schemeClr val="dk1"/>
                </a:solidFill>
                <a:latin typeface="Verdana" panose="020B0604030504040204"/>
                <a:ea typeface="Verdana" panose="020B0604030504040204"/>
                <a:cs typeface="Verdana" panose="020B0604030504040204"/>
                <a:sym typeface="Verdana" panose="020B0604030504040204"/>
              </a:rPr>
              <a:t> la reacción tiende a progresar en el sentido directo, hacia la formación de productos.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a:t>
            </a:r>
            <a:r>
              <a:rPr lang="es-AR" sz="2400" b="1">
                <a:solidFill>
                  <a:srgbClr val="1C4587"/>
                </a:solidFill>
                <a:latin typeface="Verdana" panose="020B0604030504040204"/>
                <a:ea typeface="Verdana" panose="020B0604030504040204"/>
                <a:cs typeface="Verdana" panose="020B0604030504040204"/>
                <a:sym typeface="Verdana" panose="020B0604030504040204"/>
              </a:rPr>
              <a:t>Q = K </a:t>
            </a:r>
            <a:r>
              <a:rPr lang="es-AR" sz="2400" b="1">
                <a:solidFill>
                  <a:schemeClr val="dk1"/>
                </a:solidFill>
                <a:latin typeface="Verdana" panose="020B0604030504040204"/>
                <a:ea typeface="Verdana" panose="020B0604030504040204"/>
                <a:cs typeface="Verdana" panose="020B0604030504040204"/>
                <a:sym typeface="Verdana" panose="020B0604030504040204"/>
              </a:rPr>
              <a:t>la mezcla tiene su composición de equilibrio, no tiene tendencia a evolucionar en ningún sentido.</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315" name="Shape 315"/>
        <p:cNvGrpSpPr/>
        <p:nvPr/>
      </p:nvGrpSpPr>
      <p:grpSpPr>
        <a:xfrm>
          <a:off x="0" y="0"/>
          <a:ext cx="0" cy="0"/>
          <a:chOff x="0" y="0"/>
          <a:chExt cx="0" cy="0"/>
        </a:xfrm>
      </p:grpSpPr>
      <p:pic>
        <p:nvPicPr>
          <p:cNvPr id="316" name="Google Shape;316;p40" descr="equilibrio"/>
          <p:cNvPicPr preferRelativeResize="0"/>
          <p:nvPr/>
        </p:nvPicPr>
        <p:blipFill rotWithShape="1">
          <a:blip r:embed="rId1"/>
          <a:srcRect/>
          <a:stretch>
            <a:fillRect/>
          </a:stretch>
        </p:blipFill>
        <p:spPr>
          <a:xfrm>
            <a:off x="328300" y="209050"/>
            <a:ext cx="8608975" cy="63022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79" name="Shape 79"/>
        <p:cNvGrpSpPr/>
        <p:nvPr/>
      </p:nvGrpSpPr>
      <p:grpSpPr>
        <a:xfrm>
          <a:off x="0" y="0"/>
          <a:ext cx="0" cy="0"/>
          <a:chOff x="0" y="0"/>
          <a:chExt cx="0" cy="0"/>
        </a:xfrm>
      </p:grpSpPr>
      <p:sp>
        <p:nvSpPr>
          <p:cNvPr id="80" name="Google Shape;80;p5"/>
          <p:cNvSpPr/>
          <p:nvPr/>
        </p:nvSpPr>
        <p:spPr>
          <a:xfrm>
            <a:off x="250825" y="849694"/>
            <a:ext cx="8642400" cy="4339800"/>
          </a:xfrm>
          <a:prstGeom prst="rect">
            <a:avLst/>
          </a:prstGeom>
          <a:noFill/>
          <a:ln>
            <a:noFill/>
          </a:ln>
        </p:spPr>
        <p:txBody>
          <a:bodyPr spcFirstLastPara="1" wrap="square" lIns="91425" tIns="45700" rIns="91425" bIns="45700" anchor="ctr" anchorCtr="0">
            <a:spAutoFit/>
          </a:bodyPr>
          <a:lstStyle/>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Para indicar que la reacción procede tanto en sentido directo como en sentido inverso, usamos la flecha doble.</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a:solidFill>
                  <a:schemeClr val="dk1"/>
                </a:solidFill>
                <a:latin typeface="Verdana" panose="020B0604030504040204"/>
                <a:ea typeface="Verdana" panose="020B0604030504040204"/>
                <a:cs typeface="Verdana" panose="020B0604030504040204"/>
                <a:sym typeface="Verdana" panose="020B0604030504040204"/>
              </a:rPr>
              <a:t>                               </a:t>
            </a:r>
            <a:r>
              <a:rPr lang="es-AR" sz="3200" b="1">
                <a:solidFill>
                  <a:schemeClr val="dk1"/>
                </a:solidFill>
                <a:latin typeface="Verdana" panose="020B0604030504040204"/>
                <a:ea typeface="Verdana" panose="020B0604030504040204"/>
                <a:cs typeface="Verdana" panose="020B0604030504040204"/>
                <a:sym typeface="Verdana" panose="020B0604030504040204"/>
              </a:rPr>
              <a:t>A ⮀  B</a:t>
            </a:r>
            <a:endParaRPr lang="es-AR" sz="32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8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El hecho de que en el equilibrio, las </a:t>
            </a:r>
            <a:r>
              <a:rPr lang="es-AR" sz="2400" b="1" i="1">
                <a:solidFill>
                  <a:schemeClr val="dk1"/>
                </a:solidFill>
                <a:latin typeface="Verdana" panose="020B0604030504040204"/>
                <a:ea typeface="Verdana" panose="020B0604030504040204"/>
                <a:cs typeface="Verdana" panose="020B0604030504040204"/>
                <a:sym typeface="Verdana" panose="020B0604030504040204"/>
              </a:rPr>
              <a:t>concentraciones molares [A] y [B]</a:t>
            </a:r>
            <a:r>
              <a:rPr lang="es-AR" sz="2400">
                <a:solidFill>
                  <a:schemeClr val="dk1"/>
                </a:solidFill>
                <a:latin typeface="Verdana" panose="020B0604030504040204"/>
                <a:ea typeface="Verdana" panose="020B0604030504040204"/>
                <a:cs typeface="Verdana" panose="020B0604030504040204"/>
                <a:sym typeface="Verdana" panose="020B0604030504040204"/>
              </a:rPr>
              <a:t> </a:t>
            </a:r>
            <a:r>
              <a:rPr lang="es-AR" sz="2400" b="1">
                <a:solidFill>
                  <a:schemeClr val="dk1"/>
                </a:solidFill>
                <a:latin typeface="Verdana" panose="020B0604030504040204"/>
                <a:ea typeface="Verdana" panose="020B0604030504040204"/>
                <a:cs typeface="Verdana" panose="020B0604030504040204"/>
                <a:sym typeface="Verdana" panose="020B0604030504040204"/>
              </a:rPr>
              <a:t>no cambien, </a:t>
            </a:r>
            <a:r>
              <a:rPr lang="es-AR" sz="2400" b="1" u="sng">
                <a:solidFill>
                  <a:schemeClr val="dk1"/>
                </a:solidFill>
                <a:latin typeface="Verdana" panose="020B0604030504040204"/>
                <a:ea typeface="Verdana" panose="020B0604030504040204"/>
                <a:cs typeface="Verdana" panose="020B0604030504040204"/>
                <a:sym typeface="Verdana" panose="020B0604030504040204"/>
              </a:rPr>
              <a:t>no significa</a:t>
            </a:r>
            <a:r>
              <a:rPr lang="es-AR" sz="2400" b="1">
                <a:solidFill>
                  <a:schemeClr val="dk1"/>
                </a:solidFill>
                <a:latin typeface="Verdana" panose="020B0604030504040204"/>
                <a:ea typeface="Verdana" panose="020B0604030504040204"/>
                <a:cs typeface="Verdana" panose="020B0604030504040204"/>
                <a:sym typeface="Verdana" panose="020B0604030504040204"/>
              </a:rPr>
              <a:t> que A y B dejen de reaccionar.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u="sng">
                <a:solidFill>
                  <a:schemeClr val="dk1"/>
                </a:solidFill>
                <a:latin typeface="Verdana" panose="020B0604030504040204"/>
                <a:ea typeface="Verdana" panose="020B0604030504040204"/>
                <a:cs typeface="Verdana" panose="020B0604030504040204"/>
                <a:sym typeface="Verdana" panose="020B0604030504040204"/>
              </a:rPr>
              <a:t>A</a:t>
            </a:r>
            <a:r>
              <a:rPr lang="es-AR" sz="2400">
                <a:solidFill>
                  <a:schemeClr val="dk1"/>
                </a:solidFill>
                <a:latin typeface="Verdana" panose="020B0604030504040204"/>
                <a:ea typeface="Verdana" panose="020B0604030504040204"/>
                <a:cs typeface="Verdana" panose="020B0604030504040204"/>
                <a:sym typeface="Verdana" panose="020B0604030504040204"/>
              </a:rPr>
              <a:t> </a:t>
            </a:r>
            <a:r>
              <a:rPr lang="es-AR" sz="2400" b="1">
                <a:solidFill>
                  <a:schemeClr val="dk1"/>
                </a:solidFill>
                <a:latin typeface="Verdana" panose="020B0604030504040204"/>
                <a:ea typeface="Verdana" panose="020B0604030504040204"/>
                <a:cs typeface="Verdana" panose="020B0604030504040204"/>
                <a:sym typeface="Verdana" panose="020B0604030504040204"/>
              </a:rPr>
              <a:t>sigue convirtiéndose en </a:t>
            </a:r>
            <a:r>
              <a:rPr lang="es-AR" sz="2400" b="1" u="sng">
                <a:solidFill>
                  <a:schemeClr val="dk1"/>
                </a:solidFill>
                <a:latin typeface="Verdana" panose="020B0604030504040204"/>
                <a:ea typeface="Verdana" panose="020B0604030504040204"/>
                <a:cs typeface="Verdana" panose="020B0604030504040204"/>
                <a:sym typeface="Verdana" panose="020B0604030504040204"/>
              </a:rPr>
              <a:t>B</a:t>
            </a:r>
            <a:r>
              <a:rPr lang="es-AR" sz="2400" b="1">
                <a:solidFill>
                  <a:schemeClr val="dk1"/>
                </a:solidFill>
                <a:latin typeface="Verdana" panose="020B0604030504040204"/>
                <a:ea typeface="Verdana" panose="020B0604030504040204"/>
                <a:cs typeface="Verdana" panose="020B0604030504040204"/>
                <a:sym typeface="Verdana" panose="020B0604030504040204"/>
              </a:rPr>
              <a:t> y </a:t>
            </a:r>
            <a:r>
              <a:rPr lang="es-AR" sz="2400" b="1" u="sng">
                <a:solidFill>
                  <a:schemeClr val="dk1"/>
                </a:solidFill>
                <a:latin typeface="Verdana" panose="020B0604030504040204"/>
                <a:ea typeface="Verdana" panose="020B0604030504040204"/>
                <a:cs typeface="Verdana" panose="020B0604030504040204"/>
                <a:sym typeface="Verdana" panose="020B0604030504040204"/>
              </a:rPr>
              <a:t>B</a:t>
            </a:r>
            <a:r>
              <a:rPr lang="es-AR" sz="2400" b="1">
                <a:solidFill>
                  <a:schemeClr val="dk1"/>
                </a:solidFill>
                <a:latin typeface="Verdana" panose="020B0604030504040204"/>
                <a:ea typeface="Verdana" panose="020B0604030504040204"/>
                <a:cs typeface="Verdana" panose="020B0604030504040204"/>
                <a:sym typeface="Verdana" panose="020B0604030504040204"/>
              </a:rPr>
              <a:t> en </a:t>
            </a:r>
            <a:r>
              <a:rPr lang="es-AR" sz="2400" b="1" u="sng">
                <a:solidFill>
                  <a:schemeClr val="dk1"/>
                </a:solidFill>
                <a:latin typeface="Verdana" panose="020B0604030504040204"/>
                <a:ea typeface="Verdana" panose="020B0604030504040204"/>
                <a:cs typeface="Verdana" panose="020B0604030504040204"/>
                <a:sym typeface="Verdana" panose="020B0604030504040204"/>
              </a:rPr>
              <a:t>A</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u="sng">
                <a:solidFill>
                  <a:srgbClr val="1C4587"/>
                </a:solidFill>
                <a:latin typeface="Verdana" panose="020B0604030504040204"/>
                <a:ea typeface="Verdana" panose="020B0604030504040204"/>
                <a:cs typeface="Verdana" panose="020B0604030504040204"/>
                <a:sym typeface="Verdana" panose="020B0604030504040204"/>
              </a:rPr>
              <a:t>pero</a:t>
            </a:r>
            <a:r>
              <a:rPr lang="es-AR" sz="2400" u="sng">
                <a:solidFill>
                  <a:srgbClr val="1C4587"/>
                </a:solidFill>
                <a:latin typeface="Verdana" panose="020B0604030504040204"/>
                <a:ea typeface="Verdana" panose="020B0604030504040204"/>
                <a:cs typeface="Verdana" panose="020B0604030504040204"/>
                <a:sym typeface="Verdana" panose="020B0604030504040204"/>
              </a:rPr>
              <a:t> </a:t>
            </a:r>
            <a:r>
              <a:rPr lang="es-AR" sz="2400" b="1" i="1" u="sng">
                <a:solidFill>
                  <a:srgbClr val="1C4587"/>
                </a:solidFill>
                <a:latin typeface="Verdana" panose="020B0604030504040204"/>
                <a:ea typeface="Verdana" panose="020B0604030504040204"/>
                <a:cs typeface="Verdana" panose="020B0604030504040204"/>
                <a:sym typeface="Verdana" panose="020B0604030504040204"/>
              </a:rPr>
              <a:t>ambos procesos ocurren a la misma velocidad</a:t>
            </a:r>
            <a:r>
              <a:rPr lang="es-AR" sz="2400" b="1" i="1">
                <a:solidFill>
                  <a:srgbClr val="1C4587"/>
                </a:solidFill>
                <a:latin typeface="Verdana" panose="020B0604030504040204"/>
                <a:ea typeface="Verdana" panose="020B0604030504040204"/>
                <a:cs typeface="Verdana" panose="020B0604030504040204"/>
                <a:sym typeface="Verdana" panose="020B0604030504040204"/>
              </a:rPr>
              <a:t>. </a:t>
            </a:r>
            <a:endParaRPr>
              <a:solidFill>
                <a:srgbClr val="1C4587"/>
              </a:solidFill>
            </a:endParaRPr>
          </a:p>
        </p:txBody>
      </p:sp>
      <p:sp>
        <p:nvSpPr>
          <p:cNvPr id="81" name="Google Shape;81;p5"/>
          <p:cNvSpPr/>
          <p:nvPr/>
        </p:nvSpPr>
        <p:spPr>
          <a:xfrm>
            <a:off x="3765550" y="3214688"/>
            <a:ext cx="1612900" cy="2286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900">
                <a:solidFill>
                  <a:schemeClr val="dk1"/>
                </a:solidFill>
                <a:latin typeface="Verdana" panose="020B0604030504040204"/>
                <a:ea typeface="Verdana" panose="020B0604030504040204"/>
                <a:cs typeface="Verdana" panose="020B0604030504040204"/>
                <a:sym typeface="Verdana" panose="020B0604030504040204"/>
              </a:rPr>
              <a:t>                                    </a:t>
            </a:r>
            <a:endParaRPr sz="1800">
              <a:solidFill>
                <a:schemeClr val="dk1"/>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320" name="Shape 320"/>
        <p:cNvGrpSpPr/>
        <p:nvPr/>
      </p:nvGrpSpPr>
      <p:grpSpPr>
        <a:xfrm>
          <a:off x="0" y="0"/>
          <a:ext cx="0" cy="0"/>
          <a:chOff x="0" y="0"/>
          <a:chExt cx="0" cy="0"/>
        </a:xfrm>
      </p:grpSpPr>
      <p:sp>
        <p:nvSpPr>
          <p:cNvPr id="321" name="Google Shape;321;p41"/>
          <p:cNvSpPr txBox="1"/>
          <p:nvPr/>
        </p:nvSpPr>
        <p:spPr>
          <a:xfrm>
            <a:off x="0" y="0"/>
            <a:ext cx="9065100" cy="437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AR" sz="2400" b="1">
                <a:latin typeface="Verdana" panose="020B0604030504040204"/>
                <a:ea typeface="Verdana" panose="020B0604030504040204"/>
                <a:cs typeface="Verdana" panose="020B0604030504040204"/>
                <a:sym typeface="Verdana" panose="020B0604030504040204"/>
              </a:rPr>
              <a:t>Ejemplo:</a:t>
            </a:r>
            <a:endParaRPr sz="2400" b="1">
              <a:latin typeface="Verdana" panose="020B0604030504040204"/>
              <a:ea typeface="Verdana" panose="020B0604030504040204"/>
              <a:cs typeface="Verdana" panose="020B0604030504040204"/>
              <a:sym typeface="Verdana" panose="020B0604030504040204"/>
            </a:endParaRPr>
          </a:p>
          <a:p>
            <a:pPr marL="0" lvl="0" indent="0" algn="l" rtl="0">
              <a:spcBef>
                <a:spcPts val="0"/>
              </a:spcBef>
              <a:spcAft>
                <a:spcPts val="0"/>
              </a:spcAft>
              <a:buNone/>
            </a:pPr>
            <a:r>
              <a:rPr lang="es-AR" sz="2400" b="1">
                <a:latin typeface="Verdana" panose="020B0604030504040204"/>
                <a:ea typeface="Verdana" panose="020B0604030504040204"/>
                <a:cs typeface="Verdana" panose="020B0604030504040204"/>
                <a:sym typeface="Verdana" panose="020B0604030504040204"/>
              </a:rPr>
              <a:t>Diga si una mezcla en la cual [H2]=7,69.10-2</a:t>
            </a:r>
            <a:endParaRPr sz="2400" b="1">
              <a:latin typeface="Verdana" panose="020B0604030504040204"/>
              <a:ea typeface="Verdana" panose="020B0604030504040204"/>
              <a:cs typeface="Verdana" panose="020B0604030504040204"/>
              <a:sym typeface="Verdana" panose="020B0604030504040204"/>
            </a:endParaRPr>
          </a:p>
          <a:p>
            <a:pPr marL="0" lvl="0" indent="0" algn="l" rtl="0">
              <a:spcBef>
                <a:spcPts val="0"/>
              </a:spcBef>
              <a:spcAft>
                <a:spcPts val="0"/>
              </a:spcAft>
              <a:buNone/>
            </a:pPr>
            <a:endParaRPr sz="2400" b="1">
              <a:latin typeface="Verdana" panose="020B0604030504040204"/>
              <a:ea typeface="Verdana" panose="020B0604030504040204"/>
              <a:cs typeface="Verdana" panose="020B0604030504040204"/>
              <a:sym typeface="Verdana" panose="020B0604030504040204"/>
            </a:endParaRPr>
          </a:p>
          <a:p>
            <a:pPr marL="0" lvl="0" indent="0" algn="l" rtl="0">
              <a:spcBef>
                <a:spcPts val="0"/>
              </a:spcBef>
              <a:spcAft>
                <a:spcPts val="0"/>
              </a:spcAft>
              <a:buNone/>
            </a:pPr>
            <a:r>
              <a:rPr lang="es-AR" sz="2400" b="1">
                <a:latin typeface="Verdana" panose="020B0604030504040204"/>
                <a:ea typeface="Verdana" panose="020B0604030504040204"/>
                <a:cs typeface="Verdana" panose="020B0604030504040204"/>
                <a:sym typeface="Verdana" panose="020B0604030504040204"/>
              </a:rPr>
              <a:t>, [I2]= 3,45.10-4 y [HI]= 5,21.10-3 a 425,5oC </a:t>
            </a:r>
            <a:endParaRPr sz="2400" b="1">
              <a:latin typeface="Verdana" panose="020B0604030504040204"/>
              <a:ea typeface="Verdana" panose="020B0604030504040204"/>
              <a:cs typeface="Verdana" panose="020B0604030504040204"/>
              <a:sym typeface="Verdana" panose="020B0604030504040204"/>
            </a:endParaRPr>
          </a:p>
          <a:p>
            <a:pPr marL="0" lvl="0" indent="0" algn="l" rtl="0">
              <a:spcBef>
                <a:spcPts val="0"/>
              </a:spcBef>
              <a:spcAft>
                <a:spcPts val="0"/>
              </a:spcAft>
              <a:buNone/>
            </a:pPr>
            <a:r>
              <a:rPr lang="es-AR" sz="2400" b="1">
                <a:latin typeface="Verdana" panose="020B0604030504040204"/>
                <a:ea typeface="Verdana" panose="020B0604030504040204"/>
                <a:cs typeface="Verdana" panose="020B0604030504040204"/>
                <a:sym typeface="Verdana" panose="020B0604030504040204"/>
              </a:rPr>
              <a:t>se encuentra en equilibrio o si se produce una reacción para alcanzarlo. </a:t>
            </a:r>
            <a:endParaRPr sz="2400" b="1">
              <a:latin typeface="Verdana" panose="020B0604030504040204"/>
              <a:ea typeface="Verdana" panose="020B0604030504040204"/>
              <a:cs typeface="Verdana" panose="020B0604030504040204"/>
              <a:sym typeface="Verdana" panose="020B0604030504040204"/>
            </a:endParaRPr>
          </a:p>
          <a:p>
            <a:pPr marL="0" lvl="0" indent="0" algn="l" rtl="0">
              <a:spcBef>
                <a:spcPts val="0"/>
              </a:spcBef>
              <a:spcAft>
                <a:spcPts val="0"/>
              </a:spcAft>
              <a:buNone/>
            </a:pPr>
            <a:r>
              <a:rPr lang="es-AR" sz="2400" b="1">
                <a:latin typeface="Verdana" panose="020B0604030504040204"/>
                <a:ea typeface="Verdana" panose="020B0604030504040204"/>
                <a:cs typeface="Verdana" panose="020B0604030504040204"/>
                <a:sym typeface="Verdana" panose="020B0604030504040204"/>
              </a:rPr>
              <a:t>En caso de que se efectúe la reacción ¿en qué sentido se llevará a cabo? El valor de Kc para el equilibrio es 54,5.</a:t>
            </a:r>
            <a:endParaRPr sz="2400" b="1">
              <a:latin typeface="Verdana" panose="020B0604030504040204"/>
              <a:ea typeface="Verdana" panose="020B0604030504040204"/>
              <a:cs typeface="Verdana" panose="020B0604030504040204"/>
              <a:sym typeface="Verdana" panose="020B0604030504040204"/>
            </a:endParaRPr>
          </a:p>
          <a:p>
            <a:pPr marL="0" lvl="0" indent="0" algn="l" rtl="0">
              <a:spcBef>
                <a:spcPts val="0"/>
              </a:spcBef>
              <a:spcAft>
                <a:spcPts val="0"/>
              </a:spcAft>
              <a:buNone/>
            </a:pPr>
            <a:endParaRPr sz="2400" b="1">
              <a:latin typeface="Verdana" panose="020B0604030504040204"/>
              <a:ea typeface="Verdana" panose="020B0604030504040204"/>
              <a:cs typeface="Verdana" panose="020B0604030504040204"/>
              <a:sym typeface="Verdana" panose="020B0604030504040204"/>
            </a:endParaRPr>
          </a:p>
          <a:p>
            <a:pPr marL="0" lvl="0" indent="0" algn="l" rtl="0">
              <a:spcBef>
                <a:spcPts val="0"/>
              </a:spcBef>
              <a:spcAft>
                <a:spcPts val="0"/>
              </a:spcAft>
              <a:buNone/>
            </a:pPr>
            <a:r>
              <a:rPr lang="es-AR" sz="3200" b="1">
                <a:latin typeface="Verdana" panose="020B0604030504040204"/>
                <a:ea typeface="Verdana" panose="020B0604030504040204"/>
                <a:cs typeface="Verdana" panose="020B0604030504040204"/>
                <a:sym typeface="Verdana" panose="020B0604030504040204"/>
              </a:rPr>
              <a:t>            H2(g) +I2 (g)  2HI (g)</a:t>
            </a:r>
            <a:endParaRPr sz="3200" b="1">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326" name="Shape 326"/>
        <p:cNvGrpSpPr/>
        <p:nvPr/>
      </p:nvGrpSpPr>
      <p:grpSpPr>
        <a:xfrm>
          <a:off x="0" y="0"/>
          <a:ext cx="0" cy="0"/>
          <a:chOff x="0" y="0"/>
          <a:chExt cx="0" cy="0"/>
        </a:xfrm>
      </p:grpSpPr>
      <p:sp>
        <p:nvSpPr>
          <p:cNvPr id="327" name="Google Shape;327;g1f41644e11d_0_24"/>
          <p:cNvSpPr txBox="1"/>
          <p:nvPr>
            <p:ph type="sldNum" idx="12"/>
          </p:nvPr>
        </p:nvSpPr>
        <p:spPr>
          <a:xfrm>
            <a:off x="8472458" y="6217622"/>
            <a:ext cx="548700" cy="5247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None/>
            </a:pPr>
            <a:fld id="{00000000-1234-1234-1234-123412341234}" type="slidenum">
              <a:rPr lang="es-AR"/>
            </a:fld>
            <a:endParaRPr lang="es-AR"/>
          </a:p>
        </p:txBody>
      </p:sp>
      <p:sp>
        <p:nvSpPr>
          <p:cNvPr id="328" name="Google Shape;328;g1f41644e11d_0_24"/>
          <p:cNvSpPr txBox="1"/>
          <p:nvPr/>
        </p:nvSpPr>
        <p:spPr>
          <a:xfrm>
            <a:off x="0" y="0"/>
            <a:ext cx="9021000" cy="572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AR" sz="2400" b="1">
                <a:solidFill>
                  <a:srgbClr val="FF0000"/>
                </a:solidFill>
              </a:rPr>
              <a:t>Ejercitación 7:</a:t>
            </a:r>
            <a:endParaRPr sz="2400" b="1">
              <a:solidFill>
                <a:srgbClr val="FF0000"/>
              </a:solidFill>
            </a:endParaRPr>
          </a:p>
          <a:p>
            <a:pPr marL="0" lvl="0" indent="0" algn="l" rtl="0">
              <a:spcBef>
                <a:spcPts val="0"/>
              </a:spcBef>
              <a:spcAft>
                <a:spcPts val="0"/>
              </a:spcAft>
              <a:buNone/>
            </a:pPr>
            <a:r>
              <a:rPr lang="es-AR" sz="2400" b="1"/>
              <a:t>Para el equilibrio </a:t>
            </a:r>
            <a:endParaRPr sz="2400" b="1"/>
          </a:p>
          <a:p>
            <a:pPr marL="0" lvl="0" indent="0" algn="l" rtl="0">
              <a:spcBef>
                <a:spcPts val="0"/>
              </a:spcBef>
              <a:spcAft>
                <a:spcPts val="0"/>
              </a:spcAft>
              <a:buNone/>
            </a:pPr>
            <a:endParaRPr sz="2400" b="1"/>
          </a:p>
          <a:p>
            <a:pPr marL="0" lvl="0" indent="0" algn="l" rtl="0">
              <a:spcBef>
                <a:spcPts val="0"/>
              </a:spcBef>
              <a:spcAft>
                <a:spcPts val="0"/>
              </a:spcAft>
              <a:buNone/>
            </a:pPr>
            <a:r>
              <a:rPr lang="es-AR" sz="2400" b="1"/>
              <a:t>                                                                         Kc= 6,4.10-7</a:t>
            </a:r>
            <a:endParaRPr sz="2400" b="1"/>
          </a:p>
          <a:p>
            <a:pPr marL="0" lvl="0" indent="0" algn="l" rtl="0">
              <a:spcBef>
                <a:spcPts val="0"/>
              </a:spcBef>
              <a:spcAft>
                <a:spcPts val="0"/>
              </a:spcAft>
              <a:buNone/>
            </a:pPr>
            <a:endParaRPr sz="2400" b="1"/>
          </a:p>
          <a:p>
            <a:pPr marL="0" lvl="0" indent="0" algn="just" rtl="0">
              <a:spcBef>
                <a:spcPts val="0"/>
              </a:spcBef>
              <a:spcAft>
                <a:spcPts val="0"/>
              </a:spcAft>
              <a:buNone/>
            </a:pPr>
            <a:r>
              <a:rPr lang="es-AR" sz="2400" b="1"/>
              <a:t>Indique si cada una de las siguientes mezclas se encuentra en equilibrio. En caso de que la mezcla no esté en el equilibrio, indique si la reacción se verifica hacia la izquierda o hacia la derecha para alcanzar el equilibrio:</a:t>
            </a:r>
            <a:endParaRPr sz="2400" b="1"/>
          </a:p>
          <a:p>
            <a:pPr marL="0" lvl="0" indent="0" algn="just" rtl="0">
              <a:spcBef>
                <a:spcPts val="0"/>
              </a:spcBef>
              <a:spcAft>
                <a:spcPts val="0"/>
              </a:spcAft>
              <a:buNone/>
            </a:pPr>
            <a:endParaRPr sz="2400" b="1"/>
          </a:p>
          <a:p>
            <a:pPr marL="0" lvl="0" indent="0" algn="l" rtl="0">
              <a:spcBef>
                <a:spcPts val="0"/>
              </a:spcBef>
              <a:spcAft>
                <a:spcPts val="0"/>
              </a:spcAft>
              <a:buNone/>
            </a:pPr>
            <a:r>
              <a:rPr lang="es-AR" sz="2400" b="1"/>
              <a:t>a) [CO2]= 5,3.10-2   [CO]= 3,6.10-4   [O2]= 2,4.10-3</a:t>
            </a:r>
            <a:endParaRPr sz="2400" b="1"/>
          </a:p>
          <a:p>
            <a:pPr marL="0" lvl="0" indent="0" algn="l" rtl="0">
              <a:spcBef>
                <a:spcPts val="0"/>
              </a:spcBef>
              <a:spcAft>
                <a:spcPts val="0"/>
              </a:spcAft>
              <a:buNone/>
            </a:pPr>
            <a:endParaRPr sz="2400" b="1"/>
          </a:p>
          <a:p>
            <a:pPr marL="0" lvl="0" indent="0" algn="l" rtl="0">
              <a:spcBef>
                <a:spcPts val="0"/>
              </a:spcBef>
              <a:spcAft>
                <a:spcPts val="0"/>
              </a:spcAft>
              <a:buNone/>
            </a:pPr>
            <a:r>
              <a:rPr lang="es-AR" sz="2400" b="1"/>
              <a:t>b) [CO2]= 1,78.10-1  [CO]= 2,1.10-2  [O2]= 5,7.10-5</a:t>
            </a:r>
            <a:endParaRPr sz="2400" b="1"/>
          </a:p>
          <a:p>
            <a:pPr marL="0" lvl="0" indent="0" algn="l" rtl="0">
              <a:spcBef>
                <a:spcPts val="0"/>
              </a:spcBef>
              <a:spcAft>
                <a:spcPts val="0"/>
              </a:spcAft>
              <a:buNone/>
            </a:pPr>
            <a:endParaRPr sz="2400" b="1"/>
          </a:p>
          <a:p>
            <a:pPr marL="0" lvl="0" indent="0" algn="l" rtl="0">
              <a:spcBef>
                <a:spcPts val="0"/>
              </a:spcBef>
              <a:spcAft>
                <a:spcPts val="0"/>
              </a:spcAft>
              <a:buNone/>
            </a:pPr>
            <a:r>
              <a:rPr lang="es-AR" sz="2400" b="1"/>
              <a:t>c) [CO2]= 1,0310-1   [CO]= 2,4.10-2  [O2]= 1,18.10-5</a:t>
            </a:r>
            <a:endParaRPr sz="2400" b="1"/>
          </a:p>
        </p:txBody>
      </p:sp>
      <p:pic>
        <p:nvPicPr>
          <p:cNvPr id="329" name="Google Shape;329;g1f41644e11d_0_24"/>
          <p:cNvPicPr preferRelativeResize="0"/>
          <p:nvPr/>
        </p:nvPicPr>
        <p:blipFill>
          <a:blip r:embed="rId1"/>
          <a:stretch>
            <a:fillRect/>
          </a:stretch>
        </p:blipFill>
        <p:spPr>
          <a:xfrm>
            <a:off x="487525" y="918650"/>
            <a:ext cx="5641667" cy="740825"/>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333" name="Shape 333"/>
        <p:cNvGrpSpPr/>
        <p:nvPr/>
      </p:nvGrpSpPr>
      <p:grpSpPr>
        <a:xfrm>
          <a:off x="0" y="0"/>
          <a:ext cx="0" cy="0"/>
          <a:chOff x="0" y="0"/>
          <a:chExt cx="0" cy="0"/>
        </a:xfrm>
      </p:grpSpPr>
      <p:sp>
        <p:nvSpPr>
          <p:cNvPr id="334" name="Google Shape;334;p42"/>
          <p:cNvSpPr/>
          <p:nvPr/>
        </p:nvSpPr>
        <p:spPr>
          <a:xfrm>
            <a:off x="468313" y="221804"/>
            <a:ext cx="8353425" cy="6001643"/>
          </a:xfrm>
          <a:prstGeom prst="rect">
            <a:avLst/>
          </a:prstGeom>
          <a:noFill/>
          <a:ln>
            <a:noFill/>
          </a:ln>
        </p:spPr>
        <p:txBody>
          <a:bodyPr spcFirstLastPara="1" wrap="square" lIns="91425" tIns="45700" rIns="91425" bIns="45700" anchor="ctr" anchorCtr="0">
            <a:spAutoFit/>
          </a:bodyPr>
          <a:lstStyle/>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400" b="1" u="sng">
                <a:solidFill>
                  <a:schemeClr val="dk1"/>
                </a:solidFill>
                <a:latin typeface="Verdana" panose="020B0604030504040204"/>
                <a:ea typeface="Verdana" panose="020B0604030504040204"/>
                <a:cs typeface="Verdana" panose="020B0604030504040204"/>
                <a:sym typeface="Verdana" panose="020B0604030504040204"/>
              </a:rPr>
              <a:t>Cálculo de las concentraciones de equilibrio</a:t>
            </a:r>
            <a:endParaRPr lang="es-AR" sz="2400" b="1" u="sng">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En muchas situaciones, conocemos el valor de la constante de equilibrio y de las concentraciones iniciales de todas las especies, y debemos determinar las concentraciones en el equilibrio.</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La estequiometría de la reacción, nos proporciona la relación entre los cambios de concentración de todos los reactivos y productos.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i="1">
                <a:solidFill>
                  <a:schemeClr val="dk1"/>
                </a:solidFill>
                <a:latin typeface="Verdana" panose="020B0604030504040204"/>
                <a:ea typeface="Verdana" panose="020B0604030504040204"/>
                <a:cs typeface="Verdana" panose="020B0604030504040204"/>
                <a:sym typeface="Verdana" panose="020B0604030504040204"/>
              </a:rPr>
              <a:t>La idea clave es que los cambios en las concentraciones o en las presiones parciales de cada componente, están relacionados mediante la estequiometría de la reacción.</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338" name="Shape 338"/>
        <p:cNvGrpSpPr/>
        <p:nvPr/>
      </p:nvGrpSpPr>
      <p:grpSpPr>
        <a:xfrm>
          <a:off x="0" y="0"/>
          <a:ext cx="0" cy="0"/>
          <a:chOff x="0" y="0"/>
          <a:chExt cx="0" cy="0"/>
        </a:xfrm>
      </p:grpSpPr>
      <p:sp>
        <p:nvSpPr>
          <p:cNvPr id="339" name="Google Shape;339;p43"/>
          <p:cNvSpPr/>
          <p:nvPr/>
        </p:nvSpPr>
        <p:spPr>
          <a:xfrm>
            <a:off x="250825" y="3062300"/>
            <a:ext cx="8893200" cy="37956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Ejercitación 8: </a:t>
            </a:r>
            <a:endParaRPr sz="2400" b="1">
              <a:solidFill>
                <a:srgbClr val="FF0000"/>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En un recipiente de 5L se coloca una mezcla de 5.10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-3 </a:t>
            </a:r>
            <a:r>
              <a:rPr lang="es-AR" sz="2400" b="1">
                <a:solidFill>
                  <a:schemeClr val="dk1"/>
                </a:solidFill>
                <a:latin typeface="Verdana" panose="020B0604030504040204"/>
                <a:ea typeface="Verdana" panose="020B0604030504040204"/>
                <a:cs typeface="Verdana" panose="020B0604030504040204"/>
                <a:sym typeface="Verdana" panose="020B0604030504040204"/>
              </a:rPr>
              <a:t>mol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y 2.10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M de I</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a 448 °C y se deja que llegue al equilibrio. En el equilibrio [HI]=1,87.10</a:t>
            </a:r>
            <a:r>
              <a:rPr lang="es-AR" sz="2400" b="1" baseline="30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mol/L. Calcular K</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C</a:t>
            </a:r>
            <a:r>
              <a:rPr lang="es-AR" sz="2400" b="1">
                <a:solidFill>
                  <a:schemeClr val="dk1"/>
                </a:solidFill>
                <a:latin typeface="Verdana" panose="020B0604030504040204"/>
                <a:ea typeface="Verdana" panose="020B0604030504040204"/>
                <a:cs typeface="Verdana" panose="020B0604030504040204"/>
                <a:sym typeface="Verdana" panose="020B0604030504040204"/>
              </a:rPr>
              <a:t> a 448°C para la reacción:</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I</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2HI (g)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VER EJERCITACIÓN 9</a:t>
            </a:r>
            <a:endParaRPr sz="2400" b="1">
              <a:solidFill>
                <a:srgbClr val="FF0000"/>
              </a:solidFill>
              <a:latin typeface="Verdana" panose="020B0604030504040204"/>
              <a:ea typeface="Verdana" panose="020B0604030504040204"/>
              <a:cs typeface="Verdana" panose="020B0604030504040204"/>
              <a:sym typeface="Verdana" panose="020B0604030504040204"/>
            </a:endParaRPr>
          </a:p>
        </p:txBody>
      </p:sp>
      <p:sp>
        <p:nvSpPr>
          <p:cNvPr id="340" name="Google Shape;340;p43"/>
          <p:cNvSpPr/>
          <p:nvPr/>
        </p:nvSpPr>
        <p:spPr>
          <a:xfrm>
            <a:off x="468313" y="765175"/>
            <a:ext cx="8351837" cy="22828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Se deben tabular las concentraciones iniciales, los cambios de éstas y las concentraciones finales de equilibrio. Generalmente se emplea la expresión de equilibrio para deducir una ecuación de la que se despeja una concentración o una presión desconocida.</a:t>
            </a: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344" name="Shape 344"/>
        <p:cNvGrpSpPr/>
        <p:nvPr/>
      </p:nvGrpSpPr>
      <p:grpSpPr>
        <a:xfrm>
          <a:off x="0" y="0"/>
          <a:ext cx="0" cy="0"/>
          <a:chOff x="0" y="0"/>
          <a:chExt cx="0" cy="0"/>
        </a:xfrm>
      </p:grpSpPr>
      <p:sp>
        <p:nvSpPr>
          <p:cNvPr id="345" name="Google Shape;345;p44"/>
          <p:cNvSpPr/>
          <p:nvPr/>
        </p:nvSpPr>
        <p:spPr>
          <a:xfrm>
            <a:off x="323528" y="1256735"/>
            <a:ext cx="8424936" cy="3662541"/>
          </a:xfrm>
          <a:prstGeom prst="rect">
            <a:avLst/>
          </a:prstGeom>
          <a:no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r>
              <a:rPr lang="es-AR" sz="2800" b="1" u="sng">
                <a:solidFill>
                  <a:srgbClr val="073763"/>
                </a:solidFill>
                <a:latin typeface="Verdana" panose="020B0604030504040204"/>
                <a:ea typeface="Verdana" panose="020B0604030504040204"/>
                <a:cs typeface="Verdana" panose="020B0604030504040204"/>
                <a:sym typeface="Verdana" panose="020B0604030504040204"/>
              </a:rPr>
              <a:t>PRINCIPIO DE LE CHATELIER</a:t>
            </a:r>
            <a:r>
              <a:rPr lang="es-AR" sz="2000" b="1" u="sng">
                <a:solidFill>
                  <a:srgbClr val="073763"/>
                </a:solidFill>
                <a:latin typeface="Verdana" panose="020B0604030504040204"/>
                <a:ea typeface="Verdana" panose="020B0604030504040204"/>
                <a:cs typeface="Verdana" panose="020B0604030504040204"/>
                <a:sym typeface="Verdana" panose="020B0604030504040204"/>
              </a:rPr>
              <a:t> </a:t>
            </a:r>
            <a:endParaRPr>
              <a:solidFill>
                <a:srgbClr val="073763"/>
              </a:solidFill>
            </a:endParaRPr>
          </a:p>
          <a:p>
            <a:pPr marL="0" marR="0" lvl="0" indent="0" algn="ctr" rtl="0">
              <a:spcBef>
                <a:spcPts val="0"/>
              </a:spcBef>
              <a:spcAft>
                <a:spcPts val="0"/>
              </a:spcAft>
              <a:buNone/>
            </a:pPr>
            <a:endParaRPr sz="20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ctr" rtl="0">
              <a:spcBef>
                <a:spcPts val="0"/>
              </a:spcBef>
              <a:spcAft>
                <a:spcPts val="0"/>
              </a:spcAft>
              <a:buNone/>
            </a:pPr>
            <a:endParaRPr sz="20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ctr" rtl="0">
              <a:spcBef>
                <a:spcPts val="0"/>
              </a:spcBef>
              <a:spcAft>
                <a:spcPts val="0"/>
              </a:spcAft>
              <a:buNone/>
            </a:pPr>
            <a:endParaRPr sz="20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Los equilibrios químicos son dinámicos y por ello responden a los cambios de las condiciones experimentales. Estos cambios pueden desplazar la posición del equilibrio para hacer que se forme mayor o menor cantidad del producto deseado.</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349" name="Shape 349"/>
        <p:cNvGrpSpPr/>
        <p:nvPr/>
      </p:nvGrpSpPr>
      <p:grpSpPr>
        <a:xfrm>
          <a:off x="0" y="0"/>
          <a:ext cx="0" cy="0"/>
          <a:chOff x="0" y="0"/>
          <a:chExt cx="0" cy="0"/>
        </a:xfrm>
      </p:grpSpPr>
      <p:sp>
        <p:nvSpPr>
          <p:cNvPr id="350" name="Google Shape;350;p45"/>
          <p:cNvSpPr/>
          <p:nvPr/>
        </p:nvSpPr>
        <p:spPr>
          <a:xfrm>
            <a:off x="107504" y="1556792"/>
            <a:ext cx="8820150" cy="374332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Le Chatelier </a:t>
            </a:r>
            <a:r>
              <a:rPr lang="es-AR" sz="2400">
                <a:solidFill>
                  <a:schemeClr val="dk1"/>
                </a:solidFill>
                <a:latin typeface="Verdana" panose="020B0604030504040204"/>
                <a:ea typeface="Verdana" panose="020B0604030504040204"/>
                <a:cs typeface="Verdana" panose="020B0604030504040204"/>
                <a:sym typeface="Verdana" panose="020B0604030504040204"/>
              </a:rPr>
              <a:t>encontró un principio general para predecir hacia donde tiende a cambiar la composición de una mezcla de reacción en equilibrio cuando cambian las condiciones: </a:t>
            </a:r>
            <a:endParaRPr sz="24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i="1">
                <a:solidFill>
                  <a:schemeClr val="accent1">
                    <a:lumMod val="50000"/>
                  </a:schemeClr>
                </a:solidFill>
                <a:latin typeface="Verdana" panose="020B0604030504040204"/>
                <a:ea typeface="Verdana" panose="020B0604030504040204"/>
                <a:cs typeface="Verdana" panose="020B0604030504040204"/>
                <a:sym typeface="Verdana" panose="020B0604030504040204"/>
              </a:rPr>
              <a:t>Si un sistema en equilibrio es perturbado por un cambio de temperatura, presión o concentración de uno de los componentes, el sistema desplazará su posición de equilibrio de modo que se minimice el efecto de la perturbación.</a:t>
            </a:r>
            <a:endParaRPr lang="es-AR" sz="2400" b="1" i="1">
              <a:solidFill>
                <a:schemeClr val="accent1">
                  <a:lumMod val="50000"/>
                </a:schemeClr>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lang="es-AR" sz="2400" b="1" i="1">
              <a:solidFill>
                <a:schemeClr val="accent1">
                  <a:lumMod val="50000"/>
                </a:schemeClr>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354" name="Shape 354"/>
        <p:cNvGrpSpPr/>
        <p:nvPr/>
      </p:nvGrpSpPr>
      <p:grpSpPr>
        <a:xfrm>
          <a:off x="0" y="0"/>
          <a:ext cx="0" cy="0"/>
          <a:chOff x="0" y="0"/>
          <a:chExt cx="0" cy="0"/>
        </a:xfrm>
      </p:grpSpPr>
      <p:sp>
        <p:nvSpPr>
          <p:cNvPr id="355" name="Google Shape;355;p46"/>
          <p:cNvSpPr/>
          <p:nvPr/>
        </p:nvSpPr>
        <p:spPr>
          <a:xfrm>
            <a:off x="591700" y="1972326"/>
            <a:ext cx="7848600" cy="230568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 Adición o eliminación de reactivos o productos </a:t>
            </a:r>
            <a:r>
              <a:rPr lang="es-ES" altLang="es-AR" sz="2400" b="1">
                <a:solidFill>
                  <a:srgbClr val="FF0000"/>
                </a:solidFill>
                <a:latin typeface="Verdana" panose="020B0604030504040204"/>
                <a:ea typeface="Verdana" panose="020B0604030504040204"/>
                <a:cs typeface="Verdana" panose="020B0604030504040204"/>
                <a:sym typeface="Verdana" panose="020B0604030504040204"/>
              </a:rPr>
              <a:t>(Cambios de concentración)</a:t>
            </a:r>
            <a:endParaRPr lang="es-AR" sz="2400" b="1">
              <a:solidFill>
                <a:srgbClr val="FF0000"/>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rgbClr val="FF0000"/>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 Cambios en la presión</a:t>
            </a:r>
            <a:endParaRPr lang="es-AR" sz="2400" b="1">
              <a:solidFill>
                <a:srgbClr val="FF0000"/>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rgbClr val="FF0000"/>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rgbClr val="FF0000"/>
                </a:solidFill>
                <a:latin typeface="Verdana" panose="020B0604030504040204"/>
                <a:ea typeface="Verdana" panose="020B0604030504040204"/>
                <a:cs typeface="Verdana" panose="020B0604030504040204"/>
                <a:sym typeface="Verdana" panose="020B0604030504040204"/>
              </a:rPr>
              <a:t>● Cambio de la temperatura</a:t>
            </a:r>
            <a:endParaRPr lang="es-AR" sz="2400" b="1">
              <a:solidFill>
                <a:srgbClr val="FF0000"/>
              </a:solidFill>
              <a:latin typeface="Verdana" panose="020B0604030504040204"/>
              <a:ea typeface="Verdana" panose="020B0604030504040204"/>
              <a:cs typeface="Verdana" panose="020B0604030504040204"/>
              <a:sym typeface="Verdana" panose="020B0604030504040204"/>
            </a:endParaRPr>
          </a:p>
        </p:txBody>
      </p:sp>
      <p:sp>
        <p:nvSpPr>
          <p:cNvPr id="356" name="Google Shape;356;p46"/>
          <p:cNvSpPr/>
          <p:nvPr/>
        </p:nvSpPr>
        <p:spPr>
          <a:xfrm>
            <a:off x="323850" y="425450"/>
            <a:ext cx="8424863" cy="8223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Consideraremos tres formas de perturbar un equilibrio químico:</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360" name="Shape 360"/>
        <p:cNvGrpSpPr/>
        <p:nvPr/>
      </p:nvGrpSpPr>
      <p:grpSpPr>
        <a:xfrm>
          <a:off x="0" y="0"/>
          <a:ext cx="0" cy="0"/>
          <a:chOff x="0" y="0"/>
          <a:chExt cx="0" cy="0"/>
        </a:xfrm>
      </p:grpSpPr>
      <p:sp>
        <p:nvSpPr>
          <p:cNvPr id="361" name="Google Shape;361;p47"/>
          <p:cNvSpPr/>
          <p:nvPr/>
        </p:nvSpPr>
        <p:spPr>
          <a:xfrm>
            <a:off x="323850" y="1484784"/>
            <a:ext cx="8497888" cy="4152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i="1">
                <a:solidFill>
                  <a:srgbClr val="FF0000"/>
                </a:solidFill>
                <a:latin typeface="Verdana" panose="020B0604030504040204"/>
                <a:ea typeface="Verdana" panose="020B0604030504040204"/>
                <a:cs typeface="Verdana" panose="020B0604030504040204"/>
                <a:sym typeface="Verdana" panose="020B0604030504040204"/>
              </a:rPr>
              <a:t>Adición o eliminación de reactivos o productos: </a:t>
            </a:r>
            <a:endParaRPr lang="es-AR" sz="2400" b="1" i="1">
              <a:solidFill>
                <a:srgbClr val="FF0000"/>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a un sistema químico en equilibrio agregamos una sustancia (ya sea un reactivo o un producto), la reacción se desplazará para reestablecer el equilibrio, consumiendo parte de la sustancia adicionada.</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La eliminación de una sustancia da por resultado que la reacción se lleve a cabo en el sentido en que se forma mayor cantidad de dicha sustancia.</a:t>
            </a: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365" name="Shape 365"/>
        <p:cNvGrpSpPr/>
        <p:nvPr/>
      </p:nvGrpSpPr>
      <p:grpSpPr>
        <a:xfrm>
          <a:off x="0" y="0"/>
          <a:ext cx="0" cy="0"/>
          <a:chOff x="0" y="0"/>
          <a:chExt cx="0" cy="0"/>
        </a:xfrm>
      </p:grpSpPr>
      <p:sp>
        <p:nvSpPr>
          <p:cNvPr id="366" name="Google Shape;366;p48"/>
          <p:cNvSpPr/>
          <p:nvPr/>
        </p:nvSpPr>
        <p:spPr>
          <a:xfrm>
            <a:off x="250825" y="1036638"/>
            <a:ext cx="8569325" cy="4189412"/>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Ejemplo:</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ctr"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+ 3H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2NH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 </a:t>
            </a:r>
            <a:r>
              <a:rPr lang="es-AR" sz="2400" b="1">
                <a:solidFill>
                  <a:schemeClr val="dk1"/>
                </a:solidFill>
                <a:latin typeface="Verdana" panose="020B0604030504040204"/>
                <a:ea typeface="Verdana" panose="020B0604030504040204"/>
                <a:cs typeface="Verdana" panose="020B0604030504040204"/>
                <a:sym typeface="Verdana" panose="020B0604030504040204"/>
              </a:rPr>
              <a:t>(g)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agregamos 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 </a:t>
            </a:r>
            <a:r>
              <a:rPr lang="es-AR" sz="2400" b="1">
                <a:solidFill>
                  <a:schemeClr val="dk1"/>
                </a:solidFill>
                <a:latin typeface="Verdana" panose="020B0604030504040204"/>
                <a:ea typeface="Verdana" panose="020B0604030504040204"/>
                <a:cs typeface="Verdana" panose="020B0604030504040204"/>
                <a:sym typeface="Verdana" panose="020B0604030504040204"/>
              </a:rPr>
              <a:t>(g) o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el equilibrio se desplaza hacia la formación de productos (</a:t>
            </a:r>
            <a:r>
              <a:rPr lang="es-AR" sz="2800" b="1">
                <a:solidFill>
                  <a:schemeClr val="dk1"/>
                </a:solidFill>
                <a:latin typeface="Verdana" panose="020B0604030504040204"/>
                <a:ea typeface="Verdana" panose="020B0604030504040204"/>
                <a:cs typeface="Verdana" panose="020B0604030504040204"/>
                <a:sym typeface="Verdana" panose="020B0604030504040204"/>
              </a:rPr>
              <a:t>→</a:t>
            </a:r>
            <a:r>
              <a:rPr lang="es-AR" sz="2400">
                <a:solidFill>
                  <a:schemeClr val="dk1"/>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agregamos NH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 el equilibrio se desplaza hacia la formación de reactivos (</a:t>
            </a:r>
            <a:r>
              <a:rPr lang="es-AR" sz="2800" b="1">
                <a:solidFill>
                  <a:schemeClr val="dk1"/>
                </a:solidFill>
                <a:latin typeface="Verdana" panose="020B0604030504040204"/>
                <a:ea typeface="Verdana" panose="020B0604030504040204"/>
                <a:cs typeface="Verdana" panose="020B0604030504040204"/>
                <a:sym typeface="Verdana" panose="020B0604030504040204"/>
              </a:rPr>
              <a:t>←</a:t>
            </a:r>
            <a:r>
              <a:rPr lang="es-AR" sz="2400">
                <a:solidFill>
                  <a:schemeClr val="dk1"/>
                </a:solidFill>
                <a:latin typeface="Verdana" panose="020B0604030504040204"/>
                <a:ea typeface="Verdana" panose="020B0604030504040204"/>
                <a:cs typeface="Verdana" panose="020B0604030504040204"/>
                <a:sym typeface="Verdana" panose="020B0604030504040204"/>
              </a:rPr>
              <a:t>)</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quitamos  NH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  el equilibrio se desplaza  hacia la formación de productos (</a:t>
            </a:r>
            <a:r>
              <a:rPr lang="es-AR" sz="2800" b="1">
                <a:solidFill>
                  <a:schemeClr val="dk1"/>
                </a:solidFill>
                <a:latin typeface="Verdana" panose="020B0604030504040204"/>
                <a:ea typeface="Verdana" panose="020B0604030504040204"/>
                <a:cs typeface="Verdana" panose="020B0604030504040204"/>
                <a:sym typeface="Verdana" panose="020B0604030504040204"/>
              </a:rPr>
              <a:t>→</a:t>
            </a:r>
            <a:r>
              <a:rPr lang="es-AR" sz="2400">
                <a:solidFill>
                  <a:schemeClr val="dk1"/>
                </a:solidFill>
                <a:latin typeface="Verdana" panose="020B0604030504040204"/>
                <a:ea typeface="Verdana" panose="020B0604030504040204"/>
                <a:cs typeface="Verdana" panose="020B0604030504040204"/>
                <a:sym typeface="Verdana" panose="020B0604030504040204"/>
              </a:rPr>
              <a:t>)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quitamos  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 </a:t>
            </a:r>
            <a:r>
              <a:rPr lang="es-AR" sz="2400" b="1">
                <a:solidFill>
                  <a:schemeClr val="dk1"/>
                </a:solidFill>
                <a:latin typeface="Verdana" panose="020B0604030504040204"/>
                <a:ea typeface="Verdana" panose="020B0604030504040204"/>
                <a:cs typeface="Verdana" panose="020B0604030504040204"/>
                <a:sym typeface="Verdana" panose="020B0604030504040204"/>
              </a:rPr>
              <a:t>(g) o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el equilibrio se desplaza hacia la formación de reactivos (</a:t>
            </a:r>
            <a:r>
              <a:rPr lang="es-AR" sz="2800" b="1">
                <a:solidFill>
                  <a:schemeClr val="dk1"/>
                </a:solidFill>
                <a:latin typeface="Verdana" panose="020B0604030504040204"/>
                <a:ea typeface="Verdana" panose="020B0604030504040204"/>
                <a:cs typeface="Verdana" panose="020B0604030504040204"/>
                <a:sym typeface="Verdana" panose="020B0604030504040204"/>
              </a:rPr>
              <a:t>←</a:t>
            </a:r>
            <a:r>
              <a:rPr lang="es-AR" sz="2400">
                <a:solidFill>
                  <a:schemeClr val="dk1"/>
                </a:solidFill>
                <a:latin typeface="Verdana" panose="020B0604030504040204"/>
                <a:ea typeface="Verdana" panose="020B0604030504040204"/>
                <a:cs typeface="Verdana" panose="020B0604030504040204"/>
                <a:sym typeface="Verdana" panose="020B0604030504040204"/>
              </a:rPr>
              <a:t>)</a:t>
            </a:r>
            <a:endParaRPr lang="es-AR" sz="2400">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a:spLocks noGrp="1"/>
          </p:cNvSpPr>
          <p:nvPr>
            <p:ph type="sldNum" idx="12"/>
          </p:nvPr>
        </p:nvSpPr>
        <p:spPr/>
        <p:txBody>
          <a:bodyPr/>
          <a:p>
            <a:pPr marL="0" lvl="0" indent="0" algn="r" rtl="0">
              <a:spcBef>
                <a:spcPts val="0"/>
              </a:spcBef>
              <a:spcAft>
                <a:spcPts val="0"/>
              </a:spcAft>
              <a:buNone/>
            </a:pPr>
            <a:fld id="{00000000-1234-1234-1234-123412341234}" type="slidenum">
              <a:rPr lang="es-AR"/>
            </a:fld>
            <a:endParaRPr lang="es-AR"/>
          </a:p>
        </p:txBody>
      </p:sp>
      <p:sp>
        <p:nvSpPr>
          <p:cNvPr id="3" name="Text Box 2"/>
          <p:cNvSpPr txBox="1"/>
          <p:nvPr/>
        </p:nvSpPr>
        <p:spPr>
          <a:xfrm>
            <a:off x="331470" y="518160"/>
            <a:ext cx="8424545" cy="2306955"/>
          </a:xfrm>
          <a:prstGeom prst="rect">
            <a:avLst/>
          </a:prstGeom>
          <a:noFill/>
        </p:spPr>
        <p:txBody>
          <a:bodyPr wrap="square" rtlCol="0" anchor="t">
            <a:spAutoFit/>
          </a:bodyPr>
          <a:p>
            <a:pPr algn="just"/>
            <a:r>
              <a:rPr lang="en-US" sz="2400" b="1">
                <a:solidFill>
                  <a:schemeClr val="accent1">
                    <a:lumMod val="50000"/>
                  </a:schemeClr>
                </a:solidFill>
                <a:latin typeface="Verdana" panose="020B0604030504040204" charset="0"/>
                <a:cs typeface="Verdana" panose="020B0604030504040204" charset="0"/>
              </a:rPr>
              <a:t>Los cambios de concentración no modifican el valor de la constante de equilibrio siempre y</a:t>
            </a:r>
            <a:endParaRPr lang="en-US" sz="2400" b="1">
              <a:solidFill>
                <a:schemeClr val="accent1">
                  <a:lumMod val="50000"/>
                </a:schemeClr>
              </a:solidFill>
              <a:latin typeface="Verdana" panose="020B0604030504040204" charset="0"/>
              <a:cs typeface="Verdana" panose="020B0604030504040204" charset="0"/>
            </a:endParaRPr>
          </a:p>
          <a:p>
            <a:pPr algn="just"/>
            <a:r>
              <a:rPr lang="en-US" sz="2400" b="1">
                <a:solidFill>
                  <a:schemeClr val="accent1">
                    <a:lumMod val="50000"/>
                  </a:schemeClr>
                </a:solidFill>
                <a:latin typeface="Verdana" panose="020B0604030504040204" charset="0"/>
                <a:cs typeface="Verdana" panose="020B0604030504040204" charset="0"/>
              </a:rPr>
              <a:t>cuando la temperatura permanezca constante. Lo que se modifica es la composición de la mezcla en equilibrio, es decir la posición del equilibrio.</a:t>
            </a:r>
            <a:endParaRPr lang="en-US" sz="2400" b="1">
              <a:solidFill>
                <a:schemeClr val="accent1">
                  <a:lumMod val="50000"/>
                </a:schemeClr>
              </a:solidFill>
              <a:latin typeface="Verdana" panose="020B0604030504040204" charset="0"/>
              <a:cs typeface="Verdana" panose="020B0604030504040204" charset="0"/>
            </a:endParaRPr>
          </a:p>
        </p:txBody>
      </p:sp>
      <p:sp>
        <p:nvSpPr>
          <p:cNvPr id="4" name="Text Box 3"/>
          <p:cNvSpPr txBox="1"/>
          <p:nvPr/>
        </p:nvSpPr>
        <p:spPr>
          <a:xfrm>
            <a:off x="331470" y="2834640"/>
            <a:ext cx="8009255" cy="2306955"/>
          </a:xfrm>
          <a:prstGeom prst="rect">
            <a:avLst/>
          </a:prstGeom>
          <a:noFill/>
        </p:spPr>
        <p:txBody>
          <a:bodyPr wrap="square" rtlCol="0" anchor="t">
            <a:spAutoFit/>
          </a:bodyPr>
          <a:p>
            <a:pPr algn="just"/>
            <a:r>
              <a:rPr lang="en-US" sz="2400" b="1">
                <a:latin typeface="Verdana" panose="020B0604030504040204" charset="0"/>
                <a:cs typeface="Verdana" panose="020B0604030504040204" charset="0"/>
              </a:rPr>
              <a:t>Si </a:t>
            </a:r>
            <a:r>
              <a:rPr lang="en-US" sz="2400" b="1">
                <a:solidFill>
                  <a:schemeClr val="tx1"/>
                </a:solidFill>
                <a:latin typeface="Verdana" panose="020B0604030504040204" charset="0"/>
                <a:cs typeface="Verdana" panose="020B0604030504040204" charset="0"/>
              </a:rPr>
              <a:t>se </a:t>
            </a:r>
            <a:r>
              <a:rPr lang="en-US" sz="2400" b="1">
                <a:latin typeface="Verdana" panose="020B0604030504040204" charset="0"/>
                <a:cs typeface="Verdana" panose="020B0604030504040204" charset="0"/>
              </a:rPr>
              <a:t>agregan reactivos o productos, sólidos o líquidos puros no se desplaza el equilibrio</a:t>
            </a:r>
            <a:endParaRPr lang="en-US" sz="2400" b="1">
              <a:latin typeface="Verdana" panose="020B0604030504040204" charset="0"/>
              <a:cs typeface="Verdana" panose="020B0604030504040204" charset="0"/>
            </a:endParaRPr>
          </a:p>
          <a:p>
            <a:pPr algn="just"/>
            <a:r>
              <a:rPr lang="en-US" sz="2400" b="1">
                <a:latin typeface="Verdana" panose="020B0604030504040204" charset="0"/>
                <a:cs typeface="Verdana" panose="020B0604030504040204" charset="0"/>
              </a:rPr>
              <a:t>porque las concentraciones de éstos son constantes. </a:t>
            </a:r>
            <a:r>
              <a:rPr lang="es-ES" altLang="en-US" sz="2400" b="1">
                <a:latin typeface="Verdana" panose="020B0604030504040204" charset="0"/>
                <a:cs typeface="Verdana" panose="020B0604030504040204" charset="0"/>
              </a:rPr>
              <a:t>Pero si se retira todo el sólido o el líquido el sistema deja de estar en equilibrio.</a:t>
            </a:r>
            <a:endParaRPr lang="es-ES" altLang="en-US" sz="2400" b="1">
              <a:latin typeface="Verdana" panose="020B0604030504040204" charset="0"/>
              <a:cs typeface="Verdana" panose="020B06040305040402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85" name="Shape 85"/>
        <p:cNvGrpSpPr/>
        <p:nvPr/>
      </p:nvGrpSpPr>
      <p:grpSpPr>
        <a:xfrm>
          <a:off x="0" y="0"/>
          <a:ext cx="0" cy="0"/>
          <a:chOff x="0" y="0"/>
          <a:chExt cx="0" cy="0"/>
        </a:xfrm>
      </p:grpSpPr>
      <p:pic>
        <p:nvPicPr>
          <p:cNvPr id="86" name="Google Shape;86;p4"/>
          <p:cNvPicPr preferRelativeResize="0"/>
          <p:nvPr/>
        </p:nvPicPr>
        <p:blipFill rotWithShape="1">
          <a:blip r:embed="rId1"/>
          <a:srcRect/>
          <a:stretch>
            <a:fillRect/>
          </a:stretch>
        </p:blipFill>
        <p:spPr>
          <a:xfrm>
            <a:off x="1691680" y="908720"/>
            <a:ext cx="5924422" cy="4834329"/>
          </a:xfrm>
          <a:prstGeom prst="rect">
            <a:avLst/>
          </a:prstGeom>
          <a:noFill/>
          <a:ln>
            <a:noFill/>
          </a:ln>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370" name="Shape 370"/>
        <p:cNvGrpSpPr/>
        <p:nvPr/>
      </p:nvGrpSpPr>
      <p:grpSpPr>
        <a:xfrm>
          <a:off x="0" y="0"/>
          <a:ext cx="0" cy="0"/>
          <a:chOff x="0" y="0"/>
          <a:chExt cx="0" cy="0"/>
        </a:xfrm>
      </p:grpSpPr>
      <p:sp>
        <p:nvSpPr>
          <p:cNvPr id="371" name="Google Shape;371;p49"/>
          <p:cNvSpPr/>
          <p:nvPr/>
        </p:nvSpPr>
        <p:spPr>
          <a:xfrm>
            <a:off x="323850" y="260350"/>
            <a:ext cx="8351838" cy="884238"/>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000" b="1" i="1">
                <a:solidFill>
                  <a:schemeClr val="dk1"/>
                </a:solidFill>
                <a:latin typeface="Verdana" panose="020B0604030504040204"/>
                <a:ea typeface="Verdana" panose="020B0604030504040204"/>
                <a:cs typeface="Verdana" panose="020B0604030504040204"/>
                <a:sym typeface="Verdana" panose="020B0604030504040204"/>
              </a:rPr>
              <a:t>2) </a:t>
            </a:r>
            <a:r>
              <a:rPr lang="es-AR" sz="2800" b="1" i="1">
                <a:solidFill>
                  <a:schemeClr val="dk1"/>
                </a:solidFill>
                <a:latin typeface="Verdana" panose="020B0604030504040204"/>
                <a:ea typeface="Verdana" panose="020B0604030504040204"/>
                <a:cs typeface="Verdana" panose="020B0604030504040204"/>
                <a:sym typeface="Verdana" panose="020B0604030504040204"/>
              </a:rPr>
              <a:t>Cambios  en la presión (o volumen)</a:t>
            </a:r>
            <a:endParaRPr sz="28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a:solidFill>
                  <a:schemeClr val="dk1"/>
                </a:solidFill>
                <a:latin typeface="Verdana" panose="020B0604030504040204"/>
                <a:ea typeface="Verdana" panose="020B0604030504040204"/>
                <a:cs typeface="Verdana" panose="020B0604030504040204"/>
                <a:sym typeface="Verdana" panose="020B0604030504040204"/>
              </a:rPr>
              <a:t>Teniendo en cuenta la ecuación:</a:t>
            </a:r>
            <a:endParaRPr sz="2400">
              <a:solidFill>
                <a:schemeClr val="dk1"/>
              </a:solidFill>
              <a:latin typeface="Arial" panose="020B0604020202020204"/>
              <a:ea typeface="Arial" panose="020B0604020202020204"/>
              <a:cs typeface="Arial" panose="020B0604020202020204"/>
              <a:sym typeface="Arial" panose="020B0604020202020204"/>
            </a:endParaRPr>
          </a:p>
        </p:txBody>
      </p:sp>
      <p:pic>
        <p:nvPicPr>
          <p:cNvPr id="372" name="Google Shape;372;p49"/>
          <p:cNvPicPr preferRelativeResize="0"/>
          <p:nvPr/>
        </p:nvPicPr>
        <p:blipFill rotWithShape="1">
          <a:blip r:embed="rId1"/>
          <a:srcRect/>
          <a:stretch>
            <a:fillRect/>
          </a:stretch>
        </p:blipFill>
        <p:spPr>
          <a:xfrm>
            <a:off x="3995738" y="1412875"/>
            <a:ext cx="3998912" cy="874713"/>
          </a:xfrm>
          <a:prstGeom prst="rect">
            <a:avLst/>
          </a:prstGeom>
          <a:noFill/>
          <a:ln>
            <a:noFill/>
          </a:ln>
        </p:spPr>
      </p:pic>
      <p:sp>
        <p:nvSpPr>
          <p:cNvPr id="373" name="Google Shape;373;p49"/>
          <p:cNvSpPr/>
          <p:nvPr/>
        </p:nvSpPr>
        <p:spPr>
          <a:xfrm>
            <a:off x="395288" y="2420938"/>
            <a:ext cx="8497887" cy="3743325"/>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 temperatura constante, un </a:t>
            </a:r>
            <a:r>
              <a:rPr lang="es-AR" sz="2400" b="1" i="1">
                <a:solidFill>
                  <a:schemeClr val="dk1"/>
                </a:solidFill>
                <a:latin typeface="Verdana" panose="020B0604030504040204"/>
                <a:ea typeface="Verdana" panose="020B0604030504040204"/>
                <a:cs typeface="Verdana" panose="020B0604030504040204"/>
                <a:sym typeface="Verdana" panose="020B0604030504040204"/>
              </a:rPr>
              <a:t>aumento de presión</a:t>
            </a:r>
            <a:r>
              <a:rPr lang="es-AR" sz="2400" b="1">
                <a:solidFill>
                  <a:schemeClr val="dk1"/>
                </a:solidFill>
                <a:latin typeface="Verdana" panose="020B0604030504040204"/>
                <a:ea typeface="Verdana" panose="020B0604030504040204"/>
                <a:cs typeface="Verdana" panose="020B0604030504040204"/>
                <a:sym typeface="Verdana" panose="020B0604030504040204"/>
              </a:rPr>
              <a:t> (reducción del volumen) de una mezcla gaseosa en equilibrio, hace que el sistema se desplace en el sentido que se reduce el número de moles de gas.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Una </a:t>
            </a:r>
            <a:r>
              <a:rPr lang="es-AR" sz="2400" b="1" i="1">
                <a:solidFill>
                  <a:schemeClr val="dk1"/>
                </a:solidFill>
                <a:latin typeface="Verdana" panose="020B0604030504040204"/>
                <a:ea typeface="Verdana" panose="020B0604030504040204"/>
                <a:cs typeface="Verdana" panose="020B0604030504040204"/>
                <a:sym typeface="Verdana" panose="020B0604030504040204"/>
              </a:rPr>
              <a:t>disminución de presión</a:t>
            </a:r>
            <a:r>
              <a:rPr lang="es-AR" sz="2400" b="1">
                <a:solidFill>
                  <a:schemeClr val="dk1"/>
                </a:solidFill>
                <a:latin typeface="Verdana" panose="020B0604030504040204"/>
                <a:ea typeface="Verdana" panose="020B0604030504040204"/>
                <a:cs typeface="Verdana" panose="020B0604030504040204"/>
                <a:sym typeface="Verdana" panose="020B0604030504040204"/>
              </a:rPr>
              <a:t> (aumento del volumen) causa un desplazamiento en el sentido que produce más moléculas de gas.</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N</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+ 3H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2NH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3</a:t>
            </a:r>
            <a:r>
              <a:rPr lang="es-AR" sz="2400" b="1">
                <a:solidFill>
                  <a:schemeClr val="dk1"/>
                </a:solidFill>
                <a:latin typeface="Verdana" panose="020B0604030504040204"/>
                <a:ea typeface="Verdana" panose="020B0604030504040204"/>
                <a:cs typeface="Verdana" panose="020B0604030504040204"/>
                <a:sym typeface="Verdana" panose="020B0604030504040204"/>
              </a:rPr>
              <a:t> (g)</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4 moles           2 moles</a:t>
            </a: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377" name="Shape 377"/>
        <p:cNvGrpSpPr/>
        <p:nvPr/>
      </p:nvGrpSpPr>
      <p:grpSpPr>
        <a:xfrm>
          <a:off x="0" y="0"/>
          <a:ext cx="0" cy="0"/>
          <a:chOff x="0" y="0"/>
          <a:chExt cx="0" cy="0"/>
        </a:xfrm>
      </p:grpSpPr>
      <p:sp>
        <p:nvSpPr>
          <p:cNvPr id="378" name="Google Shape;378;p50"/>
          <p:cNvSpPr/>
          <p:nvPr/>
        </p:nvSpPr>
        <p:spPr>
          <a:xfrm>
            <a:off x="611188" y="1249363"/>
            <a:ext cx="8137525" cy="398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Un aumento de la presión provoca un desplazamiento  </a:t>
            </a:r>
            <a:r>
              <a:rPr lang="es-AR" sz="3200" b="1">
                <a:solidFill>
                  <a:schemeClr val="dk1"/>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400">
                <a:solidFill>
                  <a:schemeClr val="dk1"/>
                </a:solidFill>
                <a:latin typeface="Verdana" panose="020B0604030504040204"/>
                <a:ea typeface="Verdana" panose="020B0604030504040204"/>
                <a:cs typeface="Verdana" panose="020B0604030504040204"/>
                <a:sym typeface="Verdana" panose="020B0604030504040204"/>
              </a:rPr>
              <a:t>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Disminución de la presión provoca un desplazamiento  </a:t>
            </a:r>
            <a:r>
              <a:rPr lang="es-AR" sz="3200" b="1">
                <a:solidFill>
                  <a:schemeClr val="dk1"/>
                </a:solidFill>
                <a:latin typeface="Verdana" panose="020B0604030504040204"/>
                <a:ea typeface="Verdana" panose="020B0604030504040204"/>
                <a:cs typeface="Verdana" panose="020B0604030504040204"/>
                <a:sym typeface="Verdana" panose="020B0604030504040204"/>
              </a:rPr>
              <a:t>←</a:t>
            </a:r>
            <a:endParaRPr sz="3200">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el numero de moles de productos gaseosos es igual al numero de moles de reactivos gaseosos una modificación de la presión no influye en la posición del equilibrio.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H</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I</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2</a:t>
            </a:r>
            <a:r>
              <a:rPr lang="es-AR" sz="2400" b="1">
                <a:solidFill>
                  <a:schemeClr val="dk1"/>
                </a:solidFill>
                <a:latin typeface="Verdana" panose="020B0604030504040204"/>
                <a:ea typeface="Verdana" panose="020B0604030504040204"/>
                <a:cs typeface="Verdana" panose="020B0604030504040204"/>
                <a:sym typeface="Verdana" panose="020B0604030504040204"/>
              </a:rPr>
              <a:t> (g) ⮀ 2HI (g)</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2 moles            2 moles</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382" name="Shape 382"/>
        <p:cNvGrpSpPr/>
        <p:nvPr/>
      </p:nvGrpSpPr>
      <p:grpSpPr>
        <a:xfrm>
          <a:off x="0" y="0"/>
          <a:ext cx="0" cy="0"/>
          <a:chOff x="0" y="0"/>
          <a:chExt cx="0" cy="0"/>
        </a:xfrm>
      </p:grpSpPr>
      <p:sp>
        <p:nvSpPr>
          <p:cNvPr id="383" name="Google Shape;383;p51"/>
          <p:cNvSpPr/>
          <p:nvPr/>
        </p:nvSpPr>
        <p:spPr>
          <a:xfrm>
            <a:off x="468313" y="549275"/>
            <a:ext cx="8424862" cy="5630863"/>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i="1">
                <a:solidFill>
                  <a:schemeClr val="dk1"/>
                </a:solidFill>
                <a:latin typeface="Verdana" panose="020B0604030504040204"/>
                <a:ea typeface="Verdana" panose="020B0604030504040204"/>
                <a:cs typeface="Verdana" panose="020B0604030504040204"/>
                <a:sym typeface="Verdana" panose="020B0604030504040204"/>
              </a:rPr>
              <a:t>3) </a:t>
            </a:r>
            <a:r>
              <a:rPr lang="es-AR" sz="2800" b="1">
                <a:solidFill>
                  <a:schemeClr val="dk1"/>
                </a:solidFill>
                <a:latin typeface="Verdana" panose="020B0604030504040204"/>
                <a:ea typeface="Verdana" panose="020B0604030504040204"/>
                <a:cs typeface="Verdana" panose="020B0604030504040204"/>
                <a:sym typeface="Verdana" panose="020B0604030504040204"/>
              </a:rPr>
              <a:t>Cambios en la temperatura</a:t>
            </a:r>
            <a:r>
              <a:rPr lang="es-AR" sz="2400" b="1" i="1">
                <a:solidFill>
                  <a:schemeClr val="dk1"/>
                </a:solidFill>
                <a:latin typeface="Verdana" panose="020B0604030504040204"/>
                <a:ea typeface="Verdana" panose="020B0604030504040204"/>
                <a:cs typeface="Verdana" panose="020B0604030504040204"/>
                <a:sym typeface="Verdana" panose="020B0604030504040204"/>
              </a:rPr>
              <a:t> </a:t>
            </a:r>
            <a:endParaRPr lang="es-AR" sz="2400" b="1" i="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Los cambios de concentración, presión o volumen pueden alterar la posición del equilibrio, pero no cambian el valor de la constante de equilibrio. Solo un cambio en la temperatura puede alterar el valor de esta constante.</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Podemos analizar este efecto, considerando el calor como si fuera un reactivo químico:</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Reacción endotérmica:</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reactivos + calor ⮀ productos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Reacción exotérmica: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reactivos ⮀ producto + calor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387" name="Shape 387"/>
        <p:cNvGrpSpPr/>
        <p:nvPr/>
      </p:nvGrpSpPr>
      <p:grpSpPr>
        <a:xfrm>
          <a:off x="0" y="0"/>
          <a:ext cx="0" cy="0"/>
          <a:chOff x="0" y="0"/>
          <a:chExt cx="0" cy="0"/>
        </a:xfrm>
      </p:grpSpPr>
      <p:sp>
        <p:nvSpPr>
          <p:cNvPr id="388" name="Google Shape;388;p52"/>
          <p:cNvSpPr/>
          <p:nvPr/>
        </p:nvSpPr>
        <p:spPr>
          <a:xfrm>
            <a:off x="611188" y="1249363"/>
            <a:ext cx="8208962" cy="401955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Cuando la temperatura aumenta, el equilibrio se desplaza en el sentido que absorbe calor. En una reacción endotérmica, un aumento de temperatura hace que el equilibrio se desplace hacia la derecha y K aumenta.</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lnSpc>
                <a:spcPct val="125000"/>
              </a:lnSpc>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En una reacción exotérmica sucede lo contrario, el equilibrio se desplaza hacia la izquierda y K disminuye.</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Al disminuir la temperatura se obtiene el efecto opuesto.</a:t>
            </a: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392" name="Shape 392"/>
        <p:cNvGrpSpPr/>
        <p:nvPr/>
      </p:nvGrpSpPr>
      <p:grpSpPr>
        <a:xfrm>
          <a:off x="0" y="0"/>
          <a:ext cx="0" cy="0"/>
          <a:chOff x="0" y="0"/>
          <a:chExt cx="0" cy="0"/>
        </a:xfrm>
      </p:grpSpPr>
      <p:sp>
        <p:nvSpPr>
          <p:cNvPr id="393" name="Google Shape;393;p53"/>
          <p:cNvSpPr/>
          <p:nvPr/>
        </p:nvSpPr>
        <p:spPr>
          <a:xfrm>
            <a:off x="323850" y="9525"/>
            <a:ext cx="8569200" cy="67263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800" b="1" u="sng">
                <a:solidFill>
                  <a:schemeClr val="dk1"/>
                </a:solidFill>
                <a:latin typeface="Verdana" panose="020B0604030504040204"/>
                <a:ea typeface="Verdana" panose="020B0604030504040204"/>
                <a:cs typeface="Verdana" panose="020B0604030504040204"/>
                <a:sym typeface="Verdana" panose="020B0604030504040204"/>
              </a:rPr>
              <a:t>Efecto de los catalizadores</a:t>
            </a:r>
            <a:r>
              <a:rPr lang="es-AR" sz="2400" b="1" u="sng">
                <a:solidFill>
                  <a:schemeClr val="dk1"/>
                </a:solidFill>
                <a:latin typeface="Verdana" panose="020B0604030504040204"/>
                <a:ea typeface="Verdana" panose="020B0604030504040204"/>
                <a:cs typeface="Verdana" panose="020B0604030504040204"/>
                <a:sym typeface="Verdana" panose="020B0604030504040204"/>
              </a:rPr>
              <a:t> </a:t>
            </a:r>
            <a:endParaRPr lang="es-AR" sz="2400" b="1" u="sng">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Un catalizador es una sustancia que aumenta la velocidad de una reacción, sin que se consuma en la reacción.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Esto, se cree, es consecuencia de un efecto de reducción de la energía de activación de la reacción.</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Sin embargo, un catalizador disminuye la energía de activación de la reacción directa  y de la reacción inversa en la misma magnitud, por lo que la presencia de un catalizador no altera la constante de equilibrio y tampoco desplaza la posición de un sistema en equilibrio. Dicho de otro modo, un catalizador aumenta tanto la velocidad de la reacción directa como de la inversa por el mismo factor.</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90" name="Shape 90"/>
        <p:cNvGrpSpPr/>
        <p:nvPr/>
      </p:nvGrpSpPr>
      <p:grpSpPr>
        <a:xfrm>
          <a:off x="0" y="0"/>
          <a:ext cx="0" cy="0"/>
          <a:chOff x="0" y="0"/>
          <a:chExt cx="0" cy="0"/>
        </a:xfrm>
      </p:grpSpPr>
      <p:sp>
        <p:nvSpPr>
          <p:cNvPr id="91" name="Google Shape;91;p6"/>
          <p:cNvSpPr/>
          <p:nvPr/>
        </p:nvSpPr>
        <p:spPr>
          <a:xfrm>
            <a:off x="250824" y="836712"/>
            <a:ext cx="8713663" cy="4893647"/>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Si una reacción sencilla A ⭢ B y su inversa B 🠢 A </a:t>
            </a:r>
            <a:r>
              <a:rPr lang="es-AR" sz="2400" b="1" u="sng">
                <a:solidFill>
                  <a:schemeClr val="dk1"/>
                </a:solidFill>
                <a:latin typeface="Verdana" panose="020B0604030504040204"/>
                <a:ea typeface="Verdana" panose="020B0604030504040204"/>
                <a:cs typeface="Verdana" panose="020B0604030504040204"/>
                <a:sym typeface="Verdana" panose="020B0604030504040204"/>
              </a:rPr>
              <a:t>son procesos elementales</a:t>
            </a:r>
            <a:r>
              <a:rPr lang="es-AR" sz="2400" b="1">
                <a:solidFill>
                  <a:schemeClr val="dk1"/>
                </a:solidFill>
                <a:latin typeface="Verdana" panose="020B0604030504040204"/>
                <a:ea typeface="Verdana" panose="020B0604030504040204"/>
                <a:cs typeface="Verdana" panose="020B0604030504040204"/>
                <a:sym typeface="Verdana" panose="020B0604030504040204"/>
              </a:rPr>
              <a:t> (porque ocurren en una sola etapa), las velocidades de estas reacciones son:</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Reacción directa A 🠢 B;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velocidad directa     V </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d</a:t>
            </a:r>
            <a:r>
              <a:rPr lang="es-AR" sz="2400" b="1">
                <a:solidFill>
                  <a:schemeClr val="dk1"/>
                </a:solidFill>
                <a:latin typeface="Verdana" panose="020B0604030504040204"/>
                <a:ea typeface="Verdana" panose="020B0604030504040204"/>
                <a:cs typeface="Verdana" panose="020B0604030504040204"/>
                <a:sym typeface="Verdana" panose="020B0604030504040204"/>
              </a:rPr>
              <a:t> = </a:t>
            </a:r>
            <a:r>
              <a:rPr lang="es-AR" sz="2400" b="1" i="1">
                <a:solidFill>
                  <a:schemeClr val="dk1"/>
                </a:solidFill>
                <a:latin typeface="Verdana" panose="020B0604030504040204"/>
                <a:ea typeface="Verdana" panose="020B0604030504040204"/>
                <a:cs typeface="Verdana" panose="020B0604030504040204"/>
                <a:sym typeface="Verdana" panose="020B0604030504040204"/>
              </a:rPr>
              <a:t>k </a:t>
            </a:r>
            <a:r>
              <a:rPr lang="es-AR" sz="2400" b="1" i="1" baseline="-25000">
                <a:solidFill>
                  <a:schemeClr val="dk1"/>
                </a:solidFill>
                <a:latin typeface="Verdana" panose="020B0604030504040204"/>
                <a:ea typeface="Verdana" panose="020B0604030504040204"/>
                <a:cs typeface="Verdana" panose="020B0604030504040204"/>
                <a:sym typeface="Verdana" panose="020B0604030504040204"/>
              </a:rPr>
              <a:t>d</a:t>
            </a:r>
            <a:r>
              <a:rPr lang="es-AR" sz="2400" b="1">
                <a:solidFill>
                  <a:schemeClr val="dk1"/>
                </a:solidFill>
                <a:latin typeface="Verdana" panose="020B0604030504040204"/>
                <a:ea typeface="Verdana" panose="020B0604030504040204"/>
                <a:cs typeface="Verdana" panose="020B0604030504040204"/>
                <a:sym typeface="Verdana" panose="020B0604030504040204"/>
              </a:rPr>
              <a:t> [A]</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Reacción inversa B 🠢 A; </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velocidad inversa   V</a:t>
            </a:r>
            <a:r>
              <a:rPr lang="es-AR" sz="2400" b="1" baseline="-25000">
                <a:solidFill>
                  <a:schemeClr val="dk1"/>
                </a:solidFill>
                <a:latin typeface="Verdana" panose="020B0604030504040204"/>
                <a:ea typeface="Verdana" panose="020B0604030504040204"/>
                <a:cs typeface="Verdana" panose="020B0604030504040204"/>
                <a:sym typeface="Verdana" panose="020B0604030504040204"/>
              </a:rPr>
              <a:t>i</a:t>
            </a: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400" b="1" i="1">
                <a:solidFill>
                  <a:schemeClr val="dk1"/>
                </a:solidFill>
                <a:latin typeface="Verdana" panose="020B0604030504040204"/>
                <a:ea typeface="Verdana" panose="020B0604030504040204"/>
                <a:cs typeface="Verdana" panose="020B0604030504040204"/>
                <a:sym typeface="Verdana" panose="020B0604030504040204"/>
              </a:rPr>
              <a:t>k </a:t>
            </a:r>
            <a:r>
              <a:rPr lang="es-AR" sz="2400" b="1" i="1" baseline="-25000">
                <a:solidFill>
                  <a:schemeClr val="dk1"/>
                </a:solidFill>
                <a:latin typeface="Verdana" panose="020B0604030504040204"/>
                <a:ea typeface="Verdana" panose="020B0604030504040204"/>
                <a:cs typeface="Verdana" panose="020B0604030504040204"/>
                <a:sym typeface="Verdana" panose="020B0604030504040204"/>
              </a:rPr>
              <a:t>i</a:t>
            </a:r>
            <a:r>
              <a:rPr lang="es-AR" sz="2400" b="1">
                <a:solidFill>
                  <a:schemeClr val="dk1"/>
                </a:solidFill>
                <a:latin typeface="Verdana" panose="020B0604030504040204"/>
                <a:ea typeface="Verdana" panose="020B0604030504040204"/>
                <a:cs typeface="Verdana" panose="020B0604030504040204"/>
                <a:sym typeface="Verdana" panose="020B0604030504040204"/>
              </a:rPr>
              <a:t> [B]</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i="1">
                <a:solidFill>
                  <a:schemeClr val="dk1"/>
                </a:solidFill>
                <a:latin typeface="Verdana" panose="020B0604030504040204"/>
                <a:ea typeface="Verdana" panose="020B0604030504040204"/>
                <a:cs typeface="Verdana" panose="020B0604030504040204"/>
                <a:sym typeface="Verdana" panose="020B0604030504040204"/>
              </a:rPr>
              <a:t>k </a:t>
            </a:r>
            <a:r>
              <a:rPr lang="es-AR" sz="2400" b="1" i="1" baseline="-25000">
                <a:solidFill>
                  <a:schemeClr val="dk1"/>
                </a:solidFill>
                <a:latin typeface="Verdana" panose="020B0604030504040204"/>
                <a:ea typeface="Verdana" panose="020B0604030504040204"/>
                <a:cs typeface="Verdana" panose="020B0604030504040204"/>
                <a:sym typeface="Verdana" panose="020B0604030504040204"/>
              </a:rPr>
              <a:t>d</a:t>
            </a:r>
            <a:r>
              <a:rPr lang="es-AR" sz="2400" b="1" i="1">
                <a:solidFill>
                  <a:schemeClr val="dk1"/>
                </a:solidFill>
                <a:latin typeface="Verdana" panose="020B0604030504040204"/>
                <a:ea typeface="Verdana" panose="020B0604030504040204"/>
                <a:cs typeface="Verdana" panose="020B0604030504040204"/>
                <a:sym typeface="Verdana" panose="020B0604030504040204"/>
              </a:rPr>
              <a:t> </a:t>
            </a:r>
            <a:r>
              <a:rPr lang="es-AR" sz="2400" b="1">
                <a:solidFill>
                  <a:schemeClr val="dk1"/>
                </a:solidFill>
                <a:latin typeface="Verdana" panose="020B0604030504040204"/>
                <a:ea typeface="Verdana" panose="020B0604030504040204"/>
                <a:cs typeface="Verdana" panose="020B0604030504040204"/>
                <a:sym typeface="Verdana" panose="020B0604030504040204"/>
              </a:rPr>
              <a:t>y</a:t>
            </a:r>
            <a:r>
              <a:rPr lang="es-AR" sz="2400" b="1" i="1">
                <a:solidFill>
                  <a:schemeClr val="dk1"/>
                </a:solidFill>
                <a:latin typeface="Verdana" panose="020B0604030504040204"/>
                <a:ea typeface="Verdana" panose="020B0604030504040204"/>
                <a:cs typeface="Verdana" panose="020B0604030504040204"/>
                <a:sym typeface="Verdana" panose="020B0604030504040204"/>
              </a:rPr>
              <a:t> k </a:t>
            </a:r>
            <a:r>
              <a:rPr lang="es-AR" sz="2400" b="1" i="1" baseline="-25000">
                <a:solidFill>
                  <a:schemeClr val="dk1"/>
                </a:solidFill>
                <a:latin typeface="Verdana" panose="020B0604030504040204"/>
                <a:ea typeface="Verdana" panose="020B0604030504040204"/>
                <a:cs typeface="Verdana" panose="020B0604030504040204"/>
                <a:sym typeface="Verdana" panose="020B0604030504040204"/>
              </a:rPr>
              <a:t>i</a:t>
            </a:r>
            <a:r>
              <a:rPr lang="es-AR" sz="2400" b="1">
                <a:solidFill>
                  <a:schemeClr val="dk1"/>
                </a:solidFill>
                <a:latin typeface="Verdana" panose="020B0604030504040204"/>
                <a:ea typeface="Verdana" panose="020B0604030504040204"/>
                <a:cs typeface="Verdana" panose="020B0604030504040204"/>
                <a:sym typeface="Verdana" panose="020B0604030504040204"/>
              </a:rPr>
              <a:t> son las </a:t>
            </a:r>
            <a:r>
              <a:rPr lang="es-AR" sz="2400" b="1" i="1">
                <a:solidFill>
                  <a:srgbClr val="1C4587"/>
                </a:solidFill>
                <a:latin typeface="Verdana" panose="020B0604030504040204"/>
                <a:ea typeface="Verdana" panose="020B0604030504040204"/>
                <a:cs typeface="Verdana" panose="020B0604030504040204"/>
                <a:sym typeface="Verdana" panose="020B0604030504040204"/>
              </a:rPr>
              <a:t>constantes de velocidades</a:t>
            </a:r>
            <a:r>
              <a:rPr lang="es-AR" sz="2400" b="1">
                <a:solidFill>
                  <a:srgbClr val="1C4587"/>
                </a:solidFill>
                <a:latin typeface="Verdana" panose="020B0604030504040204"/>
                <a:ea typeface="Verdana" panose="020B0604030504040204"/>
                <a:cs typeface="Verdana" panose="020B0604030504040204"/>
                <a:sym typeface="Verdana" panose="020B0604030504040204"/>
              </a:rPr>
              <a:t> </a:t>
            </a:r>
            <a:r>
              <a:rPr lang="es-AR" sz="2400" b="1">
                <a:solidFill>
                  <a:schemeClr val="dk1"/>
                </a:solidFill>
                <a:latin typeface="Verdana" panose="020B0604030504040204"/>
                <a:ea typeface="Verdana" panose="020B0604030504040204"/>
                <a:cs typeface="Verdana" panose="020B0604030504040204"/>
                <a:sym typeface="Verdana" panose="020B0604030504040204"/>
              </a:rPr>
              <a:t>para las reacciones directa e inversa respectivamente. </a:t>
            </a:r>
            <a:endParaRPr sz="2400" b="1">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95" name="Shape 95"/>
        <p:cNvGrpSpPr/>
        <p:nvPr/>
      </p:nvGrpSpPr>
      <p:grpSpPr>
        <a:xfrm>
          <a:off x="0" y="0"/>
          <a:ext cx="0" cy="0"/>
          <a:chOff x="0" y="0"/>
          <a:chExt cx="0" cy="0"/>
        </a:xfrm>
      </p:grpSpPr>
      <p:sp>
        <p:nvSpPr>
          <p:cNvPr id="96" name="Google Shape;96;p7"/>
          <p:cNvSpPr/>
          <p:nvPr/>
        </p:nvSpPr>
        <p:spPr>
          <a:xfrm>
            <a:off x="755576" y="792429"/>
            <a:ext cx="7000961" cy="156966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En el equilibrio se cumple:</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                                      </a:t>
            </a:r>
            <a:r>
              <a:rPr lang="es-AR" sz="2400" b="1">
                <a:solidFill>
                  <a:srgbClr val="1C4587"/>
                </a:solidFill>
                <a:latin typeface="Verdana" panose="020B0604030504040204"/>
                <a:ea typeface="Verdana" panose="020B0604030504040204"/>
                <a:cs typeface="Verdana" panose="020B0604030504040204"/>
                <a:sym typeface="Verdana" panose="020B0604030504040204"/>
              </a:rPr>
              <a:t>V</a:t>
            </a:r>
            <a:r>
              <a:rPr lang="es-AR" sz="2400" b="1" baseline="-25000">
                <a:solidFill>
                  <a:srgbClr val="1C4587"/>
                </a:solidFill>
                <a:latin typeface="Verdana" panose="020B0604030504040204"/>
                <a:ea typeface="Verdana" panose="020B0604030504040204"/>
                <a:cs typeface="Verdana" panose="020B0604030504040204"/>
                <a:sym typeface="Verdana" panose="020B0604030504040204"/>
              </a:rPr>
              <a:t>d</a:t>
            </a:r>
            <a:r>
              <a:rPr lang="es-AR" sz="2400" b="1">
                <a:solidFill>
                  <a:srgbClr val="1C4587"/>
                </a:solidFill>
                <a:latin typeface="Verdana" panose="020B0604030504040204"/>
                <a:ea typeface="Verdana" panose="020B0604030504040204"/>
                <a:cs typeface="Verdana" panose="020B0604030504040204"/>
                <a:sym typeface="Verdana" panose="020B0604030504040204"/>
              </a:rPr>
              <a:t>   =   V</a:t>
            </a:r>
            <a:r>
              <a:rPr lang="es-AR" sz="2400" b="1" baseline="-25000">
                <a:solidFill>
                  <a:srgbClr val="1C4587"/>
                </a:solidFill>
                <a:latin typeface="Verdana" panose="020B0604030504040204"/>
                <a:ea typeface="Verdana" panose="020B0604030504040204"/>
                <a:cs typeface="Verdana" panose="020B0604030504040204"/>
                <a:sym typeface="Verdana" panose="020B0604030504040204"/>
              </a:rPr>
              <a:t>i</a:t>
            </a:r>
            <a:r>
              <a:rPr lang="es-AR" sz="2400" b="1">
                <a:solidFill>
                  <a:srgbClr val="1C4587"/>
                </a:solidFill>
                <a:latin typeface="Verdana" panose="020B0604030504040204"/>
                <a:ea typeface="Verdana" panose="020B0604030504040204"/>
                <a:cs typeface="Verdana" panose="020B0604030504040204"/>
                <a:sym typeface="Verdana" panose="020B0604030504040204"/>
              </a:rPr>
              <a:t> </a:t>
            </a:r>
            <a:endParaRPr sz="2400" b="1">
              <a:solidFill>
                <a:srgbClr val="1C4587"/>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rgbClr val="1C4587"/>
                </a:solidFill>
                <a:latin typeface="Verdana" panose="020B0604030504040204"/>
                <a:ea typeface="Verdana" panose="020B0604030504040204"/>
                <a:cs typeface="Verdana" panose="020B0604030504040204"/>
                <a:sym typeface="Verdana" panose="020B0604030504040204"/>
              </a:rPr>
              <a:t>                            Velocidad = Velocidad</a:t>
            </a:r>
            <a:endParaRPr sz="2400" b="1">
              <a:solidFill>
                <a:srgbClr val="1C4587"/>
              </a:solidFill>
              <a:latin typeface="Verdana" panose="020B0604030504040204"/>
              <a:ea typeface="Verdana" panose="020B0604030504040204"/>
              <a:cs typeface="Verdana" panose="020B0604030504040204"/>
              <a:sym typeface="Verdana" panose="020B0604030504040204"/>
            </a:endParaRPr>
          </a:p>
          <a:p>
            <a:pPr marL="0" marR="0" lvl="0" indent="0" algn="l" rtl="0">
              <a:spcBef>
                <a:spcPts val="0"/>
              </a:spcBef>
              <a:spcAft>
                <a:spcPts val="0"/>
              </a:spcAft>
              <a:buNone/>
            </a:pPr>
            <a:r>
              <a:rPr lang="es-AR" sz="2400" b="1">
                <a:solidFill>
                  <a:srgbClr val="1C4587"/>
                </a:solidFill>
                <a:latin typeface="Verdana" panose="020B0604030504040204"/>
                <a:ea typeface="Verdana" panose="020B0604030504040204"/>
                <a:cs typeface="Verdana" panose="020B0604030504040204"/>
                <a:sym typeface="Verdana" panose="020B0604030504040204"/>
              </a:rPr>
              <a:t>                                directa      inversa</a:t>
            </a:r>
            <a:endParaRPr>
              <a:solidFill>
                <a:srgbClr val="1C4587"/>
              </a:solidFill>
            </a:endParaRPr>
          </a:p>
        </p:txBody>
      </p:sp>
      <p:pic>
        <p:nvPicPr>
          <p:cNvPr id="97" name="Google Shape;97;p7"/>
          <p:cNvPicPr preferRelativeResize="0"/>
          <p:nvPr/>
        </p:nvPicPr>
        <p:blipFill rotWithShape="1">
          <a:blip r:embed="rId1"/>
          <a:srcRect/>
          <a:stretch>
            <a:fillRect/>
          </a:stretch>
        </p:blipFill>
        <p:spPr>
          <a:xfrm>
            <a:off x="3911600" y="2584450"/>
            <a:ext cx="3378200" cy="800100"/>
          </a:xfrm>
          <a:prstGeom prst="rect">
            <a:avLst/>
          </a:prstGeom>
          <a:noFill/>
          <a:ln>
            <a:noFill/>
          </a:ln>
        </p:spPr>
      </p:pic>
      <p:sp>
        <p:nvSpPr>
          <p:cNvPr id="98" name="Google Shape;98;p7"/>
          <p:cNvSpPr/>
          <p:nvPr/>
        </p:nvSpPr>
        <p:spPr>
          <a:xfrm>
            <a:off x="234752" y="4044677"/>
            <a:ext cx="6192600" cy="4617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Reacomodando la ecuación:                                      </a:t>
            </a:r>
            <a:endParaRPr sz="2400" b="1">
              <a:solidFill>
                <a:schemeClr val="dk1"/>
              </a:solidFill>
              <a:latin typeface="Arial" panose="020B0604020202020204"/>
              <a:ea typeface="Arial" panose="020B0604020202020204"/>
              <a:cs typeface="Arial" panose="020B0604020202020204"/>
              <a:sym typeface="Arial" panose="020B0604020202020204"/>
            </a:endParaRPr>
          </a:p>
        </p:txBody>
      </p:sp>
      <p:pic>
        <p:nvPicPr>
          <p:cNvPr id="99" name="Google Shape;99;p7"/>
          <p:cNvPicPr preferRelativeResize="0"/>
          <p:nvPr/>
        </p:nvPicPr>
        <p:blipFill rotWithShape="1">
          <a:blip r:embed="rId2"/>
          <a:srcRect/>
          <a:stretch>
            <a:fillRect/>
          </a:stretch>
        </p:blipFill>
        <p:spPr>
          <a:xfrm>
            <a:off x="5532438" y="4949825"/>
            <a:ext cx="2663825" cy="1125538"/>
          </a:xfrm>
          <a:prstGeom prst="rect">
            <a:avLst/>
          </a:prstGeom>
          <a:noFill/>
          <a:ln>
            <a:noFill/>
          </a:ln>
        </p:spPr>
      </p:pic>
      <p:sp>
        <p:nvSpPr>
          <p:cNvPr id="100" name="Google Shape;100;p7"/>
          <p:cNvSpPr/>
          <p:nvPr/>
        </p:nvSpPr>
        <p:spPr>
          <a:xfrm>
            <a:off x="251520" y="4797152"/>
            <a:ext cx="4572000" cy="156966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AR" sz="2400" b="1">
                <a:solidFill>
                  <a:srgbClr val="1C4587"/>
                </a:solidFill>
                <a:latin typeface="Verdana" panose="020B0604030504040204"/>
                <a:ea typeface="Verdana" panose="020B0604030504040204"/>
                <a:cs typeface="Verdana" panose="020B0604030504040204"/>
                <a:sym typeface="Verdana" panose="020B0604030504040204"/>
              </a:rPr>
              <a:t>En el equilibrio, la relación entre las concentraciones de A y B es igual a una constante.</a:t>
            </a:r>
            <a:endParaRPr sz="2400" b="1">
              <a:solidFill>
                <a:srgbClr val="1C4587"/>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04" name="Shape 104"/>
        <p:cNvGrpSpPr/>
        <p:nvPr/>
      </p:nvGrpSpPr>
      <p:grpSpPr>
        <a:xfrm>
          <a:off x="0" y="0"/>
          <a:ext cx="0" cy="0"/>
          <a:chOff x="0" y="0"/>
          <a:chExt cx="0" cy="0"/>
        </a:xfrm>
      </p:grpSpPr>
      <p:sp>
        <p:nvSpPr>
          <p:cNvPr id="105" name="Google Shape;105;p8"/>
          <p:cNvSpPr/>
          <p:nvPr/>
        </p:nvSpPr>
        <p:spPr>
          <a:xfrm>
            <a:off x="242887" y="908720"/>
            <a:ext cx="8497800" cy="1938900"/>
          </a:xfrm>
          <a:prstGeom prst="rect">
            <a:avLst/>
          </a:prstGeom>
          <a:noFill/>
          <a:ln>
            <a:noFill/>
          </a:ln>
        </p:spPr>
        <p:txBody>
          <a:bodyPr spcFirstLastPara="1" wrap="square" lIns="91425" tIns="45700" rIns="91425" bIns="45700" anchor="ctr" anchorCtr="0">
            <a:spAutoFit/>
          </a:bodyPr>
          <a:lstStyle/>
          <a:p>
            <a:pPr marL="0" marR="0" lvl="0" indent="0" algn="l"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M. Guldberg y R. Waage (1864) postularon su </a:t>
            </a:r>
            <a:r>
              <a:rPr lang="es-AR" sz="2400" b="1">
                <a:solidFill>
                  <a:srgbClr val="1C4587"/>
                </a:solidFill>
                <a:latin typeface="Verdana" panose="020B0604030504040204"/>
                <a:ea typeface="Verdana" panose="020B0604030504040204"/>
                <a:cs typeface="Verdana" panose="020B0604030504040204"/>
                <a:sym typeface="Verdana" panose="020B0604030504040204"/>
              </a:rPr>
              <a:t>“</a:t>
            </a:r>
            <a:r>
              <a:rPr lang="es-AR" sz="2400" b="1" i="1">
                <a:solidFill>
                  <a:srgbClr val="1C4587"/>
                </a:solidFill>
                <a:latin typeface="Verdana" panose="020B0604030504040204"/>
                <a:ea typeface="Verdana" panose="020B0604030504040204"/>
                <a:cs typeface="Verdana" panose="020B0604030504040204"/>
                <a:sym typeface="Verdana" panose="020B0604030504040204"/>
              </a:rPr>
              <a:t>Ley de acción de masas</a:t>
            </a:r>
            <a:r>
              <a:rPr lang="es-AR" sz="2400" b="1">
                <a:solidFill>
                  <a:srgbClr val="1C4587"/>
                </a:solidFill>
                <a:latin typeface="Verdana" panose="020B0604030504040204"/>
                <a:ea typeface="Verdana" panose="020B0604030504040204"/>
                <a:cs typeface="Verdana" panose="020B0604030504040204"/>
                <a:sym typeface="Verdana" panose="020B0604030504040204"/>
              </a:rPr>
              <a:t>”</a:t>
            </a:r>
            <a:r>
              <a:rPr lang="es-AR" sz="2400" b="1">
                <a:solidFill>
                  <a:schemeClr val="dk1"/>
                </a:solidFill>
                <a:latin typeface="Verdana" panose="020B0604030504040204"/>
                <a:ea typeface="Verdana" panose="020B0604030504040204"/>
                <a:cs typeface="Verdana" panose="020B0604030504040204"/>
                <a:sym typeface="Verdana" panose="020B0604030504040204"/>
              </a:rPr>
              <a:t>, que expresa la relación entre las concentraciones de reactivos y productos en el equilibrio, para cualquier reacción.</a:t>
            </a:r>
            <a:endParaRPr lang="es-AR" sz="2400" b="1">
              <a:solidFill>
                <a:schemeClr val="dk1"/>
              </a:solidFill>
              <a:latin typeface="Verdana" panose="020B0604030504040204"/>
              <a:ea typeface="Verdana" panose="020B0604030504040204"/>
              <a:cs typeface="Verdana" panose="020B0604030504040204"/>
              <a:sym typeface="Verdana" panose="020B0604030504040204"/>
            </a:endParaRPr>
          </a:p>
        </p:txBody>
      </p:sp>
      <p:pic>
        <p:nvPicPr>
          <p:cNvPr id="106" name="Google Shape;106;p8"/>
          <p:cNvPicPr preferRelativeResize="0"/>
          <p:nvPr/>
        </p:nvPicPr>
        <p:blipFill rotWithShape="1">
          <a:blip r:embed="rId1"/>
          <a:srcRect/>
          <a:stretch>
            <a:fillRect/>
          </a:stretch>
        </p:blipFill>
        <p:spPr>
          <a:xfrm>
            <a:off x="132325" y="2936525"/>
            <a:ext cx="8857001" cy="3611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10" name="Shape 110"/>
        <p:cNvGrpSpPr/>
        <p:nvPr/>
      </p:nvGrpSpPr>
      <p:grpSpPr>
        <a:xfrm>
          <a:off x="0" y="0"/>
          <a:ext cx="0" cy="0"/>
          <a:chOff x="0" y="0"/>
          <a:chExt cx="0" cy="0"/>
        </a:xfrm>
      </p:grpSpPr>
      <p:sp>
        <p:nvSpPr>
          <p:cNvPr id="111" name="Google Shape;111;p9"/>
          <p:cNvSpPr/>
          <p:nvPr/>
        </p:nvSpPr>
        <p:spPr>
          <a:xfrm>
            <a:off x="323850" y="674853"/>
            <a:ext cx="8424900" cy="3976800"/>
          </a:xfrm>
          <a:prstGeom prst="rect">
            <a:avLst/>
          </a:prstGeom>
          <a:noFill/>
          <a:ln>
            <a:noFill/>
          </a:ln>
        </p:spPr>
        <p:txBody>
          <a:bodyPr spcFirstLastPara="1" wrap="square" lIns="91425" tIns="45700" rIns="91425" bIns="45700" anchor="ctr" anchorCtr="0">
            <a:spAutoFit/>
          </a:bodyPr>
          <a:lstStyle/>
          <a:p>
            <a:pPr marL="0" marR="0" lvl="0" indent="0" algn="just" rtl="0">
              <a:spcBef>
                <a:spcPts val="0"/>
              </a:spcBef>
              <a:spcAft>
                <a:spcPts val="0"/>
              </a:spcAft>
              <a:buNone/>
            </a:pP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ctr" rtl="0">
              <a:spcBef>
                <a:spcPts val="0"/>
              </a:spcBef>
              <a:spcAft>
                <a:spcPts val="0"/>
              </a:spcAft>
              <a:buNone/>
            </a:pPr>
            <a:r>
              <a:rPr lang="es-AR" sz="2700" b="1">
                <a:solidFill>
                  <a:srgbClr val="073763"/>
                </a:solidFill>
                <a:latin typeface="Verdana" panose="020B0604030504040204"/>
                <a:ea typeface="Verdana" panose="020B0604030504040204"/>
                <a:cs typeface="Verdana" panose="020B0604030504040204"/>
                <a:sym typeface="Verdana" panose="020B0604030504040204"/>
              </a:rPr>
              <a:t>CONSTANTE DE EQUILIBRIO</a:t>
            </a:r>
            <a:endParaRPr sz="2700" b="1">
              <a:solidFill>
                <a:srgbClr val="073763"/>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endParaRPr sz="2700" b="1">
              <a:solidFill>
                <a:srgbClr val="073763"/>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La constante de equilibrio expresada en función de las concentraciones se simboliza Kc </a:t>
            </a:r>
            <a:endParaRPr sz="2400" b="1">
              <a:solidFill>
                <a:schemeClr val="dk1"/>
              </a:solidFill>
              <a:latin typeface="Verdana" panose="020B0604030504040204"/>
              <a:ea typeface="Verdana" panose="020B0604030504040204"/>
              <a:cs typeface="Verdana" panose="020B0604030504040204"/>
              <a:sym typeface="Verdana" panose="020B0604030504040204"/>
            </a:endParaRPr>
          </a:p>
          <a:p>
            <a:pPr marL="0" marR="0" lvl="0" indent="0" algn="just" rtl="0">
              <a:spcBef>
                <a:spcPts val="0"/>
              </a:spcBef>
              <a:spcAft>
                <a:spcPts val="0"/>
              </a:spcAft>
              <a:buNone/>
            </a:pPr>
            <a:r>
              <a:rPr lang="es-AR" sz="2400" b="1">
                <a:solidFill>
                  <a:schemeClr val="dk1"/>
                </a:solidFill>
                <a:latin typeface="Verdana" panose="020B0604030504040204"/>
                <a:ea typeface="Verdana" panose="020B0604030504040204"/>
                <a:cs typeface="Verdana" panose="020B0604030504040204"/>
                <a:sym typeface="Verdana" panose="020B0604030504040204"/>
              </a:rPr>
              <a:t>Aunque las concentraciones pueden variar, el valor de Kc, para una reacción determinada permanece constante, </a:t>
            </a:r>
            <a:r>
              <a:rPr lang="es-AR" sz="2400" b="1" u="sng">
                <a:solidFill>
                  <a:schemeClr val="dk1"/>
                </a:solidFill>
                <a:latin typeface="Verdana" panose="020B0604030504040204"/>
                <a:ea typeface="Verdana" panose="020B0604030504040204"/>
                <a:cs typeface="Verdana" panose="020B0604030504040204"/>
                <a:sym typeface="Verdana" panose="020B0604030504040204"/>
              </a:rPr>
              <a:t>siempre y cuando la reacción esté en equilibrio y la temperatura no cambie</a:t>
            </a:r>
            <a:r>
              <a:rPr lang="es-AR" sz="2400">
                <a:solidFill>
                  <a:schemeClr val="dk1"/>
                </a:solidFill>
                <a:latin typeface="Verdana" panose="020B0604030504040204"/>
                <a:ea typeface="Verdana" panose="020B0604030504040204"/>
                <a:cs typeface="Verdana" panose="020B0604030504040204"/>
                <a:sym typeface="Verdana" panose="020B0604030504040204"/>
              </a:rPr>
              <a:t> </a:t>
            </a:r>
            <a:endParaRPr lang="es-AR" sz="2400">
              <a:solidFill>
                <a:schemeClr val="dk1"/>
              </a:solidFill>
              <a:latin typeface="Verdana" panose="020B0604030504040204"/>
              <a:ea typeface="Verdana" panose="020B0604030504040204"/>
              <a:cs typeface="Verdana" panose="020B0604030504040204"/>
              <a:sym typeface="Verdana" panose="020B0604030504040204"/>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17110</Words>
  <Application>WPS Presentation</Application>
  <PresentationFormat/>
  <Paragraphs>372</Paragraphs>
  <Slides>54</Slides>
  <Notes>0</Notes>
  <HiddenSlides>0</HiddenSlides>
  <MMClips>0</MMClips>
  <ScaleCrop>false</ScaleCrop>
  <HeadingPairs>
    <vt:vector size="6" baseType="variant">
      <vt:variant>
        <vt:lpstr>已用的字体</vt:lpstr>
      </vt:variant>
      <vt:variant>
        <vt:i4>18</vt:i4>
      </vt:variant>
      <vt:variant>
        <vt:lpstr>主题</vt:lpstr>
      </vt:variant>
      <vt:variant>
        <vt:i4>1</vt:i4>
      </vt:variant>
      <vt:variant>
        <vt:lpstr>幻灯片标题</vt:lpstr>
      </vt:variant>
      <vt:variant>
        <vt:i4>54</vt:i4>
      </vt:variant>
    </vt:vector>
  </HeadingPairs>
  <TitlesOfParts>
    <vt:vector size="73" baseType="lpstr">
      <vt:lpstr>Arial</vt:lpstr>
      <vt:lpstr>SimSun</vt:lpstr>
      <vt:lpstr>Wingdings</vt:lpstr>
      <vt:lpstr>Arial</vt:lpstr>
      <vt:lpstr>Verdana</vt:lpstr>
      <vt:lpstr>Calibri</vt:lpstr>
      <vt:lpstr>Microsoft YaHei</vt:lpstr>
      <vt:lpstr/>
      <vt:lpstr>Arial Unicode MS</vt:lpstr>
      <vt:lpstr>Noto Sans Symbols</vt:lpstr>
      <vt:lpstr>Segoe Print</vt:lpstr>
      <vt:lpstr>Malgun Gothic Semilight</vt:lpstr>
      <vt:lpstr>Yu Gothic UI</vt:lpstr>
      <vt:lpstr>Yu Gothic UI Semibold</vt:lpstr>
      <vt:lpstr>Wingdings 3</vt:lpstr>
      <vt:lpstr>Verdana</vt:lpstr>
      <vt:lpstr>Wingdings</vt:lpstr>
      <vt:lpstr>Webdings</vt:lpstr>
      <vt:lpstr>Simple Light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usuario</dc:creator>
  <cp:lastModifiedBy>lasco</cp:lastModifiedBy>
  <cp:revision>1</cp:revision>
  <dcterms:created xsi:type="dcterms:W3CDTF">2024-03-20T13:18:33Z</dcterms:created>
  <dcterms:modified xsi:type="dcterms:W3CDTF">2024-03-20T13:18:33Z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1033-10.2.0.7636</vt:lpwstr>
  </property>
</Properties>
</file>