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6" r:id="rId11"/>
    <p:sldId id="274" r:id="rId12"/>
    <p:sldId id="280" r:id="rId13"/>
    <p:sldId id="277" r:id="rId14"/>
    <p:sldId id="287" r:id="rId15"/>
    <p:sldId id="288" r:id="rId16"/>
    <p:sldId id="281" r:id="rId17"/>
    <p:sldId id="260" r:id="rId18"/>
    <p:sldId id="261" r:id="rId19"/>
    <p:sldId id="262" r:id="rId20"/>
    <p:sldId id="263" r:id="rId21"/>
    <p:sldId id="264" r:id="rId22"/>
    <p:sldId id="284" r:id="rId23"/>
    <p:sldId id="285" r:id="rId24"/>
    <p:sldId id="286" r:id="rId25"/>
    <p:sldId id="265" r:id="rId26"/>
    <p:sldId id="282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C0A52C5-2821-4301-8CE4-BCDBFE0114F0}">
          <p14:sldIdLst>
            <p14:sldId id="256"/>
            <p14:sldId id="257"/>
            <p14:sldId id="258"/>
            <p14:sldId id="259"/>
            <p14:sldId id="266"/>
            <p14:sldId id="267"/>
            <p14:sldId id="268"/>
            <p14:sldId id="269"/>
            <p14:sldId id="270"/>
            <p14:sldId id="276"/>
            <p14:sldId id="274"/>
            <p14:sldId id="280"/>
            <p14:sldId id="277"/>
            <p14:sldId id="287"/>
            <p14:sldId id="288"/>
            <p14:sldId id="281"/>
            <p14:sldId id="260"/>
            <p14:sldId id="261"/>
            <p14:sldId id="262"/>
            <p14:sldId id="263"/>
            <p14:sldId id="264"/>
            <p14:sldId id="284"/>
            <p14:sldId id="285"/>
            <p14:sldId id="286"/>
            <p14:sldId id="265"/>
            <p14:sldId id="282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HUEL JAURECHI" initials="NJ" lastIdx="0" clrIdx="0">
    <p:extLst>
      <p:ext uri="{19B8F6BF-5375-455C-9EA6-DF929625EA0E}">
        <p15:presenceInfo xmlns:p15="http://schemas.microsoft.com/office/powerpoint/2012/main" userId="NAHUEL JAUREC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B48D3-3FC5-4D56-B020-D5C2724C1ADB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D24663B-53DE-421B-9D3D-DEAAA6115F4A}">
      <dgm:prSet phldrT="[Texto]"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2000" dirty="0">
              <a:latin typeface="Aharoni" panose="02010803020104030203" pitchFamily="2" charset="-79"/>
              <a:cs typeface="Aharoni" panose="02010803020104030203" pitchFamily="2" charset="-79"/>
            </a:rPr>
            <a:t>DOCUMENTOLOGÍA</a:t>
          </a:r>
        </a:p>
      </dgm:t>
    </dgm:pt>
    <dgm:pt modelId="{CE6F04DF-5737-4F57-B239-AE3CEE47A4D7}" type="parTrans" cxnId="{F11F63B6-0DB5-4271-96A6-F77EE6EB6CA7}">
      <dgm:prSet/>
      <dgm:spPr/>
      <dgm:t>
        <a:bodyPr/>
        <a:lstStyle/>
        <a:p>
          <a:endParaRPr lang="es-ES"/>
        </a:p>
      </dgm:t>
    </dgm:pt>
    <dgm:pt modelId="{2F4A691E-0F8D-405D-8472-C16198417CDC}" type="sibTrans" cxnId="{F11F63B6-0DB5-4271-96A6-F77EE6EB6CA7}">
      <dgm:prSet/>
      <dgm:spPr/>
      <dgm:t>
        <a:bodyPr/>
        <a:lstStyle/>
        <a:p>
          <a:endParaRPr lang="es-ES"/>
        </a:p>
      </dgm:t>
    </dgm:pt>
    <dgm:pt modelId="{0EBC4797-3EF0-46B7-BAE8-98E4F08AAFB3}">
      <dgm:prSet phldrT="[Texto]" custT="1"/>
      <dgm:spPr>
        <a:solidFill>
          <a:schemeClr val="tx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es-ES" sz="3200" dirty="0">
              <a:latin typeface="Arial Black" panose="020B0A04020102020204" pitchFamily="34" charset="0"/>
            </a:rPr>
            <a:t>Finalidad</a:t>
          </a:r>
        </a:p>
        <a:p>
          <a:r>
            <a:rPr lang="es-E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Determinar autenticidad o falsedad </a:t>
          </a:r>
        </a:p>
      </dgm:t>
    </dgm:pt>
    <dgm:pt modelId="{6AA48655-5073-4E33-8499-FA679A445F06}" type="parTrans" cxnId="{18E01C78-D61C-4390-A9E5-CFABF0F26A78}">
      <dgm:prSet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A760F679-6E59-494F-9514-440145346B1B}" type="sibTrans" cxnId="{18E01C78-D61C-4390-A9E5-CFABF0F26A78}">
      <dgm:prSet/>
      <dgm:spPr/>
      <dgm:t>
        <a:bodyPr/>
        <a:lstStyle/>
        <a:p>
          <a:endParaRPr lang="es-ES"/>
        </a:p>
      </dgm:t>
    </dgm:pt>
    <dgm:pt modelId="{48ACEECA-5195-4E27-AD26-E10E61A55204}">
      <dgm:prSet phldrT="[Texto]" custT="1"/>
      <dgm:spPr>
        <a:solidFill>
          <a:schemeClr val="tx1"/>
        </a:solidFill>
        <a:ln w="57150">
          <a:solidFill>
            <a:srgbClr val="C00000"/>
          </a:solidFill>
        </a:ln>
      </dgm:spPr>
      <dgm:t>
        <a:bodyPr/>
        <a:lstStyle/>
        <a:p>
          <a:r>
            <a:rPr lang="es-ES" sz="3400" dirty="0">
              <a:latin typeface="Arial Black" panose="020B0A04020102020204" pitchFamily="34" charset="0"/>
            </a:rPr>
            <a:t>Métodos</a:t>
          </a:r>
        </a:p>
        <a:p>
          <a:r>
            <a:rPr lang="es-AR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Observación</a:t>
          </a:r>
        </a:p>
        <a:p>
          <a:r>
            <a:rPr lang="es-AR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Descripción</a:t>
          </a:r>
        </a:p>
        <a:p>
          <a:r>
            <a:rPr lang="es-AR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Comparación</a:t>
          </a:r>
          <a:endParaRPr lang="es-ES" sz="240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E78942-F026-457C-9235-9A3EB047478E}" type="parTrans" cxnId="{F4D20461-AD28-4490-AABB-D60C445AA974}">
      <dgm:prSet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BFF4B215-1CE0-479C-85DE-1C4D5465793B}" type="sibTrans" cxnId="{F4D20461-AD28-4490-AABB-D60C445AA974}">
      <dgm:prSet/>
      <dgm:spPr/>
      <dgm:t>
        <a:bodyPr/>
        <a:lstStyle/>
        <a:p>
          <a:endParaRPr lang="es-ES"/>
        </a:p>
      </dgm:t>
    </dgm:pt>
    <dgm:pt modelId="{40AF9762-6FE5-41B4-B567-12CE5C56F454}">
      <dgm:prSet phldrT="[Texto]" custT="1"/>
      <dgm:spPr>
        <a:solidFill>
          <a:schemeClr val="tx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es-ES" sz="2900" dirty="0">
              <a:latin typeface="Arial Black" panose="020B0A04020102020204" pitchFamily="34" charset="0"/>
            </a:rPr>
            <a:t>Técnicas</a:t>
          </a:r>
        </a:p>
        <a:p>
          <a:r>
            <a:rPr lang="es-AR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Química analítica</a:t>
          </a:r>
        </a:p>
        <a:p>
          <a:r>
            <a:rPr lang="es-AR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Óptica moderna</a:t>
          </a:r>
          <a:endParaRPr lang="es-ES" sz="240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37A432F-B8AD-4003-AF00-996A8C91B230}" type="parTrans" cxnId="{A1247300-D959-40C2-9628-A541926B5C39}">
      <dgm:prSet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1808F7EC-BAF5-4118-8DFD-AB81793EDAC3}" type="sibTrans" cxnId="{A1247300-D959-40C2-9628-A541926B5C39}">
      <dgm:prSet/>
      <dgm:spPr/>
      <dgm:t>
        <a:bodyPr/>
        <a:lstStyle/>
        <a:p>
          <a:endParaRPr lang="es-ES"/>
        </a:p>
      </dgm:t>
    </dgm:pt>
    <dgm:pt modelId="{F6D60CC2-BC05-4362-806C-05303AB06B60}" type="pres">
      <dgm:prSet presAssocID="{9DFB48D3-3FC5-4D56-B020-D5C2724C1AD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A9293EC-743C-4E99-85E7-FE18222ADEBA}" type="pres">
      <dgm:prSet presAssocID="{2D24663B-53DE-421B-9D3D-DEAAA6115F4A}" presName="centerShape" presStyleLbl="node0" presStyleIdx="0" presStyleCnt="1" custScaleX="136151" custScaleY="86290" custLinFactNeighborX="-195" custLinFactNeighborY="49"/>
      <dgm:spPr/>
    </dgm:pt>
    <dgm:pt modelId="{7A07F42C-2D72-4E4F-ABD5-879AE9C47A69}" type="pres">
      <dgm:prSet presAssocID="{6AA48655-5073-4E33-8499-FA679A445F06}" presName="parTrans" presStyleLbl="bgSibTrans2D1" presStyleIdx="0" presStyleCnt="3" custLinFactNeighborX="-3183" custLinFactNeighborY="-5446"/>
      <dgm:spPr/>
    </dgm:pt>
    <dgm:pt modelId="{5D2E3C8F-C3AC-4E79-A9FF-876FF5603C14}" type="pres">
      <dgm:prSet presAssocID="{0EBC4797-3EF0-46B7-BAE8-98E4F08AAFB3}" presName="node" presStyleLbl="node1" presStyleIdx="0" presStyleCnt="3" custScaleX="131900" custScaleY="133921" custRadScaleRad="120983" custRadScaleInc="2636">
        <dgm:presLayoutVars>
          <dgm:bulletEnabled val="1"/>
        </dgm:presLayoutVars>
      </dgm:prSet>
      <dgm:spPr/>
    </dgm:pt>
    <dgm:pt modelId="{45A94966-8F2A-4DD2-A084-827967C9D30B}" type="pres">
      <dgm:prSet presAssocID="{5BE78942-F026-457C-9235-9A3EB047478E}" presName="parTrans" presStyleLbl="bgSibTrans2D1" presStyleIdx="1" presStyleCnt="3"/>
      <dgm:spPr/>
    </dgm:pt>
    <dgm:pt modelId="{D5AE284B-76A9-467D-BFDF-639B6F795A57}" type="pres">
      <dgm:prSet presAssocID="{48ACEECA-5195-4E27-AD26-E10E61A55204}" presName="node" presStyleLbl="node1" presStyleIdx="1" presStyleCnt="3" custScaleX="119471" custScaleY="152267" custRadScaleRad="99262" custRadScaleInc="-1074">
        <dgm:presLayoutVars>
          <dgm:bulletEnabled val="1"/>
        </dgm:presLayoutVars>
      </dgm:prSet>
      <dgm:spPr/>
    </dgm:pt>
    <dgm:pt modelId="{A11764F5-1B7C-4011-B4D8-10A05D510946}" type="pres">
      <dgm:prSet presAssocID="{337A432F-B8AD-4003-AF00-996A8C91B230}" presName="parTrans" presStyleLbl="bgSibTrans2D1" presStyleIdx="2" presStyleCnt="3"/>
      <dgm:spPr/>
    </dgm:pt>
    <dgm:pt modelId="{FB5F487A-9AF0-425E-9E5D-290B0861E873}" type="pres">
      <dgm:prSet presAssocID="{40AF9762-6FE5-41B4-B567-12CE5C56F454}" presName="node" presStyleLbl="node1" presStyleIdx="2" presStyleCnt="3" custScaleX="142736" custScaleY="133965" custRadScaleRad="120246" custRadScaleInc="-176">
        <dgm:presLayoutVars>
          <dgm:bulletEnabled val="1"/>
        </dgm:presLayoutVars>
      </dgm:prSet>
      <dgm:spPr/>
    </dgm:pt>
  </dgm:ptLst>
  <dgm:cxnLst>
    <dgm:cxn modelId="{A1247300-D959-40C2-9628-A541926B5C39}" srcId="{2D24663B-53DE-421B-9D3D-DEAAA6115F4A}" destId="{40AF9762-6FE5-41B4-B567-12CE5C56F454}" srcOrd="2" destOrd="0" parTransId="{337A432F-B8AD-4003-AF00-996A8C91B230}" sibTransId="{1808F7EC-BAF5-4118-8DFD-AB81793EDAC3}"/>
    <dgm:cxn modelId="{03EB511F-F924-476E-9051-C7D1B8515403}" type="presOf" srcId="{9DFB48D3-3FC5-4D56-B020-D5C2724C1ADB}" destId="{F6D60CC2-BC05-4362-806C-05303AB06B60}" srcOrd="0" destOrd="0" presId="urn:microsoft.com/office/officeart/2005/8/layout/radial4"/>
    <dgm:cxn modelId="{C760FB2D-9E34-457E-9AE4-E2F99674F038}" type="presOf" srcId="{6AA48655-5073-4E33-8499-FA679A445F06}" destId="{7A07F42C-2D72-4E4F-ABD5-879AE9C47A69}" srcOrd="0" destOrd="0" presId="urn:microsoft.com/office/officeart/2005/8/layout/radial4"/>
    <dgm:cxn modelId="{F4D20461-AD28-4490-AABB-D60C445AA974}" srcId="{2D24663B-53DE-421B-9D3D-DEAAA6115F4A}" destId="{48ACEECA-5195-4E27-AD26-E10E61A55204}" srcOrd="1" destOrd="0" parTransId="{5BE78942-F026-457C-9235-9A3EB047478E}" sibTransId="{BFF4B215-1CE0-479C-85DE-1C4D5465793B}"/>
    <dgm:cxn modelId="{98EDF151-1F06-4D82-B211-E326C10BE6FB}" type="presOf" srcId="{5BE78942-F026-457C-9235-9A3EB047478E}" destId="{45A94966-8F2A-4DD2-A084-827967C9D30B}" srcOrd="0" destOrd="0" presId="urn:microsoft.com/office/officeart/2005/8/layout/radial4"/>
    <dgm:cxn modelId="{18E01C78-D61C-4390-A9E5-CFABF0F26A78}" srcId="{2D24663B-53DE-421B-9D3D-DEAAA6115F4A}" destId="{0EBC4797-3EF0-46B7-BAE8-98E4F08AAFB3}" srcOrd="0" destOrd="0" parTransId="{6AA48655-5073-4E33-8499-FA679A445F06}" sibTransId="{A760F679-6E59-494F-9514-440145346B1B}"/>
    <dgm:cxn modelId="{F0ED0E91-9790-428C-A54B-AFC7E6B9E776}" type="presOf" srcId="{40AF9762-6FE5-41B4-B567-12CE5C56F454}" destId="{FB5F487A-9AF0-425E-9E5D-290B0861E873}" srcOrd="0" destOrd="0" presId="urn:microsoft.com/office/officeart/2005/8/layout/radial4"/>
    <dgm:cxn modelId="{3D1693A2-C914-4A45-AF44-20A3C04F1D5D}" type="presOf" srcId="{0EBC4797-3EF0-46B7-BAE8-98E4F08AAFB3}" destId="{5D2E3C8F-C3AC-4E79-A9FF-876FF5603C14}" srcOrd="0" destOrd="0" presId="urn:microsoft.com/office/officeart/2005/8/layout/radial4"/>
    <dgm:cxn modelId="{F11F63B6-0DB5-4271-96A6-F77EE6EB6CA7}" srcId="{9DFB48D3-3FC5-4D56-B020-D5C2724C1ADB}" destId="{2D24663B-53DE-421B-9D3D-DEAAA6115F4A}" srcOrd="0" destOrd="0" parTransId="{CE6F04DF-5737-4F57-B239-AE3CEE47A4D7}" sibTransId="{2F4A691E-0F8D-405D-8472-C16198417CDC}"/>
    <dgm:cxn modelId="{4A4A5EE8-FB32-4FCE-A0F7-5E37B6F72433}" type="presOf" srcId="{337A432F-B8AD-4003-AF00-996A8C91B230}" destId="{A11764F5-1B7C-4011-B4D8-10A05D510946}" srcOrd="0" destOrd="0" presId="urn:microsoft.com/office/officeart/2005/8/layout/radial4"/>
    <dgm:cxn modelId="{A7168DEF-8F1A-4318-BCFF-E7EA867B7338}" type="presOf" srcId="{2D24663B-53DE-421B-9D3D-DEAAA6115F4A}" destId="{AA9293EC-743C-4E99-85E7-FE18222ADEBA}" srcOrd="0" destOrd="0" presId="urn:microsoft.com/office/officeart/2005/8/layout/radial4"/>
    <dgm:cxn modelId="{5603D5F8-8211-4000-B472-BC0BD3541B2A}" type="presOf" srcId="{48ACEECA-5195-4E27-AD26-E10E61A55204}" destId="{D5AE284B-76A9-467D-BFDF-639B6F795A57}" srcOrd="0" destOrd="0" presId="urn:microsoft.com/office/officeart/2005/8/layout/radial4"/>
    <dgm:cxn modelId="{1664A65E-B7E9-4AC1-A8C5-ED7EF3B27677}" type="presParOf" srcId="{F6D60CC2-BC05-4362-806C-05303AB06B60}" destId="{AA9293EC-743C-4E99-85E7-FE18222ADEBA}" srcOrd="0" destOrd="0" presId="urn:microsoft.com/office/officeart/2005/8/layout/radial4"/>
    <dgm:cxn modelId="{091DE23B-49C2-4B4E-B815-61AF72F5706E}" type="presParOf" srcId="{F6D60CC2-BC05-4362-806C-05303AB06B60}" destId="{7A07F42C-2D72-4E4F-ABD5-879AE9C47A69}" srcOrd="1" destOrd="0" presId="urn:microsoft.com/office/officeart/2005/8/layout/radial4"/>
    <dgm:cxn modelId="{948DC137-D532-40DA-A68E-C10FB3EAD14B}" type="presParOf" srcId="{F6D60CC2-BC05-4362-806C-05303AB06B60}" destId="{5D2E3C8F-C3AC-4E79-A9FF-876FF5603C14}" srcOrd="2" destOrd="0" presId="urn:microsoft.com/office/officeart/2005/8/layout/radial4"/>
    <dgm:cxn modelId="{9ACA744F-C689-421E-8382-62593BFAE6EA}" type="presParOf" srcId="{F6D60CC2-BC05-4362-806C-05303AB06B60}" destId="{45A94966-8F2A-4DD2-A084-827967C9D30B}" srcOrd="3" destOrd="0" presId="urn:microsoft.com/office/officeart/2005/8/layout/radial4"/>
    <dgm:cxn modelId="{20F19A0C-A8D6-413A-B6B7-68B979418CA6}" type="presParOf" srcId="{F6D60CC2-BC05-4362-806C-05303AB06B60}" destId="{D5AE284B-76A9-467D-BFDF-639B6F795A57}" srcOrd="4" destOrd="0" presId="urn:microsoft.com/office/officeart/2005/8/layout/radial4"/>
    <dgm:cxn modelId="{03670B56-52A8-4B17-95E8-31D3F06BB48C}" type="presParOf" srcId="{F6D60CC2-BC05-4362-806C-05303AB06B60}" destId="{A11764F5-1B7C-4011-B4D8-10A05D510946}" srcOrd="5" destOrd="0" presId="urn:microsoft.com/office/officeart/2005/8/layout/radial4"/>
    <dgm:cxn modelId="{CC95AD38-0407-43CB-9F1B-66AA02453566}" type="presParOf" srcId="{F6D60CC2-BC05-4362-806C-05303AB06B60}" destId="{FB5F487A-9AF0-425E-9E5D-290B0861E87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E4BD3F-3805-42F9-9E0F-F578A11C0F6A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5006E1A-50C8-44BB-9AF8-42092FF71C27}">
      <dgm:prSet phldrT="[Texto]" custT="1"/>
      <dgm:spPr>
        <a:solidFill>
          <a:srgbClr val="00B050"/>
        </a:solidFill>
      </dgm:spPr>
      <dgm:t>
        <a:bodyPr/>
        <a:lstStyle/>
        <a:p>
          <a:pPr algn="ctr"/>
          <a:r>
            <a:rPr lang="es-ES" sz="3200" dirty="0">
              <a:latin typeface="Arial Black" panose="020B0A04020102020204" pitchFamily="34" charset="0"/>
            </a:rPr>
            <a:t>TRAZOS</a:t>
          </a:r>
        </a:p>
      </dgm:t>
    </dgm:pt>
    <dgm:pt modelId="{3D4E33FE-E6F4-4E5C-9519-67813CCC8F20}" type="parTrans" cxnId="{DEB54855-1DDE-4C50-B987-D1402F23E1FE}">
      <dgm:prSet/>
      <dgm:spPr/>
      <dgm:t>
        <a:bodyPr/>
        <a:lstStyle/>
        <a:p>
          <a:endParaRPr lang="es-ES"/>
        </a:p>
      </dgm:t>
    </dgm:pt>
    <dgm:pt modelId="{77C65F9E-17BD-4EEC-9F16-F5F8E7F91538}" type="sibTrans" cxnId="{DEB54855-1DDE-4C50-B987-D1402F23E1FE}">
      <dgm:prSet/>
      <dgm:spPr/>
      <dgm:t>
        <a:bodyPr/>
        <a:lstStyle/>
        <a:p>
          <a:endParaRPr lang="es-ES"/>
        </a:p>
      </dgm:t>
    </dgm:pt>
    <dgm:pt modelId="{306A4976-DA0C-4FBA-92AB-457F7AC880EB}">
      <dgm:prSet phldrT="[Texto]" custT="1"/>
      <dgm:spPr/>
      <dgm:t>
        <a:bodyPr/>
        <a:lstStyle/>
        <a:p>
          <a:r>
            <a: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Forman la parte esencial de la grafía</a:t>
          </a:r>
        </a:p>
      </dgm:t>
    </dgm:pt>
    <dgm:pt modelId="{4D11CA56-4D43-417E-BBFD-4A656297C72F}" type="parTrans" cxnId="{F46D952C-9EAF-4175-8090-8CF9AA5DC583}">
      <dgm:prSet/>
      <dgm:spPr/>
      <dgm:t>
        <a:bodyPr/>
        <a:lstStyle/>
        <a:p>
          <a:endParaRPr lang="es-ES"/>
        </a:p>
      </dgm:t>
    </dgm:pt>
    <dgm:pt modelId="{8CFB9625-BBF6-40F2-83AB-B652AF822ABD}" type="sibTrans" cxnId="{F46D952C-9EAF-4175-8090-8CF9AA5DC583}">
      <dgm:prSet/>
      <dgm:spPr/>
      <dgm:t>
        <a:bodyPr/>
        <a:lstStyle/>
        <a:p>
          <a:endParaRPr lang="es-ES"/>
        </a:p>
      </dgm:t>
    </dgm:pt>
    <dgm:pt modelId="{1B1653EF-AF26-48D2-9CA1-C16B0B99FCB7}">
      <dgm:prSet phldrT="[Texto]" custT="1"/>
      <dgm:spPr>
        <a:solidFill>
          <a:srgbClr val="C00000"/>
        </a:solidFill>
      </dgm:spPr>
      <dgm:t>
        <a:bodyPr/>
        <a:lstStyle/>
        <a:p>
          <a:pPr algn="ctr"/>
          <a:r>
            <a:rPr lang="es-ES" sz="2800" dirty="0">
              <a:latin typeface="Arial Black" panose="020B0A04020102020204" pitchFamily="34" charset="0"/>
            </a:rPr>
            <a:t>RASGOS</a:t>
          </a:r>
        </a:p>
      </dgm:t>
    </dgm:pt>
    <dgm:pt modelId="{C2E4A035-D848-4C6A-9DA6-4CD45930C995}" type="parTrans" cxnId="{414CB303-B6E4-4E0C-A1B3-DC7CCE9B9728}">
      <dgm:prSet/>
      <dgm:spPr/>
      <dgm:t>
        <a:bodyPr/>
        <a:lstStyle/>
        <a:p>
          <a:endParaRPr lang="es-ES"/>
        </a:p>
      </dgm:t>
    </dgm:pt>
    <dgm:pt modelId="{28607C95-85A7-4764-8B13-DC2768CCCAA3}" type="sibTrans" cxnId="{414CB303-B6E4-4E0C-A1B3-DC7CCE9B9728}">
      <dgm:prSet/>
      <dgm:spPr/>
      <dgm:t>
        <a:bodyPr/>
        <a:lstStyle/>
        <a:p>
          <a:endParaRPr lang="es-ES"/>
        </a:p>
      </dgm:t>
    </dgm:pt>
    <dgm:pt modelId="{D77C0C24-1EB0-41D6-A922-A9335DCEF7B6}">
      <dgm:prSet phldrT="[Texto]" custT="1"/>
      <dgm:spPr/>
      <dgm:t>
        <a:bodyPr/>
        <a:lstStyle/>
        <a:p>
          <a:r>
            <a: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Iniciales, enlaces, finales</a:t>
          </a:r>
        </a:p>
      </dgm:t>
    </dgm:pt>
    <dgm:pt modelId="{5A558269-4E45-4434-B3F9-BCFF32D424CE}" type="parTrans" cxnId="{8016D68F-4D23-4F5C-A97D-16C22D2DC31F}">
      <dgm:prSet/>
      <dgm:spPr/>
      <dgm:t>
        <a:bodyPr/>
        <a:lstStyle/>
        <a:p>
          <a:endParaRPr lang="es-ES"/>
        </a:p>
      </dgm:t>
    </dgm:pt>
    <dgm:pt modelId="{1EC01C09-75B3-4C19-AB76-40F3E449A5A3}" type="sibTrans" cxnId="{8016D68F-4D23-4F5C-A97D-16C22D2DC31F}">
      <dgm:prSet/>
      <dgm:spPr/>
      <dgm:t>
        <a:bodyPr/>
        <a:lstStyle/>
        <a:p>
          <a:endParaRPr lang="es-ES"/>
        </a:p>
      </dgm:t>
    </dgm:pt>
    <dgm:pt modelId="{BA054C81-B5E0-41CF-B31A-421411E5BEC0}">
      <dgm:prSet phldrT="[Texto]"/>
      <dgm:spPr/>
      <dgm:t>
        <a:bodyPr/>
        <a:lstStyle/>
        <a:p>
          <a:endParaRPr lang="es-ES" sz="5100" dirty="0"/>
        </a:p>
      </dgm:t>
    </dgm:pt>
    <dgm:pt modelId="{DD40266F-1DD2-4447-BB9D-C6A25131ED6A}" type="parTrans" cxnId="{67986804-59DC-46CD-954E-47E103E2802F}">
      <dgm:prSet/>
      <dgm:spPr/>
      <dgm:t>
        <a:bodyPr/>
        <a:lstStyle/>
        <a:p>
          <a:endParaRPr lang="es-ES"/>
        </a:p>
      </dgm:t>
    </dgm:pt>
    <dgm:pt modelId="{72B9051B-C215-4C16-8EE6-E8CC0DA9C388}" type="sibTrans" cxnId="{67986804-59DC-46CD-954E-47E103E2802F}">
      <dgm:prSet/>
      <dgm:spPr/>
      <dgm:t>
        <a:bodyPr/>
        <a:lstStyle/>
        <a:p>
          <a:endParaRPr lang="es-ES"/>
        </a:p>
      </dgm:t>
    </dgm:pt>
    <dgm:pt modelId="{12514C9A-6DD0-43A5-A852-5C04ECC4BE88}" type="pres">
      <dgm:prSet presAssocID="{60E4BD3F-3805-42F9-9E0F-F578A11C0F6A}" presName="linear" presStyleCnt="0">
        <dgm:presLayoutVars>
          <dgm:animLvl val="lvl"/>
          <dgm:resizeHandles val="exact"/>
        </dgm:presLayoutVars>
      </dgm:prSet>
      <dgm:spPr/>
    </dgm:pt>
    <dgm:pt modelId="{DE083854-2D4F-4782-838C-A9FA2E98418F}" type="pres">
      <dgm:prSet presAssocID="{C5006E1A-50C8-44BB-9AF8-42092FF71C27}" presName="parentText" presStyleLbl="node1" presStyleIdx="0" presStyleCnt="2" custLinFactNeighborX="311" custLinFactNeighborY="-29624">
        <dgm:presLayoutVars>
          <dgm:chMax val="0"/>
          <dgm:bulletEnabled val="1"/>
        </dgm:presLayoutVars>
      </dgm:prSet>
      <dgm:spPr/>
    </dgm:pt>
    <dgm:pt modelId="{AF9316FD-37E4-4BC2-AB9F-19EA02DE8BCC}" type="pres">
      <dgm:prSet presAssocID="{C5006E1A-50C8-44BB-9AF8-42092FF71C27}" presName="childText" presStyleLbl="revTx" presStyleIdx="0" presStyleCnt="2">
        <dgm:presLayoutVars>
          <dgm:bulletEnabled val="1"/>
        </dgm:presLayoutVars>
      </dgm:prSet>
      <dgm:spPr/>
    </dgm:pt>
    <dgm:pt modelId="{DFE97A08-9BE4-449C-9FED-92A7D029FEFB}" type="pres">
      <dgm:prSet presAssocID="{1B1653EF-AF26-48D2-9CA1-C16B0B99FCB7}" presName="parentText" presStyleLbl="node1" presStyleIdx="1" presStyleCnt="2" custLinFactNeighborX="25743" custLinFactNeighborY="-6511">
        <dgm:presLayoutVars>
          <dgm:chMax val="0"/>
          <dgm:bulletEnabled val="1"/>
        </dgm:presLayoutVars>
      </dgm:prSet>
      <dgm:spPr/>
    </dgm:pt>
    <dgm:pt modelId="{B9F11184-F2C9-42B3-9ABD-EF867DE291A8}" type="pres">
      <dgm:prSet presAssocID="{1B1653EF-AF26-48D2-9CA1-C16B0B99FCB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14CB303-B6E4-4E0C-A1B3-DC7CCE9B9728}" srcId="{60E4BD3F-3805-42F9-9E0F-F578A11C0F6A}" destId="{1B1653EF-AF26-48D2-9CA1-C16B0B99FCB7}" srcOrd="1" destOrd="0" parTransId="{C2E4A035-D848-4C6A-9DA6-4CD45930C995}" sibTransId="{28607C95-85A7-4764-8B13-DC2768CCCAA3}"/>
    <dgm:cxn modelId="{67986804-59DC-46CD-954E-47E103E2802F}" srcId="{C5006E1A-50C8-44BB-9AF8-42092FF71C27}" destId="{BA054C81-B5E0-41CF-B31A-421411E5BEC0}" srcOrd="1" destOrd="0" parTransId="{DD40266F-1DD2-4447-BB9D-C6A25131ED6A}" sibTransId="{72B9051B-C215-4C16-8EE6-E8CC0DA9C388}"/>
    <dgm:cxn modelId="{C9DA7427-2A4A-4C57-9FDA-7AFE9A791B5F}" type="presOf" srcId="{1B1653EF-AF26-48D2-9CA1-C16B0B99FCB7}" destId="{DFE97A08-9BE4-449C-9FED-92A7D029FEFB}" srcOrd="0" destOrd="0" presId="urn:microsoft.com/office/officeart/2005/8/layout/vList2"/>
    <dgm:cxn modelId="{F46D952C-9EAF-4175-8090-8CF9AA5DC583}" srcId="{C5006E1A-50C8-44BB-9AF8-42092FF71C27}" destId="{306A4976-DA0C-4FBA-92AB-457F7AC880EB}" srcOrd="0" destOrd="0" parTransId="{4D11CA56-4D43-417E-BBFD-4A656297C72F}" sibTransId="{8CFB9625-BBF6-40F2-83AB-B652AF822ABD}"/>
    <dgm:cxn modelId="{DEB54855-1DDE-4C50-B987-D1402F23E1FE}" srcId="{60E4BD3F-3805-42F9-9E0F-F578A11C0F6A}" destId="{C5006E1A-50C8-44BB-9AF8-42092FF71C27}" srcOrd="0" destOrd="0" parTransId="{3D4E33FE-E6F4-4E5C-9519-67813CCC8F20}" sibTransId="{77C65F9E-17BD-4EEC-9F16-F5F8E7F91538}"/>
    <dgm:cxn modelId="{8016D68F-4D23-4F5C-A97D-16C22D2DC31F}" srcId="{1B1653EF-AF26-48D2-9CA1-C16B0B99FCB7}" destId="{D77C0C24-1EB0-41D6-A922-A9335DCEF7B6}" srcOrd="0" destOrd="0" parTransId="{5A558269-4E45-4434-B3F9-BCFF32D424CE}" sibTransId="{1EC01C09-75B3-4C19-AB76-40F3E449A5A3}"/>
    <dgm:cxn modelId="{0C741D95-CE17-438C-87F2-42ABCA44F7ED}" type="presOf" srcId="{60E4BD3F-3805-42F9-9E0F-F578A11C0F6A}" destId="{12514C9A-6DD0-43A5-A852-5C04ECC4BE88}" srcOrd="0" destOrd="0" presId="urn:microsoft.com/office/officeart/2005/8/layout/vList2"/>
    <dgm:cxn modelId="{1BACC4A4-4A95-4069-9F8A-D65E3804E26F}" type="presOf" srcId="{BA054C81-B5E0-41CF-B31A-421411E5BEC0}" destId="{AF9316FD-37E4-4BC2-AB9F-19EA02DE8BCC}" srcOrd="0" destOrd="1" presId="urn:microsoft.com/office/officeart/2005/8/layout/vList2"/>
    <dgm:cxn modelId="{1B5434A9-05BB-4942-AE9E-DB11B0CD9AFC}" type="presOf" srcId="{D77C0C24-1EB0-41D6-A922-A9335DCEF7B6}" destId="{B9F11184-F2C9-42B3-9ABD-EF867DE291A8}" srcOrd="0" destOrd="0" presId="urn:microsoft.com/office/officeart/2005/8/layout/vList2"/>
    <dgm:cxn modelId="{0B430DD5-9469-446C-959F-D9C51DDAB0D7}" type="presOf" srcId="{306A4976-DA0C-4FBA-92AB-457F7AC880EB}" destId="{AF9316FD-37E4-4BC2-AB9F-19EA02DE8BCC}" srcOrd="0" destOrd="0" presId="urn:microsoft.com/office/officeart/2005/8/layout/vList2"/>
    <dgm:cxn modelId="{4337A2E7-25A6-4E31-905F-C7CB9AA441CF}" type="presOf" srcId="{C5006E1A-50C8-44BB-9AF8-42092FF71C27}" destId="{DE083854-2D4F-4782-838C-A9FA2E98418F}" srcOrd="0" destOrd="0" presId="urn:microsoft.com/office/officeart/2005/8/layout/vList2"/>
    <dgm:cxn modelId="{3503EDB0-7B86-4D11-B601-FF18DE07FD0C}" type="presParOf" srcId="{12514C9A-6DD0-43A5-A852-5C04ECC4BE88}" destId="{DE083854-2D4F-4782-838C-A9FA2E98418F}" srcOrd="0" destOrd="0" presId="urn:microsoft.com/office/officeart/2005/8/layout/vList2"/>
    <dgm:cxn modelId="{AE7055D3-EB0A-48A6-8F5B-1CABEED4770B}" type="presParOf" srcId="{12514C9A-6DD0-43A5-A852-5C04ECC4BE88}" destId="{AF9316FD-37E4-4BC2-AB9F-19EA02DE8BCC}" srcOrd="1" destOrd="0" presId="urn:microsoft.com/office/officeart/2005/8/layout/vList2"/>
    <dgm:cxn modelId="{1A6770F4-E10E-4B8B-8F9A-C1CD82A8C745}" type="presParOf" srcId="{12514C9A-6DD0-43A5-A852-5C04ECC4BE88}" destId="{DFE97A08-9BE4-449C-9FED-92A7D029FEFB}" srcOrd="2" destOrd="0" presId="urn:microsoft.com/office/officeart/2005/8/layout/vList2"/>
    <dgm:cxn modelId="{C6F2F936-CBA0-4BAC-92D3-164232927B3E}" type="presParOf" srcId="{12514C9A-6DD0-43A5-A852-5C04ECC4BE88}" destId="{B9F11184-F2C9-42B3-9ABD-EF867DE291A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293EC-743C-4E99-85E7-FE18222ADEBA}">
      <dsp:nvSpPr>
        <dsp:cNvPr id="0" name=""/>
        <dsp:cNvSpPr/>
      </dsp:nvSpPr>
      <dsp:spPr>
        <a:xfrm>
          <a:off x="4190444" y="3732381"/>
          <a:ext cx="3645898" cy="2310703"/>
        </a:xfrm>
        <a:prstGeom prst="ellipse">
          <a:avLst/>
        </a:prstGeom>
        <a:solidFill>
          <a:srgbClr val="C00000"/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haroni" panose="02010803020104030203" pitchFamily="2" charset="-79"/>
              <a:cs typeface="Aharoni" panose="02010803020104030203" pitchFamily="2" charset="-79"/>
            </a:rPr>
            <a:t>DOCUMENTOLOGÍA</a:t>
          </a:r>
        </a:p>
      </dsp:txBody>
      <dsp:txXfrm>
        <a:off x="4724373" y="4070776"/>
        <a:ext cx="2578040" cy="1633913"/>
      </dsp:txXfrm>
    </dsp:sp>
    <dsp:sp modelId="{7A07F42C-2D72-4E4F-ABD5-879AE9C47A69}">
      <dsp:nvSpPr>
        <dsp:cNvPr id="0" name=""/>
        <dsp:cNvSpPr/>
      </dsp:nvSpPr>
      <dsp:spPr>
        <a:xfrm rot="13001518">
          <a:off x="2274842" y="2713579"/>
          <a:ext cx="2611208" cy="763182"/>
        </a:xfrm>
        <a:prstGeom prst="lef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2E3C8F-C3AC-4E79-A9FF-876FF5603C14}">
      <dsp:nvSpPr>
        <dsp:cNvPr id="0" name=""/>
        <dsp:cNvSpPr/>
      </dsp:nvSpPr>
      <dsp:spPr>
        <a:xfrm>
          <a:off x="938919" y="993869"/>
          <a:ext cx="3355460" cy="2725499"/>
        </a:xfrm>
        <a:prstGeom prst="roundRect">
          <a:avLst>
            <a:gd name="adj" fmla="val 10000"/>
          </a:avLst>
        </a:prstGeom>
        <a:solidFill>
          <a:schemeClr val="tx1"/>
        </a:solidFill>
        <a:ln w="38100">
          <a:solidFill>
            <a:srgbClr val="C0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Arial Black" panose="020B0A04020102020204" pitchFamily="34" charset="0"/>
            </a:rPr>
            <a:t>Finalidad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Determinar autenticidad o falsedad </a:t>
          </a:r>
        </a:p>
      </dsp:txBody>
      <dsp:txXfrm>
        <a:off x="1018746" y="1073696"/>
        <a:ext cx="3195806" cy="2565845"/>
      </dsp:txXfrm>
    </dsp:sp>
    <dsp:sp modelId="{45A94966-8F2A-4DD2-A084-827967C9D30B}">
      <dsp:nvSpPr>
        <dsp:cNvPr id="0" name=""/>
        <dsp:cNvSpPr/>
      </dsp:nvSpPr>
      <dsp:spPr>
        <a:xfrm rot="16174843">
          <a:off x="4895465" y="2122253"/>
          <a:ext cx="2200965" cy="763182"/>
        </a:xfrm>
        <a:prstGeom prst="lef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AE284B-76A9-467D-BFDF-639B6F795A57}">
      <dsp:nvSpPr>
        <dsp:cNvPr id="0" name=""/>
        <dsp:cNvSpPr/>
      </dsp:nvSpPr>
      <dsp:spPr>
        <a:xfrm>
          <a:off x="4468257" y="-146041"/>
          <a:ext cx="3039274" cy="3098868"/>
        </a:xfrm>
        <a:prstGeom prst="roundRect">
          <a:avLst>
            <a:gd name="adj" fmla="val 10000"/>
          </a:avLst>
        </a:prstGeom>
        <a:solidFill>
          <a:schemeClr val="tx1"/>
        </a:solidFill>
        <a:ln w="57150">
          <a:solidFill>
            <a:srgbClr val="C0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>
              <a:latin typeface="Arial Black" panose="020B0A04020102020204" pitchFamily="34" charset="0"/>
            </a:rPr>
            <a:t>Métodos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Observación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Descripción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Comparación</a:t>
          </a:r>
          <a:endParaRPr lang="es-ES" sz="240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7274" y="-57024"/>
        <a:ext cx="2861240" cy="2920834"/>
      </dsp:txXfrm>
    </dsp:sp>
    <dsp:sp modelId="{A11764F5-1B7C-4011-B4D8-10A05D510946}">
      <dsp:nvSpPr>
        <dsp:cNvPr id="0" name=""/>
        <dsp:cNvSpPr/>
      </dsp:nvSpPr>
      <dsp:spPr>
        <a:xfrm rot="19500059">
          <a:off x="7126101" y="2820884"/>
          <a:ext cx="2588353" cy="763182"/>
        </a:xfrm>
        <a:prstGeom prst="lef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5F487A-9AF0-425E-9E5D-290B0861E873}">
      <dsp:nvSpPr>
        <dsp:cNvPr id="0" name=""/>
        <dsp:cNvSpPr/>
      </dsp:nvSpPr>
      <dsp:spPr>
        <a:xfrm>
          <a:off x="7664857" y="1096987"/>
          <a:ext cx="3631122" cy="2726394"/>
        </a:xfrm>
        <a:prstGeom prst="roundRect">
          <a:avLst>
            <a:gd name="adj" fmla="val 10000"/>
          </a:avLst>
        </a:prstGeom>
        <a:solidFill>
          <a:schemeClr val="tx1"/>
        </a:solidFill>
        <a:ln w="38100">
          <a:solidFill>
            <a:srgbClr val="C0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latin typeface="Arial Black" panose="020B0A04020102020204" pitchFamily="34" charset="0"/>
            </a:rPr>
            <a:t>Técnicas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Química analítica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Óptica moderna</a:t>
          </a:r>
          <a:endParaRPr lang="es-ES" sz="240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7744710" y="1176840"/>
        <a:ext cx="3471416" cy="2566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83854-2D4F-4782-838C-A9FA2E98418F}">
      <dsp:nvSpPr>
        <dsp:cNvPr id="0" name=""/>
        <dsp:cNvSpPr/>
      </dsp:nvSpPr>
      <dsp:spPr>
        <a:xfrm>
          <a:off x="0" y="218586"/>
          <a:ext cx="7637253" cy="1216800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Arial Black" panose="020B0A04020102020204" pitchFamily="34" charset="0"/>
            </a:rPr>
            <a:t>TRAZOS</a:t>
          </a:r>
        </a:p>
      </dsp:txBody>
      <dsp:txXfrm>
        <a:off x="59399" y="277985"/>
        <a:ext cx="7518455" cy="1098002"/>
      </dsp:txXfrm>
    </dsp:sp>
    <dsp:sp modelId="{AF9316FD-37E4-4BC2-AB9F-19EA02DE8BCC}">
      <dsp:nvSpPr>
        <dsp:cNvPr id="0" name=""/>
        <dsp:cNvSpPr/>
      </dsp:nvSpPr>
      <dsp:spPr>
        <a:xfrm>
          <a:off x="0" y="1824012"/>
          <a:ext cx="7637253" cy="131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483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Forman la parte esencial de la grafía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5100" kern="1200" dirty="0"/>
        </a:p>
      </dsp:txBody>
      <dsp:txXfrm>
        <a:off x="0" y="1824012"/>
        <a:ext cx="7637253" cy="1311862"/>
      </dsp:txXfrm>
    </dsp:sp>
    <dsp:sp modelId="{DFE97A08-9BE4-449C-9FED-92A7D029FEFB}">
      <dsp:nvSpPr>
        <dsp:cNvPr id="0" name=""/>
        <dsp:cNvSpPr/>
      </dsp:nvSpPr>
      <dsp:spPr>
        <a:xfrm>
          <a:off x="0" y="3065790"/>
          <a:ext cx="7637253" cy="1216800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Arial Black" panose="020B0A04020102020204" pitchFamily="34" charset="0"/>
            </a:rPr>
            <a:t>RASGOS</a:t>
          </a:r>
        </a:p>
      </dsp:txBody>
      <dsp:txXfrm>
        <a:off x="59399" y="3125189"/>
        <a:ext cx="7518455" cy="1098002"/>
      </dsp:txXfrm>
    </dsp:sp>
    <dsp:sp modelId="{B9F11184-F2C9-42B3-9ABD-EF867DE291A8}">
      <dsp:nvSpPr>
        <dsp:cNvPr id="0" name=""/>
        <dsp:cNvSpPr/>
      </dsp:nvSpPr>
      <dsp:spPr>
        <a:xfrm>
          <a:off x="0" y="4352674"/>
          <a:ext cx="763725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483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Iniciales, enlaces, finales</a:t>
          </a:r>
        </a:p>
      </dsp:txBody>
      <dsp:txXfrm>
        <a:off x="0" y="4352674"/>
        <a:ext cx="7637253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FA9B-A704-41FA-AA52-05072AF18ABF}" type="datetimeFigureOut">
              <a:rPr lang="es-AR" smtClean="0"/>
              <a:t>28/10/2024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156B-858A-4C34-8C42-678F2146F0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481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FA9B-A704-41FA-AA52-05072AF18ABF}" type="datetimeFigureOut">
              <a:rPr lang="es-AR" smtClean="0"/>
              <a:t>28/10/2024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156B-858A-4C34-8C42-678F2146F0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677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FA9B-A704-41FA-AA52-05072AF18ABF}" type="datetimeFigureOut">
              <a:rPr lang="es-AR" smtClean="0"/>
              <a:t>28/10/2024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156B-858A-4C34-8C42-678F2146F0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449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FA9B-A704-41FA-AA52-05072AF18ABF}" type="datetimeFigureOut">
              <a:rPr lang="es-AR" smtClean="0"/>
              <a:t>28/10/2024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156B-858A-4C34-8C42-678F2146F0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295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FA9B-A704-41FA-AA52-05072AF18ABF}" type="datetimeFigureOut">
              <a:rPr lang="es-AR" smtClean="0"/>
              <a:t>28/10/2024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156B-858A-4C34-8C42-678F2146F0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774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FA9B-A704-41FA-AA52-05072AF18ABF}" type="datetimeFigureOut">
              <a:rPr lang="es-AR" smtClean="0"/>
              <a:t>28/10/2024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156B-858A-4C34-8C42-678F2146F0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025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FA9B-A704-41FA-AA52-05072AF18ABF}" type="datetimeFigureOut">
              <a:rPr lang="es-AR" smtClean="0"/>
              <a:t>28/10/2024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156B-858A-4C34-8C42-678F2146F0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733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FA9B-A704-41FA-AA52-05072AF18ABF}" type="datetimeFigureOut">
              <a:rPr lang="es-AR" smtClean="0"/>
              <a:t>28/10/2024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156B-858A-4C34-8C42-678F2146F0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619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FA9B-A704-41FA-AA52-05072AF18ABF}" type="datetimeFigureOut">
              <a:rPr lang="es-AR" smtClean="0"/>
              <a:t>28/10/2024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156B-858A-4C34-8C42-678F2146F0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267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FA9B-A704-41FA-AA52-05072AF18ABF}" type="datetimeFigureOut">
              <a:rPr lang="es-AR" smtClean="0"/>
              <a:t>28/10/2024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156B-858A-4C34-8C42-678F2146F0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240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FA9B-A704-41FA-AA52-05072AF18ABF}" type="datetimeFigureOut">
              <a:rPr lang="es-AR" smtClean="0"/>
              <a:t>28/10/2024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156B-858A-4C34-8C42-678F2146F0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771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FA9B-A704-41FA-AA52-05072AF18ABF}" type="datetimeFigureOut">
              <a:rPr lang="es-AR" smtClean="0"/>
              <a:t>28/10/2024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6156B-858A-4C34-8C42-678F2146F0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06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840991"/>
          </a:xfrm>
          <a:prstGeom prst="rect">
            <a:avLst/>
          </a:prstGeom>
          <a:effectLst>
            <a:outerShdw blurRad="50800" dist="50800" dir="16140000" algn="ctr" rotWithShape="0">
              <a:srgbClr val="000000">
                <a:alpha val="37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-5753" y="1840992"/>
            <a:ext cx="12192000" cy="5017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48" y="1"/>
            <a:ext cx="1712998" cy="1863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2579296" y="2076198"/>
            <a:ext cx="7021902" cy="830997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A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DOCUMENTOLOGÍA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59842" y="3119705"/>
            <a:ext cx="63662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b="1" i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INTRODUCCIÓN</a:t>
            </a:r>
          </a:p>
          <a:p>
            <a:pPr>
              <a:defRPr/>
            </a:pPr>
            <a:endParaRPr lang="es-AR" b="1" i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b="1" i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TIPOS DE ESCRITURAS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b="1" i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b="1" i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TRAZOS Y RASGOS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b="1" i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b="1" i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FIRMAS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b="1" i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b="1" i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FALSIFICACIÓN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b="1" i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b="1" i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INFORME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369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/>
          <p:cNvSpPr txBox="1"/>
          <p:nvPr/>
        </p:nvSpPr>
        <p:spPr>
          <a:xfrm>
            <a:off x="1097280" y="438912"/>
            <a:ext cx="9363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AR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rasgos </a:t>
            </a:r>
            <a:r>
              <a:rPr lang="es-A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finales o iniciales se unen a los </a:t>
            </a:r>
            <a:r>
              <a:rPr lang="es-AR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trazos </a:t>
            </a:r>
            <a:r>
              <a:rPr lang="es-A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formando</a:t>
            </a:r>
            <a:r>
              <a:rPr lang="es-A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figuras documentológicas</a:t>
            </a:r>
            <a:endParaRPr lang="es-AR" sz="2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723030"/>
            <a:ext cx="9363456" cy="31171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230" y="4840223"/>
            <a:ext cx="5376482" cy="125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0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7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altLang="es-AR" dirty="0">
              <a:latin typeface="Arial Narrow" panose="020B060602020203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3773" y="260280"/>
            <a:ext cx="4196579" cy="861384"/>
            <a:chOff x="0" y="3065790"/>
            <a:chExt cx="7637253" cy="1216800"/>
          </a:xfrm>
          <a:scene3d>
            <a:camera prst="orthographicFront"/>
            <a:lightRig rig="chilly" dir="t"/>
          </a:scene3d>
        </p:grpSpPr>
        <p:sp>
          <p:nvSpPr>
            <p:cNvPr id="8" name="Rectángulo redondeado 7"/>
            <p:cNvSpPr/>
            <p:nvPr/>
          </p:nvSpPr>
          <p:spPr>
            <a:xfrm>
              <a:off x="0" y="3065790"/>
              <a:ext cx="7637253" cy="1216800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uadroTexto 8"/>
            <p:cNvSpPr txBox="1"/>
            <p:nvPr/>
          </p:nvSpPr>
          <p:spPr>
            <a:xfrm>
              <a:off x="59399" y="3125189"/>
              <a:ext cx="7518455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PUNTO DE ATAQUE</a:t>
              </a:r>
              <a:endParaRPr lang="es-E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8" y="2498632"/>
            <a:ext cx="9960864" cy="12988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/>
          <p:cNvSpPr txBox="1"/>
          <p:nvPr/>
        </p:nvSpPr>
        <p:spPr>
          <a:xfrm>
            <a:off x="719328" y="1273593"/>
            <a:ext cx="9960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el punto inicial de la grafía, siendo éste el primer contacto del elemento escritor sobre el soporte</a:t>
            </a:r>
            <a:r>
              <a:rPr lang="es-A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COMIENZA EL ACTO DE ESCRIBIR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19328" y="2528210"/>
            <a:ext cx="9960864" cy="1293961"/>
          </a:xfrm>
          <a:prstGeom prst="rect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87" y="3877184"/>
            <a:ext cx="3545305" cy="265897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96" y="3877185"/>
            <a:ext cx="3497178" cy="2658978"/>
          </a:xfrm>
          <a:prstGeom prst="rect">
            <a:avLst/>
          </a:prstGeom>
        </p:spPr>
      </p:pic>
      <p:cxnSp>
        <p:nvCxnSpPr>
          <p:cNvPr id="18" name="Conector recto de flecha 17"/>
          <p:cNvCxnSpPr/>
          <p:nvPr/>
        </p:nvCxnSpPr>
        <p:spPr>
          <a:xfrm>
            <a:off x="2310063" y="5261811"/>
            <a:ext cx="272716" cy="593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8381999" y="4114800"/>
            <a:ext cx="272716" cy="593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78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6" name="Elipse 15"/>
          <p:cNvSpPr/>
          <p:nvPr/>
        </p:nvSpPr>
        <p:spPr>
          <a:xfrm>
            <a:off x="898358" y="4379495"/>
            <a:ext cx="2775284" cy="224589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/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Tiempos </a:t>
            </a:r>
          </a:p>
          <a:p>
            <a:pPr algn="ctr"/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</a:p>
          <a:p>
            <a:pPr algn="ctr"/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Ejecución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21" y="3689685"/>
            <a:ext cx="7234990" cy="2935704"/>
          </a:xfrm>
          <a:prstGeom prst="rect">
            <a:avLst/>
          </a:prstGeom>
        </p:spPr>
      </p:pic>
      <p:cxnSp>
        <p:nvCxnSpPr>
          <p:cNvPr id="19" name="Conector recto de flecha 18"/>
          <p:cNvCxnSpPr/>
          <p:nvPr/>
        </p:nvCxnSpPr>
        <p:spPr>
          <a:xfrm>
            <a:off x="5470358" y="4908884"/>
            <a:ext cx="320842" cy="4331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6553200" y="4908884"/>
            <a:ext cx="264695" cy="4331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7106653" y="6063916"/>
            <a:ext cx="96252" cy="5614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7828547" y="5125452"/>
            <a:ext cx="96253" cy="3769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9015663" y="5157537"/>
            <a:ext cx="328863" cy="344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10403305" y="5157537"/>
            <a:ext cx="296779" cy="585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Recortar rectángulo de esquina sencilla 32"/>
          <p:cNvSpPr/>
          <p:nvPr/>
        </p:nvSpPr>
        <p:spPr>
          <a:xfrm>
            <a:off x="1038726" y="352926"/>
            <a:ext cx="9504947" cy="2903622"/>
          </a:xfrm>
          <a:prstGeom prst="snip1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A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 el examen se separan las palabras, guarismos o firmas en </a:t>
            </a:r>
            <a:r>
              <a:rPr lang="es-A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tiempos de ejecución</a:t>
            </a:r>
            <a:r>
              <a:rPr lang="es-A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cada tiempo se produce </a:t>
            </a:r>
            <a:r>
              <a:rPr lang="es-AR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momento en que se asienta el elemento escritor sobre el papel hasta su levantamiento.</a:t>
            </a:r>
          </a:p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661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2682241" y="315469"/>
            <a:ext cx="824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ELEMENTOS ESTRUCTURALES</a:t>
            </a:r>
            <a:endParaRPr lang="es-A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14400" y="1434905"/>
            <a:ext cx="11029070" cy="357868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70671" y="1320266"/>
            <a:ext cx="109165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AR" dirty="0">
                <a:solidFill>
                  <a:schemeClr val="bg1"/>
                </a:solidFill>
              </a:rPr>
            </a:br>
            <a:r>
              <a:rPr lang="es-AR" dirty="0"/>
              <a:t>*  </a:t>
            </a:r>
            <a:r>
              <a:rPr lang="es-AR" b="1" dirty="0"/>
              <a:t>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Angulosidad                 </a:t>
            </a:r>
            <a:r>
              <a:rPr lang="es-A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Predominio de la curva sobre el ángulo o viceversa</a:t>
            </a:r>
          </a:p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Dimensión</a:t>
            </a:r>
          </a:p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Enlaces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A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Intenso , medio, reducido, silábico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Inclinación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Presión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Velocidad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s-A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Rápida, normal y lenta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Proporción</a:t>
            </a:r>
          </a:p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Orden y regularidad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6385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0" y="2497484"/>
            <a:ext cx="5608320" cy="15361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EL GESTO GRÁFICO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608320" y="0"/>
            <a:ext cx="6583680" cy="6858000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AR" sz="2000" b="1" dirty="0">
                <a:solidFill>
                  <a:srgbClr val="C00000"/>
                </a:solidFill>
                <a:latin typeface="Impact" panose="020B0806030902050204" pitchFamily="34" charset="0"/>
              </a:rPr>
              <a:t>E</a:t>
            </a:r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l  gesto gráfico </a:t>
            </a:r>
            <a:r>
              <a:rPr lang="es-A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es una característica constante y repetitiva de su autor.</a:t>
            </a:r>
          </a:p>
          <a:p>
            <a:pPr algn="just">
              <a:lnSpc>
                <a:spcPct val="150000"/>
              </a:lnSpc>
            </a:pPr>
            <a:endParaRPr lang="es-A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Son las características particulares del escribiente, dándole una fisionomía especial, que ningún otro puede reproducir. Estas peculiaridades que se repiten de manera constante, constituyen lo que se denomina gesto gráfico. </a:t>
            </a:r>
            <a:r>
              <a:rPr lang="es-A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ello se puede determinar la autoría de escritos o firmas.</a:t>
            </a:r>
          </a:p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52628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4291584" y="2145792"/>
            <a:ext cx="2987040" cy="22189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dirty="0">
                <a:latin typeface="Impact" panose="020B0806030902050204" pitchFamily="34" charset="0"/>
              </a:rPr>
              <a:t>GESTO </a:t>
            </a:r>
          </a:p>
          <a:p>
            <a:pPr algn="ctr"/>
            <a:r>
              <a:rPr lang="es-AR" sz="3600" dirty="0">
                <a:latin typeface="Impact" panose="020B0806030902050204" pitchFamily="34" charset="0"/>
              </a:rPr>
              <a:t>GRÁFICO</a:t>
            </a:r>
          </a:p>
        </p:txBody>
      </p:sp>
      <p:sp>
        <p:nvSpPr>
          <p:cNvPr id="5" name="Flecha abajo 4"/>
          <p:cNvSpPr/>
          <p:nvPr/>
        </p:nvSpPr>
        <p:spPr>
          <a:xfrm rot="5400000">
            <a:off x="3096768" y="2700528"/>
            <a:ext cx="963168" cy="1109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 abajo 5"/>
          <p:cNvSpPr/>
          <p:nvPr/>
        </p:nvSpPr>
        <p:spPr>
          <a:xfrm rot="16200000">
            <a:off x="7510271" y="2700528"/>
            <a:ext cx="963168" cy="1109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7" y="873632"/>
            <a:ext cx="2292097" cy="2381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254884"/>
            <a:ext cx="2292096" cy="2194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93" y="950976"/>
            <a:ext cx="2414016" cy="2389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72" y="4152520"/>
            <a:ext cx="2499360" cy="2593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93" y="3736848"/>
            <a:ext cx="2560320" cy="2453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4287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09402" y="1251285"/>
            <a:ext cx="5083637" cy="1754326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AR" sz="5400" dirty="0">
                <a:solidFill>
                  <a:schemeClr val="bg1"/>
                </a:solidFill>
                <a:latin typeface="Impact" panose="020B0806030902050204" pitchFamily="34" charset="0"/>
              </a:rPr>
              <a:t>FALSIFICACIONES</a:t>
            </a:r>
          </a:p>
          <a:p>
            <a:r>
              <a:rPr lang="es-AR" sz="5400" dirty="0">
                <a:solidFill>
                  <a:schemeClr val="bg1"/>
                </a:solidFill>
                <a:latin typeface="Impact" panose="020B0806030902050204" pitchFamily="34" charset="0"/>
              </a:rPr>
              <a:t> DOCUMENTALES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292184" y="0"/>
            <a:ext cx="45719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2" y="3324692"/>
            <a:ext cx="3264602" cy="32646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04" y="1"/>
            <a:ext cx="6854096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337903" y="-1"/>
            <a:ext cx="6854097" cy="6858001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1800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0" y="0"/>
            <a:ext cx="11835442" cy="1496291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>
                <a:latin typeface="Arial Black" panose="020B0A04020102020204" pitchFamily="34" charset="0"/>
              </a:rPr>
              <a:t>FALSIFICACIONES </a:t>
            </a:r>
          </a:p>
          <a:p>
            <a:pPr algn="ctr"/>
            <a:r>
              <a:rPr lang="es-AR" sz="3200" dirty="0">
                <a:latin typeface="Arial Black" panose="020B0A04020102020204" pitchFamily="34" charset="0"/>
              </a:rPr>
              <a:t>DOCUMENTALES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4763" y="1841283"/>
            <a:ext cx="5307728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s-A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anose="020B05090305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Falsificación simple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4763" y="3344074"/>
            <a:ext cx="117606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A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Escrito sin firma alguna (anónimos).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A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Dictar la carta a otra persona.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A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Escrito realizado por varias personas.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es-AR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81" y="2560390"/>
            <a:ext cx="2485737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53121" y="725421"/>
            <a:ext cx="6849952" cy="58477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s-AR" sz="3200" b="1" i="1" dirty="0">
                <a:solidFill>
                  <a:schemeClr val="bg1"/>
                </a:solidFill>
                <a:latin typeface="Lucida Sans Typewriter" panose="020B05090305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Falsificación por imitación</a:t>
            </a:r>
            <a:endParaRPr lang="es-AR" sz="3200" b="1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55770" y="1881360"/>
            <a:ext cx="3561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>
                <a:latin typeface="Lucida Sans Typewriter" panose="020B05090305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Transparencia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86425" y="2726273"/>
            <a:ext cx="71166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Apoyando el papel sobre un cristal vertical.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utilizando un pupitre, con tablero digital iluminado desde abajo.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91" y="1086928"/>
            <a:ext cx="3450564" cy="21894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90" y="4065101"/>
            <a:ext cx="3450565" cy="2225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0754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28136" y="1000664"/>
            <a:ext cx="376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Calcado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8136" y="1915063"/>
            <a:ext cx="10144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Consiste en reproducir el escrito del soporte, pasando sobre el original con un lápiz fino o punzón, intercalando entre ambos, un papel de carbón, la huella que deja éste se pasa luego con tinta.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478" y="4183679"/>
            <a:ext cx="19050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" y="4183679"/>
            <a:ext cx="7228936" cy="244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828136" y="251077"/>
            <a:ext cx="6849952" cy="58477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s-AR" sz="3200" b="1" i="1" dirty="0">
                <a:solidFill>
                  <a:schemeClr val="bg1"/>
                </a:solidFill>
                <a:latin typeface="Lucida Sans Typewriter" panose="020B05090305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Falsificación por imitación</a:t>
            </a:r>
            <a:endParaRPr lang="es-A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9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72528" y="617265"/>
            <a:ext cx="533935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200" dirty="0">
                <a:solidFill>
                  <a:schemeClr val="bg1"/>
                </a:solidFill>
                <a:latin typeface="Arial Black" panose="020B0A04020102020204" pitchFamily="34" charset="0"/>
              </a:rPr>
              <a:t>DOCUMENTOLOGÍA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72528" y="1874726"/>
            <a:ext cx="11885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800" dirty="0">
                <a:latin typeface="Arial Black" panose="020B0A04020102020204" pitchFamily="34" charset="0"/>
                <a:cs typeface="Aharoni" panose="02010803020104030203" pitchFamily="2" charset="-79"/>
              </a:rPr>
              <a:t>Ciencia que tiene por objeto el estudio de los documentos modernos, públicos o privados, utilizando para ello </a:t>
            </a:r>
            <a:r>
              <a:rPr lang="es-AR" sz="2800" u="sng" dirty="0">
                <a:latin typeface="Arial Black" panose="020B0A04020102020204" pitchFamily="34" charset="0"/>
                <a:cs typeface="Aharoni" panose="02010803020104030203" pitchFamily="2" charset="-79"/>
              </a:rPr>
              <a:t>métodos</a:t>
            </a:r>
            <a:r>
              <a:rPr lang="es-AR" sz="2800" dirty="0">
                <a:latin typeface="Arial Black" panose="020B0A04020102020204" pitchFamily="34" charset="0"/>
                <a:cs typeface="Aharoni" panose="02010803020104030203" pitchFamily="2" charset="-79"/>
              </a:rPr>
              <a:t> y </a:t>
            </a:r>
            <a:r>
              <a:rPr lang="es-AR" sz="2800" u="sng" dirty="0">
                <a:latin typeface="Arial Black" panose="020B0A04020102020204" pitchFamily="34" charset="0"/>
                <a:cs typeface="Aharoni" panose="02010803020104030203" pitchFamily="2" charset="-79"/>
              </a:rPr>
              <a:t>técnicas</a:t>
            </a:r>
            <a:r>
              <a:rPr lang="es-AR" sz="2800" dirty="0">
                <a:latin typeface="Arial Black" panose="020B0A04020102020204" pitchFamily="34" charset="0"/>
                <a:cs typeface="Aharoni" panose="02010803020104030203" pitchFamily="2" charset="-79"/>
              </a:rPr>
              <a:t> precisas, a </a:t>
            </a:r>
            <a:r>
              <a:rPr lang="es-AR" sz="2800" u="sng" dirty="0">
                <a:latin typeface="Arial Black" panose="020B0A04020102020204" pitchFamily="34" charset="0"/>
                <a:cs typeface="Aharoni" panose="02010803020104030203" pitchFamily="2" charset="-79"/>
              </a:rPr>
              <a:t>fin</a:t>
            </a:r>
            <a:r>
              <a:rPr lang="es-AR" sz="2800" dirty="0">
                <a:latin typeface="Arial Black" panose="020B0A04020102020204" pitchFamily="34" charset="0"/>
                <a:cs typeface="Aharoni" panose="02010803020104030203" pitchFamily="2" charset="-79"/>
              </a:rPr>
              <a:t> de establecer la autenticidad o falsedad de un documento, plasmando la respuesta en un informe documentológico.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1709"/>
            <a:ext cx="12192000" cy="1496291"/>
          </a:xfrm>
          <a:prstGeom prst="rect">
            <a:avLst/>
          </a:prstGeom>
          <a:effectLst>
            <a:outerShdw blurRad="50800" dist="50800" dir="16140000" algn="ctr" rotWithShape="0">
              <a:srgbClr val="000000">
                <a:alpha val="3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053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18" y="1554374"/>
            <a:ext cx="10541479" cy="36489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/>
          <p:cNvSpPr txBox="1"/>
          <p:nvPr/>
        </p:nvSpPr>
        <p:spPr>
          <a:xfrm>
            <a:off x="724620" y="379562"/>
            <a:ext cx="10541477" cy="10772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Falsificación por calco con paso de bolígrafo sobre el modelo formado.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24618" y="5424054"/>
            <a:ext cx="10541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b="1" dirty="0">
                <a:latin typeface="Arial Black" panose="020B0A04020102020204" pitchFamily="34" charset="0"/>
              </a:rPr>
              <a:t>Se observan </a:t>
            </a:r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restos de papel carbónico </a:t>
            </a:r>
            <a:r>
              <a:rPr lang="es-AR" sz="2400" b="1" dirty="0">
                <a:latin typeface="Arial Black" panose="020B0A04020102020204" pitchFamily="34" charset="0"/>
              </a:rPr>
              <a:t>junto con el temblor y titubeo debido al intento del falsificador por imitar la firma primitiva.</a:t>
            </a:r>
          </a:p>
        </p:txBody>
      </p:sp>
    </p:spTree>
    <p:extLst>
      <p:ext uri="{BB962C8B-B14F-4D97-AF65-F5344CB8AC3E}">
        <p14:creationId xmlns:p14="http://schemas.microsoft.com/office/powerpoint/2010/main" val="2686311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20" y="1517074"/>
            <a:ext cx="10541477" cy="36991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CuadroTexto 4"/>
          <p:cNvSpPr txBox="1"/>
          <p:nvPr/>
        </p:nvSpPr>
        <p:spPr>
          <a:xfrm>
            <a:off x="724620" y="379562"/>
            <a:ext cx="10541477" cy="10772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Falsificación por calco con paso de un punzón sobre el modelo formado.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24620" y="5590309"/>
            <a:ext cx="10541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Temblores</a:t>
            </a:r>
            <a:r>
              <a:rPr lang="es-AR" sz="2400" b="1" dirty="0">
                <a:latin typeface="Arial Black" panose="020B0A04020102020204" pitchFamily="34" charset="0"/>
              </a:rPr>
              <a:t> y </a:t>
            </a:r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surcos</a:t>
            </a:r>
            <a:r>
              <a:rPr lang="es-AR" sz="2400" b="1" dirty="0">
                <a:latin typeface="Arial Black" panose="020B0A04020102020204" pitchFamily="34" charset="0"/>
              </a:rPr>
              <a:t> (ver reverso) formados por el paso del punzón sobre </a:t>
            </a:r>
            <a:r>
              <a:rPr lang="es-AR" sz="2400" dirty="0">
                <a:latin typeface="Arial Black" panose="020B0A04020102020204" pitchFamily="34" charset="0"/>
              </a:rPr>
              <a:t>el papel.</a:t>
            </a:r>
          </a:p>
        </p:txBody>
      </p:sp>
    </p:spTree>
    <p:extLst>
      <p:ext uri="{BB962C8B-B14F-4D97-AF65-F5344CB8AC3E}">
        <p14:creationId xmlns:p14="http://schemas.microsoft.com/office/powerpoint/2010/main" val="1429736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2648" y="458341"/>
            <a:ext cx="10552889" cy="58477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s-AR" sz="3200" b="1" i="1" dirty="0">
                <a:solidFill>
                  <a:schemeClr val="bg1"/>
                </a:solidFill>
                <a:latin typeface="Lucida Sans Typewriter" panose="020B05090305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Falsificación por asimilación de la grafía</a:t>
            </a:r>
            <a:endParaRPr lang="es-AR" sz="32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2648" y="1369213"/>
            <a:ext cx="8936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Estas clases de falsificaciones podemos clasificarlas en dos tipos: Las que van precedidas de una </a:t>
            </a:r>
            <a:r>
              <a:rPr lang="es-AR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acción mecánica </a:t>
            </a:r>
            <a:r>
              <a:rPr lang="es-A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s-AR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química</a:t>
            </a:r>
            <a:r>
              <a:rPr lang="es-A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las que consisten </a:t>
            </a:r>
            <a:r>
              <a:rPr lang="es-AR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trazar directamente una escritura, firma o texto, imitando a otro.</a:t>
            </a:r>
            <a:endParaRPr lang="es-A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6032" y="3742944"/>
            <a:ext cx="6169152" cy="186537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352648" y="4158734"/>
            <a:ext cx="56781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s-AR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rescripto precedido de lavado</a:t>
            </a:r>
          </a:p>
          <a:p>
            <a:pPr marL="514350" indent="-514350">
              <a:buFont typeface="+mj-lt"/>
              <a:buAutoNum type="romanUcPeriod"/>
            </a:pPr>
            <a:r>
              <a:rPr lang="es-A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El rescripto precedido de raspado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32" y="4541520"/>
            <a:ext cx="241511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45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76864" y="830318"/>
            <a:ext cx="6231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s-AR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rescripto precedido de lavado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98" y="4608207"/>
            <a:ext cx="1845666" cy="2065121"/>
          </a:xfrm>
          <a:prstGeom prst="rect">
            <a:avLst/>
          </a:prstGeom>
        </p:spPr>
      </p:pic>
      <p:sp>
        <p:nvSpPr>
          <p:cNvPr id="8" name="Más 7"/>
          <p:cNvSpPr/>
          <p:nvPr/>
        </p:nvSpPr>
        <p:spPr>
          <a:xfrm>
            <a:off x="3573299" y="5177292"/>
            <a:ext cx="838199" cy="1146049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Igual que 8"/>
          <p:cNvSpPr/>
          <p:nvPr/>
        </p:nvSpPr>
        <p:spPr>
          <a:xfrm>
            <a:off x="6257164" y="5442468"/>
            <a:ext cx="914400" cy="615696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13" y="4997851"/>
            <a:ext cx="2684937" cy="1405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7958678" y="3578931"/>
            <a:ext cx="2880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examen a tras luz descubre fácilmente la zona borrada o raspada.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92180" y="4179096"/>
            <a:ext cx="6231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  El rescripto precedido de raspado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34" y="4933004"/>
            <a:ext cx="2295062" cy="1534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34" y="1801444"/>
            <a:ext cx="2414317" cy="1463039"/>
          </a:xfrm>
          <a:prstGeom prst="rect">
            <a:avLst/>
          </a:prstGeom>
        </p:spPr>
      </p:pic>
      <p:sp>
        <p:nvSpPr>
          <p:cNvPr id="15" name="Más 14"/>
          <p:cNvSpPr/>
          <p:nvPr/>
        </p:nvSpPr>
        <p:spPr>
          <a:xfrm>
            <a:off x="3480995" y="1978228"/>
            <a:ext cx="853440" cy="1109472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98" y="1496999"/>
            <a:ext cx="1845666" cy="1845665"/>
          </a:xfrm>
          <a:prstGeom prst="rect">
            <a:avLst/>
          </a:prstGeom>
        </p:spPr>
      </p:pic>
      <p:sp>
        <p:nvSpPr>
          <p:cNvPr id="18" name="Igual que 17"/>
          <p:cNvSpPr/>
          <p:nvPr/>
        </p:nvSpPr>
        <p:spPr>
          <a:xfrm>
            <a:off x="6141340" y="2128414"/>
            <a:ext cx="1030224" cy="675745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91" y="1769734"/>
            <a:ext cx="2757297" cy="1526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CuadroTexto 20"/>
          <p:cNvSpPr txBox="1"/>
          <p:nvPr/>
        </p:nvSpPr>
        <p:spPr>
          <a:xfrm>
            <a:off x="7958679" y="426734"/>
            <a:ext cx="3427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 tras luz se observa el adelgazamiento del papel</a:t>
            </a:r>
          </a:p>
          <a:p>
            <a:r>
              <a:rPr lang="es-A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 luz </a:t>
            </a:r>
            <a:r>
              <a:rPr lang="es-A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u.v</a:t>
            </a:r>
            <a:r>
              <a:rPr lang="es-A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 visualizan manchas.</a:t>
            </a:r>
          </a:p>
        </p:txBody>
      </p:sp>
    </p:spTree>
    <p:extLst>
      <p:ext uri="{BB962C8B-B14F-4D97-AF65-F5344CB8AC3E}">
        <p14:creationId xmlns:p14="http://schemas.microsoft.com/office/powerpoint/2010/main" val="1919717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646176" y="388283"/>
            <a:ext cx="10631424" cy="13185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segundo caso se encuentran las imitaciones, sin lavado ni raspado previo. Se pueden reducir a dos:</a:t>
            </a:r>
          </a:p>
          <a:p>
            <a:pPr algn="ctr"/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3535680" y="1746381"/>
            <a:ext cx="514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1- La simple interpolación</a:t>
            </a:r>
            <a:endParaRPr lang="es-A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170456"/>
            <a:ext cx="3011424" cy="1477327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 flipH="1" flipV="1">
            <a:off x="8680704" y="2909119"/>
            <a:ext cx="146304" cy="62103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3297936" y="2170456"/>
            <a:ext cx="4626864" cy="147732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color, tipo de tinta (pastosa, fluida, </a:t>
            </a:r>
            <a:r>
              <a:rPr lang="es-AR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s-A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y tonalidad, junto con el examen y cotejo de las grafías del documento y de la interpolación, permitirán demostrar este tipo de falsificación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16" y="4803491"/>
            <a:ext cx="2048256" cy="1646278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170176" y="4434159"/>
            <a:ext cx="149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Autentica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92" y="4803491"/>
            <a:ext cx="2109216" cy="1646278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4279392" y="4447888"/>
            <a:ext cx="149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Falsa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779008" y="4803491"/>
            <a:ext cx="4626864" cy="16312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características más apreciables son los titubeos y paradas anormales, la lentitud en el trazado, el temblor en los trazos más difíciles.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327904" y="3861839"/>
            <a:ext cx="6998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La imitación propiamente dicha o falsificación por asimilación de la grafía</a:t>
            </a:r>
            <a:endParaRPr lang="es-A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8136" y="251077"/>
            <a:ext cx="6603090" cy="58477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s-AR" sz="3200" b="1" i="1" dirty="0">
                <a:solidFill>
                  <a:schemeClr val="bg1"/>
                </a:solidFill>
                <a:latin typeface="Lucida Sans Typewriter" panose="020B05090305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Falsificación por disimulo</a:t>
            </a:r>
            <a:endParaRPr lang="es-AR" sz="32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26" y="835852"/>
            <a:ext cx="2904552" cy="282174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11144" y="1585686"/>
            <a:ext cx="808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>Tiene lugar este tipo de falsificación, cuando se intenta </a:t>
            </a:r>
            <a:r>
              <a:rPr lang="es-A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enmascarar</a:t>
            </a:r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A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ocultar</a:t>
            </a:r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> la propia grafía con el fin de eludir la responsabilidad de un escrito. </a:t>
            </a:r>
            <a:endParaRPr lang="es-AR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402336" y="4023360"/>
            <a:ext cx="95463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646176" y="4389121"/>
            <a:ext cx="72054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0" indent="-400050">
              <a:buFont typeface="+mj-lt"/>
              <a:buAutoNum type="romanUcPeriod"/>
            </a:pPr>
            <a:r>
              <a:rPr lang="es-A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Alterando alguno o varios elementos del grafismo.</a:t>
            </a:r>
          </a:p>
          <a:p>
            <a:pPr marL="400050" lvl="0" indent="-400050">
              <a:buFont typeface="+mj-lt"/>
              <a:buAutoNum type="romanUcPeriod"/>
            </a:pPr>
            <a:r>
              <a:rPr lang="es-A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Variando el asiento y posición del bolígrafo.</a:t>
            </a:r>
          </a:p>
          <a:p>
            <a:pPr marL="400050" lvl="0" indent="-400050">
              <a:buFont typeface="+mj-lt"/>
              <a:buAutoNum type="romanUcPeriod"/>
            </a:pPr>
            <a:r>
              <a:rPr lang="es-A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Escribiendo con la mano no hábil. </a:t>
            </a:r>
          </a:p>
          <a:p>
            <a:pPr marL="400050" lvl="0" indent="-400050">
              <a:buFont typeface="+mj-lt"/>
              <a:buAutoNum type="romanUcPeriod"/>
            </a:pPr>
            <a:r>
              <a:rPr lang="es-A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Variando la inclinación del papel.</a:t>
            </a:r>
          </a:p>
          <a:p>
            <a:endParaRPr lang="es-AR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234" y="4263034"/>
            <a:ext cx="28575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134112"/>
            <a:ext cx="11935968" cy="6608064"/>
          </a:xfrm>
          <a:prstGeom prst="rect">
            <a:avLst/>
          </a:prstGeom>
        </p:spPr>
      </p:pic>
      <p:sp>
        <p:nvSpPr>
          <p:cNvPr id="9" name="Redondear rectángulo de esquina del mismo lado 8"/>
          <p:cNvSpPr/>
          <p:nvPr/>
        </p:nvSpPr>
        <p:spPr>
          <a:xfrm>
            <a:off x="3340608" y="1572768"/>
            <a:ext cx="5522976" cy="2157984"/>
          </a:xfrm>
          <a:prstGeom prst="round2SameRect">
            <a:avLst>
              <a:gd name="adj1" fmla="val 10381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rPr>
              <a:t>INFORME</a:t>
            </a:r>
          </a:p>
          <a:p>
            <a:pPr algn="ctr"/>
            <a:r>
              <a:rPr lang="es-AR" sz="32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rPr>
              <a:t>DOCUMENTOLÓGICO</a:t>
            </a:r>
          </a:p>
        </p:txBody>
      </p:sp>
    </p:spTree>
    <p:extLst>
      <p:ext uri="{BB962C8B-B14F-4D97-AF65-F5344CB8AC3E}">
        <p14:creationId xmlns:p14="http://schemas.microsoft.com/office/powerpoint/2010/main" val="2241604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73024" y="373859"/>
            <a:ext cx="7107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>
                <a:latin typeface="Impact" panose="020B0806030902050204" pitchFamily="34" charset="0"/>
              </a:rPr>
              <a:t>INFORME DOCUMENTOLÓGICO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6857"/>
            <a:ext cx="6096000" cy="437407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14400" y="1386779"/>
            <a:ext cx="6571488" cy="44716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09" y="1581217"/>
            <a:ext cx="858317" cy="53644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036062" y="1681339"/>
            <a:ext cx="395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Carátula y presentación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73" y="2328449"/>
            <a:ext cx="858317" cy="53644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090924" y="2457398"/>
            <a:ext cx="395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 de pericia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77" y="3222473"/>
            <a:ext cx="858317" cy="53644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036061" y="3278346"/>
            <a:ext cx="395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ofrecidos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4919602"/>
            <a:ext cx="858317" cy="53644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090926" y="4735814"/>
            <a:ext cx="3950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 extrínseco e intrínseco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09" y="3983578"/>
            <a:ext cx="858317" cy="536448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036060" y="3978723"/>
            <a:ext cx="395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 Técnico</a:t>
            </a:r>
          </a:p>
        </p:txBody>
      </p:sp>
    </p:spTree>
    <p:extLst>
      <p:ext uri="{BB962C8B-B14F-4D97-AF65-F5344CB8AC3E}">
        <p14:creationId xmlns:p14="http://schemas.microsoft.com/office/powerpoint/2010/main" val="2354353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496" y="68179"/>
            <a:ext cx="1633728" cy="9925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99744" y="1243584"/>
            <a:ext cx="10241280" cy="5614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/>
          <p:cNvSpPr txBox="1"/>
          <p:nvPr/>
        </p:nvSpPr>
        <p:spPr>
          <a:xfrm>
            <a:off x="4437887" y="414369"/>
            <a:ext cx="395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 de pericia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7" y="1706880"/>
            <a:ext cx="9278113" cy="42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64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99744" y="1243584"/>
            <a:ext cx="10241280" cy="5614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496" y="68179"/>
            <a:ext cx="1633728" cy="99252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37887" y="414369"/>
            <a:ext cx="504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ofrecidos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499104" y="2060448"/>
            <a:ext cx="30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  dubitado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760" y="1609344"/>
            <a:ext cx="2707195" cy="3457209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6766560" y="2170176"/>
            <a:ext cx="902208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CuadroTexto 10"/>
          <p:cNvSpPr txBox="1"/>
          <p:nvPr/>
        </p:nvSpPr>
        <p:spPr>
          <a:xfrm>
            <a:off x="5669280" y="5674558"/>
            <a:ext cx="30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  Indubitado</a:t>
            </a:r>
          </a:p>
        </p:txBody>
      </p:sp>
      <p:sp>
        <p:nvSpPr>
          <p:cNvPr id="12" name="Flecha izquierda 11"/>
          <p:cNvSpPr/>
          <p:nvPr/>
        </p:nvSpPr>
        <p:spPr>
          <a:xfrm>
            <a:off x="4693920" y="5801756"/>
            <a:ext cx="975360" cy="36576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371" y="3011425"/>
            <a:ext cx="3785853" cy="289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9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0"/>
            <a:ext cx="10515600" cy="685800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18790010"/>
              </p:ext>
            </p:extLst>
          </p:nvPr>
        </p:nvGraphicFramePr>
        <p:xfrm>
          <a:off x="0" y="719666"/>
          <a:ext cx="12192000" cy="5870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32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7" y="411322"/>
            <a:ext cx="1328928" cy="74691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38145" y="573465"/>
            <a:ext cx="4547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 Técnico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09472" y="1389888"/>
            <a:ext cx="10131552" cy="4535424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904" y="1504188"/>
            <a:ext cx="5876544" cy="438454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353312" y="2011680"/>
            <a:ext cx="37307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 en explicar los fundamentos técnicos científicos  de las operaciones que se van a realizar en el presente informe.</a:t>
            </a:r>
          </a:p>
        </p:txBody>
      </p:sp>
    </p:spTree>
    <p:extLst>
      <p:ext uri="{BB962C8B-B14F-4D97-AF65-F5344CB8AC3E}">
        <p14:creationId xmlns:p14="http://schemas.microsoft.com/office/powerpoint/2010/main" val="4206512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8990" y="797798"/>
            <a:ext cx="7589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 extrínseco </a:t>
            </a:r>
            <a:r>
              <a:rPr lang="es-A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SIMPLE VISTA)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09472" y="1511808"/>
            <a:ext cx="10131552" cy="475488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86" y="-201947"/>
            <a:ext cx="1999489" cy="199948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97022" y="2083091"/>
            <a:ext cx="73273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accent1">
                    <a:lumMod val="75000"/>
                  </a:schemeClr>
                </a:solidFill>
              </a:rPr>
              <a:t>En el indubitado y dubitado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dirty="0"/>
              <a:t>TIPO DE SOPORTE (PAPEL)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dirty="0"/>
              <a:t>DIMENSIONES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dirty="0"/>
              <a:t>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dirty="0"/>
              <a:t>DESCRIPCIÓN DEL MANUSCRITO TANTO EN ANVERSO COMO REVERSO.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31404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04670" y="1397813"/>
            <a:ext cx="7589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 intrínseco (INSTRUMENTAL)</a:t>
            </a:r>
            <a:endParaRPr lang="es-AR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38782" y="2097024"/>
            <a:ext cx="8193024" cy="419404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5968"/>
            <a:ext cx="1530097" cy="14306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912" y="332842"/>
            <a:ext cx="2307336" cy="17641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2474976"/>
            <a:ext cx="1892808" cy="147523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402080" y="2389632"/>
            <a:ext cx="6169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/>
              <a:t>Se realiza una observación a través del auxilio de instrumentales ópticos y fuentes de iluminación.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572512" y="4176963"/>
            <a:ext cx="4742688" cy="15727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COMPARACIÓN ENTRE EL INDUBITADO Y DUBITADO</a:t>
            </a:r>
          </a:p>
        </p:txBody>
      </p:sp>
    </p:spTree>
    <p:extLst>
      <p:ext uri="{BB962C8B-B14F-4D97-AF65-F5344CB8AC3E}">
        <p14:creationId xmlns:p14="http://schemas.microsoft.com/office/powerpoint/2010/main" val="2307904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9056" y="633984"/>
            <a:ext cx="10509504" cy="5693664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3340414" y="1001006"/>
            <a:ext cx="5584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u="sng" dirty="0"/>
              <a:t>COMPARACIÓN ENTRE EL INDUBITADO Y DUBITADO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277" y="1737360"/>
            <a:ext cx="4276725" cy="42957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906" y="1737360"/>
            <a:ext cx="40957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78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9056" y="633984"/>
            <a:ext cx="10509504" cy="5693664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4800" dirty="0">
                <a:latin typeface="Arial Black" panose="020B0A04020102020204" pitchFamily="34" charset="0"/>
              </a:rPr>
              <a:t>GRACIAS POR SU ATENCIÓN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87" y="3480816"/>
            <a:ext cx="2799689" cy="27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3545456" y="601509"/>
            <a:ext cx="5400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dirty="0">
                <a:latin typeface="Arial Black" panose="020B0A04020102020204" pitchFamily="34" charset="0"/>
              </a:rPr>
              <a:t>DOCUMENTO</a:t>
            </a:r>
          </a:p>
        </p:txBody>
      </p:sp>
      <p:sp>
        <p:nvSpPr>
          <p:cNvPr id="12" name="Conector fuera de página 11"/>
          <p:cNvSpPr/>
          <p:nvPr/>
        </p:nvSpPr>
        <p:spPr>
          <a:xfrm>
            <a:off x="4278701" y="1370950"/>
            <a:ext cx="3933646" cy="2942258"/>
          </a:xfrm>
          <a:prstGeom prst="flowChartOffpageConnector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>
                <a:solidFill>
                  <a:schemeClr val="tx1"/>
                </a:solidFill>
                <a:latin typeface="Arial Black" panose="020B0A04020102020204" pitchFamily="34" charset="0"/>
              </a:rPr>
              <a:t>Es un objeto material en el cual se ha de asentar mediante signos convencionales una expresión, que es un contenido intelectual.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699403" y="1370950"/>
            <a:ext cx="331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Arial Black" panose="020B0A04020102020204" pitchFamily="34" charset="0"/>
              </a:rPr>
              <a:t>INDUBITADO</a:t>
            </a:r>
          </a:p>
        </p:txBody>
      </p:sp>
      <p:sp>
        <p:nvSpPr>
          <p:cNvPr id="14" name="Conector fuera de página 13"/>
          <p:cNvSpPr/>
          <p:nvPr/>
        </p:nvSpPr>
        <p:spPr>
          <a:xfrm>
            <a:off x="810492" y="1880560"/>
            <a:ext cx="3468210" cy="2432648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>
                <a:solidFill>
                  <a:schemeClr val="tx1"/>
                </a:solidFill>
                <a:latin typeface="Arial Black" panose="020B0A04020102020204" pitchFamily="34" charset="0"/>
              </a:rPr>
              <a:t>Considerado verdadero por la persona de quien emana.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622102" y="1370950"/>
            <a:ext cx="240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latin typeface="Arial Black" panose="020B0A04020102020204" pitchFamily="34" charset="0"/>
              </a:rPr>
              <a:t>DUBITADO</a:t>
            </a:r>
          </a:p>
        </p:txBody>
      </p:sp>
      <p:sp>
        <p:nvSpPr>
          <p:cNvPr id="7" name="Conector fuera de página 6"/>
          <p:cNvSpPr/>
          <p:nvPr/>
        </p:nvSpPr>
        <p:spPr>
          <a:xfrm>
            <a:off x="8212347" y="1880560"/>
            <a:ext cx="3226280" cy="2432648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>
                <a:solidFill>
                  <a:schemeClr val="tx1"/>
                </a:solidFill>
                <a:latin typeface="Arial Black" panose="020B0A04020102020204" pitchFamily="34" charset="0"/>
              </a:rPr>
              <a:t>Considerado como dudoso.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1709"/>
            <a:ext cx="12192000" cy="1496291"/>
          </a:xfrm>
          <a:prstGeom prst="rect">
            <a:avLst/>
          </a:prstGeom>
          <a:effectLst>
            <a:outerShdw blurRad="50800" dist="50800" dir="16140000" algn="ctr" rotWithShape="0">
              <a:srgbClr val="000000">
                <a:alpha val="3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3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animBg="1"/>
      <p:bldP spid="13" grpId="0"/>
      <p:bldP spid="14" grpId="0" animBg="1"/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2" y="327804"/>
            <a:ext cx="11352363" cy="617651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79562" y="327804"/>
            <a:ext cx="11352363" cy="6176513"/>
          </a:xfrm>
          <a:prstGeom prst="rect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/>
          <p:cNvSpPr txBox="1"/>
          <p:nvPr/>
        </p:nvSpPr>
        <p:spPr>
          <a:xfrm>
            <a:off x="1088079" y="3092894"/>
            <a:ext cx="10921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LA ESCRITURA Y SUS MODIFICACIONES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47446" y="3739226"/>
            <a:ext cx="9439422" cy="177165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/>
          <p:cNvSpPr/>
          <p:nvPr/>
        </p:nvSpPr>
        <p:spPr>
          <a:xfrm>
            <a:off x="1547446" y="2935704"/>
            <a:ext cx="9439422" cy="157189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87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Marco 7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179"/>
            </a:avLst>
          </a:prstGeom>
          <a:solidFill>
            <a:srgbClr val="C0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83411" y="1345721"/>
            <a:ext cx="107485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 escritura a mano es una habilidad motriz compleja, que es la combinación de impulsos sensoriales neurológicos y fisiológicos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7" y="1259456"/>
            <a:ext cx="695774" cy="55465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606" y="3989548"/>
            <a:ext cx="695774" cy="5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2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023"/>
            <a:ext cx="12192000" cy="699602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-138023"/>
            <a:ext cx="12192000" cy="6996023"/>
          </a:xfrm>
          <a:prstGeom prst="rect">
            <a:avLst/>
          </a:prstGeom>
          <a:solidFill>
            <a:schemeClr val="dk1">
              <a:alpha val="6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76" y="3769744"/>
            <a:ext cx="3014439" cy="28639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76" y="0"/>
            <a:ext cx="3019247" cy="29243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Flecha derecha 16"/>
          <p:cNvSpPr/>
          <p:nvPr/>
        </p:nvSpPr>
        <p:spPr>
          <a:xfrm rot="9260265">
            <a:off x="2846718" y="5486400"/>
            <a:ext cx="541531" cy="46582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lecha derecha 17"/>
          <p:cNvSpPr/>
          <p:nvPr/>
        </p:nvSpPr>
        <p:spPr>
          <a:xfrm rot="16422304">
            <a:off x="1495717" y="6227692"/>
            <a:ext cx="541531" cy="46582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Flecha derecha 18"/>
          <p:cNvSpPr/>
          <p:nvPr/>
        </p:nvSpPr>
        <p:spPr>
          <a:xfrm rot="9260265">
            <a:off x="2943820" y="1049547"/>
            <a:ext cx="541531" cy="465826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2161090596"/>
              </p:ext>
            </p:extLst>
          </p:nvPr>
        </p:nvGraphicFramePr>
        <p:xfrm>
          <a:off x="4530998" y="492751"/>
          <a:ext cx="7637253" cy="603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1977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7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altLang="es-AR" dirty="0">
              <a:latin typeface="Arial Narrow" panose="020B060602020203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45056" y="852862"/>
            <a:ext cx="3640347" cy="716230"/>
            <a:chOff x="0" y="218586"/>
            <a:chExt cx="7637253" cy="1216800"/>
          </a:xfrm>
          <a:scene3d>
            <a:camera prst="orthographicFront"/>
            <a:lightRig rig="chilly" dir="t"/>
          </a:scene3d>
        </p:grpSpPr>
        <p:sp>
          <p:nvSpPr>
            <p:cNvPr id="9" name="Rectángulo redondeado 8"/>
            <p:cNvSpPr/>
            <p:nvPr/>
          </p:nvSpPr>
          <p:spPr>
            <a:xfrm>
              <a:off x="0" y="218586"/>
              <a:ext cx="7637253" cy="1216800"/>
            </a:xfrm>
            <a:prstGeom prst="roundRect">
              <a:avLst/>
            </a:prstGeom>
            <a:solidFill>
              <a:srgbClr val="00B05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/>
            <p:cNvSpPr txBox="1"/>
            <p:nvPr/>
          </p:nvSpPr>
          <p:spPr>
            <a:xfrm>
              <a:off x="59399" y="277985"/>
              <a:ext cx="7518455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>
                  <a:latin typeface="Arial Black" panose="020B0A04020102020204" pitchFamily="34" charset="0"/>
                </a:rPr>
                <a:t>TRAZOS</a:t>
              </a:r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391839" y="1916565"/>
            <a:ext cx="389051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alt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Rectos</a:t>
            </a:r>
          </a:p>
          <a:p>
            <a:pPr>
              <a:lnSpc>
                <a:spcPct val="150000"/>
              </a:lnSpc>
            </a:pPr>
            <a:r>
              <a:rPr lang="es-MX" alt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Curvos</a:t>
            </a:r>
          </a:p>
          <a:p>
            <a:pPr>
              <a:lnSpc>
                <a:spcPct val="150000"/>
              </a:lnSpc>
            </a:pPr>
            <a:r>
              <a:rPr lang="es-MX" altLang="es-A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MIXTOS</a:t>
            </a:r>
          </a:p>
          <a:p>
            <a:pPr>
              <a:lnSpc>
                <a:spcPct val="150000"/>
              </a:lnSpc>
            </a:pPr>
            <a:r>
              <a:rPr lang="es-MX" alt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Convexos</a:t>
            </a:r>
          </a:p>
          <a:p>
            <a:pPr>
              <a:lnSpc>
                <a:spcPct val="150000"/>
              </a:lnSpc>
            </a:pPr>
            <a:r>
              <a:rPr lang="es-MX" alt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Cóncavos</a:t>
            </a:r>
          </a:p>
          <a:p>
            <a:endParaRPr lang="es-AR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198" y="1916565"/>
            <a:ext cx="7717536" cy="374936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176198" y="1916565"/>
            <a:ext cx="7717536" cy="3749360"/>
          </a:xfrm>
          <a:prstGeom prst="rect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539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dk1">
              <a:alpha val="7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altLang="es-AR" dirty="0">
              <a:latin typeface="Arial Narrow" panose="020B060602020203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" y="286231"/>
            <a:ext cx="4899804" cy="906011"/>
            <a:chOff x="0" y="3065790"/>
            <a:chExt cx="7637253" cy="1216800"/>
          </a:xfrm>
          <a:scene3d>
            <a:camera prst="orthographicFront"/>
            <a:lightRig rig="chilly" dir="t"/>
          </a:scene3d>
        </p:grpSpPr>
        <p:sp>
          <p:nvSpPr>
            <p:cNvPr id="10" name="Rectángulo redondeado 9"/>
            <p:cNvSpPr/>
            <p:nvPr/>
          </p:nvSpPr>
          <p:spPr>
            <a:xfrm>
              <a:off x="0" y="3065790"/>
              <a:ext cx="7637253" cy="1216800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59398" y="3125190"/>
              <a:ext cx="7518455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>
                  <a:latin typeface="Arial Black" panose="020B0A04020102020204" pitchFamily="34" charset="0"/>
                </a:rPr>
                <a:t>RASGOS</a:t>
              </a: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76" y="1604513"/>
            <a:ext cx="9743790" cy="4437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lecha abajo 1"/>
          <p:cNvSpPr/>
          <p:nvPr/>
        </p:nvSpPr>
        <p:spPr>
          <a:xfrm>
            <a:off x="2791968" y="1316736"/>
            <a:ext cx="304800" cy="37795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lecha abajo 12"/>
          <p:cNvSpPr/>
          <p:nvPr/>
        </p:nvSpPr>
        <p:spPr>
          <a:xfrm>
            <a:off x="5032248" y="1311905"/>
            <a:ext cx="304800" cy="37795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0B0F0"/>
              </a:solidFill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7272528" y="1311905"/>
            <a:ext cx="304800" cy="37795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5413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882</Words>
  <Application>Microsoft Office PowerPoint</Application>
  <PresentationFormat>Panorámica</PresentationFormat>
  <Paragraphs>134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Aharoni</vt:lpstr>
      <vt:lpstr>Arial</vt:lpstr>
      <vt:lpstr>Arial Black</vt:lpstr>
      <vt:lpstr>Arial Narrow</vt:lpstr>
      <vt:lpstr>Calibri</vt:lpstr>
      <vt:lpstr>Calibri Light</vt:lpstr>
      <vt:lpstr>Impact</vt:lpstr>
      <vt:lpstr>Lucida Sans Typewriter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NAHUEL JAURECHI</dc:creator>
  <cp:lastModifiedBy>GERVASONI</cp:lastModifiedBy>
  <cp:revision>166</cp:revision>
  <dcterms:created xsi:type="dcterms:W3CDTF">2017-10-17T12:54:01Z</dcterms:created>
  <dcterms:modified xsi:type="dcterms:W3CDTF">2024-10-28T23:58:22Z</dcterms:modified>
</cp:coreProperties>
</file>