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721" r:id="rId5"/>
  </p:sldMasterIdLst>
  <p:notesMasterIdLst>
    <p:notesMasterId r:id="rId40"/>
  </p:notesMasterIdLst>
  <p:handoutMasterIdLst>
    <p:handoutMasterId r:id="rId41"/>
  </p:handoutMasterIdLst>
  <p:sldIdLst>
    <p:sldId id="268" r:id="rId6"/>
    <p:sldId id="345" r:id="rId7"/>
    <p:sldId id="348" r:id="rId8"/>
    <p:sldId id="347" r:id="rId9"/>
    <p:sldId id="416" r:id="rId10"/>
    <p:sldId id="349" r:id="rId11"/>
    <p:sldId id="420" r:id="rId12"/>
    <p:sldId id="350" r:id="rId13"/>
    <p:sldId id="351" r:id="rId14"/>
    <p:sldId id="352" r:id="rId15"/>
    <p:sldId id="353" r:id="rId16"/>
    <p:sldId id="354" r:id="rId17"/>
    <p:sldId id="418" r:id="rId18"/>
    <p:sldId id="417" r:id="rId19"/>
    <p:sldId id="356" r:id="rId20"/>
    <p:sldId id="357" r:id="rId21"/>
    <p:sldId id="419" r:id="rId22"/>
    <p:sldId id="421" r:id="rId23"/>
    <p:sldId id="422" r:id="rId24"/>
    <p:sldId id="423" r:id="rId25"/>
    <p:sldId id="424" r:id="rId26"/>
    <p:sldId id="425" r:id="rId27"/>
    <p:sldId id="426" r:id="rId28"/>
    <p:sldId id="430" r:id="rId29"/>
    <p:sldId id="431" r:id="rId30"/>
    <p:sldId id="427" r:id="rId31"/>
    <p:sldId id="432" r:id="rId32"/>
    <p:sldId id="428" r:id="rId33"/>
    <p:sldId id="429" r:id="rId34"/>
    <p:sldId id="433" r:id="rId35"/>
    <p:sldId id="434" r:id="rId36"/>
    <p:sldId id="435" r:id="rId37"/>
    <p:sldId id="436" r:id="rId38"/>
    <p:sldId id="41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1A77C-8526-45F8-8D67-5CFF33B80FA6}" v="4" dt="2022-05-14T00:20:19.577"/>
    <p1510:client id="{7C058FEE-700C-49B9-BE6A-DE5DB144DFC5}" v="258" dt="2022-05-13T22:35:18.455"/>
    <p1510:client id="{9F16E7D0-2C30-400E-A72C-098429140A50}" v="402" dt="2022-05-13T23:21:36.597"/>
    <p1510:client id="{E295D780-0D0B-40AF-B573-041530423071}" v="475" dt="2022-05-13T14:33:37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8AD33-3B6B-45DD-9786-2673822C9FC6}" type="datetime1">
              <a:rPr lang="es-ES" smtClean="0"/>
              <a:t>08/10/2024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D29FE-9B3A-4EF6-A1E9-3FF1756EB6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722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F1FA-706A-4ED2-8B3B-A9130C6E6C18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219F5-0917-4001-B3B3-3C8C5A6C587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5295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19F5-0917-4001-B3B3-3C8C5A6C587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33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27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6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2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9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5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55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4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4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19F5-0917-4001-B3B3-3C8C5A6C587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899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8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19F5-0917-4001-B3B3-3C8C5A6C587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93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2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9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9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1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219F5-0917-4001-B3B3-3C8C5A6C587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0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A89014-7027-4548-B92E-13F64C2EFDBC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07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812943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4435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86671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0805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26712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101547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302961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18784E-365A-4F97-8A75-7E0E0E776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C58B037-A8E6-42D4-B01F-DFA350623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B88133-968C-4461-953F-6D0D1DBF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61">
              <a:buClr>
                <a:srgbClr val="000000"/>
              </a:buClr>
            </a:pPr>
            <a:fld id="{B053C1ED-0954-43E6-A95B-EE06C0098BE9}" type="datetimeFigureOut">
              <a:rPr lang="es-AR" sz="1867" smtClean="0">
                <a:solidFill>
                  <a:srgbClr val="000000"/>
                </a:solidFill>
                <a:cs typeface="Arial"/>
                <a:sym typeface="Arial"/>
              </a:rPr>
              <a:pPr defTabSz="1219261">
                <a:buClr>
                  <a:srgbClr val="000000"/>
                </a:buClr>
              </a:pPr>
              <a:t>8/10/2024</a:t>
            </a:fld>
            <a:endParaRPr lang="es-AR" sz="1867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6F67F6-1806-4774-81A0-841E5FFA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61">
              <a:buClr>
                <a:srgbClr val="000000"/>
              </a:buClr>
            </a:pPr>
            <a:endParaRPr lang="es-AR" sz="1867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0D9726-29B8-4640-B4AB-669F878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61">
              <a:buClr>
                <a:srgbClr val="000000"/>
              </a:buClr>
            </a:pPr>
            <a:fld id="{C83FBC95-7825-448C-BF4E-704D9D5D06F0}" type="slidenum">
              <a:rPr lang="es-AR" smtClean="0"/>
              <a:pPr defTabSz="1219261">
                <a:buClr>
                  <a:srgbClr val="000000"/>
                </a:buClr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982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43999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2F6605-680D-4747-8EC6-9F703FAF6C1B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75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566F08-F469-4AF0-947B-8156F031A5BD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09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527FB9-9C9E-4B97-93B1-4E28B4442AAF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828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2DB97E-A2CB-45EC-963E-E87AC0A5C040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9695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75E34E-28AD-4834-B929-5F96DEB45810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6042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29450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331201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B8E5FA-6325-4536-A28B-1D6795C69172}" type="datetime1">
              <a:rPr lang="es-ES" noProof="0" smtClean="0"/>
              <a:t>08/10/2024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4352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261">
              <a:buClr>
                <a:srgbClr val="000000"/>
              </a:buClr>
            </a:pPr>
            <a:fld id="{00000000-1234-1234-1234-123412341234}" type="slidenum">
              <a:rPr lang="es-AR" smtClean="0"/>
              <a:pPr defTabSz="1219261">
                <a:buClr>
                  <a:srgbClr val="000000"/>
                </a:buClr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862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09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4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6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7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8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5F09A57-B9B2-D049-8A91-DEA34A7C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4" y="4460674"/>
            <a:ext cx="6967903" cy="15265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FORMATIVA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5C188BCB-59DF-417C-93F0-C9327EB90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3549" t="15187" r="10939"/>
          <a:stretch/>
        </p:blipFill>
        <p:spPr>
          <a:xfrm>
            <a:off x="1397" y="0"/>
            <a:ext cx="451095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3A97453-6874-49A2-9D60-B625A97FE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755" y="161368"/>
            <a:ext cx="4139332" cy="67836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00A6AA3-6D4E-4667-B7D9-A6EC5A116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056" y="0"/>
            <a:ext cx="5590517" cy="46272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object 10">
            <a:extLst>
              <a:ext uri="{FF2B5EF4-FFF2-40B4-BE49-F238E27FC236}">
                <a16:creationId xmlns:a16="http://schemas.microsoft.com/office/drawing/2014/main" xmlns="" id="{BEFF1148-E942-4B56-B6A1-0067AF34443C}"/>
              </a:ext>
            </a:extLst>
          </p:cNvPr>
          <p:cNvSpPr txBox="1"/>
          <p:nvPr/>
        </p:nvSpPr>
        <p:spPr>
          <a:xfrm>
            <a:off x="7590633" y="199298"/>
            <a:ext cx="4432826" cy="7330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528955" marR="380365" indent="-93345" defTabSz="914400">
              <a:lnSpc>
                <a:spcPts val="2850"/>
              </a:lnSpc>
              <a:spcBef>
                <a:spcPts val="95"/>
              </a:spcBef>
            </a:pPr>
            <a:r>
              <a:rPr b="1" kern="0" dirty="0">
                <a:solidFill>
                  <a:srgbClr val="4D4D4D"/>
                </a:solidFill>
                <a:latin typeface="Arial"/>
                <a:cs typeface="Arial"/>
              </a:rPr>
              <a:t>DIRECCIÓN</a:t>
            </a:r>
            <a:r>
              <a:rPr b="1" kern="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4D4D4D"/>
                </a:solidFill>
                <a:latin typeface="Arial"/>
                <a:cs typeface="Arial"/>
              </a:rPr>
              <a:t>DE</a:t>
            </a:r>
            <a:r>
              <a:rPr b="1" kern="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kern="0" spc="-10" dirty="0">
                <a:solidFill>
                  <a:srgbClr val="4D4D4D"/>
                </a:solidFill>
                <a:latin typeface="Arial"/>
                <a:cs typeface="Arial"/>
              </a:rPr>
              <a:t>PLANEAMIENTO </a:t>
            </a:r>
            <a:r>
              <a:rPr b="1" kern="0" dirty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b="1" kern="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4D4D4D"/>
                </a:solidFill>
                <a:latin typeface="Arial"/>
                <a:cs typeface="Arial"/>
              </a:rPr>
              <a:t>INVESTIGACIÓN</a:t>
            </a:r>
            <a:r>
              <a:rPr b="1" kern="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b="1" kern="0" spc="-10" dirty="0">
                <a:solidFill>
                  <a:srgbClr val="4D4D4D"/>
                </a:solidFill>
                <a:latin typeface="Arial"/>
                <a:cs typeface="Arial"/>
              </a:rPr>
              <a:t>EDUCATIVA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xmlns="" id="{335CE14C-6F0D-4BFA-BC89-AF8F96ED7B82}"/>
              </a:ext>
            </a:extLst>
          </p:cNvPr>
          <p:cNvSpPr txBox="1"/>
          <p:nvPr/>
        </p:nvSpPr>
        <p:spPr>
          <a:xfrm>
            <a:off x="86751" y="161368"/>
            <a:ext cx="4435979" cy="3821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203200" defTabSz="914400">
              <a:spcBef>
                <a:spcPts val="100"/>
              </a:spcBef>
            </a:pPr>
            <a:r>
              <a:rPr sz="2400" b="1" kern="0" dirty="0">
                <a:solidFill>
                  <a:srgbClr val="4D4D4D"/>
                </a:solidFill>
                <a:latin typeface="Arial"/>
                <a:cs typeface="Arial"/>
              </a:rPr>
              <a:t>MINISTERIO</a:t>
            </a:r>
            <a:r>
              <a:rPr sz="2400" b="1" kern="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kern="0" dirty="0">
                <a:solidFill>
                  <a:srgbClr val="4D4D4D"/>
                </a:solidFill>
                <a:latin typeface="Arial"/>
                <a:cs typeface="Arial"/>
              </a:rPr>
              <a:t>DE</a:t>
            </a:r>
            <a:r>
              <a:rPr sz="2400" b="1" kern="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kern="0" spc="-10" dirty="0">
                <a:solidFill>
                  <a:srgbClr val="4D4D4D"/>
                </a:solidFill>
                <a:latin typeface="Arial"/>
                <a:cs typeface="Arial"/>
              </a:rPr>
              <a:t>EDUCACIÓN</a:t>
            </a:r>
            <a:endParaRPr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tabla, gente, niño&#10;&#10;Descripción generada automáticamente">
            <a:extLst>
              <a:ext uri="{FF2B5EF4-FFF2-40B4-BE49-F238E27FC236}">
                <a16:creationId xmlns:a16="http://schemas.microsoft.com/office/drawing/2014/main" xmlns="" id="{63CB36A8-1F28-7F18-E0B7-A739AB40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" r="30445" b="-1"/>
          <a:stretch/>
        </p:blipFill>
        <p:spPr>
          <a:xfrm>
            <a:off x="4266678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0" y="2117676"/>
            <a:ext cx="6698686" cy="1563736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Hasta aquí, un conjunto de preguntas  clave para analizar actividades de evaluación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304E1C-12F7-423C-A909-19B841789BF7}"/>
              </a:ext>
            </a:extLst>
          </p:cNvPr>
          <p:cNvSpPr txBox="1"/>
          <p:nvPr/>
        </p:nvSpPr>
        <p:spPr>
          <a:xfrm>
            <a:off x="0" y="3681413"/>
            <a:ext cx="6698686" cy="2677656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•  ¿Qué se pide al estudiante que haga?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¿Qué procesos cognitivos entran en juego para realizar esta actividad?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¿Qué información debe procesar el estudiante?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¿En qué situación o contexto?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¿Qué tan clara es la consigna? 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9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tabla, gente, niño&#10;&#10;Descripción generada automáticamente">
            <a:extLst>
              <a:ext uri="{FF2B5EF4-FFF2-40B4-BE49-F238E27FC236}">
                <a16:creationId xmlns:a16="http://schemas.microsoft.com/office/drawing/2014/main" xmlns="" id="{63CB36A8-1F28-7F18-E0B7-A739AB40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" r="30445" b="-1"/>
          <a:stretch/>
        </p:blipFill>
        <p:spPr>
          <a:xfrm>
            <a:off x="4266678" y="-13970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0" y="-132039"/>
            <a:ext cx="6698686" cy="1171850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Estrategias Centrales de la Evaluación Formativa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304E1C-12F7-423C-A909-19B841789BF7}"/>
              </a:ext>
            </a:extLst>
          </p:cNvPr>
          <p:cNvSpPr txBox="1"/>
          <p:nvPr/>
        </p:nvSpPr>
        <p:spPr>
          <a:xfrm>
            <a:off x="0" y="1047473"/>
            <a:ext cx="6698686" cy="4524315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•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Clarificar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– compartir – ayudar a comprender la intencionalidad educativa y los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criterios de logro 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Diseñar actividades que den evidencias de qué está aprendiendo cada estudiante – </a:t>
            </a:r>
            <a:r>
              <a:rPr lang="es-MX" sz="2400" b="1" kern="0" dirty="0">
                <a:solidFill>
                  <a:schemeClr val="bg1"/>
                </a:solidFill>
                <a:latin typeface="Trebuchet MS" panose="020B0603020202020204"/>
              </a:rPr>
              <a:t>devolución</a:t>
            </a:r>
            <a:endParaRPr lang="es-MX" sz="2400" b="1" kern="0" dirty="0">
              <a:solidFill>
                <a:srgbClr val="FFFF00"/>
              </a:solidFill>
              <a:latin typeface="Trebuchet MS" panose="020B0603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Activar a los estudiantes como fuente de aprendizaje para sus pares - </a:t>
            </a:r>
            <a:r>
              <a:rPr lang="es-MX" sz="2400" b="1" kern="0" dirty="0">
                <a:solidFill>
                  <a:schemeClr val="bg1"/>
                </a:solidFill>
                <a:latin typeface="Trebuchet MS" panose="020B0603020202020204"/>
              </a:rPr>
              <a:t>coevaluación</a:t>
            </a:r>
            <a:endParaRPr lang="es-MX" sz="2400" kern="0" dirty="0">
              <a:solidFill>
                <a:srgbClr val="FFFF00"/>
              </a:solidFill>
              <a:latin typeface="Trebuchet MS" panose="020B0603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Activar a cada estudiante como responsable de su propio aprendizaje – </a:t>
            </a:r>
            <a:r>
              <a:rPr lang="es-MX" sz="2400" b="1" kern="0" dirty="0">
                <a:solidFill>
                  <a:schemeClr val="bg1"/>
                </a:solidFill>
                <a:latin typeface="Trebuchet MS" panose="020B0603020202020204"/>
              </a:rPr>
              <a:t>autoevaluación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Proporcionar </a:t>
            </a:r>
            <a:r>
              <a:rPr lang="es-MX" sz="2400" b="1" kern="0" dirty="0">
                <a:solidFill>
                  <a:schemeClr val="bg1"/>
                </a:solidFill>
                <a:latin typeface="Trebuchet MS" panose="020B0603020202020204"/>
              </a:rPr>
              <a:t>orientaciones</a:t>
            </a: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 que movilicen el aprendizaje en la dirección deseada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es-MX" sz="28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9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849" y="439713"/>
            <a:ext cx="6835187" cy="62708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Algunas Pistas para Trabajar</a:t>
            </a:r>
          </a:p>
        </p:txBody>
      </p:sp>
      <p:pic>
        <p:nvPicPr>
          <p:cNvPr id="8" name="Imagen 7" descr="Imagen que contiene mujer, camiseta, parado, gente&#10;&#10;Descripción generada automáticamente">
            <a:extLst>
              <a:ext uri="{FF2B5EF4-FFF2-40B4-BE49-F238E27FC236}">
                <a16:creationId xmlns:a16="http://schemas.microsoft.com/office/drawing/2014/main" xmlns="" id="{83FB9352-56C3-E94E-24A8-89519076F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" r="48814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5137214" y="1066800"/>
            <a:ext cx="6860822" cy="563231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Cambiar el eje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en vez de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qué vamos a dar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señalar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qué espero que sean capaces de hacer al final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dirty="0">
                <a:solidFill>
                  <a:srgbClr val="FFFF00"/>
                </a:solidFill>
                <a:latin typeface="Trebuchet MS" panose="020B0603020202020204"/>
              </a:rPr>
              <a:t>Se trata de </a:t>
            </a:r>
            <a:r>
              <a:rPr lang="es-MX" sz="2400" b="1" dirty="0">
                <a:latin typeface="Trebuchet MS" panose="020B0603020202020204"/>
              </a:rPr>
              <a:t>comunicar expectativas</a:t>
            </a:r>
            <a:endParaRPr lang="es-MX" sz="2400" b="1" dirty="0">
              <a:solidFill>
                <a:srgbClr val="FFFF00"/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Diseño retrospectivo: </a:t>
            </a:r>
            <a:r>
              <a:rPr kumimoji="0" lang="es-MX" sz="240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empezar por pensar qué voy a evaluar al final y </a:t>
            </a:r>
            <a:r>
              <a:rPr lang="es-MX" sz="2400" dirty="0">
                <a:solidFill>
                  <a:srgbClr val="FFFF00"/>
                </a:solidFill>
                <a:latin typeface="Trebuchet MS" panose="020B0603020202020204"/>
              </a:rPr>
              <a:t>luego, diseñar las actividades para que aprendan lo que deberán demostrar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</a:t>
            </a:r>
            <a:r>
              <a:rPr lang="es-MX" sz="2400" dirty="0">
                <a:solidFill>
                  <a:srgbClr val="FFFF00"/>
                </a:solidFill>
                <a:latin typeface="Trebuchet MS" panose="020B0603020202020204"/>
              </a:rPr>
              <a:t>l cerrar determinados contenidos, pedir a los estudiantes que elaboren preguntas o ejercicios para una evaluación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Cambiar las preguntas que piden una definición por preguntas que requieran explicar</a:t>
            </a:r>
            <a:endParaRPr kumimoji="0" lang="es-MX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7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849" y="439713"/>
            <a:ext cx="6835187" cy="108272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…La calificación mata la evaluación formativa...</a:t>
            </a:r>
            <a:br>
              <a:rPr lang="es-MX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5150031" y="1522436"/>
            <a:ext cx="6860822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s-MX" sz="2400">
                <a:solidFill>
                  <a:srgbClr val="FFFF00"/>
                </a:solidFill>
              </a:rPr>
              <a:t>“El Exceso de calificaciones puede menoscabar la orientación de los estudiantes hacia el aprendizaje…” (Shepard, L., 2006)</a:t>
            </a:r>
            <a:endParaRPr lang="es-MX" sz="2400" dirty="0">
              <a:solidFill>
                <a:srgbClr val="FFFF00"/>
              </a:solidFill>
            </a:endParaRPr>
          </a:p>
        </p:txBody>
      </p:sp>
      <p:pic>
        <p:nvPicPr>
          <p:cNvPr id="7" name="Imagen 6" descr="Niño en frente de una computadora&#10;&#10;Descripción generada automáticamente con confianza baja">
            <a:extLst>
              <a:ext uri="{FF2B5EF4-FFF2-40B4-BE49-F238E27FC236}">
                <a16:creationId xmlns:a16="http://schemas.microsoft.com/office/drawing/2014/main" xmlns="" id="{AFD19ABD-59E3-F36E-820A-87362E39F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8" r="868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760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xmlns="" id="{CF68752A-A8FD-25C2-B7B7-BCDE4D735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9" r="438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4F76CB32-901A-4DA0-AA8A-9A7B5A88BF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29131" cy="944587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¿Qué es una Rúbrica o Matriz de Valoración?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-20" y="953053"/>
            <a:ext cx="7029151" cy="3785652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Un conjunto coherente de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criterios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para evaluar el desempeño que incluye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niveles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de logro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Un conjunto de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descripciones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que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sirven de base para valorar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el desempeño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Los desempeños pueden ser: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	*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PROCESOS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: una presentación, manejar un    	instrumento, trabajar en equipo…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	*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PRODUCTOS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: un escrito, un ensayo, un organizador gráfico, un informe…</a:t>
            </a:r>
          </a:p>
        </p:txBody>
      </p:sp>
    </p:spTree>
    <p:extLst>
      <p:ext uri="{BB962C8B-B14F-4D97-AF65-F5344CB8AC3E}">
        <p14:creationId xmlns:p14="http://schemas.microsoft.com/office/powerpoint/2010/main" val="192655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tabla, gente, niño&#10;&#10;Descripción generada automáticamente">
            <a:extLst>
              <a:ext uri="{FF2B5EF4-FFF2-40B4-BE49-F238E27FC236}">
                <a16:creationId xmlns:a16="http://schemas.microsoft.com/office/drawing/2014/main" xmlns="" id="{63CB36A8-1F28-7F18-E0B7-A739AB40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" r="30445" b="-1"/>
          <a:stretch/>
        </p:blipFill>
        <p:spPr>
          <a:xfrm>
            <a:off x="4266678" y="-13970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0" y="-132039"/>
            <a:ext cx="6698686" cy="1171850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¿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Para qué </a:t>
            </a:r>
            <a:r>
              <a:rPr lang="en-US" sz="3300" b="1" dirty="0">
                <a:solidFill>
                  <a:srgbClr val="90C226">
                    <a:lumMod val="75000"/>
                  </a:srgbClr>
                </a:solidFill>
                <a:latin typeface="Trebuchet MS" panose="020B0603020202020204"/>
              </a:rPr>
              <a:t>u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tilizar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Rúbricas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304E1C-12F7-423C-A909-19B841789BF7}"/>
              </a:ext>
            </a:extLst>
          </p:cNvPr>
          <p:cNvSpPr txBox="1"/>
          <p:nvPr/>
        </p:nvSpPr>
        <p:spPr>
          <a:xfrm>
            <a:off x="0" y="1047473"/>
            <a:ext cx="6698686" cy="4216539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•  Para explicitar/compartir/acordar con los estudiantes los aprendizajes esperados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Para aclarar a los estudiantes los criterios de evaluación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Como herramienta para la autoevaluación y la coevaluación: ayuda a los estudiantes a tomar responsabilidad por sus aprendizajes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Como </a:t>
            </a:r>
            <a:r>
              <a:rPr lang="es-MX" sz="2400" kern="0" dirty="0">
                <a:solidFill>
                  <a:srgbClr val="FFFF00"/>
                </a:solidFill>
                <a:latin typeface="Trebuchet MS" panose="020B0603020202020204"/>
              </a:rPr>
              <a:t>instrumento de evaluación, brindan significado a los niveles de desempeño y estándares de transparencia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6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0" y="-132039"/>
            <a:ext cx="12188824" cy="756153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Modelos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de Rúbrica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CE6978-42DF-404D-8E38-8286AA161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14" t="20091" r="15952" b="17021"/>
          <a:stretch/>
        </p:blipFill>
        <p:spPr>
          <a:xfrm>
            <a:off x="-3176" y="404950"/>
            <a:ext cx="9790698" cy="64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0" y="-132039"/>
            <a:ext cx="12188824" cy="756153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6" y="0"/>
            <a:ext cx="9941639" cy="69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2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032715" y="2362815"/>
            <a:ext cx="8218867" cy="1590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EVALUACIÓN EN LOS CONTEXTOS DOMICILIARIOS Y HOSPITALARIOS.</a:t>
            </a:r>
            <a:endParaRPr 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472225" y="1550454"/>
            <a:ext cx="11453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Objetivos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de la MEDyH,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garantizar dichas trayectorias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 en el momento que el estudiante en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situación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de enfermedad ingresa, cuando permanece y egresa, asegurando su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reinserción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a la escuela en la mejores condiciones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pedagógicas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posibles.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1026" name="Picture 2" descr="https://lh7-rt.googleusercontent.com/docsz/AD_4nXdT0_aEH3dLN5rldEnu-kipvvR8vgK0BeYeSp1lCA0MCEH38iWxVskkWj_MHFSBq1ZScPP75kyfJzWWqP7el3uP3fs4Os6-SnC1_1kVmPMV5FkP3bguFdlodJuThnh851CRRpMWHTj0iPsPU8RbIwbQQIVr?key=u1IDCYI73Lq5cwv4GiDy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96" y="13339"/>
            <a:ext cx="1823569" cy="13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-13546" y="29250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Pensar acerca de la evaluación en la MEDyH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7" name="Flecha abajo 6"/>
          <p:cNvSpPr/>
          <p:nvPr/>
        </p:nvSpPr>
        <p:spPr>
          <a:xfrm>
            <a:off x="2754492" y="3428999"/>
            <a:ext cx="465226" cy="653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154823" y="433754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Supone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asumir la implicación de quienes participan en el acto educativo, en nuestro caso, docentes, estudiantes, familias, pero también, como esa escena educativa que se comparte con personal de salud y con la escuela de origen.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1030" name="Picture 6" descr="https://lh7-rt.googleusercontent.com/docsz/AD_4nXdssH96Uyi9rBOGTeLnxtK79ypfcJ1ixA1cYX1ArM5TxcDC2AWufnea-DGoTetTHN1kKXhG8ELTuQCIhsGVVreh-Z6_7uDKFuLjb19XGDiqw3T49Rh-COWvz7sDrdfcS3lE9oA1HcUtNCPk5SeHjqFJKeok?key=u1IDCYI73Lq5cwv4GiDyd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46" y="2477486"/>
            <a:ext cx="23812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7-rt.googleusercontent.com/docsz/AD_4nXd92_svvMF7o9919wVDmiMGaOh39uWP8BhDwCvpuU_ciNmE67AjQa2CAAudT2I-0UjeM9C7KO1EwpYuht5dVUIbwtZCS0B-VxfAtG0li6OdODnHNlMlgMTB9YLvkshZvfqwofPD867kDjOEEUfhg-De6_SX?key=u1IDCYI73Lq5cwv4GiDyd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30" y="2418065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7-rt.googleusercontent.com/docsz/AD_4nXdEKccQneTu2dxgBVWDpBcxhIdX8BpFOvtSGxjmXRuFx9cbl9EYs_jsNd8M8GGZOY4EGOCNW8ebdNtg45P7ra9OM0RU3G5rWN2fCqIAWa9uiOtzwwuiKmxhzRnzoJChAOdNOdE5JnfmxzVllBRmTEcM1M1P?key=u1IDCYI73Lq5cwv4GiDyd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49" y="4337549"/>
            <a:ext cx="2600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6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mujer, camiseta, parado, gente&#10;&#10;Descripción generada automáticamente">
            <a:extLst>
              <a:ext uri="{FF2B5EF4-FFF2-40B4-BE49-F238E27FC236}">
                <a16:creationId xmlns:a16="http://schemas.microsoft.com/office/drawing/2014/main" xmlns="" id="{83FB9352-56C3-E94E-24A8-89519076F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" r="48814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4218337" y="1993496"/>
            <a:ext cx="375532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solidFill>
                  <a:srgbClr val="FFFF00"/>
                </a:solidFill>
              </a:rPr>
              <a:t>Memorización/Repetición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xmlns="" id="{86F0CD61-DBE8-44A2-BABC-DD6BEF592255}"/>
              </a:ext>
            </a:extLst>
          </p:cNvPr>
          <p:cNvSpPr/>
          <p:nvPr/>
        </p:nvSpPr>
        <p:spPr>
          <a:xfrm>
            <a:off x="6000750" y="1529493"/>
            <a:ext cx="35433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xmlns="" id="{CF20EA67-5C8A-4513-8794-7849BEA8EB85}"/>
              </a:ext>
            </a:extLst>
          </p:cNvPr>
          <p:cNvSpPr/>
          <p:nvPr/>
        </p:nvSpPr>
        <p:spPr>
          <a:xfrm>
            <a:off x="10222230" y="1529493"/>
            <a:ext cx="354330" cy="400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4705226-6B18-4A4B-A17E-90B3E35F9673}"/>
              </a:ext>
            </a:extLst>
          </p:cNvPr>
          <p:cNvSpPr txBox="1"/>
          <p:nvPr/>
        </p:nvSpPr>
        <p:spPr>
          <a:xfrm>
            <a:off x="8436654" y="1982826"/>
            <a:ext cx="375532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solidFill>
                  <a:srgbClr val="FFFF00"/>
                </a:solidFill>
              </a:rPr>
              <a:t>Comprensión/Reflexión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C450732F-00BC-443F-80BC-1479AD5218D1}"/>
              </a:ext>
            </a:extLst>
          </p:cNvPr>
          <p:cNvSpPr/>
          <p:nvPr/>
        </p:nvSpPr>
        <p:spPr>
          <a:xfrm>
            <a:off x="6089694" y="2602244"/>
            <a:ext cx="35433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xmlns="" id="{13A36D20-485C-4534-80BA-CAE03D0834F2}"/>
              </a:ext>
            </a:extLst>
          </p:cNvPr>
          <p:cNvSpPr/>
          <p:nvPr/>
        </p:nvSpPr>
        <p:spPr>
          <a:xfrm>
            <a:off x="10314317" y="2602243"/>
            <a:ext cx="35433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03211FA-6654-4529-B3E4-727A5FA2051C}"/>
              </a:ext>
            </a:extLst>
          </p:cNvPr>
          <p:cNvSpPr txBox="1"/>
          <p:nvPr/>
        </p:nvSpPr>
        <p:spPr>
          <a:xfrm>
            <a:off x="4137402" y="3245493"/>
            <a:ext cx="3904583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solidFill>
                  <a:srgbClr val="FFFF00"/>
                </a:solidFill>
              </a:rPr>
              <a:t>APRENDIZAJE SUPERFICIAL:</a:t>
            </a:r>
          </a:p>
          <a:p>
            <a:pPr lvl="0"/>
            <a:r>
              <a:rPr lang="es-MX" sz="2400" dirty="0">
                <a:solidFill>
                  <a:srgbClr val="FFFF00"/>
                </a:solidFill>
              </a:rPr>
              <a:t>Memorizar información; incrementar la cantidad de saberes.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2679191-D231-4169-B2B3-0D424817768E}"/>
              </a:ext>
            </a:extLst>
          </p:cNvPr>
          <p:cNvSpPr txBox="1"/>
          <p:nvPr/>
        </p:nvSpPr>
        <p:spPr>
          <a:xfrm>
            <a:off x="8436654" y="3210991"/>
            <a:ext cx="3755326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solidFill>
                  <a:srgbClr val="FFFF00"/>
                </a:solidFill>
              </a:rPr>
              <a:t>APRENDIZAJE PROFUNDO: Comprender el significado; interpretar la realidad.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6B283195-E640-48B2-B3DF-F23186E1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37" y="269244"/>
            <a:ext cx="7973643" cy="107866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"Dime Cómo Evalúas y te diré Qué Enseñas"</a:t>
            </a:r>
            <a:br>
              <a:rPr lang="es-MX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2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3749266" y="895076"/>
            <a:ext cx="49083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ENSEÑAR Y EVALUAR EN LA MODALIDAD</a:t>
            </a:r>
            <a:endParaRPr lang="es-AR" dirty="0"/>
          </a:p>
        </p:txBody>
      </p:sp>
      <p:sp>
        <p:nvSpPr>
          <p:cNvPr id="10" name="Rectángulo 9"/>
          <p:cNvSpPr/>
          <p:nvPr/>
        </p:nvSpPr>
        <p:spPr>
          <a:xfrm>
            <a:off x="698452" y="2076044"/>
            <a:ext cx="10918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“Una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mirada ética sería aquella que se preocupa por no anticipar el encuentro, por no clasificar anticipadamente, o por preguntarse, críticamente, por el estigma que se le ha asignado al otro”. (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Castiblanco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 2019 p 16)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AR" dirty="0"/>
          </a:p>
        </p:txBody>
      </p:sp>
      <p:sp>
        <p:nvSpPr>
          <p:cNvPr id="12" name="Rectángulo 11"/>
          <p:cNvSpPr/>
          <p:nvPr/>
        </p:nvSpPr>
        <p:spPr>
          <a:xfrm>
            <a:off x="1747234" y="3332397"/>
            <a:ext cx="850435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eso la invitación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es a preguntarnos acerca de la perspectiva desde la cual nos aproximamos a la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experiencia de enseñar y evaluar en la modalidad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, y también, reconocer la singularidad de cada situación, de cada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sujeto. 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6393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3498093" y="305483"/>
            <a:ext cx="6096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SUJETO DEL APRENDIZAJE Y LA EVALUACIÓN EN LA 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MEDyH.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425278" y="2115081"/>
            <a:ext cx="4442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Teniendo en cuenta la particularidad de los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sujetos del aprendizaje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que ingresan a la modalidad y de lo expresa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nuestra normativa (R.M.N°.3298/24),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se planifican, como parte de la propuesta pedagógica-didáctica, diferentes instancias evaluativas: de diagnóstico, formativa y sumativa, que son diseñadas para el caso por caso.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2050" name="Picture 2" descr="https://lh7-rt.googleusercontent.com/docsz/AD_4nXfBNNs2VmgIG4DeZ_o4_rq4dg8YUVPRrCDpsARw9cFzX8ci6Myg1noPsSG2FWYfkpQGO0U8IOQKeXztG5uP_yuMM7aBQVbmk2Fxd6q1Qqp_AF2Y85B5LxiqKLI_KmpLaf7c5yuR2TEtIoPCQ2YgXtJ0m-P5?key=u1IDCYI73Lq5cwv4GiDy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82" y="1279678"/>
            <a:ext cx="57340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5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791854" y="1370321"/>
            <a:ext cx="1043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Evaluación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se realiza en función al cumplimiento de lo acordado en la propuesta pedagógica integral,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que es personalizada, con la finalidad de calificar para determinar la acreditación de los saberes de los espacios curriculares, validando la aprobación de cada espacio curricular. (r. m. 3298/24)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791853" y="2735223"/>
            <a:ext cx="10436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 importante, resaltar en esta instancia, lo aportado por el Decreto N° 1479/12, de nivel secundario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, respecto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a  “la evaluación”, en la cual se integra el proceso pedagógico y por lo tanto requiere que exista CORRESPONDENCIA  entre la propuesta de enseñanza y la propuesta de evaluación”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4098" name="Picture 2" descr="https://lh7-rt.googleusercontent.com/docsz/AD_4nXeLyPZoY_qd5ZW3KxJWgeTNde4_tH58yx-3VH98TRPXrTkPFPwnuVDK-CQYcW0cxSA9KVIDdEaoq-XRlI2b7dXcfRfX16siFbfwapgr8UsetcS6SWTuQTgsi4INIuUiBUPc-B07AZlw6ErAfTVsfZCi8DM5?key=u1IDCYI73Lq5cwv4GiDy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91" y="3872960"/>
            <a:ext cx="3987471" cy="22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62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643944" y="2330455"/>
            <a:ext cx="10908406" cy="2000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“La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evaluación de la situación del alumno es el punto de partida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para planificar la intervención a realizar. </a:t>
            </a:r>
            <a:endParaRPr lang="es-ES" dirty="0"/>
          </a:p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Los docentes en esta Modalidad se enfrentan a diario con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la necesidad de tomar decisiones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Para ello es indispensable que cuenten con información procedente de distintas fuentes, que les permitan esclarecer la naturaleza y magnitud de la situación a la que se enfrentarán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”.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7708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1987639" y="2326889"/>
            <a:ext cx="82167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1200"/>
              </a:spcBef>
              <a:spcAft>
                <a:spcPts val="1200"/>
              </a:spcAft>
            </a:pPr>
            <a:r>
              <a:rPr lang="es-ES" sz="3200" b="1" dirty="0">
                <a:solidFill>
                  <a:srgbClr val="6C911C"/>
                </a:solidFill>
                <a:latin typeface="Trebuchet MS" panose="020B0603020202020204" pitchFamily="34" charset="0"/>
              </a:rPr>
              <a:t>¿Cómo construir, en el marco de la MEDyH, prácticas evaluativas amables?</a:t>
            </a:r>
            <a:endParaRPr lang="es-ES" sz="3200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2050" name="Picture 2" descr="https://lh7-rt.googleusercontent.com/docsz/AD_4nXco5QJK2PjDZisRNVKcl2P_rkYpLakvzjz24h0BQN42qyFOgvPZ2m6cVL6TWhS3TIVpEE_iEEanxlJX0et-Xg9M2IaEwPB3t42wmym8ujGE17sHwzrfZSEJarK4gBvHG2vpOCi6SwUmHbVljcb6rdDIn61s?key=u1IDCYI73Lq5cwv4GiDy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39" y="4253171"/>
            <a:ext cx="17811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14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755560" y="1734132"/>
            <a:ext cx="10771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s-E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eresa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Punta (2016) que nos invita a hacer de la escuela un lugar en el que los chicos y las chicas quieran estar, que sea un lugar amable, o sea, “susceptible de ser amado”</a:t>
            </a:r>
            <a:endParaRPr lang="es-AR" sz="2400" dirty="0"/>
          </a:p>
        </p:txBody>
      </p:sp>
      <p:sp>
        <p:nvSpPr>
          <p:cNvPr id="6" name="Rectángulo 5"/>
          <p:cNvSpPr/>
          <p:nvPr/>
        </p:nvSpPr>
        <p:spPr>
          <a:xfrm>
            <a:off x="2507087" y="3429000"/>
            <a:ext cx="7448282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Pensamos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en la evaluación y cómo hacer de ella algo más “amable”, algo que convide a ser pensada, transformada. A pensar en un tipo, forma, característica de la evaluación que rompa con lo que histórica y experiencialmente se asocia con las prácticas evaluativas.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6543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6" name="Rectángulo 5"/>
          <p:cNvSpPr/>
          <p:nvPr/>
        </p:nvSpPr>
        <p:spPr>
          <a:xfrm>
            <a:off x="336996" y="1624998"/>
            <a:ext cx="115180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Bordas y Cabrera (2001)::”en la actualidad se valoran los aprendizajes de los alumnos en el proceso y en el producto”(...) “La planificación formativa y sumativa están presentes en toda planificación escolar, en toda programación”.(P.1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algn="just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Lo que estos autores sostienen resulta pertinente para los contextos de la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modalidad,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a que se la considera tanto de una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perspectiva cualitativa, como cuantitativa,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siendo medios para valorar los aprendizajes, donde, a partir de los datos obtenidos, se inician nuevos aprendizajes o, si es necesario, se realizan actividades de recuperación.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5122" name="Picture 2" descr="https://lh7-rt.googleusercontent.com/docsz/AD_4nXd-VV5lZmqw33yGfb_yBTCMiJ4IPRpe3JfFCV_KDwzin9KTMZgq6XuoM0WZyENjde5l_GoYsYL_y1coqH9hrkyZF3qmlcV4v_ROaHsKFUdtwv05QcZIbJ47x8GVWJkadgNEmDOAXDTk-rcWF_bDJvOv6NdD?key=u1IDCYI73Lq5cwv4GiDy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18" y="3849721"/>
            <a:ext cx="2737051" cy="18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95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510862" y="1620732"/>
            <a:ext cx="11376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6C911C"/>
                </a:solidFill>
                <a:latin typeface="Trebuchet MS" panose="020B0603020202020204" pitchFamily="34" charset="0"/>
              </a:rPr>
              <a:t>La calificación mata la evaluación formativa…</a:t>
            </a:r>
            <a:endParaRPr lang="es-ES" sz="2800" dirty="0"/>
          </a:p>
          <a:p>
            <a:pPr fontAlgn="base"/>
            <a:r>
              <a:rPr lang="es-E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“El exceso de calificaciones puede menoscabar la orientación de los estudiantes hacia el aprendizaje…” (Shepard, L., 2006)</a:t>
            </a:r>
            <a:endParaRPr lang="es-E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54491" y="3429000"/>
            <a:ext cx="6466781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En la modalidad sumamos lo expresado por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Elliot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Eisner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(2016):,quien afirma que; “ No todo lo que importa se puede medir, no todo lo que se puede medir es importante” 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4997003" y="148560"/>
            <a:ext cx="6890197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LÓGICAS SOBRE EVALUACIÓN:</a:t>
            </a:r>
            <a:endParaRPr lang="es-ES" dirty="0"/>
          </a:p>
          <a:p>
            <a:pPr algn="just"/>
            <a:r>
              <a:rPr lang="es-ES" b="1" dirty="0">
                <a:solidFill>
                  <a:srgbClr val="000000"/>
                </a:solidFill>
                <a:latin typeface="Trebuchet MS" panose="020B0603020202020204" pitchFamily="34" charset="0"/>
              </a:rPr>
              <a:t>¿CUÁL DE ELLAS SE SUSTENTA EN LA MEDyH</a:t>
            </a:r>
            <a:r>
              <a:rPr lang="es-ES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640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154823" y="158234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Una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lógica selectiva,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que se basa en el supuesto que solo los y las mejores estudiantes logran aprender exitosamente. Se enfoca en la búsqueda de la calificación y le importa fundamentalmente la nota y el producto final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E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ES" dirty="0"/>
          </a:p>
          <a:p>
            <a:pPr algn="just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Una lógica inclusiva,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que apuesta a que la totalidad del estudiantado pueda aprender. Se focaliza en los procesos, en las trayectorias y en los avances.</a:t>
            </a:r>
            <a:endParaRPr lang="es-ES" dirty="0"/>
          </a:p>
          <a:p>
            <a:pPr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Es, en esta segunda lógica desde la cual pensamos a la evaluación, al buscar  garantizar la igualdad de oportunidades, uno de los objetivos fundamentales de la MEDyH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pic>
        <p:nvPicPr>
          <p:cNvPr id="12" name="Imagen 11" descr="https://lh7-rt.googleusercontent.com/docsz/AD_4nXeyW84TrGPP-mhC1aMEJprGa3v74QaMpc4CSzmL4lMFTsPO_xd1juohM7M5_f3rpyt_6MQfVfHHB1rWSdwlzdi3FcjvMSUIsNzru9uv0rYf2B0fPEoNCP-drepcXXXpZPmjy62LkV_a7-rq1hXgJlWoWgM?key=u1IDCYI73Lq5cwv4GiDyd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95" y="2436396"/>
            <a:ext cx="398589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lh7-rt.googleusercontent.com/docsz/AD_4nXco5QJK2PjDZisRNVKcl2P_rkYpLakvzjz24h0BQN42qyFOgvPZ2m6cVL6TWhS3TIVpEE_iEEanxlJX0et-Xg9M2IaEwPB3t42wmym8ujGE17sHwzrfZSEJarK4gBvHG2vpOCi6SwUmHbVljcb6rdDIn61s?key=u1IDCYI73Lq5cwv4GiDyd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54" y="972020"/>
            <a:ext cx="17811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30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754492" y="1244735"/>
            <a:ext cx="6096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SUJETO DEL APRENDIZAJE Y LA EVALUACIÓN EN LA 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MEDyH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910908" y="2904968"/>
            <a:ext cx="447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s-A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valuaciones </a:t>
            </a:r>
            <a:r>
              <a:rPr lang="es-A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metacognitivas</a:t>
            </a:r>
            <a:endParaRPr lang="es-AR" sz="2400" dirty="0"/>
          </a:p>
        </p:txBody>
      </p:sp>
      <p:sp>
        <p:nvSpPr>
          <p:cNvPr id="7" name="Rectángulo 6"/>
          <p:cNvSpPr/>
          <p:nvPr/>
        </p:nvSpPr>
        <p:spPr>
          <a:xfrm>
            <a:off x="566670" y="3496614"/>
            <a:ext cx="111659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MEDyH brinda posibilidades de crear formas diversas, creativas, subjetivantes para pensar el encuentro entre el estudiante, el docente y el conocimiento, siendo la evaluación de los aprendizajes de los estudiantes en situación de enfermedad, un derecho que le asiste (CFE N° 202/13).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931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tabla, gente, niño&#10;&#10;Descripción generada automáticamente">
            <a:extLst>
              <a:ext uri="{FF2B5EF4-FFF2-40B4-BE49-F238E27FC236}">
                <a16:creationId xmlns:a16="http://schemas.microsoft.com/office/drawing/2014/main" xmlns="" id="{63CB36A8-1F28-7F18-E0B7-A739AB40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" r="30445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286DC88B-072E-4D6F-99DD-EAD59C793178}"/>
              </a:ext>
            </a:extLst>
          </p:cNvPr>
          <p:cNvSpPr txBox="1">
            <a:spLocks/>
          </p:cNvSpPr>
          <p:nvPr/>
        </p:nvSpPr>
        <p:spPr>
          <a:xfrm>
            <a:off x="37462" y="176164"/>
            <a:ext cx="5768575" cy="696627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90C226">
                    <a:lumMod val="75000"/>
                  </a:srgbClr>
                </a:solidFill>
                <a:latin typeface="Trebuchet MS" panose="020B0603020202020204"/>
              </a:rPr>
              <a:t>Actividades de Evaluación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93EC2B8-BF90-4E81-AF5C-33961AF727A5}"/>
              </a:ext>
            </a:extLst>
          </p:cNvPr>
          <p:cNvSpPr txBox="1"/>
          <p:nvPr/>
        </p:nvSpPr>
        <p:spPr>
          <a:xfrm>
            <a:off x="501929" y="1788587"/>
            <a:ext cx="4444344" cy="3785652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Preguntas clave: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kern="0" dirty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¿Qué procesos cognitivos se requiere poner en juego?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dirty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¿En qué situación o contexto se ubica el contenido?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6A51F7B1-7148-42B7-B04D-A346D18D098B}"/>
              </a:ext>
            </a:extLst>
          </p:cNvPr>
          <p:cNvSpPr/>
          <p:nvPr/>
        </p:nvSpPr>
        <p:spPr>
          <a:xfrm>
            <a:off x="4782326" y="2924349"/>
            <a:ext cx="77724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995D74F-FFC2-42D0-8DBA-05E9D10D4427}"/>
              </a:ext>
            </a:extLst>
          </p:cNvPr>
          <p:cNvSpPr txBox="1"/>
          <p:nvPr/>
        </p:nvSpPr>
        <p:spPr>
          <a:xfrm>
            <a:off x="5924479" y="219320"/>
            <a:ext cx="5579438" cy="3416320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bg1"/>
                </a:solidFill>
              </a:rPr>
              <a:t>Niveles de pensamiento de orden superior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Crear/Diseñar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Valorar/Evaluar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Comprender/Analizar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Aplicar/Utilizar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Recordar/Reproducir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Niveles de pensamiento de orden inferior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xmlns="" id="{A32A83CB-C981-4B9B-B4B4-4CAA07986AEB}"/>
              </a:ext>
            </a:extLst>
          </p:cNvPr>
          <p:cNvSpPr/>
          <p:nvPr/>
        </p:nvSpPr>
        <p:spPr>
          <a:xfrm>
            <a:off x="10092158" y="677757"/>
            <a:ext cx="722269" cy="20993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xmlns="" id="{381E075A-34D1-46B2-B835-1303E0338B3A}"/>
              </a:ext>
            </a:extLst>
          </p:cNvPr>
          <p:cNvSpPr/>
          <p:nvPr/>
        </p:nvSpPr>
        <p:spPr>
          <a:xfrm>
            <a:off x="4769938" y="5156558"/>
            <a:ext cx="77724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DDEDE5AE-F99A-405B-96E3-C4C5594F34CF}"/>
              </a:ext>
            </a:extLst>
          </p:cNvPr>
          <p:cNvSpPr txBox="1"/>
          <p:nvPr/>
        </p:nvSpPr>
        <p:spPr>
          <a:xfrm>
            <a:off x="5956627" y="4164353"/>
            <a:ext cx="5547289" cy="2677656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Cuestiones carentes de contexto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Situaciones escolarizadas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Situaciones “auténticas” de la vida social o cotidiana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Situaciones “auténticas” propias de la disciplina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3247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3387566" y="1079742"/>
            <a:ext cx="541686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AR" sz="3600" b="1" dirty="0">
                <a:solidFill>
                  <a:srgbClr val="000000"/>
                </a:solidFill>
                <a:latin typeface="Arial" panose="020B0604020202020204" pitchFamily="34" charset="0"/>
              </a:rPr>
              <a:t>Criterios de </a:t>
            </a:r>
            <a:r>
              <a:rPr lang="es-AR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evaluación</a:t>
            </a:r>
            <a:endParaRPr lang="es-AR" sz="3600" dirty="0"/>
          </a:p>
        </p:txBody>
      </p:sp>
      <p:sp>
        <p:nvSpPr>
          <p:cNvPr id="8" name="Rectángulo 7"/>
          <p:cNvSpPr/>
          <p:nvPr/>
        </p:nvSpPr>
        <p:spPr>
          <a:xfrm>
            <a:off x="308950" y="2436483"/>
            <a:ext cx="74953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s-E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rabajar </a:t>
            </a:r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con la elaboración de los </a:t>
            </a:r>
            <a:r>
              <a:rPr lang="es-E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criterios</a:t>
            </a:r>
            <a:endParaRPr lang="es-AR" sz="2800" dirty="0"/>
          </a:p>
        </p:txBody>
      </p:sp>
      <p:sp>
        <p:nvSpPr>
          <p:cNvPr id="10" name="Rectángulo 9"/>
          <p:cNvSpPr/>
          <p:nvPr/>
        </p:nvSpPr>
        <p:spPr>
          <a:xfrm>
            <a:off x="2033275" y="3634008"/>
            <a:ext cx="899104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os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criterios son razones valiosas, relevantes y pertinentes en relación a lo que se valorará como deseable, con la mirada puesta en las posibilidades reales de los alumnos, pero sin perder de vista la acreditación.</a:t>
            </a:r>
            <a:endParaRPr lang="es-AR" dirty="0"/>
          </a:p>
        </p:txBody>
      </p:sp>
      <p:sp>
        <p:nvSpPr>
          <p:cNvPr id="12" name="Rectángulo 11"/>
          <p:cNvSpPr/>
          <p:nvPr/>
        </p:nvSpPr>
        <p:spPr>
          <a:xfrm>
            <a:off x="5855594" y="4867638"/>
            <a:ext cx="6096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elaboración de criterios es de difícil realización y es allí donde se debe tener presente los desempeños de comprensión propios de la temática que se está desarrollando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814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1739900" y="2717801"/>
            <a:ext cx="87757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es-ES" sz="5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laborar </a:t>
            </a:r>
            <a:r>
              <a:rPr lang="es-ES" sz="5400" b="1" dirty="0">
                <a:solidFill>
                  <a:srgbClr val="222222"/>
                </a:solidFill>
                <a:latin typeface="Arial" panose="020B0604020202020204" pitchFamily="34" charset="0"/>
              </a:rPr>
              <a:t>un </a:t>
            </a:r>
            <a:r>
              <a:rPr lang="es-ES" sz="5400" b="1" i="1" dirty="0">
                <a:solidFill>
                  <a:srgbClr val="222222"/>
                </a:solidFill>
                <a:latin typeface="Arial" panose="020B0604020202020204" pitchFamily="34" charset="0"/>
              </a:rPr>
              <a:t>“plan de evaluación”</a:t>
            </a:r>
            <a:r>
              <a:rPr lang="es-ES" sz="5400" i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193339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502" t="15625" r="33016" b="4167"/>
          <a:stretch/>
        </p:blipFill>
        <p:spPr>
          <a:xfrm>
            <a:off x="151554" y="215900"/>
            <a:ext cx="4876801" cy="5867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3308" t="22049" r="34091" b="4740"/>
          <a:stretch/>
        </p:blipFill>
        <p:spPr>
          <a:xfrm>
            <a:off x="6570563" y="88900"/>
            <a:ext cx="4688828" cy="59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6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016" t="30035" r="34968" b="11111"/>
          <a:stretch/>
        </p:blipFill>
        <p:spPr>
          <a:xfrm>
            <a:off x="2997199" y="241300"/>
            <a:ext cx="5562601" cy="57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7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B2082A-89A6-48EE-849E-37B97305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2FD3511-31A9-4F99-C09D-70CEB76CB014}"/>
              </a:ext>
            </a:extLst>
          </p:cNvPr>
          <p:cNvGrpSpPr/>
          <p:nvPr/>
        </p:nvGrpSpPr>
        <p:grpSpPr>
          <a:xfrm>
            <a:off x="154823" y="148560"/>
            <a:ext cx="2879631" cy="931182"/>
            <a:chOff x="116117" y="111420"/>
            <a:chExt cx="2159723" cy="698386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xmlns="" id="{07EEF743-CFA6-4870-80E8-5F49E93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6117" y="111420"/>
              <a:ext cx="2159723" cy="517716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B8E1122F-C127-ABBA-4CC4-DA8C727D21A2}"/>
                </a:ext>
              </a:extLst>
            </p:cNvPr>
            <p:cNvSpPr txBox="1"/>
            <p:nvPr/>
          </p:nvSpPr>
          <p:spPr>
            <a:xfrm>
              <a:off x="746080" y="648223"/>
              <a:ext cx="131978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61">
                <a:buClr>
                  <a:srgbClr val="000000"/>
                </a:buClr>
                <a:defRPr/>
              </a:pPr>
              <a:r>
                <a:rPr lang="es-AR" sz="800" b="1" kern="0" dirty="0">
                  <a:solidFill>
                    <a:srgbClr val="00000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MINISTERIO DE EDUCACIÓN</a:t>
              </a:r>
            </a:p>
          </p:txBody>
        </p:sp>
      </p:grpSp>
      <p:pic>
        <p:nvPicPr>
          <p:cNvPr id="5" name="Imagen 4" descr="Imagen que contiene fuego, oscuro, hombre&#10;&#10;Descripción generada automáticamente">
            <a:extLst>
              <a:ext uri="{FF2B5EF4-FFF2-40B4-BE49-F238E27FC236}">
                <a16:creationId xmlns:a16="http://schemas.microsoft.com/office/drawing/2014/main" xmlns="" id="{694F4CFB-158D-9067-7175-2B7BC4196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128" y="793491"/>
            <a:ext cx="8745745" cy="5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5137214" y="921042"/>
            <a:ext cx="6860822" cy="23083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solidFill>
                  <a:srgbClr val="FFFF00"/>
                </a:solidFill>
              </a:rPr>
              <a:t>Consideraremos formativas a todas aquellas actividades que realizan docentes y estudiantes, y que proveen información utilizable como retroalimentación para modificar los procesos de enseñanza y de aprendizaje. (Black &amp; William, 1998, p.8)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CA1F6F1-D5F5-FEA8-E0F7-1C3CFF304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3" r="1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214" y="224415"/>
            <a:ext cx="6860822" cy="69662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Algunas precisiones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5137214" y="3734755"/>
            <a:ext cx="6860822" cy="23083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2400" dirty="0" smtClean="0">
                <a:solidFill>
                  <a:srgbClr val="FFFF00"/>
                </a:solidFill>
              </a:rPr>
              <a:t>La evaluación </a:t>
            </a:r>
            <a:r>
              <a:rPr lang="es-MX" sz="2400" dirty="0">
                <a:solidFill>
                  <a:srgbClr val="FFFF00"/>
                </a:solidFill>
              </a:rPr>
              <a:t>formativa </a:t>
            </a:r>
            <a:r>
              <a:rPr lang="es-MX" sz="2400" dirty="0" smtClean="0">
                <a:solidFill>
                  <a:srgbClr val="FFFF00"/>
                </a:solidFill>
              </a:rPr>
              <a:t>tiene </a:t>
            </a:r>
            <a:r>
              <a:rPr lang="es-MX" sz="2400" dirty="0">
                <a:solidFill>
                  <a:srgbClr val="FFFF00"/>
                </a:solidFill>
              </a:rPr>
              <a:t>lugar </a:t>
            </a:r>
            <a:r>
              <a:rPr lang="es-MX" sz="2400" b="1" dirty="0"/>
              <a:t>durante todo el proceso de enseñanza</a:t>
            </a:r>
            <a:r>
              <a:rPr lang="es-MX" sz="2400" dirty="0">
                <a:solidFill>
                  <a:srgbClr val="FFFF00"/>
                </a:solidFill>
              </a:rPr>
              <a:t> y su objetivo es </a:t>
            </a:r>
            <a:r>
              <a:rPr lang="es-MX" sz="2400" b="1" dirty="0"/>
              <a:t>adaptar el proceso didáctico </a:t>
            </a:r>
            <a:r>
              <a:rPr lang="es-MX" sz="2400" dirty="0">
                <a:solidFill>
                  <a:srgbClr val="FFFF00"/>
                </a:solidFill>
              </a:rPr>
              <a:t>a los progresos y necesidades de aprendizajes observados en los alumnos con el fin de </a:t>
            </a:r>
            <a:r>
              <a:rPr lang="es-MX" sz="2400" b="1" dirty="0"/>
              <a:t>contribuir a mejorar su desempeño.</a:t>
            </a:r>
          </a:p>
        </p:txBody>
      </p:sp>
    </p:spTree>
    <p:extLst>
      <p:ext uri="{BB962C8B-B14F-4D97-AF65-F5344CB8AC3E}">
        <p14:creationId xmlns:p14="http://schemas.microsoft.com/office/powerpoint/2010/main" val="4227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Niño en frente de una computadora&#10;&#10;Descripción generada automáticamente con confianza baja">
            <a:extLst>
              <a:ext uri="{FF2B5EF4-FFF2-40B4-BE49-F238E27FC236}">
                <a16:creationId xmlns:a16="http://schemas.microsoft.com/office/drawing/2014/main" xmlns="" id="{AFD19ABD-59E3-F36E-820A-87362E39F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8" r="868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0F54D48-6344-4904-9364-1AE49878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16" y="2458123"/>
            <a:ext cx="8728363" cy="69662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Niveles de Retroalimentación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3463617" y="3154751"/>
            <a:ext cx="8728363" cy="22467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solidFill>
                  <a:srgbClr val="FFFF00"/>
                </a:solidFill>
              </a:rPr>
              <a:t>•	</a:t>
            </a:r>
            <a:r>
              <a:rPr lang="es-MX" sz="2800" dirty="0">
                <a:solidFill>
                  <a:srgbClr val="FFFF00"/>
                </a:solidFill>
              </a:rPr>
              <a:t>Sobre el resultado de una actividad o tarea.</a:t>
            </a:r>
          </a:p>
          <a:p>
            <a:pPr lvl="0"/>
            <a:r>
              <a:rPr lang="es-MX" sz="2800" dirty="0">
                <a:solidFill>
                  <a:srgbClr val="FFFF00"/>
                </a:solidFill>
              </a:rPr>
              <a:t>•	Sobre los procesos involucrados en la resolución  	de la tarea.</a:t>
            </a:r>
          </a:p>
          <a:p>
            <a:pPr lvl="0"/>
            <a:r>
              <a:rPr lang="es-MX" sz="2800" dirty="0">
                <a:solidFill>
                  <a:srgbClr val="FFFF00"/>
                </a:solidFill>
              </a:rPr>
              <a:t>•	Sobre los procesos metacognitivos involucrados.</a:t>
            </a:r>
          </a:p>
          <a:p>
            <a:pPr lvl="0"/>
            <a:r>
              <a:rPr lang="es-MX" sz="2800" dirty="0">
                <a:solidFill>
                  <a:srgbClr val="FFFF00"/>
                </a:solidFill>
              </a:rPr>
              <a:t>•	Sobre las cualidades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370859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tabla, gente, niño&#10;&#10;Descripción generada automáticamente">
            <a:extLst>
              <a:ext uri="{FF2B5EF4-FFF2-40B4-BE49-F238E27FC236}">
                <a16:creationId xmlns:a16="http://schemas.microsoft.com/office/drawing/2014/main" xmlns="" id="{63CB36A8-1F28-7F18-E0B7-A739AB40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" r="30445" b="-1"/>
          <a:stretch/>
        </p:blipFill>
        <p:spPr>
          <a:xfrm>
            <a:off x="4266678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472489" cy="1680210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90C226">
                    <a:lumMod val="75000"/>
                  </a:srgbClr>
                </a:solidFill>
                <a:latin typeface="Trebuchet MS" panose="020B0603020202020204"/>
              </a:rPr>
              <a:t>La retroalimentación en el marco de la evaluación formativa busca ayudar al alumno a</a:t>
            </a: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304E1C-12F7-423C-A909-19B841789BF7}"/>
              </a:ext>
            </a:extLst>
          </p:cNvPr>
          <p:cNvSpPr txBox="1"/>
          <p:nvPr/>
        </p:nvSpPr>
        <p:spPr>
          <a:xfrm>
            <a:off x="113594" y="1680211"/>
            <a:ext cx="6395408" cy="2739211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•</a:t>
            </a:r>
            <a:r>
              <a:rPr lang="es-MX" sz="2400" kern="0" dirty="0">
                <a:solidFill>
                  <a:srgbClr val="FFFF00"/>
                </a:solidFill>
              </a:rPr>
              <a:t> Comprender sus modos de aprender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kern="0" dirty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Valorar sus procesos y resultados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dirty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kern="0" dirty="0">
                <a:solidFill>
                  <a:srgbClr val="FFFF00"/>
                </a:solidFill>
              </a:rPr>
              <a:t>Autorregular sus aprendizajes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dirty="0">
              <a:solidFill>
                <a:srgbClr val="FFFF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B8DFD7-93BE-4734-AFDC-86CB9EF1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51" y="2514600"/>
            <a:ext cx="5565724" cy="46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tabla, gente, niño&#10;&#10;Descripción generada automáticamente">
            <a:extLst>
              <a:ext uri="{FF2B5EF4-FFF2-40B4-BE49-F238E27FC236}">
                <a16:creationId xmlns:a16="http://schemas.microsoft.com/office/drawing/2014/main" xmlns="" id="{63CB36A8-1F28-7F18-E0B7-A739AB40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" r="30445" b="-1"/>
          <a:stretch/>
        </p:blipFill>
        <p:spPr>
          <a:xfrm>
            <a:off x="4266678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472489" cy="1680210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endParaRPr lang="es-MX" b="1" dirty="0" smtClean="0">
              <a:solidFill>
                <a:srgbClr val="90C226">
                  <a:lumMod val="75000"/>
                </a:srgbClr>
              </a:solidFill>
            </a:endParaRPr>
          </a:p>
          <a:p>
            <a:pPr lvl="0" algn="ctr">
              <a:defRPr/>
            </a:pPr>
            <a:r>
              <a:rPr lang="es-MX" b="1" dirty="0" smtClean="0">
                <a:solidFill>
                  <a:srgbClr val="90C226">
                    <a:lumMod val="75000"/>
                  </a:srgbClr>
                </a:solidFill>
              </a:rPr>
              <a:t>Otro </a:t>
            </a:r>
            <a:r>
              <a:rPr lang="es-MX" b="1" dirty="0">
                <a:solidFill>
                  <a:srgbClr val="90C226">
                    <a:lumMod val="75000"/>
                  </a:srgbClr>
                </a:solidFill>
              </a:rPr>
              <a:t>recurso </a:t>
            </a:r>
            <a:r>
              <a:rPr lang="es-MX" b="1" dirty="0" smtClean="0">
                <a:solidFill>
                  <a:srgbClr val="90C226">
                    <a:lumMod val="75000"/>
                  </a:srgbClr>
                </a:solidFill>
              </a:rPr>
              <a:t>útil para brindar </a:t>
            </a:r>
            <a:r>
              <a:rPr lang="es-MX" b="1" dirty="0">
                <a:solidFill>
                  <a:srgbClr val="90C226">
                    <a:lumMod val="75000"/>
                  </a:srgbClr>
                </a:solidFill>
              </a:rPr>
              <a:t>una devolución, es el </a:t>
            </a:r>
            <a:r>
              <a:rPr lang="es-MX" b="1" dirty="0" smtClean="0">
                <a:solidFill>
                  <a:srgbClr val="90C226">
                    <a:lumMod val="75000"/>
                  </a:srgbClr>
                </a:solidFill>
              </a:rPr>
              <a:t>protocolo: “escalera </a:t>
            </a:r>
            <a:r>
              <a:rPr lang="es-MX" b="1" dirty="0">
                <a:solidFill>
                  <a:srgbClr val="90C226">
                    <a:lumMod val="75000"/>
                  </a:srgbClr>
                </a:solidFill>
              </a:rPr>
              <a:t>de retroalimentación”, desarrollado por Daniel Wilson y Heidi </a:t>
            </a:r>
            <a:r>
              <a:rPr lang="es-MX" b="1" dirty="0" err="1">
                <a:solidFill>
                  <a:srgbClr val="90C226">
                    <a:lumMod val="75000"/>
                  </a:srgbClr>
                </a:solidFill>
              </a:rPr>
              <a:t>Goodrich</a:t>
            </a:r>
            <a:r>
              <a:rPr lang="es-MX" b="1" dirty="0">
                <a:solidFill>
                  <a:srgbClr val="90C226">
                    <a:lumMod val="75000"/>
                  </a:srgbClr>
                </a:solidFill>
              </a:rPr>
              <a:t> Andrade (1999):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304E1C-12F7-423C-A909-19B841789BF7}"/>
              </a:ext>
            </a:extLst>
          </p:cNvPr>
          <p:cNvSpPr txBox="1"/>
          <p:nvPr/>
        </p:nvSpPr>
        <p:spPr>
          <a:xfrm>
            <a:off x="0" y="1680211"/>
            <a:ext cx="12188824" cy="5324535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400" kern="0" smtClean="0">
              <a:solidFill>
                <a:srgbClr val="FFFF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4" name="Imagen 23"/>
          <p:cNvPicPr/>
          <p:nvPr/>
        </p:nvPicPr>
        <p:blipFill rotWithShape="1">
          <a:blip r:embed="rId4"/>
          <a:srcRect l="48860" t="17256" r="19743" b="15604"/>
          <a:stretch/>
        </p:blipFill>
        <p:spPr bwMode="auto">
          <a:xfrm>
            <a:off x="114363" y="1875880"/>
            <a:ext cx="4075234" cy="4933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03960" y="1680211"/>
            <a:ext cx="77333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solidFill>
                <a:srgbClr val="FFFF00"/>
              </a:solidFill>
            </a:endParaRPr>
          </a:p>
          <a:p>
            <a:r>
              <a:rPr lang="es-MX" b="1" dirty="0" smtClean="0">
                <a:solidFill>
                  <a:schemeClr val="bg1"/>
                </a:solidFill>
              </a:rPr>
              <a:t>1.Clarificar</a:t>
            </a:r>
            <a:r>
              <a:rPr lang="es-MX" b="1" dirty="0">
                <a:solidFill>
                  <a:schemeClr val="bg1"/>
                </a:solidFill>
              </a:rPr>
              <a:t>:</a:t>
            </a:r>
            <a:r>
              <a:rPr lang="es-MX" dirty="0">
                <a:solidFill>
                  <a:srgbClr val="FFFF00"/>
                </a:solidFill>
              </a:rPr>
              <a:t> </a:t>
            </a:r>
            <a:r>
              <a:rPr lang="es-MX" dirty="0" smtClean="0">
                <a:solidFill>
                  <a:srgbClr val="FFFF00"/>
                </a:solidFill>
              </a:rPr>
              <a:t>permite </a:t>
            </a:r>
            <a:r>
              <a:rPr lang="es-MX" dirty="0">
                <a:solidFill>
                  <a:srgbClr val="FFFF00"/>
                </a:solidFill>
              </a:rPr>
              <a:t>realizar algunas preguntas para clarificar, o pedir información necesaria para realizar la retroalimentación. </a:t>
            </a:r>
            <a:endParaRPr lang="es-MX" dirty="0" smtClean="0">
              <a:solidFill>
                <a:srgbClr val="FFFF00"/>
              </a:solidFill>
            </a:endParaRPr>
          </a:p>
          <a:p>
            <a:endParaRPr lang="es-MX" dirty="0" smtClean="0">
              <a:solidFill>
                <a:srgbClr val="FFFF00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2.Valorar:</a:t>
            </a:r>
            <a:r>
              <a:rPr lang="es-MX" dirty="0">
                <a:solidFill>
                  <a:srgbClr val="FFFF00"/>
                </a:solidFill>
              </a:rPr>
              <a:t> </a:t>
            </a:r>
            <a:r>
              <a:rPr lang="es-MX" dirty="0" smtClean="0">
                <a:solidFill>
                  <a:srgbClr val="FFFF00"/>
                </a:solidFill>
              </a:rPr>
              <a:t>señalar aquellos </a:t>
            </a:r>
            <a:r>
              <a:rPr lang="es-MX" dirty="0">
                <a:solidFill>
                  <a:srgbClr val="FFFF00"/>
                </a:solidFill>
              </a:rPr>
              <a:t>puntos que se destacan por haber estado muy cerca de aquello que se esperaba de una producción o desempeño</a:t>
            </a:r>
            <a:r>
              <a:rPr lang="es-MX" dirty="0" smtClean="0">
                <a:solidFill>
                  <a:srgbClr val="FFFF00"/>
                </a:solidFill>
              </a:rPr>
              <a:t>.</a:t>
            </a:r>
          </a:p>
          <a:p>
            <a:r>
              <a:rPr lang="es-MX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MX" b="1" dirty="0">
                <a:solidFill>
                  <a:schemeClr val="bg1"/>
                </a:solidFill>
              </a:rPr>
              <a:t>3.Expresar inquietudes: </a:t>
            </a:r>
            <a:r>
              <a:rPr lang="es-MX" dirty="0" smtClean="0">
                <a:solidFill>
                  <a:srgbClr val="FFFF00"/>
                </a:solidFill>
              </a:rPr>
              <a:t>permite </a:t>
            </a:r>
            <a:r>
              <a:rPr lang="es-MX" dirty="0">
                <a:solidFill>
                  <a:srgbClr val="FFFF00"/>
                </a:solidFill>
              </a:rPr>
              <a:t>poner de manifiesto inquietudes, </a:t>
            </a:r>
            <a:endParaRPr lang="es-MX" dirty="0" smtClean="0">
              <a:solidFill>
                <a:srgbClr val="FFFF00"/>
              </a:solidFill>
            </a:endParaRPr>
          </a:p>
          <a:p>
            <a:r>
              <a:rPr lang="es-MX" dirty="0" smtClean="0">
                <a:solidFill>
                  <a:srgbClr val="FFFF00"/>
                </a:solidFill>
              </a:rPr>
              <a:t>preocupaciones </a:t>
            </a:r>
            <a:r>
              <a:rPr lang="es-MX" dirty="0">
                <a:solidFill>
                  <a:srgbClr val="FFFF00"/>
                </a:solidFill>
              </a:rPr>
              <a:t>o dificultades relacionadas con la resolución de la </a:t>
            </a:r>
            <a:r>
              <a:rPr lang="es-MX" dirty="0" smtClean="0">
                <a:solidFill>
                  <a:srgbClr val="FFFF00"/>
                </a:solidFill>
              </a:rPr>
              <a:t>tarea. </a:t>
            </a:r>
            <a:r>
              <a:rPr lang="es-MX" dirty="0">
                <a:solidFill>
                  <a:srgbClr val="FFFF00"/>
                </a:solidFill>
              </a:rPr>
              <a:t>Algunas formas de expresarlas pueden ser: </a:t>
            </a:r>
            <a:r>
              <a:rPr lang="es-MX" dirty="0" smtClean="0">
                <a:solidFill>
                  <a:srgbClr val="FFFF00"/>
                </a:solidFill>
              </a:rPr>
              <a:t>“</a:t>
            </a:r>
            <a:r>
              <a:rPr lang="es-MX" dirty="0">
                <a:solidFill>
                  <a:srgbClr val="FFFF00"/>
                </a:solidFill>
              </a:rPr>
              <a:t>Me pregunto si</a:t>
            </a:r>
            <a:r>
              <a:rPr lang="es-MX" dirty="0" smtClean="0">
                <a:solidFill>
                  <a:srgbClr val="FFFF00"/>
                </a:solidFill>
              </a:rPr>
              <a:t>…”; </a:t>
            </a:r>
            <a:endParaRPr lang="es-MX" dirty="0">
              <a:solidFill>
                <a:srgbClr val="FFFF00"/>
              </a:solidFill>
            </a:endParaRPr>
          </a:p>
          <a:p>
            <a:r>
              <a:rPr lang="es-MX" dirty="0">
                <a:solidFill>
                  <a:srgbClr val="FFFF00"/>
                </a:solidFill>
              </a:rPr>
              <a:t>“Tal vez ya pensaste acerca de esto, pero</a:t>
            </a:r>
            <a:r>
              <a:rPr lang="es-MX" dirty="0" smtClean="0">
                <a:solidFill>
                  <a:srgbClr val="FFFF00"/>
                </a:solidFill>
              </a:rPr>
              <a:t>…”; “¿</a:t>
            </a:r>
            <a:r>
              <a:rPr lang="es-MX" dirty="0">
                <a:solidFill>
                  <a:srgbClr val="FFFF00"/>
                </a:solidFill>
              </a:rPr>
              <a:t>Ya consideraste</a:t>
            </a:r>
            <a:r>
              <a:rPr lang="es-MX" dirty="0" smtClean="0">
                <a:solidFill>
                  <a:srgbClr val="FFFF00"/>
                </a:solidFill>
              </a:rPr>
              <a:t>…?”; </a:t>
            </a:r>
            <a:endParaRPr lang="es-MX" dirty="0">
              <a:solidFill>
                <a:srgbClr val="FFFF00"/>
              </a:solidFill>
            </a:endParaRPr>
          </a:p>
          <a:p>
            <a:r>
              <a:rPr lang="es-MX" dirty="0">
                <a:solidFill>
                  <a:srgbClr val="FFFF00"/>
                </a:solidFill>
              </a:rPr>
              <a:t>“Me pregunto si lo que querés decir es</a:t>
            </a:r>
            <a:r>
              <a:rPr lang="es-MX" dirty="0" smtClean="0">
                <a:solidFill>
                  <a:srgbClr val="FFFF00"/>
                </a:solidFill>
              </a:rPr>
              <a:t>…”</a:t>
            </a:r>
          </a:p>
          <a:p>
            <a:endParaRPr lang="es-MX" dirty="0" smtClean="0">
              <a:solidFill>
                <a:srgbClr val="FFFF00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4.Hacer sugerencias:</a:t>
            </a:r>
            <a:r>
              <a:rPr lang="es-MX" dirty="0">
                <a:solidFill>
                  <a:srgbClr val="FFFF00"/>
                </a:solidFill>
              </a:rPr>
              <a:t> </a:t>
            </a:r>
            <a:r>
              <a:rPr lang="es-MX" dirty="0" smtClean="0">
                <a:solidFill>
                  <a:srgbClr val="FFFF00"/>
                </a:solidFill>
              </a:rPr>
              <a:t>ofrecer </a:t>
            </a:r>
            <a:r>
              <a:rPr lang="es-MX" dirty="0">
                <a:solidFill>
                  <a:srgbClr val="FFFF00"/>
                </a:solidFill>
              </a:rPr>
              <a:t>sugerencias desde una posición constructiva y con una mirada prospectiva, hacia el futuro o los próximos pasos. Pueden recuperarse algunas de las inquietudes mencionadas en el paso previo para transformarlas en propuestas, ideas u orientaciones para avanzar en el proceso de aprendizaje.</a:t>
            </a:r>
          </a:p>
          <a:p>
            <a:endParaRPr lang="es-MX" dirty="0" smtClean="0">
              <a:solidFill>
                <a:srgbClr val="FFFF00"/>
              </a:solidFill>
            </a:endParaRPr>
          </a:p>
          <a:p>
            <a:endParaRPr lang="es-MX" dirty="0">
              <a:solidFill>
                <a:srgbClr val="FFFF00"/>
              </a:solidFill>
            </a:endParaRPr>
          </a:p>
          <a:p>
            <a:endParaRPr lang="es-MX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4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tabla, gente, niño&#10;&#10;Descripción generada automáticamente">
            <a:extLst>
              <a:ext uri="{FF2B5EF4-FFF2-40B4-BE49-F238E27FC236}">
                <a16:creationId xmlns:a16="http://schemas.microsoft.com/office/drawing/2014/main" xmlns="" id="{63CB36A8-1F28-7F18-E0B7-A739AB40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" r="30445" b="-1"/>
          <a:stretch/>
        </p:blipFill>
        <p:spPr>
          <a:xfrm>
            <a:off x="4266678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CE53295-D28F-4492-8C5F-7D8FAAE1167A}"/>
              </a:ext>
            </a:extLst>
          </p:cNvPr>
          <p:cNvSpPr txBox="1">
            <a:spLocks/>
          </p:cNvSpPr>
          <p:nvPr/>
        </p:nvSpPr>
        <p:spPr>
          <a:xfrm>
            <a:off x="113594" y="508634"/>
            <a:ext cx="6698686" cy="1171575"/>
          </a:xfrm>
          <a:prstGeom prst="rect">
            <a:avLst/>
          </a:prstGeom>
          <a:solidFill>
            <a:srgbClr val="90C226">
              <a:lumMod val="20000"/>
              <a:lumOff val="8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Ideas Centrales de </a:t>
            </a:r>
            <a:r>
              <a:rPr lang="en-US" sz="3200" b="1" dirty="0">
                <a:solidFill>
                  <a:srgbClr val="90C226">
                    <a:lumMod val="75000"/>
                  </a:srgbClr>
                </a:solidFill>
                <a:latin typeface="Trebuchet MS" panose="020B0603020202020204"/>
              </a:rPr>
              <a:t>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 Evaluación Formativa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304E1C-12F7-423C-A909-19B841789BF7}"/>
              </a:ext>
            </a:extLst>
          </p:cNvPr>
          <p:cNvSpPr txBox="1"/>
          <p:nvPr/>
        </p:nvSpPr>
        <p:spPr>
          <a:xfrm>
            <a:off x="113594" y="1680211"/>
            <a:ext cx="6698686" cy="4154984"/>
          </a:xfrm>
          <a:prstGeom prst="rect">
            <a:avLst/>
          </a:prstGeom>
          <a:solidFill>
            <a:srgbClr val="54A021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•  El Propósito fundamental es la toma de                            decisiones a partir de evidencias de aprendizaje.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La evaluación transcurre durante todo el proceso de enseñanza aprendizaje.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Es esencial la participación comprometida del docente y del estudiante.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Se deben generar espacios de retroalimentación sobre los aprendizajes para ajustar las estrategias o proponer nuevos modos de intervención.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36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849" y="439713"/>
            <a:ext cx="6835187" cy="105453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Estrategias de Evaluación Formativa</a:t>
            </a:r>
          </a:p>
        </p:txBody>
      </p:sp>
      <p:pic>
        <p:nvPicPr>
          <p:cNvPr id="8" name="Imagen 7" descr="Imagen que contiene mujer, camiseta, parado, gente&#10;&#10;Descripción generada automáticamente">
            <a:extLst>
              <a:ext uri="{FF2B5EF4-FFF2-40B4-BE49-F238E27FC236}">
                <a16:creationId xmlns:a16="http://schemas.microsoft.com/office/drawing/2014/main" xmlns="" id="{83FB9352-56C3-E94E-24A8-89519076F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" r="48814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499B23-FF64-444D-B34A-B8D547349857}"/>
              </a:ext>
            </a:extLst>
          </p:cNvPr>
          <p:cNvSpPr txBox="1"/>
          <p:nvPr/>
        </p:nvSpPr>
        <p:spPr>
          <a:xfrm>
            <a:off x="5137214" y="1494249"/>
            <a:ext cx="6860822" cy="34163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Compartir los objetivos de aprendizaje y sus criterios de logros.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Diseñar y realizar actividades que permitan evidenciar el aprendizaje.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Retroalimentar efectiva y oportunamente.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Dar oportunidad para la autoevaluación y la coevaluación.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513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884</TotalTime>
  <Words>1790</Words>
  <Application>Microsoft Office PowerPoint</Application>
  <PresentationFormat>Panorámica</PresentationFormat>
  <Paragraphs>194</Paragraphs>
  <Slides>34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Calibri</vt:lpstr>
      <vt:lpstr>Montserrat</vt:lpstr>
      <vt:lpstr>Muli</vt:lpstr>
      <vt:lpstr>Nixie One</vt:lpstr>
      <vt:lpstr>Trebuchet MS</vt:lpstr>
      <vt:lpstr>Wingdings 3</vt:lpstr>
      <vt:lpstr>Faceta</vt:lpstr>
      <vt:lpstr>Imogen template</vt:lpstr>
      <vt:lpstr>EVALUACIÓN FORMATIVA</vt:lpstr>
      <vt:lpstr>"Dime Cómo Evalúas y te diré Qué Enseñas" </vt:lpstr>
      <vt:lpstr>Presentación de PowerPoint</vt:lpstr>
      <vt:lpstr>Algunas precisiones</vt:lpstr>
      <vt:lpstr>Niveles de Retroalimentación</vt:lpstr>
      <vt:lpstr>Presentación de PowerPoint</vt:lpstr>
      <vt:lpstr>Presentación de PowerPoint</vt:lpstr>
      <vt:lpstr>Presentación de PowerPoint</vt:lpstr>
      <vt:lpstr>Estrategias de Evaluación Formativa</vt:lpstr>
      <vt:lpstr>Presentación de PowerPoint</vt:lpstr>
      <vt:lpstr>Presentación de PowerPoint</vt:lpstr>
      <vt:lpstr>Algunas Pistas para Trabajar</vt:lpstr>
      <vt:lpstr>…La calificación mata la evaluación formativa...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SIMULACRO</dc:title>
  <dc:creator>Julia Alejandra Perez</dc:creator>
  <cp:lastModifiedBy>Usuario</cp:lastModifiedBy>
  <cp:revision>301</cp:revision>
  <dcterms:created xsi:type="dcterms:W3CDTF">2022-05-13T11:06:29Z</dcterms:created>
  <dcterms:modified xsi:type="dcterms:W3CDTF">2024-10-08T21:33:09Z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