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307" r:id="rId3"/>
    <p:sldId id="306" r:id="rId4"/>
    <p:sldId id="308" r:id="rId5"/>
    <p:sldId id="259" r:id="rId6"/>
    <p:sldId id="272" r:id="rId7"/>
    <p:sldId id="258" r:id="rId8"/>
    <p:sldId id="260" r:id="rId9"/>
    <p:sldId id="264" r:id="rId10"/>
    <p:sldId id="263" r:id="rId11"/>
    <p:sldId id="265" r:id="rId12"/>
    <p:sldId id="266" r:id="rId13"/>
    <p:sldId id="267" r:id="rId14"/>
    <p:sldId id="268" r:id="rId15"/>
    <p:sldId id="269" r:id="rId16"/>
    <p:sldId id="270" r:id="rId17"/>
    <p:sldId id="273" r:id="rId18"/>
    <p:sldId id="274" r:id="rId19"/>
    <p:sldId id="275" r:id="rId20"/>
    <p:sldId id="276" r:id="rId21"/>
    <p:sldId id="296" r:id="rId22"/>
    <p:sldId id="294" r:id="rId23"/>
    <p:sldId id="295" r:id="rId24"/>
    <p:sldId id="281" r:id="rId25"/>
    <p:sldId id="282" r:id="rId26"/>
    <p:sldId id="283" r:id="rId27"/>
    <p:sldId id="284" r:id="rId28"/>
    <p:sldId id="285" r:id="rId29"/>
    <p:sldId id="303" r:id="rId30"/>
    <p:sldId id="297" r:id="rId31"/>
    <p:sldId id="304" r:id="rId32"/>
    <p:sldId id="287" r:id="rId33"/>
    <p:sldId id="286" r:id="rId34"/>
    <p:sldId id="289" r:id="rId35"/>
    <p:sldId id="288" r:id="rId36"/>
    <p:sldId id="290" r:id="rId37"/>
    <p:sldId id="291" r:id="rId38"/>
    <p:sldId id="292" r:id="rId39"/>
    <p:sldId id="293" r:id="rId40"/>
    <p:sldId id="301" r:id="rId41"/>
    <p:sldId id="299" r:id="rId42"/>
    <p:sldId id="300" r:id="rId43"/>
    <p:sldId id="302" r:id="rId44"/>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1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FF8F0685-A263-4EA5-B9DC-3346DAC5F95A}" type="datetimeFigureOut">
              <a:rPr lang="es-AR" smtClean="0"/>
              <a:pPr/>
              <a:t>06/08/2019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00646F2-75D1-4DD3-B623-0BB6EAE8DCF7}"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FF8F0685-A263-4EA5-B9DC-3346DAC5F95A}" type="datetimeFigureOut">
              <a:rPr lang="es-AR" smtClean="0"/>
              <a:pPr/>
              <a:t>06/08/2019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00646F2-75D1-4DD3-B623-0BB6EAE8DCF7}"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FF8F0685-A263-4EA5-B9DC-3346DAC5F95A}" type="datetimeFigureOut">
              <a:rPr lang="es-AR" smtClean="0"/>
              <a:pPr/>
              <a:t>06/08/2019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00646F2-75D1-4DD3-B623-0BB6EAE8DCF7}"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FF8F0685-A263-4EA5-B9DC-3346DAC5F95A}" type="datetimeFigureOut">
              <a:rPr lang="es-AR" smtClean="0"/>
              <a:pPr/>
              <a:t>06/08/2019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00646F2-75D1-4DD3-B623-0BB6EAE8DCF7}"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F8F0685-A263-4EA5-B9DC-3346DAC5F95A}" type="datetimeFigureOut">
              <a:rPr lang="es-AR" smtClean="0"/>
              <a:pPr/>
              <a:t>06/08/2019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00646F2-75D1-4DD3-B623-0BB6EAE8DCF7}"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FF8F0685-A263-4EA5-B9DC-3346DAC5F95A}" type="datetimeFigureOut">
              <a:rPr lang="es-AR" smtClean="0"/>
              <a:pPr/>
              <a:t>06/08/2019</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00646F2-75D1-4DD3-B623-0BB6EAE8DCF7}"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FF8F0685-A263-4EA5-B9DC-3346DAC5F95A}" type="datetimeFigureOut">
              <a:rPr lang="es-AR" smtClean="0"/>
              <a:pPr/>
              <a:t>06/08/2019</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200646F2-75D1-4DD3-B623-0BB6EAE8DCF7}"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FF8F0685-A263-4EA5-B9DC-3346DAC5F95A}" type="datetimeFigureOut">
              <a:rPr lang="es-AR" smtClean="0"/>
              <a:pPr/>
              <a:t>06/08/2019</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200646F2-75D1-4DD3-B623-0BB6EAE8DCF7}"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8F0685-A263-4EA5-B9DC-3346DAC5F95A}" type="datetimeFigureOut">
              <a:rPr lang="es-AR" smtClean="0"/>
              <a:pPr/>
              <a:t>06/08/2019</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200646F2-75D1-4DD3-B623-0BB6EAE8DCF7}"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F8F0685-A263-4EA5-B9DC-3346DAC5F95A}" type="datetimeFigureOut">
              <a:rPr lang="es-AR" smtClean="0"/>
              <a:pPr/>
              <a:t>06/08/2019</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00646F2-75D1-4DD3-B623-0BB6EAE8DCF7}"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F8F0685-A263-4EA5-B9DC-3346DAC5F95A}" type="datetimeFigureOut">
              <a:rPr lang="es-AR" smtClean="0"/>
              <a:pPr/>
              <a:t>06/08/2019</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00646F2-75D1-4DD3-B623-0BB6EAE8DCF7}"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F0685-A263-4EA5-B9DC-3346DAC5F95A}" type="datetimeFigureOut">
              <a:rPr lang="es-AR" smtClean="0"/>
              <a:pPr/>
              <a:t>06/08/2019</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646F2-75D1-4DD3-B623-0BB6EAE8DCF7}"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ataun.net/BIBLIOTECAGRATUITA/Cl%C3%A1sicos%20en%20Espa%C3%B1ol/Oscar%20Wilde/El%20pr%C3%ADncipe%20feliz.pdf"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www.biografiasyvidas.com/biografia/v/verlaine.htm"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ataun.net/BIBLIOTECAGRATUITA/Cl%C3%A1sicos%20en%20Espa%C3%B1ol/Rudyard%20Kipling/El%20libro%20de%20la%20selva.pdf"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www.biografiasyvidas.com/biografia/h/hemingway.htm"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hyperlink" Target="http://biblio3.url.edu.gt/Libros/borges/imaginarios.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dirty="0"/>
          </a:p>
        </p:txBody>
      </p:sp>
      <p:sp>
        <p:nvSpPr>
          <p:cNvPr id="3" name="2 Subtítulo"/>
          <p:cNvSpPr>
            <a:spLocks noGrp="1"/>
          </p:cNvSpPr>
          <p:nvPr>
            <p:ph type="subTitle" idx="1"/>
          </p:nvPr>
        </p:nvSpPr>
        <p:spPr/>
        <p:txBody>
          <a:bodyPr/>
          <a:lstStyle/>
          <a:p>
            <a:endParaRPr lang="es-ES"/>
          </a:p>
        </p:txBody>
      </p:sp>
      <p:pic>
        <p:nvPicPr>
          <p:cNvPr id="4" name="Picture 4" descr="Tap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315" y="-26988"/>
            <a:ext cx="9179453"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4 CuadroTexto"/>
          <p:cNvSpPr txBox="1"/>
          <p:nvPr/>
        </p:nvSpPr>
        <p:spPr>
          <a:xfrm>
            <a:off x="1331640" y="1412776"/>
            <a:ext cx="6552728" cy="1569660"/>
          </a:xfrm>
          <a:prstGeom prst="rect">
            <a:avLst/>
          </a:prstGeom>
          <a:noFill/>
        </p:spPr>
        <p:txBody>
          <a:bodyPr wrap="square" rtlCol="0">
            <a:spAutoFit/>
          </a:bodyPr>
          <a:lstStyle/>
          <a:p>
            <a:pPr algn="ctr"/>
            <a:r>
              <a:rPr lang="es-ES" sz="2000" b="1" dirty="0" smtClean="0">
                <a:latin typeface="Times New Roman" pitchFamily="18" charset="0"/>
                <a:cs typeface="Times New Roman" pitchFamily="18" charset="0"/>
              </a:rPr>
              <a:t>MESA </a:t>
            </a:r>
            <a:r>
              <a:rPr lang="es-ES" sz="2000" b="1" dirty="0">
                <a:latin typeface="Times New Roman" pitchFamily="18" charset="0"/>
                <a:cs typeface="Times New Roman" pitchFamily="18" charset="0"/>
              </a:rPr>
              <a:t>DE TRABAJO  CON LOS DIRECTIVOS Y  DOCENTES DE LOS DISPOSITIVOS DE ACELERACIÓN Y </a:t>
            </a:r>
            <a:r>
              <a:rPr lang="es-ES" sz="2000" b="1" dirty="0" smtClean="0">
                <a:latin typeface="Times New Roman" pitchFamily="18" charset="0"/>
                <a:cs typeface="Times New Roman" pitchFamily="18" charset="0"/>
              </a:rPr>
              <a:t>TERMINA</a:t>
            </a:r>
            <a:r>
              <a:rPr lang="es-ES" b="1" dirty="0" smtClean="0">
                <a:latin typeface="Times New Roman" pitchFamily="18" charset="0"/>
                <a:cs typeface="Times New Roman" pitchFamily="18" charset="0"/>
              </a:rPr>
              <a:t>LIDAD</a:t>
            </a:r>
          </a:p>
          <a:p>
            <a:pPr algn="ctr"/>
            <a:endParaRPr lang="es-ES" b="1" dirty="0">
              <a:latin typeface="Times New Roman" pitchFamily="18" charset="0"/>
              <a:cs typeface="Times New Roman" pitchFamily="18" charset="0"/>
            </a:endParaRPr>
          </a:p>
          <a:p>
            <a:pPr algn="ctr"/>
            <a:r>
              <a:rPr lang="es-ES" b="1" dirty="0" smtClean="0">
                <a:latin typeface="Times New Roman" pitchFamily="18" charset="0"/>
                <a:cs typeface="Times New Roman" pitchFamily="18" charset="0"/>
              </a:rPr>
              <a:t>LENGUA Y LITERATURA</a:t>
            </a:r>
            <a:endParaRPr lang="es-ES" dirty="0">
              <a:latin typeface="Times New Roman" pitchFamily="18" charset="0"/>
              <a:cs typeface="Times New Roman" pitchFamily="18" charset="0"/>
            </a:endParaRPr>
          </a:p>
        </p:txBody>
      </p:sp>
    </p:spTree>
    <p:extLst>
      <p:ext uri="{BB962C8B-B14F-4D97-AF65-F5344CB8AC3E}">
        <p14:creationId xmlns:p14="http://schemas.microsoft.com/office/powerpoint/2010/main" xmlns="" val="2346173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4294967295"/>
          </p:nvPr>
        </p:nvSpPr>
        <p:spPr>
          <a:xfrm>
            <a:off x="500034" y="928670"/>
            <a:ext cx="8286808" cy="4429156"/>
          </a:xfrm>
        </p:spPr>
        <p:txBody>
          <a:bodyPr>
            <a:normAutofit fontScale="92500" lnSpcReduction="20000"/>
          </a:bodyPr>
          <a:lstStyle/>
          <a:p>
            <a:pPr algn="just">
              <a:buNone/>
            </a:pPr>
            <a:r>
              <a:rPr lang="es-AR" sz="1600" dirty="0" smtClean="0">
                <a:latin typeface="Arial" pitchFamily="34" charset="0"/>
                <a:cs typeface="Arial" pitchFamily="34" charset="0"/>
              </a:rPr>
              <a:t>       </a:t>
            </a:r>
            <a:r>
              <a:rPr lang="es-AR" sz="1800" dirty="0" smtClean="0">
                <a:latin typeface="Arial" pitchFamily="34" charset="0"/>
                <a:cs typeface="Arial" pitchFamily="34" charset="0"/>
              </a:rPr>
              <a:t>Para la Teogonía de </a:t>
            </a:r>
            <a:r>
              <a:rPr lang="es-AR" sz="1800" dirty="0" err="1" smtClean="0">
                <a:latin typeface="Arial" pitchFamily="34" charset="0"/>
                <a:cs typeface="Arial" pitchFamily="34" charset="0"/>
              </a:rPr>
              <a:t>Hesíodo</a:t>
            </a:r>
            <a:r>
              <a:rPr lang="es-AR" sz="1800" dirty="0" smtClean="0">
                <a:latin typeface="Arial" pitchFamily="34" charset="0"/>
                <a:cs typeface="Arial" pitchFamily="34" charset="0"/>
              </a:rPr>
              <a:t>, las arpías son divinidades aladas, y de larga y suelta cabellera, más veloces que los pájaros y los vientos; para el tercer libro de la Eneida, aves con cara de doncella, garras encorvadas y vientre inmundo, pálidas de hambre que no pueden saciar. Bajan de las montañas y mancillan las mesas de los festines. Son invulnerables y fétidas; todo lo devoran, chillando, y todo lo transforman en excrementos. </a:t>
            </a:r>
            <a:r>
              <a:rPr lang="es-AR" sz="1800" dirty="0" err="1" smtClean="0">
                <a:latin typeface="Arial" pitchFamily="34" charset="0"/>
                <a:cs typeface="Arial" pitchFamily="34" charset="0"/>
              </a:rPr>
              <a:t>Servio</a:t>
            </a:r>
            <a:r>
              <a:rPr lang="es-AR" sz="1800" dirty="0" smtClean="0">
                <a:latin typeface="Arial" pitchFamily="34" charset="0"/>
                <a:cs typeface="Arial" pitchFamily="34" charset="0"/>
              </a:rPr>
              <a:t>, comentador de Virgilio, escribe que así como Hécate es Proserpina en los infiernos, Diana en la tierra y luna en el cielo y la llaman diosa triforme, las arpías son furias en los infiernos, arpías en la tierra y demonios (</a:t>
            </a:r>
            <a:r>
              <a:rPr lang="es-AR" sz="1800" dirty="0" err="1" smtClean="0">
                <a:latin typeface="Arial" pitchFamily="34" charset="0"/>
                <a:cs typeface="Arial" pitchFamily="34" charset="0"/>
              </a:rPr>
              <a:t>dirae</a:t>
            </a:r>
            <a:r>
              <a:rPr lang="es-AR" sz="1800" dirty="0" smtClean="0">
                <a:latin typeface="Arial" pitchFamily="34" charset="0"/>
                <a:cs typeface="Arial" pitchFamily="34" charset="0"/>
              </a:rPr>
              <a:t>) en el cielo. También las confunden con las parcas. Por mandato divino, las arpías persiguieron a un rey de Tracia que descubrió a los hombres el porvenir o que compró la longevidad al precio de sus ojos y fue castigado por el sol, cuya obra había ultrajado. Se aprestaba a comer con toda su corte y las arpías devoraban o contaminaban los manjares. Los argonautas ahuyentaron a las arpías; Apolonio de Rodas y William Morris (</a:t>
            </a:r>
            <a:r>
              <a:rPr lang="es-AR" sz="1800" dirty="0" err="1" smtClean="0">
                <a:latin typeface="Arial" pitchFamily="34" charset="0"/>
                <a:cs typeface="Arial" pitchFamily="34" charset="0"/>
              </a:rPr>
              <a:t>Life</a:t>
            </a:r>
            <a:r>
              <a:rPr lang="es-AR" sz="1800" dirty="0" smtClean="0">
                <a:latin typeface="Arial" pitchFamily="34" charset="0"/>
                <a:cs typeface="Arial" pitchFamily="34" charset="0"/>
              </a:rPr>
              <a:t> and </a:t>
            </a:r>
            <a:r>
              <a:rPr lang="es-AR" sz="1800" dirty="0" err="1" smtClean="0">
                <a:latin typeface="Arial" pitchFamily="34" charset="0"/>
                <a:cs typeface="Arial" pitchFamily="34" charset="0"/>
              </a:rPr>
              <a:t>Death</a:t>
            </a:r>
            <a:r>
              <a:rPr lang="es-AR" sz="1800" dirty="0" smtClean="0">
                <a:latin typeface="Arial" pitchFamily="34" charset="0"/>
                <a:cs typeface="Arial" pitchFamily="34" charset="0"/>
              </a:rPr>
              <a:t> of </a:t>
            </a:r>
            <a:r>
              <a:rPr lang="es-AR" sz="1800" dirty="0" err="1" smtClean="0">
                <a:latin typeface="Arial" pitchFamily="34" charset="0"/>
                <a:cs typeface="Arial" pitchFamily="34" charset="0"/>
              </a:rPr>
              <a:t>Jason</a:t>
            </a:r>
            <a:r>
              <a:rPr lang="es-AR" sz="1800" dirty="0" smtClean="0">
                <a:latin typeface="Arial" pitchFamily="34" charset="0"/>
                <a:cs typeface="Arial" pitchFamily="34" charset="0"/>
              </a:rPr>
              <a:t>) refieren la fantástica historia. Ariosto, en el canto XXXIII del Furioso, transforma al rey de Tracia en el Preste Juan, fabuloso emperador de los abisinios. Arpías, en griego, significa las que raptan, las que arrebatan. Al principio, fueron divinidades del viento, como los </a:t>
            </a:r>
            <a:r>
              <a:rPr lang="es-AR" sz="1800" dirty="0" err="1" smtClean="0">
                <a:latin typeface="Arial" pitchFamily="34" charset="0"/>
                <a:cs typeface="Arial" pitchFamily="34" charset="0"/>
              </a:rPr>
              <a:t>Maruts</a:t>
            </a:r>
            <a:r>
              <a:rPr lang="es-AR" sz="1800" dirty="0" smtClean="0">
                <a:latin typeface="Arial" pitchFamily="34" charset="0"/>
                <a:cs typeface="Arial" pitchFamily="34" charset="0"/>
              </a:rPr>
              <a:t> de los Vedas, que blanden armas de oro (los rayos) y que ordeñan las nubes. </a:t>
            </a:r>
            <a:endParaRPr lang="es-AR" sz="1800" b="1" dirty="0">
              <a:latin typeface="Arial" pitchFamily="34" charset="0"/>
              <a:cs typeface="Arial" pitchFamily="34" charset="0"/>
            </a:endParaRPr>
          </a:p>
        </p:txBody>
      </p:sp>
      <p:sp>
        <p:nvSpPr>
          <p:cNvPr id="6" name="5 Título"/>
          <p:cNvSpPr>
            <a:spLocks noGrp="1"/>
          </p:cNvSpPr>
          <p:nvPr>
            <p:ph type="ctrTitle" idx="4294967295"/>
          </p:nvPr>
        </p:nvSpPr>
        <p:spPr>
          <a:xfrm>
            <a:off x="3500430" y="142852"/>
            <a:ext cx="2643188" cy="500063"/>
          </a:xfrm>
        </p:spPr>
        <p:txBody>
          <a:bodyPr>
            <a:noAutofit/>
          </a:bodyPr>
          <a:lstStyle/>
          <a:p>
            <a:r>
              <a:rPr lang="es-AR" sz="3200" b="1" dirty="0" smtClean="0">
                <a:latin typeface="Edwardian Script ITC" pitchFamily="66" charset="0"/>
              </a:rPr>
              <a:t>Arpías</a:t>
            </a:r>
            <a:endParaRPr lang="es-AR" sz="3200" b="1" dirty="0">
              <a:latin typeface="Edwardian Script ITC" pitchFamily="66" charset="0"/>
              <a:cs typeface="Arial" pitchFamily="34" charset="0"/>
            </a:endParaRPr>
          </a:p>
        </p:txBody>
      </p:sp>
      <p:sp>
        <p:nvSpPr>
          <p:cNvPr id="17410" name="AutoShape 2" descr="Resultado de imagen para pigme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7412" name="AutoShape 4" descr="Resultado de imagen para pigme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Resultado de imagen para arpi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20483" name="Picture 3" descr="C:\Users\usuario\Downloads\Arpîas-mitologia-griega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4294967295"/>
          </p:nvPr>
        </p:nvSpPr>
        <p:spPr>
          <a:xfrm>
            <a:off x="500034" y="928670"/>
            <a:ext cx="8429684" cy="5500726"/>
          </a:xfrm>
        </p:spPr>
        <p:txBody>
          <a:bodyPr>
            <a:normAutofit fontScale="92500" lnSpcReduction="10000"/>
          </a:bodyPr>
          <a:lstStyle/>
          <a:p>
            <a:pPr algn="just">
              <a:buNone/>
            </a:pPr>
            <a:r>
              <a:rPr lang="es-AR" sz="1600" dirty="0" smtClean="0">
                <a:latin typeface="Arial" pitchFamily="34" charset="0"/>
                <a:cs typeface="Arial" pitchFamily="34" charset="0"/>
              </a:rPr>
              <a:t>      Si el Infierno es una casa, la casa de Hades, es natural que un perro la guarde; también es natural que a ese perro lo imaginen atroz. La Teogonía de </a:t>
            </a:r>
            <a:r>
              <a:rPr lang="es-AR" sz="1600" dirty="0" err="1" smtClean="0">
                <a:latin typeface="Arial" pitchFamily="34" charset="0"/>
                <a:cs typeface="Arial" pitchFamily="34" charset="0"/>
              </a:rPr>
              <a:t>Hesíodo</a:t>
            </a:r>
            <a:r>
              <a:rPr lang="es-AR" sz="1600" dirty="0" smtClean="0">
                <a:latin typeface="Arial" pitchFamily="34" charset="0"/>
                <a:cs typeface="Arial" pitchFamily="34" charset="0"/>
              </a:rPr>
              <a:t> le atribuye cincuenta cabezas; para mayor comodidad de las artes plásticas, este número ha sido rebajado y las tres cabezas del cancerbero son del dominio público. Virgilio menciona sus tres gargantas; Ovidio, su triple ladrido; Butler compara las tres coronas de la tiara del Papa, que es portero del Cielo, con las tres cabezas del perro que es portero de los Infiernos (</a:t>
            </a:r>
            <a:r>
              <a:rPr lang="es-AR" sz="1600" dirty="0" err="1" smtClean="0">
                <a:latin typeface="Arial" pitchFamily="34" charset="0"/>
                <a:cs typeface="Arial" pitchFamily="34" charset="0"/>
              </a:rPr>
              <a:t>Hudibras</a:t>
            </a:r>
            <a:r>
              <a:rPr lang="es-AR" sz="1600" dirty="0" smtClean="0">
                <a:latin typeface="Arial" pitchFamily="34" charset="0"/>
                <a:cs typeface="Arial" pitchFamily="34" charset="0"/>
              </a:rPr>
              <a:t>, IV, 2). Dante le presta caracteres humanos que agravan su índole infernal: barba mugrienta y negra, manos uñosas que desgarran, entre la lluvia, las almas de los réprobos. Muerde, ladra y muestra los dientes. Sacar el cancerbero a la luz del día fue el último de los trabajos de Hércules. Un escritor inglés del siglo XVIII, </a:t>
            </a:r>
            <a:r>
              <a:rPr lang="es-AR" sz="1600" dirty="0" err="1" smtClean="0">
                <a:latin typeface="Arial" pitchFamily="34" charset="0"/>
                <a:cs typeface="Arial" pitchFamily="34" charset="0"/>
              </a:rPr>
              <a:t>Zachary</a:t>
            </a:r>
            <a:r>
              <a:rPr lang="es-AR" sz="1600" dirty="0" smtClean="0">
                <a:latin typeface="Arial" pitchFamily="34" charset="0"/>
                <a:cs typeface="Arial" pitchFamily="34" charset="0"/>
              </a:rPr>
              <a:t> Grey, interpreta así la aventura:</a:t>
            </a:r>
            <a:endParaRPr lang="es-AR" sz="1600" b="1" dirty="0" smtClean="0">
              <a:latin typeface="Arial" pitchFamily="34" charset="0"/>
              <a:cs typeface="Arial" pitchFamily="34" charset="0"/>
            </a:endParaRPr>
          </a:p>
          <a:p>
            <a:pPr algn="just">
              <a:buNone/>
            </a:pPr>
            <a:r>
              <a:rPr lang="es-AR" sz="1600" dirty="0" smtClean="0">
                <a:latin typeface="Arial" pitchFamily="34" charset="0"/>
                <a:cs typeface="Arial" pitchFamily="34" charset="0"/>
              </a:rPr>
              <a:t>       Este perro con tres cabezas denota el pasado, el presente y el porvenir, que reciben y, como quien dice, devoran todas las cosas. Que fuera vencido por Hércules prueba que las Acciones heroicas son victoriosas sobre el Tiempo y subsisten en la Memoria de la Posteridad. </a:t>
            </a:r>
            <a:endParaRPr lang="es-AR" sz="1600" b="1" dirty="0" smtClean="0">
              <a:latin typeface="Arial" pitchFamily="34" charset="0"/>
              <a:cs typeface="Arial" pitchFamily="34" charset="0"/>
            </a:endParaRPr>
          </a:p>
          <a:p>
            <a:pPr algn="just">
              <a:buNone/>
            </a:pPr>
            <a:r>
              <a:rPr lang="es-AR" sz="1600" dirty="0" smtClean="0">
                <a:latin typeface="Arial" pitchFamily="34" charset="0"/>
                <a:cs typeface="Arial" pitchFamily="34" charset="0"/>
              </a:rPr>
              <a:t>       Según los textos más antiguos, el cancerbero saluda con el rabo (que es una serpiente) a los que entran en el Infierno, y devora a los que procuran salir. Una tradición posterior lo hace morder a los que llegan; para apaciguarlo, era costumbre poner en el ataúd un pastel de miel. </a:t>
            </a:r>
          </a:p>
          <a:p>
            <a:pPr algn="just">
              <a:buNone/>
            </a:pPr>
            <a:r>
              <a:rPr lang="es-AR" sz="1600" dirty="0" smtClean="0">
                <a:latin typeface="Arial" pitchFamily="34" charset="0"/>
                <a:cs typeface="Arial" pitchFamily="34" charset="0"/>
              </a:rPr>
              <a:t>      En la mitología escandinava, un perro ensangrentado, </a:t>
            </a:r>
            <a:r>
              <a:rPr lang="es-AR" sz="1600" dirty="0" err="1" smtClean="0">
                <a:latin typeface="Arial" pitchFamily="34" charset="0"/>
                <a:cs typeface="Arial" pitchFamily="34" charset="0"/>
              </a:rPr>
              <a:t>Garmr</a:t>
            </a:r>
            <a:r>
              <a:rPr lang="es-AR" sz="1600" dirty="0" smtClean="0">
                <a:latin typeface="Arial" pitchFamily="34" charset="0"/>
                <a:cs typeface="Arial" pitchFamily="34" charset="0"/>
              </a:rPr>
              <a:t>, guarda la casa de los muertos y batallará con los dioses, cuando los lobos infernales devoren la luna y el sol. Algunos le atribuyen cuatro ojos; cuatro ojos tienen también los perros de </a:t>
            </a:r>
            <a:r>
              <a:rPr lang="es-AR" sz="1600" dirty="0" err="1" smtClean="0">
                <a:latin typeface="Arial" pitchFamily="34" charset="0"/>
                <a:cs typeface="Arial" pitchFamily="34" charset="0"/>
              </a:rPr>
              <a:t>Yama</a:t>
            </a:r>
            <a:r>
              <a:rPr lang="es-AR" sz="1600" dirty="0" smtClean="0">
                <a:latin typeface="Arial" pitchFamily="34" charset="0"/>
                <a:cs typeface="Arial" pitchFamily="34" charset="0"/>
              </a:rPr>
              <a:t>, dios brahmánico de la muerte. </a:t>
            </a:r>
          </a:p>
          <a:p>
            <a:pPr algn="just">
              <a:buNone/>
            </a:pPr>
            <a:r>
              <a:rPr lang="es-AR" sz="1600" dirty="0" smtClean="0">
                <a:latin typeface="Arial" pitchFamily="34" charset="0"/>
                <a:cs typeface="Arial" pitchFamily="34" charset="0"/>
              </a:rPr>
              <a:t>      El brahmanismo y el budismo ofrecen infiernos de perros, que, a semejanza del cerbero dantesco, son verdugos de las almas. </a:t>
            </a:r>
            <a:endParaRPr lang="es-AR" sz="1600" b="1" dirty="0">
              <a:latin typeface="Arial" pitchFamily="34" charset="0"/>
              <a:cs typeface="Arial" pitchFamily="34" charset="0"/>
            </a:endParaRPr>
          </a:p>
        </p:txBody>
      </p:sp>
      <p:sp>
        <p:nvSpPr>
          <p:cNvPr id="6" name="5 Título"/>
          <p:cNvSpPr>
            <a:spLocks noGrp="1"/>
          </p:cNvSpPr>
          <p:nvPr>
            <p:ph type="ctrTitle" idx="4294967295"/>
          </p:nvPr>
        </p:nvSpPr>
        <p:spPr>
          <a:xfrm>
            <a:off x="2714612" y="214290"/>
            <a:ext cx="2714644" cy="500063"/>
          </a:xfrm>
        </p:spPr>
        <p:txBody>
          <a:bodyPr>
            <a:noAutofit/>
          </a:bodyPr>
          <a:lstStyle/>
          <a:p>
            <a:r>
              <a:rPr lang="es-AR" sz="2800" b="1" dirty="0" smtClean="0">
                <a:latin typeface="Edwardian Script ITC" pitchFamily="66" charset="0"/>
              </a:rPr>
              <a:t>El Cancerbero</a:t>
            </a:r>
            <a:endParaRPr lang="es-AR" sz="2800" b="1" dirty="0">
              <a:latin typeface="Edwardian Script ITC" pitchFamily="66" charset="0"/>
              <a:cs typeface="Arial" pitchFamily="34" charset="0"/>
            </a:endParaRPr>
          </a:p>
        </p:txBody>
      </p:sp>
      <p:sp>
        <p:nvSpPr>
          <p:cNvPr id="17410" name="AutoShape 2" descr="Resultado de imagen para pigme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7412" name="AutoShape 4" descr="Resultado de imagen para pigme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esultado de imagen para cancerbero perro"/>
          <p:cNvPicPr>
            <a:picLocks noChangeAspect="1" noChangeArrowheads="1"/>
          </p:cNvPicPr>
          <p:nvPr/>
        </p:nvPicPr>
        <p:blipFill>
          <a:blip r:embed="rId2" cstate="print"/>
          <a:srcRect/>
          <a:stretch>
            <a:fillRect/>
          </a:stretch>
        </p:blipFill>
        <p:spPr bwMode="auto">
          <a:xfrm>
            <a:off x="0" y="0"/>
            <a:ext cx="9144000" cy="707233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idx="4294967295"/>
          </p:nvPr>
        </p:nvSpPr>
        <p:spPr>
          <a:xfrm>
            <a:off x="2714612" y="214290"/>
            <a:ext cx="2714644" cy="500063"/>
          </a:xfrm>
        </p:spPr>
        <p:txBody>
          <a:bodyPr>
            <a:noAutofit/>
          </a:bodyPr>
          <a:lstStyle/>
          <a:p>
            <a:r>
              <a:rPr lang="es-AR" sz="3600" b="1" dirty="0" smtClean="0">
                <a:latin typeface="Edwardian Script ITC" pitchFamily="66" charset="0"/>
                <a:cs typeface="Arial" pitchFamily="34" charset="0"/>
              </a:rPr>
              <a:t>Etimología</a:t>
            </a:r>
            <a:endParaRPr lang="es-AR" sz="3600" b="1" dirty="0">
              <a:latin typeface="Edwardian Script ITC" pitchFamily="66" charset="0"/>
              <a:cs typeface="Arial" pitchFamily="34" charset="0"/>
            </a:endParaRPr>
          </a:p>
        </p:txBody>
      </p:sp>
      <p:sp>
        <p:nvSpPr>
          <p:cNvPr id="17410" name="AutoShape 2" descr="Resultado de imagen para pigme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7412" name="AutoShape 4" descr="Resultado de imagen para pigme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26626" name="Picture 2" descr="C:\Users\usuario\Downloads\3eac1d_4f9fdcb9c864404197bcf62a1575a389.jpg"/>
          <p:cNvPicPr>
            <a:picLocks noChangeAspect="1" noChangeArrowheads="1"/>
          </p:cNvPicPr>
          <p:nvPr/>
        </p:nvPicPr>
        <p:blipFill>
          <a:blip r:embed="rId2" cstate="print"/>
          <a:srcRect/>
          <a:stretch>
            <a:fillRect/>
          </a:stretch>
        </p:blipFill>
        <p:spPr bwMode="auto">
          <a:xfrm>
            <a:off x="0" y="1071546"/>
            <a:ext cx="9143999" cy="578645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4294967295"/>
          </p:nvPr>
        </p:nvSpPr>
        <p:spPr>
          <a:xfrm>
            <a:off x="500034" y="928670"/>
            <a:ext cx="8429684" cy="5500726"/>
          </a:xfrm>
        </p:spPr>
        <p:txBody>
          <a:bodyPr>
            <a:normAutofit/>
          </a:bodyPr>
          <a:lstStyle/>
          <a:p>
            <a:pPr algn="just">
              <a:buNone/>
            </a:pPr>
            <a:r>
              <a:rPr lang="es-AR" sz="1600" dirty="0" smtClean="0"/>
              <a:t>         </a:t>
            </a:r>
          </a:p>
          <a:p>
            <a:pPr algn="just">
              <a:buNone/>
            </a:pPr>
            <a:endParaRPr lang="es-AR" sz="1600" dirty="0"/>
          </a:p>
          <a:p>
            <a:pPr algn="just">
              <a:buNone/>
            </a:pPr>
            <a:endParaRPr lang="es-AR" sz="1600" dirty="0" smtClean="0"/>
          </a:p>
          <a:p>
            <a:pPr algn="just">
              <a:buNone/>
            </a:pPr>
            <a:r>
              <a:rPr lang="es-AR" sz="1600" dirty="0"/>
              <a:t> </a:t>
            </a:r>
            <a:r>
              <a:rPr lang="es-AR" sz="1600" dirty="0" smtClean="0"/>
              <a:t>      </a:t>
            </a:r>
            <a:r>
              <a:rPr lang="es-AR" sz="2000" dirty="0" smtClean="0">
                <a:latin typeface="Arial" pitchFamily="34" charset="0"/>
                <a:cs typeface="Arial" pitchFamily="34" charset="0"/>
              </a:rPr>
              <a:t>Son de estirpe germánica. De su aspecto poco sabemos, salvo que son siniestros y diminutos. Roban hacienda y roban niños. Se complacen asimismo en diabluras menores. En Inglaterra se dio el nombre de </a:t>
            </a:r>
            <a:r>
              <a:rPr lang="es-AR" sz="2000" dirty="0" err="1" smtClean="0">
                <a:latin typeface="Arial" pitchFamily="34" charset="0"/>
                <a:cs typeface="Arial" pitchFamily="34" charset="0"/>
              </a:rPr>
              <a:t>elf-lock</a:t>
            </a:r>
            <a:r>
              <a:rPr lang="es-AR" sz="2000" dirty="0" smtClean="0">
                <a:latin typeface="Arial" pitchFamily="34" charset="0"/>
                <a:cs typeface="Arial" pitchFamily="34" charset="0"/>
              </a:rPr>
              <a:t> (rizo de elfo) a un enredo del pelo, porque lo suponían obra de elfos. Un exorcismo anglosajón les atribuye la malévola facultad de arrojar desde lejos minúsculas flechas de hierro, que penetran sin dejar un rastro, en la piel y causan dolores neurálgicos. En alemán, pesadilla se traduce por </a:t>
            </a:r>
            <a:r>
              <a:rPr lang="es-AR" sz="2000" dirty="0" err="1" smtClean="0">
                <a:latin typeface="Arial" pitchFamily="34" charset="0"/>
                <a:cs typeface="Arial" pitchFamily="34" charset="0"/>
              </a:rPr>
              <a:t>alp</a:t>
            </a:r>
            <a:r>
              <a:rPr lang="es-AR" sz="2000" dirty="0" smtClean="0">
                <a:latin typeface="Arial" pitchFamily="34" charset="0"/>
                <a:cs typeface="Arial" pitchFamily="34" charset="0"/>
              </a:rPr>
              <a:t>, los etimólogos derivan esa palabra de elfo, dado que en la Edad Media era común la creencia que los elfos oprimían el pecho de los durmientes y les inspiraban sueños atroces. </a:t>
            </a:r>
            <a:endParaRPr lang="es-AR" sz="2000" b="1" dirty="0">
              <a:latin typeface="Arial" pitchFamily="34" charset="0"/>
              <a:cs typeface="Arial" pitchFamily="34" charset="0"/>
            </a:endParaRPr>
          </a:p>
        </p:txBody>
      </p:sp>
      <p:sp>
        <p:nvSpPr>
          <p:cNvPr id="6" name="5 Título"/>
          <p:cNvSpPr>
            <a:spLocks noGrp="1"/>
          </p:cNvSpPr>
          <p:nvPr>
            <p:ph type="ctrTitle" idx="4294967295"/>
          </p:nvPr>
        </p:nvSpPr>
        <p:spPr>
          <a:xfrm>
            <a:off x="2714612" y="214290"/>
            <a:ext cx="2714644" cy="500063"/>
          </a:xfrm>
        </p:spPr>
        <p:txBody>
          <a:bodyPr>
            <a:noAutofit/>
          </a:bodyPr>
          <a:lstStyle/>
          <a:p>
            <a:r>
              <a:rPr lang="es-AR" sz="3600" b="1" dirty="0" smtClean="0">
                <a:latin typeface="Edwardian Script ITC" pitchFamily="66" charset="0"/>
              </a:rPr>
              <a:t>Los Elfos</a:t>
            </a:r>
            <a:endParaRPr lang="es-AR" sz="3600" b="1" dirty="0">
              <a:latin typeface="Edwardian Script ITC" pitchFamily="66" charset="0"/>
              <a:cs typeface="Arial" pitchFamily="34" charset="0"/>
            </a:endParaRPr>
          </a:p>
        </p:txBody>
      </p:sp>
      <p:sp>
        <p:nvSpPr>
          <p:cNvPr id="17410" name="AutoShape 2" descr="Resultado de imagen para pigme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7412" name="AutoShape 4" descr="Resultado de imagen para pigme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Resultado de imagen para pigme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7412" name="AutoShape 4" descr="Resultado de imagen para pigme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27650" name="Picture 2" descr="C:\Users\usuario\Downloads\cd4b6780ddab942c.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71480"/>
            <a:ext cx="9144000" cy="6463308"/>
          </a:xfrm>
          <a:prstGeom prst="rect">
            <a:avLst/>
          </a:prstGeom>
        </p:spPr>
        <p:txBody>
          <a:bodyPr wrap="square">
            <a:spAutoFit/>
          </a:bodyPr>
          <a:lstStyle/>
          <a:p>
            <a:pPr algn="just"/>
            <a:r>
              <a:rPr lang="es-AR" dirty="0" smtClean="0">
                <a:latin typeface="Arial" pitchFamily="34" charset="0"/>
                <a:cs typeface="Arial" pitchFamily="34" charset="0"/>
              </a:rPr>
              <a:t>El dragón posee la capacidad de asumir muchas formas, pero estas son inescrutables. En general lo imaginan con cabeza de caballo, cola de serpiente, grandes alas laterales y cuatro garras cada una provista de cuatro uñas. Se habla asimismo de sus nueve semblanzas; sus cuernos se asemejan a los de un ciervo, su cabeza a la del camello, sus ojos a los de un demonio, su cuello al de la serpiente, su vientre al de un molusco, sus escamas a las de un pez, sus garras a las del águila, las plantas de sus pies a las del tigre y sus orejas a las del buey. Hay ejemplares a quienes les faltan orejas y que oyen por los cuernos. Es habitual representarlo con una perla, que pende de su cuello y es emblema del sol. En esa perla está su poder. Es inofensivo si se la quitan. </a:t>
            </a:r>
          </a:p>
          <a:p>
            <a:pPr algn="just"/>
            <a:r>
              <a:rPr lang="es-AR" dirty="0" smtClean="0">
                <a:latin typeface="Arial" pitchFamily="34" charset="0"/>
                <a:cs typeface="Arial" pitchFamily="34" charset="0"/>
              </a:rPr>
              <a:t>La historia le atribuye la paternidad de los primeros emperadores. Sus huesos, dientes y saliva gozan de virtudes medicinales. Puede, según su voluntad, ser visible a los hombres o invisible. En la primavera sube a los cielos; en el otoño se sumerge en la profundidad de las aguas. Algunos carecen de alas y vuelan con ímpetu propio. La ciencia distingue diversos géneros. El dragón celestial lleva en el lomo los palacios de las divinidades e impide que éstos caigan sobre la tierra; el dragón divino produce los vientos y las lluvias, para bien de la humanidad; el dragón terrestre determina el curso de los arroyos y de los ríos; el dragón subterráneo cuida los tesoros vedados a los hombres. Los budistas afirman que los dragones no abundan menos que los peces de sus muchos mares concéntricos; en alguna parte del universo existe una cifra sagrada para expresar su número exacto. El pueblo chino cree en los dragones más que en otras deidades, porque los ve con tanta frecuencia en las cambiantes nubes. Paralelamente Shakespeare había observado que hay nubes con forma de dragón («</a:t>
            </a:r>
            <a:r>
              <a:rPr lang="es-AR" dirty="0" err="1" smtClean="0">
                <a:latin typeface="Arial" pitchFamily="34" charset="0"/>
                <a:cs typeface="Arial" pitchFamily="34" charset="0"/>
              </a:rPr>
              <a:t>some</a:t>
            </a:r>
            <a:r>
              <a:rPr lang="es-AR" dirty="0" smtClean="0">
                <a:latin typeface="Arial" pitchFamily="34" charset="0"/>
                <a:cs typeface="Arial" pitchFamily="34" charset="0"/>
              </a:rPr>
              <a:t> times </a:t>
            </a:r>
            <a:r>
              <a:rPr lang="es-AR" dirty="0" err="1" smtClean="0">
                <a:latin typeface="Arial" pitchFamily="34" charset="0"/>
                <a:cs typeface="Arial" pitchFamily="34" charset="0"/>
              </a:rPr>
              <a:t>we</a:t>
            </a:r>
            <a:r>
              <a:rPr lang="es-AR" dirty="0" smtClean="0">
                <a:latin typeface="Arial" pitchFamily="34" charset="0"/>
                <a:cs typeface="Arial" pitchFamily="34" charset="0"/>
              </a:rPr>
              <a:t> </a:t>
            </a:r>
            <a:r>
              <a:rPr lang="es-AR" dirty="0" err="1" smtClean="0">
                <a:latin typeface="Arial" pitchFamily="34" charset="0"/>
                <a:cs typeface="Arial" pitchFamily="34" charset="0"/>
              </a:rPr>
              <a:t>see</a:t>
            </a:r>
            <a:r>
              <a:rPr lang="es-AR" dirty="0" smtClean="0">
                <a:latin typeface="Arial" pitchFamily="34" charset="0"/>
                <a:cs typeface="Arial" pitchFamily="34" charset="0"/>
              </a:rPr>
              <a:t> a </a:t>
            </a:r>
            <a:r>
              <a:rPr lang="es-AR" dirty="0" err="1" smtClean="0">
                <a:latin typeface="Arial" pitchFamily="34" charset="0"/>
                <a:cs typeface="Arial" pitchFamily="34" charset="0"/>
              </a:rPr>
              <a:t>cloud</a:t>
            </a:r>
            <a:r>
              <a:rPr lang="es-AR" dirty="0" smtClean="0">
                <a:latin typeface="Arial" pitchFamily="34" charset="0"/>
                <a:cs typeface="Arial" pitchFamily="34" charset="0"/>
              </a:rPr>
              <a:t> </a:t>
            </a:r>
            <a:r>
              <a:rPr lang="es-AR" dirty="0" err="1" smtClean="0">
                <a:latin typeface="Arial" pitchFamily="34" charset="0"/>
                <a:cs typeface="Arial" pitchFamily="34" charset="0"/>
              </a:rPr>
              <a:t>that’s</a:t>
            </a:r>
            <a:r>
              <a:rPr lang="es-AR" dirty="0" smtClean="0">
                <a:latin typeface="Arial" pitchFamily="34" charset="0"/>
                <a:cs typeface="Arial" pitchFamily="34" charset="0"/>
              </a:rPr>
              <a:t> </a:t>
            </a:r>
            <a:r>
              <a:rPr lang="es-AR" dirty="0" err="1" smtClean="0">
                <a:latin typeface="Arial" pitchFamily="34" charset="0"/>
                <a:cs typeface="Arial" pitchFamily="34" charset="0"/>
              </a:rPr>
              <a:t>dragonish</a:t>
            </a:r>
            <a:r>
              <a:rPr lang="es-AR" dirty="0" smtClean="0">
                <a:latin typeface="Arial" pitchFamily="34" charset="0"/>
                <a:cs typeface="Arial" pitchFamily="34" charset="0"/>
              </a:rPr>
              <a:t>»).</a:t>
            </a:r>
            <a:endParaRPr lang="es-AR" dirty="0">
              <a:latin typeface="Arial" pitchFamily="34" charset="0"/>
              <a:cs typeface="Arial" pitchFamily="34" charset="0"/>
            </a:endParaRPr>
          </a:p>
        </p:txBody>
      </p:sp>
      <p:sp>
        <p:nvSpPr>
          <p:cNvPr id="3" name="2 Rectángulo"/>
          <p:cNvSpPr/>
          <p:nvPr/>
        </p:nvSpPr>
        <p:spPr>
          <a:xfrm>
            <a:off x="3428992" y="0"/>
            <a:ext cx="2214578" cy="646331"/>
          </a:xfrm>
          <a:prstGeom prst="rect">
            <a:avLst/>
          </a:prstGeom>
        </p:spPr>
        <p:txBody>
          <a:bodyPr wrap="square">
            <a:spAutoFit/>
          </a:bodyPr>
          <a:lstStyle/>
          <a:p>
            <a:r>
              <a:rPr lang="es-AR" sz="3600" b="1" dirty="0" smtClean="0">
                <a:latin typeface="Edwardian Script ITC" pitchFamily="66" charset="0"/>
              </a:rPr>
              <a:t>El  Dragón</a:t>
            </a:r>
            <a:endParaRPr lang="es-AR" sz="3600" b="1" dirty="0">
              <a:latin typeface="Edwardian Script ITC"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071546"/>
            <a:ext cx="9001156" cy="4247317"/>
          </a:xfrm>
          <a:prstGeom prst="rect">
            <a:avLst/>
          </a:prstGeom>
        </p:spPr>
        <p:txBody>
          <a:bodyPr wrap="square">
            <a:spAutoFit/>
          </a:bodyPr>
          <a:lstStyle/>
          <a:p>
            <a:pPr algn="just"/>
            <a:r>
              <a:rPr lang="es-AR" dirty="0" smtClean="0">
                <a:latin typeface="Arial" pitchFamily="34" charset="0"/>
                <a:cs typeface="Arial" pitchFamily="34" charset="0"/>
              </a:rPr>
              <a:t>El dragón rige las montañas, se vincula a la geomancia, mora cerca de los sepulcros, está asociado al culto de Confucio, es el Neptuno de los mares y aparece en tierra firme. Los reyes de los dragones del mar habitan resplandecientes palacios bajo las aguas y se alimentan de ópalos y de perlas. Hay cinco de esos reyes; el principal está en el centro, los otros cuatro corresponden a los puntos cardinales. Tienen una legua de largo; al cambiar de postura hacen chocar a las montañas. Están revestidos de una armadura de escamas amarillas. Bajo el hocico tienen una barba; las piernas y la cola son velludas. La frente se proyecta sobre los ojos llameantes, las orejas son pequeñas y gruesas, la boca siempre abierta, la lengua larga y los dientes afilados. El aliento hierve a los peces, las exhalaciones del cuerpo los asa. Cuando sube a la superficie de los océanos produce remolinos y tifones; cuando vuela por los aires causa tormentas que destechan las casas de las ciudades y que inundan los campos. Son inmortales y pueden comunicarse entre sí a pesar de las distancias que los separan y sin necesidad de palabras. En el tercer mes hacen su informe anual a los cielos superiores. </a:t>
            </a:r>
            <a:endParaRPr lang="es-AR"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drago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dirty="0"/>
          </a:p>
        </p:txBody>
      </p:sp>
      <p:sp>
        <p:nvSpPr>
          <p:cNvPr id="3" name="2 Subtítulo"/>
          <p:cNvSpPr>
            <a:spLocks noGrp="1"/>
          </p:cNvSpPr>
          <p:nvPr>
            <p:ph type="subTitle" idx="1"/>
          </p:nvPr>
        </p:nvSpPr>
        <p:spPr/>
        <p:txBody>
          <a:bodyPr/>
          <a:lstStyle/>
          <a:p>
            <a:endParaRPr lang="es-ES"/>
          </a:p>
        </p:txBody>
      </p:sp>
      <p:pic>
        <p:nvPicPr>
          <p:cNvPr id="4" name="Picture 4" descr="Tap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550" y="-269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Rectángulo"/>
          <p:cNvSpPr/>
          <p:nvPr/>
        </p:nvSpPr>
        <p:spPr>
          <a:xfrm>
            <a:off x="1357290" y="1500174"/>
            <a:ext cx="6500858" cy="1323439"/>
          </a:xfrm>
          <a:prstGeom prst="rect">
            <a:avLst/>
          </a:prstGeom>
        </p:spPr>
        <p:txBody>
          <a:bodyPr wrap="square">
            <a:spAutoFit/>
          </a:bodyPr>
          <a:lstStyle/>
          <a:p>
            <a:pPr algn="ctr"/>
            <a:r>
              <a:rPr lang="es-AR" sz="4000" b="1" dirty="0" smtClean="0">
                <a:latin typeface="Edwardian Script ITC" pitchFamily="66" charset="0"/>
              </a:rPr>
              <a:t>Sandra  Eugenia  </a:t>
            </a:r>
            <a:r>
              <a:rPr lang="es-AR" sz="4000" b="1" dirty="0" err="1" smtClean="0">
                <a:latin typeface="Edwardian Script ITC" pitchFamily="66" charset="0"/>
              </a:rPr>
              <a:t>Schaffer</a:t>
            </a:r>
            <a:r>
              <a:rPr lang="es-AR" sz="4000" b="1" dirty="0" smtClean="0">
                <a:latin typeface="Edwardian Script ITC" pitchFamily="66" charset="0"/>
              </a:rPr>
              <a:t/>
            </a:r>
            <a:br>
              <a:rPr lang="es-AR" sz="4000" b="1" dirty="0" smtClean="0">
                <a:latin typeface="Edwardian Script ITC" pitchFamily="66" charset="0"/>
              </a:rPr>
            </a:br>
            <a:r>
              <a:rPr lang="es-AR" sz="4000" b="1" dirty="0" smtClean="0">
                <a:latin typeface="Edwardian Script ITC" pitchFamily="66" charset="0"/>
              </a:rPr>
              <a:t>Itinerarios de lecturas</a:t>
            </a:r>
            <a:endParaRPr lang="es-AR" sz="4000" dirty="0"/>
          </a:p>
        </p:txBody>
      </p:sp>
    </p:spTree>
    <p:extLst>
      <p:ext uri="{BB962C8B-B14F-4D97-AF65-F5344CB8AC3E}">
        <p14:creationId xmlns:p14="http://schemas.microsoft.com/office/powerpoint/2010/main" xmlns="" val="2346173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428868"/>
            <a:ext cx="9144000" cy="1200329"/>
          </a:xfrm>
          <a:prstGeom prst="rect">
            <a:avLst/>
          </a:prstGeom>
        </p:spPr>
        <p:txBody>
          <a:bodyPr wrap="square">
            <a:spAutoFit/>
          </a:bodyPr>
          <a:lstStyle/>
          <a:p>
            <a:pPr algn="just"/>
            <a:r>
              <a:rPr lang="es-AR" dirty="0" smtClean="0"/>
              <a:t>Según la mitología de los egipcios, </a:t>
            </a:r>
            <a:r>
              <a:rPr lang="es-AR" dirty="0" err="1" smtClean="0"/>
              <a:t>Abtu</a:t>
            </a:r>
            <a:r>
              <a:rPr lang="es-AR" dirty="0" smtClean="0"/>
              <a:t> y </a:t>
            </a:r>
            <a:r>
              <a:rPr lang="es-AR" dirty="0" err="1" smtClean="0"/>
              <a:t>Anet</a:t>
            </a:r>
            <a:r>
              <a:rPr lang="es-AR" dirty="0" smtClean="0"/>
              <a:t> son dos peces idénticos y sagrados que van nadando ante la nave de Ra, dios del sol, para advertirlo contra cualquier peligro. Durante el día, la nave viaja por el cielo, del naciente al poniente: durante la noche, bajo tierra, en dirección inversa. </a:t>
            </a:r>
            <a:endParaRPr lang="es-AR" dirty="0"/>
          </a:p>
        </p:txBody>
      </p:sp>
      <p:sp>
        <p:nvSpPr>
          <p:cNvPr id="3" name="2 Rectángulo"/>
          <p:cNvSpPr/>
          <p:nvPr/>
        </p:nvSpPr>
        <p:spPr>
          <a:xfrm>
            <a:off x="3214678" y="642918"/>
            <a:ext cx="2661306" cy="707886"/>
          </a:xfrm>
          <a:prstGeom prst="rect">
            <a:avLst/>
          </a:prstGeom>
        </p:spPr>
        <p:txBody>
          <a:bodyPr wrap="none">
            <a:spAutoFit/>
          </a:bodyPr>
          <a:lstStyle/>
          <a:p>
            <a:r>
              <a:rPr lang="es-AR" sz="4000" b="1" dirty="0" err="1" smtClean="0">
                <a:latin typeface="Edwardian Script ITC" pitchFamily="66" charset="0"/>
              </a:rPr>
              <a:t>Abtu</a:t>
            </a:r>
            <a:r>
              <a:rPr lang="es-AR" sz="4000" b="1" dirty="0" smtClean="0">
                <a:latin typeface="Edwardian Script ITC" pitchFamily="66" charset="0"/>
              </a:rPr>
              <a:t> Y </a:t>
            </a:r>
            <a:r>
              <a:rPr lang="es-AR" sz="4000" b="1" dirty="0" err="1" smtClean="0">
                <a:latin typeface="Edwardian Script ITC" pitchFamily="66" charset="0"/>
              </a:rPr>
              <a:t>Anet</a:t>
            </a:r>
            <a:r>
              <a:rPr lang="es-AR" sz="4000" b="1" dirty="0" smtClean="0">
                <a:latin typeface="Edwardian Script ITC" pitchFamily="66" charset="0"/>
              </a:rPr>
              <a:t> </a:t>
            </a:r>
            <a:endParaRPr lang="es-AR" sz="4000" b="1" dirty="0">
              <a:latin typeface="Edwardian Script ITC"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Resultado de imagen para abtu y ane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214422"/>
            <a:ext cx="9144000" cy="4801314"/>
          </a:xfrm>
          <a:prstGeom prst="rect">
            <a:avLst/>
          </a:prstGeom>
        </p:spPr>
        <p:txBody>
          <a:bodyPr wrap="square">
            <a:spAutoFit/>
          </a:bodyPr>
          <a:lstStyle/>
          <a:p>
            <a:pPr algn="just"/>
            <a:r>
              <a:rPr lang="es-AR" dirty="0" smtClean="0">
                <a:latin typeface="Arial" pitchFamily="34" charset="0"/>
                <a:cs typeface="Arial" pitchFamily="34" charset="0"/>
              </a:rPr>
              <a:t>La </a:t>
            </a:r>
            <a:r>
              <a:rPr lang="es-AR" dirty="0" err="1" smtClean="0">
                <a:latin typeface="Arial" pitchFamily="34" charset="0"/>
                <a:cs typeface="Arial" pitchFamily="34" charset="0"/>
              </a:rPr>
              <a:t>Farsalia</a:t>
            </a:r>
            <a:r>
              <a:rPr lang="es-AR" dirty="0" smtClean="0">
                <a:latin typeface="Arial" pitchFamily="34" charset="0"/>
                <a:cs typeface="Arial" pitchFamily="34" charset="0"/>
              </a:rPr>
              <a:t> enumera las verdaderas e imaginarias serpientes que los soldados de Catón afrontaron en los desiertos de África; ahí están la parca «que enhiesta como báculo camina» y el </a:t>
            </a:r>
            <a:r>
              <a:rPr lang="es-AR" dirty="0" err="1" smtClean="0">
                <a:latin typeface="Arial" pitchFamily="34" charset="0"/>
                <a:cs typeface="Arial" pitchFamily="34" charset="0"/>
              </a:rPr>
              <a:t>yáculo</a:t>
            </a:r>
            <a:r>
              <a:rPr lang="es-AR" dirty="0" smtClean="0">
                <a:latin typeface="Arial" pitchFamily="34" charset="0"/>
                <a:cs typeface="Arial" pitchFamily="34" charset="0"/>
              </a:rPr>
              <a:t>, que viene por el aire como una flecha, y la pesada anfisbena, que lleva dos cabezas. Casi con iguales palabras la describe Plinio, que agrega: «como si una El Libro De Los Seres Imaginarios Jorge Luis Borges Margarita Guerrero Página 6 de 69 no le bastara para descargar su veneno». El Tesoro de </a:t>
            </a:r>
            <a:r>
              <a:rPr lang="es-AR" dirty="0" err="1" smtClean="0">
                <a:latin typeface="Arial" pitchFamily="34" charset="0"/>
                <a:cs typeface="Arial" pitchFamily="34" charset="0"/>
              </a:rPr>
              <a:t>Brunetto</a:t>
            </a:r>
            <a:r>
              <a:rPr lang="es-AR" dirty="0" smtClean="0">
                <a:latin typeface="Arial" pitchFamily="34" charset="0"/>
                <a:cs typeface="Arial" pitchFamily="34" charset="0"/>
              </a:rPr>
              <a:t> </a:t>
            </a:r>
            <a:r>
              <a:rPr lang="es-AR" dirty="0" err="1" smtClean="0">
                <a:latin typeface="Arial" pitchFamily="34" charset="0"/>
                <a:cs typeface="Arial" pitchFamily="34" charset="0"/>
              </a:rPr>
              <a:t>Latini</a:t>
            </a:r>
            <a:r>
              <a:rPr lang="es-AR" dirty="0" smtClean="0">
                <a:latin typeface="Arial" pitchFamily="34" charset="0"/>
                <a:cs typeface="Arial" pitchFamily="34" charset="0"/>
              </a:rPr>
              <a:t> —la enciclopedia que éste recomendó a su antiguo discípulo en el séptimo círculo del Infierno— es menos sentencioso y más claro: «La anfisbena es serpiente con dos cabezas, la una en su lugar y la otra en la cola; y con las dos puede morder, y corre con ligereza, y sus ojos brillan como candelas». En el siglo XVII, Sir Thomas </a:t>
            </a:r>
            <a:r>
              <a:rPr lang="es-AR" dirty="0" err="1" smtClean="0">
                <a:latin typeface="Arial" pitchFamily="34" charset="0"/>
                <a:cs typeface="Arial" pitchFamily="34" charset="0"/>
              </a:rPr>
              <a:t>Browne</a:t>
            </a:r>
            <a:r>
              <a:rPr lang="es-AR" dirty="0" smtClean="0">
                <a:latin typeface="Arial" pitchFamily="34" charset="0"/>
                <a:cs typeface="Arial" pitchFamily="34" charset="0"/>
              </a:rPr>
              <a:t> observó que no hay animal sin abajo, arriba, adelante, atrás, izquierda y derecha, y negó que pudiera existir la anfisbena, en la que ambas extremidades son anteriores. Anfisbena, en griego, quiere decir que va en dos direcciones. En las Antillas y en ciertas regiones de América, el nombre se aplica a un reptil que comúnmente se conoce por doble andadora, por serpiente de dos cabezas y por madre de las hormigas. Se dice que las hormigas la mantienen. También que, si la cortan en dos pedazos, éstos se juntan. Las virtudes medicinales de la anfisbena ya fueron celebradas por Plinio.</a:t>
            </a:r>
            <a:endParaRPr lang="es-AR" dirty="0">
              <a:latin typeface="Arial" pitchFamily="34" charset="0"/>
              <a:cs typeface="Arial" pitchFamily="34" charset="0"/>
            </a:endParaRPr>
          </a:p>
        </p:txBody>
      </p:sp>
      <p:sp>
        <p:nvSpPr>
          <p:cNvPr id="5" name="4 Rectángulo"/>
          <p:cNvSpPr/>
          <p:nvPr/>
        </p:nvSpPr>
        <p:spPr>
          <a:xfrm>
            <a:off x="3571868" y="357166"/>
            <a:ext cx="2500330" cy="646331"/>
          </a:xfrm>
          <a:prstGeom prst="rect">
            <a:avLst/>
          </a:prstGeom>
        </p:spPr>
        <p:txBody>
          <a:bodyPr wrap="square">
            <a:spAutoFit/>
          </a:bodyPr>
          <a:lstStyle/>
          <a:p>
            <a:r>
              <a:rPr lang="es-AR" sz="3600" b="1" dirty="0" smtClean="0">
                <a:latin typeface="Edwardian Script ITC" pitchFamily="66" charset="0"/>
              </a:rPr>
              <a:t>La Anfisbena </a:t>
            </a:r>
            <a:endParaRPr lang="es-AR" sz="3600" b="1" dirty="0">
              <a:latin typeface="Edwardian Script ITC" pitchFamily="66"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Resultado de imagen para LA ANFISBE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1027" name="Picture 3" descr="C:\Users\usuario\Downloads\descarga (1).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643050"/>
            <a:ext cx="9144000" cy="5078313"/>
          </a:xfrm>
          <a:prstGeom prst="rect">
            <a:avLst/>
          </a:prstGeom>
        </p:spPr>
        <p:txBody>
          <a:bodyPr wrap="square">
            <a:spAutoFit/>
          </a:bodyPr>
          <a:lstStyle/>
          <a:p>
            <a:pPr algn="just"/>
            <a:r>
              <a:rPr lang="es-AR" dirty="0" smtClean="0">
                <a:latin typeface="Arial" pitchFamily="34" charset="0"/>
                <a:cs typeface="Arial" pitchFamily="34" charset="0"/>
              </a:rPr>
              <a:t>El </a:t>
            </a:r>
            <a:r>
              <a:rPr lang="es-AR" dirty="0" err="1" smtClean="0">
                <a:latin typeface="Arial" pitchFamily="34" charset="0"/>
                <a:cs typeface="Arial" pitchFamily="34" charset="0"/>
              </a:rPr>
              <a:t>roc</a:t>
            </a:r>
            <a:r>
              <a:rPr lang="es-AR" dirty="0" smtClean="0">
                <a:latin typeface="Arial" pitchFamily="34" charset="0"/>
                <a:cs typeface="Arial" pitchFamily="34" charset="0"/>
              </a:rPr>
              <a:t> es una magnificación del águila o del buitre, y hay quien ha pensado que un cóndor, extraviado en los mares de la China o del Indostán, lo sugirió a los árabes. </a:t>
            </a:r>
            <a:r>
              <a:rPr lang="es-AR" dirty="0" err="1" smtClean="0">
                <a:latin typeface="Arial" pitchFamily="34" charset="0"/>
                <a:cs typeface="Arial" pitchFamily="34" charset="0"/>
              </a:rPr>
              <a:t>Lane</a:t>
            </a:r>
            <a:r>
              <a:rPr lang="es-AR" dirty="0" smtClean="0">
                <a:latin typeface="Arial" pitchFamily="34" charset="0"/>
                <a:cs typeface="Arial" pitchFamily="34" charset="0"/>
              </a:rPr>
              <a:t> rechaza esta conjetura y considera que se trata, más bien, de una especie fabulosa de un género fabuloso, o de un sinónimo árabe del </a:t>
            </a:r>
            <a:r>
              <a:rPr lang="es-AR" dirty="0" err="1" smtClean="0">
                <a:latin typeface="Arial" pitchFamily="34" charset="0"/>
                <a:cs typeface="Arial" pitchFamily="34" charset="0"/>
              </a:rPr>
              <a:t>simurg</a:t>
            </a:r>
            <a:r>
              <a:rPr lang="es-AR" dirty="0" smtClean="0">
                <a:latin typeface="Arial" pitchFamily="34" charset="0"/>
                <a:cs typeface="Arial" pitchFamily="34" charset="0"/>
              </a:rPr>
              <a:t>. El </a:t>
            </a:r>
            <a:r>
              <a:rPr lang="es-AR" dirty="0" err="1" smtClean="0">
                <a:latin typeface="Arial" pitchFamily="34" charset="0"/>
                <a:cs typeface="Arial" pitchFamily="34" charset="0"/>
              </a:rPr>
              <a:t>roc</a:t>
            </a:r>
            <a:r>
              <a:rPr lang="es-AR" dirty="0" smtClean="0">
                <a:latin typeface="Arial" pitchFamily="34" charset="0"/>
                <a:cs typeface="Arial" pitchFamily="34" charset="0"/>
              </a:rPr>
              <a:t> debe su fama occidental a las Mil y Una Noches. Nuestros lectores recordarán que </a:t>
            </a:r>
            <a:r>
              <a:rPr lang="es-AR" dirty="0" err="1" smtClean="0">
                <a:latin typeface="Arial" pitchFamily="34" charset="0"/>
                <a:cs typeface="Arial" pitchFamily="34" charset="0"/>
              </a:rPr>
              <a:t>Simbad</a:t>
            </a:r>
            <a:r>
              <a:rPr lang="es-AR" dirty="0" smtClean="0">
                <a:latin typeface="Arial" pitchFamily="34" charset="0"/>
                <a:cs typeface="Arial" pitchFamily="34" charset="0"/>
              </a:rPr>
              <a:t>, abandonado por sus compañeros en una isla, divisó a lo lejos una enorme cúpula blanca y que al día siguiente una vasta nube le ocultó el sol. La cúpula era un huevo de </a:t>
            </a:r>
            <a:r>
              <a:rPr lang="es-AR" dirty="0" err="1" smtClean="0">
                <a:latin typeface="Arial" pitchFamily="34" charset="0"/>
                <a:cs typeface="Arial" pitchFamily="34" charset="0"/>
              </a:rPr>
              <a:t>roc</a:t>
            </a:r>
            <a:r>
              <a:rPr lang="es-AR" dirty="0" smtClean="0">
                <a:latin typeface="Arial" pitchFamily="34" charset="0"/>
                <a:cs typeface="Arial" pitchFamily="34" charset="0"/>
              </a:rPr>
              <a:t> y la nube era el ave madre. </a:t>
            </a:r>
            <a:r>
              <a:rPr lang="es-AR" dirty="0" err="1" smtClean="0">
                <a:latin typeface="Arial" pitchFamily="34" charset="0"/>
                <a:cs typeface="Arial" pitchFamily="34" charset="0"/>
              </a:rPr>
              <a:t>Simbad</a:t>
            </a:r>
            <a:r>
              <a:rPr lang="es-AR" dirty="0" smtClean="0">
                <a:latin typeface="Arial" pitchFamily="34" charset="0"/>
                <a:cs typeface="Arial" pitchFamily="34" charset="0"/>
              </a:rPr>
              <a:t>, con el turbante, se ata a la enorme pata del </a:t>
            </a:r>
            <a:r>
              <a:rPr lang="es-AR" dirty="0" err="1" smtClean="0">
                <a:latin typeface="Arial" pitchFamily="34" charset="0"/>
                <a:cs typeface="Arial" pitchFamily="34" charset="0"/>
              </a:rPr>
              <a:t>roc</a:t>
            </a:r>
            <a:r>
              <a:rPr lang="es-AR" dirty="0" smtClean="0">
                <a:latin typeface="Arial" pitchFamily="34" charset="0"/>
                <a:cs typeface="Arial" pitchFamily="34" charset="0"/>
              </a:rPr>
              <a:t>; éste alza el vuelo y lo deja en la cumbre de una montaña sin haberlo sentido. El narrador agrega que el </a:t>
            </a:r>
            <a:r>
              <a:rPr lang="es-AR" dirty="0" err="1" smtClean="0">
                <a:latin typeface="Arial" pitchFamily="34" charset="0"/>
                <a:cs typeface="Arial" pitchFamily="34" charset="0"/>
              </a:rPr>
              <a:t>roc</a:t>
            </a:r>
            <a:r>
              <a:rPr lang="es-AR" dirty="0" smtClean="0">
                <a:latin typeface="Arial" pitchFamily="34" charset="0"/>
                <a:cs typeface="Arial" pitchFamily="34" charset="0"/>
              </a:rPr>
              <a:t> alimenta a sus crías con elefantes. En el capítulo 36 de los Viajes de Marco Polo se lee: Los habitantes de la isla de Madagascar refieren que en determinada estación del año llega de las regiones australes una especie extraordinaria de pájaro, que llaman </a:t>
            </a:r>
            <a:r>
              <a:rPr lang="es-AR" dirty="0" err="1" smtClean="0">
                <a:latin typeface="Arial" pitchFamily="34" charset="0"/>
                <a:cs typeface="Arial" pitchFamily="34" charset="0"/>
              </a:rPr>
              <a:t>roc</a:t>
            </a:r>
            <a:r>
              <a:rPr lang="es-AR" dirty="0" smtClean="0">
                <a:latin typeface="Arial" pitchFamily="34" charset="0"/>
                <a:cs typeface="Arial" pitchFamily="34" charset="0"/>
              </a:rPr>
              <a:t>. Su forma es parecida a la del águila, pero es incomparablemente mayor. El </a:t>
            </a:r>
            <a:r>
              <a:rPr lang="es-AR" dirty="0" err="1" smtClean="0">
                <a:latin typeface="Arial" pitchFamily="34" charset="0"/>
                <a:cs typeface="Arial" pitchFamily="34" charset="0"/>
              </a:rPr>
              <a:t>roc</a:t>
            </a:r>
            <a:r>
              <a:rPr lang="es-AR" dirty="0" smtClean="0">
                <a:latin typeface="Arial" pitchFamily="34" charset="0"/>
                <a:cs typeface="Arial" pitchFamily="34" charset="0"/>
              </a:rPr>
              <a:t> es tan fuerte que puede levantar en sus garras a un elefante, volar con él por los aires y dejarlo caer desde lo alto para devorarlo después. Quienes han visto el </a:t>
            </a:r>
            <a:r>
              <a:rPr lang="es-AR" dirty="0" err="1" smtClean="0">
                <a:latin typeface="Arial" pitchFamily="34" charset="0"/>
                <a:cs typeface="Arial" pitchFamily="34" charset="0"/>
              </a:rPr>
              <a:t>roc</a:t>
            </a:r>
            <a:r>
              <a:rPr lang="es-AR" dirty="0" smtClean="0">
                <a:latin typeface="Arial" pitchFamily="34" charset="0"/>
                <a:cs typeface="Arial" pitchFamily="34" charset="0"/>
              </a:rPr>
              <a:t> aseguran que las alas miden dieciséis pasos de punta a punta y que las plumas tienen ocho pasos de longitud. Marco Polo agrega que unos enviados del Gran </a:t>
            </a:r>
            <a:r>
              <a:rPr lang="es-AR" dirty="0" err="1" smtClean="0">
                <a:latin typeface="Arial" pitchFamily="34" charset="0"/>
                <a:cs typeface="Arial" pitchFamily="34" charset="0"/>
              </a:rPr>
              <a:t>Khan</a:t>
            </a:r>
            <a:r>
              <a:rPr lang="es-AR" dirty="0" smtClean="0">
                <a:latin typeface="Arial" pitchFamily="34" charset="0"/>
                <a:cs typeface="Arial" pitchFamily="34" charset="0"/>
              </a:rPr>
              <a:t> llevaron una pluma de </a:t>
            </a:r>
            <a:r>
              <a:rPr lang="es-AR" dirty="0" err="1" smtClean="0">
                <a:latin typeface="Arial" pitchFamily="34" charset="0"/>
                <a:cs typeface="Arial" pitchFamily="34" charset="0"/>
              </a:rPr>
              <a:t>roc</a:t>
            </a:r>
            <a:r>
              <a:rPr lang="es-AR" dirty="0" smtClean="0">
                <a:latin typeface="Arial" pitchFamily="34" charset="0"/>
                <a:cs typeface="Arial" pitchFamily="34" charset="0"/>
              </a:rPr>
              <a:t> a la China. </a:t>
            </a:r>
            <a:endParaRPr lang="es-AR" dirty="0">
              <a:latin typeface="Arial" pitchFamily="34" charset="0"/>
              <a:cs typeface="Arial" pitchFamily="34" charset="0"/>
            </a:endParaRPr>
          </a:p>
        </p:txBody>
      </p:sp>
      <p:sp>
        <p:nvSpPr>
          <p:cNvPr id="3" name="2 Rectángulo"/>
          <p:cNvSpPr/>
          <p:nvPr/>
        </p:nvSpPr>
        <p:spPr>
          <a:xfrm>
            <a:off x="3428992" y="857232"/>
            <a:ext cx="2454518" cy="707886"/>
          </a:xfrm>
          <a:prstGeom prst="rect">
            <a:avLst/>
          </a:prstGeom>
        </p:spPr>
        <p:txBody>
          <a:bodyPr wrap="none">
            <a:spAutoFit/>
          </a:bodyPr>
          <a:lstStyle/>
          <a:p>
            <a:r>
              <a:rPr lang="es-AR" sz="4000" b="1" dirty="0" smtClean="0">
                <a:latin typeface="Edwardian Script ITC" pitchFamily="66" charset="0"/>
              </a:rPr>
              <a:t>El Ave </a:t>
            </a:r>
            <a:r>
              <a:rPr lang="es-AR" sz="4000" b="1" dirty="0" err="1" smtClean="0">
                <a:latin typeface="Edwardian Script ITC" pitchFamily="66" charset="0"/>
              </a:rPr>
              <a:t>Roc</a:t>
            </a:r>
            <a:r>
              <a:rPr lang="es-AR" sz="4000" b="1" dirty="0" smtClean="0">
                <a:latin typeface="Edwardian Script ITC" pitchFamily="66" charset="0"/>
              </a:rPr>
              <a:t> </a:t>
            </a:r>
            <a:endParaRPr lang="es-AR" sz="4000" b="1" dirty="0">
              <a:latin typeface="Edwardian Script ITC" pitchFamily="66"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esultado de imagen para El Ave Roc"/>
          <p:cNvPicPr>
            <a:picLocks noChangeAspect="1" noChangeArrowheads="1"/>
          </p:cNvPicPr>
          <p:nvPr/>
        </p:nvPicPr>
        <p:blipFill>
          <a:blip r:embed="rId2" cstate="print"/>
          <a:srcRect/>
          <a:stretch>
            <a:fillRect/>
          </a:stretch>
        </p:blipFill>
        <p:spPr bwMode="auto">
          <a:xfrm>
            <a:off x="0" y="0"/>
            <a:ext cx="9286908"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305342"/>
            <a:ext cx="9144000" cy="2031325"/>
          </a:xfrm>
          <a:prstGeom prst="rect">
            <a:avLst/>
          </a:prstGeom>
        </p:spPr>
        <p:txBody>
          <a:bodyPr wrap="square">
            <a:spAutoFit/>
          </a:bodyPr>
          <a:lstStyle/>
          <a:p>
            <a:pPr algn="just"/>
            <a:r>
              <a:rPr lang="es-AR" dirty="0" smtClean="0">
                <a:latin typeface="Arial" pitchFamily="34" charset="0"/>
                <a:cs typeface="Arial" pitchFamily="34" charset="0"/>
              </a:rPr>
              <a:t>Quinientos años antes de la era cristiana, la reina Maya, en el Nepal, soñó que un elefante blanco, que procedía de la Montaña de Oro, entraba en su cuerpo. Este animal onírico tenía seis colmillos, que corresponden a las seis dimensiones del espacio indostánico: arriba, abajo, atrás, adelante, izquierda y derecha. Los astrólogos del rey predijeron que Maya daría a luz un niño, que sería emperador de la Tierra o redentor del género humano. Aconteció según se sabe, lo último. En la India, el elefante es un animal doméstico. El color blanco significa humildad y el número seis es sagrado. </a:t>
            </a:r>
            <a:endParaRPr lang="es-AR" dirty="0">
              <a:latin typeface="Arial" pitchFamily="34" charset="0"/>
              <a:cs typeface="Arial" pitchFamily="34" charset="0"/>
            </a:endParaRPr>
          </a:p>
        </p:txBody>
      </p:sp>
      <p:sp>
        <p:nvSpPr>
          <p:cNvPr id="3" name="2 Rectángulo"/>
          <p:cNvSpPr/>
          <p:nvPr/>
        </p:nvSpPr>
        <p:spPr>
          <a:xfrm>
            <a:off x="2214546" y="285728"/>
            <a:ext cx="6215106" cy="646331"/>
          </a:xfrm>
          <a:prstGeom prst="rect">
            <a:avLst/>
          </a:prstGeom>
        </p:spPr>
        <p:txBody>
          <a:bodyPr wrap="square">
            <a:spAutoFit/>
          </a:bodyPr>
          <a:lstStyle/>
          <a:p>
            <a:r>
              <a:rPr lang="es-AR" sz="3600" b="1" dirty="0" smtClean="0">
                <a:latin typeface="Edwardian Script ITC" pitchFamily="66" charset="0"/>
              </a:rPr>
              <a:t>El elefante que predijo el nacimiento del </a:t>
            </a:r>
            <a:r>
              <a:rPr lang="es-AR" sz="3600" b="1" dirty="0" err="1" smtClean="0">
                <a:latin typeface="Edwardian Script ITC" pitchFamily="66" charset="0"/>
              </a:rPr>
              <a:t>buddha</a:t>
            </a:r>
            <a:r>
              <a:rPr lang="es-AR" sz="3600" b="1" dirty="0" smtClean="0">
                <a:latin typeface="Edwardian Script ITC" pitchFamily="66" charset="0"/>
              </a:rPr>
              <a:t> </a:t>
            </a:r>
            <a:endParaRPr lang="es-AR" sz="3600" b="1" dirty="0">
              <a:latin typeface="Edwardian Script ITC" pitchFamily="66"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descr="Resultado de imagen para El elefante que predijo el nacimiento del buddh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36867" name="Picture 3" descr="C:\Users\usuario\Downloads\white-elephant_131991127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214422"/>
            <a:ext cx="9144000" cy="5355312"/>
          </a:xfrm>
          <a:prstGeom prst="rect">
            <a:avLst/>
          </a:prstGeom>
        </p:spPr>
        <p:txBody>
          <a:bodyPr wrap="square">
            <a:spAutoFit/>
          </a:bodyPr>
          <a:lstStyle/>
          <a:p>
            <a:pPr algn="just"/>
            <a:r>
              <a:rPr lang="es-AR" dirty="0" smtClean="0">
                <a:latin typeface="Arial" pitchFamily="34" charset="0"/>
                <a:cs typeface="Arial" pitchFamily="34" charset="0"/>
              </a:rPr>
              <a:t> Hay un curioso género literario que independientemente se ha dado en diversas épocas y naciones: la guía del muerto en las regiones </a:t>
            </a:r>
            <a:r>
              <a:rPr lang="es-AR" dirty="0" err="1" smtClean="0">
                <a:latin typeface="Arial" pitchFamily="34" charset="0"/>
                <a:cs typeface="Arial" pitchFamily="34" charset="0"/>
              </a:rPr>
              <a:t>ultraterrenas</a:t>
            </a:r>
            <a:r>
              <a:rPr lang="es-AR" dirty="0" smtClean="0">
                <a:latin typeface="Arial" pitchFamily="34" charset="0"/>
                <a:cs typeface="Arial" pitchFamily="34" charset="0"/>
              </a:rPr>
              <a:t>. El Cielo y el Infierno de </a:t>
            </a:r>
            <a:r>
              <a:rPr lang="es-AR" dirty="0" err="1" smtClean="0">
                <a:latin typeface="Arial" pitchFamily="34" charset="0"/>
                <a:cs typeface="Arial" pitchFamily="34" charset="0"/>
              </a:rPr>
              <a:t>Swedenborg</a:t>
            </a:r>
            <a:r>
              <a:rPr lang="es-AR" dirty="0" smtClean="0">
                <a:latin typeface="Arial" pitchFamily="34" charset="0"/>
                <a:cs typeface="Arial" pitchFamily="34" charset="0"/>
              </a:rPr>
              <a:t>, las escrituras gnósticas, el Bardo </a:t>
            </a:r>
            <a:r>
              <a:rPr lang="es-AR" dirty="0" err="1" smtClean="0">
                <a:latin typeface="Arial" pitchFamily="34" charset="0"/>
                <a:cs typeface="Arial" pitchFamily="34" charset="0"/>
              </a:rPr>
              <a:t>Tbödol</a:t>
            </a:r>
            <a:r>
              <a:rPr lang="es-AR" dirty="0" smtClean="0">
                <a:latin typeface="Arial" pitchFamily="34" charset="0"/>
                <a:cs typeface="Arial" pitchFamily="34" charset="0"/>
              </a:rPr>
              <a:t> de los tibetanos (título que, según Evans-</a:t>
            </a:r>
            <a:r>
              <a:rPr lang="es-AR" dirty="0" err="1" smtClean="0">
                <a:latin typeface="Arial" pitchFamily="34" charset="0"/>
                <a:cs typeface="Arial" pitchFamily="34" charset="0"/>
              </a:rPr>
              <a:t>Wentz</a:t>
            </a:r>
            <a:r>
              <a:rPr lang="es-AR" dirty="0" smtClean="0">
                <a:latin typeface="Arial" pitchFamily="34" charset="0"/>
                <a:cs typeface="Arial" pitchFamily="34" charset="0"/>
              </a:rPr>
              <a:t>, debe traducirse Liberación por Audición en el Plano de la </a:t>
            </a:r>
            <a:r>
              <a:rPr lang="es-AR" dirty="0" err="1" smtClean="0">
                <a:latin typeface="Arial" pitchFamily="34" charset="0"/>
                <a:cs typeface="Arial" pitchFamily="34" charset="0"/>
              </a:rPr>
              <a:t>Posmuerte</a:t>
            </a:r>
            <a:r>
              <a:rPr lang="es-AR" dirty="0" smtClean="0">
                <a:latin typeface="Arial" pitchFamily="34" charset="0"/>
                <a:cs typeface="Arial" pitchFamily="34" charset="0"/>
              </a:rPr>
              <a:t>) y el Libro Egipcio de los Muertos no agotan los ejemplos posibles. Las «simpatías y diferencias» de los dos últimos han merecido la atención de los eruditos; bástenos aquí repetir que para el manual tibetano el otro mundo es tan ilusorio como éste y para el egipcio es real y objetivo. En los dos textos hay un tribunal de divinidades, algunas con cabeza de mono; en los dos, una ponderación de las virtudes y de las culpas. En el Libro de los Muertos, una pluma y un corazón ocupan los platillos de la balanza; en el Bardo </a:t>
            </a:r>
            <a:r>
              <a:rPr lang="es-AR" dirty="0" err="1" smtClean="0">
                <a:latin typeface="Arial" pitchFamily="34" charset="0"/>
                <a:cs typeface="Arial" pitchFamily="34" charset="0"/>
              </a:rPr>
              <a:t>Tbödol</a:t>
            </a:r>
            <a:r>
              <a:rPr lang="es-AR" dirty="0" smtClean="0">
                <a:latin typeface="Arial" pitchFamily="34" charset="0"/>
                <a:cs typeface="Arial" pitchFamily="34" charset="0"/>
              </a:rPr>
              <a:t>, piedritas de color blanco y de color negro. Los tibetanos tienen demonios que ofician de furiosos verdugos; los egipcios, el devorador de las sombras. El muerto jura no haber sido causa de hambre o causa de llanto, no haber matado y no haber hecho matar, no haber robado los alimentos funerarios, no haber falseado las medidas, no haber apartado la leche de la boca del niño, no haber alejado del pasto a los animales, no haber apresado los pájaros de los dioses. Si miente, los cuarenta y dos jueces lo entregan al devorador «que por delante es cocodrilo, por el medio, león y, por detrás, hipopótamo». Lo ayuda otro animal, </a:t>
            </a:r>
            <a:r>
              <a:rPr lang="es-AR" dirty="0" err="1" smtClean="0">
                <a:latin typeface="Arial" pitchFamily="34" charset="0"/>
                <a:cs typeface="Arial" pitchFamily="34" charset="0"/>
              </a:rPr>
              <a:t>Babaí</a:t>
            </a:r>
            <a:r>
              <a:rPr lang="es-AR" dirty="0" smtClean="0">
                <a:latin typeface="Arial" pitchFamily="34" charset="0"/>
                <a:cs typeface="Arial" pitchFamily="34" charset="0"/>
              </a:rPr>
              <a:t>, del que sólo sabemos que es espantoso y que Plutarco identifica con un titán, padre de la Quimera. </a:t>
            </a:r>
            <a:endParaRPr lang="es-AR" dirty="0">
              <a:latin typeface="Arial" pitchFamily="34" charset="0"/>
              <a:cs typeface="Arial" pitchFamily="34" charset="0"/>
            </a:endParaRPr>
          </a:p>
        </p:txBody>
      </p:sp>
      <p:sp>
        <p:nvSpPr>
          <p:cNvPr id="3" name="2 Rectángulo"/>
          <p:cNvSpPr/>
          <p:nvPr/>
        </p:nvSpPr>
        <p:spPr>
          <a:xfrm>
            <a:off x="2500298" y="428604"/>
            <a:ext cx="3785011" cy="646331"/>
          </a:xfrm>
          <a:prstGeom prst="rect">
            <a:avLst/>
          </a:prstGeom>
        </p:spPr>
        <p:txBody>
          <a:bodyPr wrap="none">
            <a:spAutoFit/>
          </a:bodyPr>
          <a:lstStyle/>
          <a:p>
            <a:r>
              <a:rPr lang="es-AR" sz="3600" b="1" dirty="0" smtClean="0">
                <a:latin typeface="Edwardian Script ITC" pitchFamily="66" charset="0"/>
              </a:rPr>
              <a:t>El devorador de las sombras</a:t>
            </a:r>
            <a:endParaRPr lang="es-AR" sz="3600" b="1" dirty="0">
              <a:latin typeface="Edwardian Script ITC" pitchFamily="66"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descr="Resultado de imagen para El elefante que predijo el nacimiento del buddh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49154" name="Picture 2" descr="Resultado de imagen para el devorador de sombra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928670"/>
            <a:ext cx="7772400" cy="1470025"/>
          </a:xfrm>
        </p:spPr>
        <p:txBody>
          <a:bodyPr>
            <a:normAutofit/>
          </a:bodyPr>
          <a:lstStyle/>
          <a:p>
            <a:r>
              <a:rPr lang="es-AR" b="1" dirty="0" smtClean="0">
                <a:latin typeface="Edwardian Script ITC" pitchFamily="66" charset="0"/>
              </a:rPr>
              <a:t>Antología   Borgiana </a:t>
            </a:r>
            <a:br>
              <a:rPr lang="es-AR" b="1" dirty="0" smtClean="0">
                <a:latin typeface="Edwardian Script ITC" pitchFamily="66" charset="0"/>
              </a:rPr>
            </a:br>
            <a:r>
              <a:rPr lang="es-AR" b="1" dirty="0" smtClean="0">
                <a:latin typeface="Edwardian Script ITC" pitchFamily="66" charset="0"/>
              </a:rPr>
              <a:t> para  niños</a:t>
            </a:r>
            <a:endParaRPr lang="es-AR" b="1" dirty="0">
              <a:latin typeface="Edwardian Script ITC" pitchFamily="66" charset="0"/>
            </a:endParaRPr>
          </a:p>
        </p:txBody>
      </p:sp>
      <p:pic>
        <p:nvPicPr>
          <p:cNvPr id="44034" name="Picture 2" descr="Resultado de imagen para borges jorge luis niÃ±o"/>
          <p:cNvPicPr>
            <a:picLocks noChangeAspect="1" noChangeArrowheads="1"/>
          </p:cNvPicPr>
          <p:nvPr/>
        </p:nvPicPr>
        <p:blipFill>
          <a:blip r:embed="rId2" cstate="print"/>
          <a:srcRect/>
          <a:stretch>
            <a:fillRect/>
          </a:stretch>
        </p:blipFill>
        <p:spPr bwMode="auto">
          <a:xfrm>
            <a:off x="4286248" y="4000500"/>
            <a:ext cx="2428860" cy="2857500"/>
          </a:xfrm>
          <a:prstGeom prst="rect">
            <a:avLst/>
          </a:prstGeom>
          <a:noFill/>
        </p:spPr>
      </p:pic>
      <p:pic>
        <p:nvPicPr>
          <p:cNvPr id="44036" name="Picture 4" descr="Imagen relacionada"/>
          <p:cNvPicPr>
            <a:picLocks noChangeAspect="1" noChangeArrowheads="1"/>
          </p:cNvPicPr>
          <p:nvPr/>
        </p:nvPicPr>
        <p:blipFill>
          <a:blip r:embed="rId3" cstate="print"/>
          <a:srcRect/>
          <a:stretch>
            <a:fillRect/>
          </a:stretch>
        </p:blipFill>
        <p:spPr bwMode="auto">
          <a:xfrm>
            <a:off x="6715140" y="2571744"/>
            <a:ext cx="2428860" cy="4181475"/>
          </a:xfrm>
          <a:prstGeom prst="rect">
            <a:avLst/>
          </a:prstGeom>
          <a:noFill/>
        </p:spPr>
      </p:pic>
      <p:pic>
        <p:nvPicPr>
          <p:cNvPr id="44038" name="Picture 6" descr="Imagen relacionada"/>
          <p:cNvPicPr>
            <a:picLocks noChangeAspect="1" noChangeArrowheads="1"/>
          </p:cNvPicPr>
          <p:nvPr/>
        </p:nvPicPr>
        <p:blipFill>
          <a:blip r:embed="rId4" cstate="print"/>
          <a:srcRect/>
          <a:stretch>
            <a:fillRect/>
          </a:stretch>
        </p:blipFill>
        <p:spPr bwMode="auto">
          <a:xfrm>
            <a:off x="0" y="4000500"/>
            <a:ext cx="2381250" cy="2857500"/>
          </a:xfrm>
          <a:prstGeom prst="rect">
            <a:avLst/>
          </a:prstGeom>
          <a:noFill/>
        </p:spPr>
      </p:pic>
      <p:pic>
        <p:nvPicPr>
          <p:cNvPr id="44040" name="Picture 8" descr="Resultado de imagen para borges jorge luis niÃ±o"/>
          <p:cNvPicPr>
            <a:picLocks noChangeAspect="1" noChangeArrowheads="1"/>
          </p:cNvPicPr>
          <p:nvPr/>
        </p:nvPicPr>
        <p:blipFill>
          <a:blip r:embed="rId5" cstate="print"/>
          <a:srcRect/>
          <a:stretch>
            <a:fillRect/>
          </a:stretch>
        </p:blipFill>
        <p:spPr bwMode="auto">
          <a:xfrm>
            <a:off x="2143108" y="4000504"/>
            <a:ext cx="2466975" cy="260985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1214422"/>
            <a:ext cx="9144000" cy="5355312"/>
          </a:xfrm>
          <a:prstGeom prst="rect">
            <a:avLst/>
          </a:prstGeom>
        </p:spPr>
        <p:txBody>
          <a:bodyPr wrap="square">
            <a:spAutoFit/>
          </a:bodyPr>
          <a:lstStyle/>
          <a:p>
            <a:pPr algn="just"/>
            <a:r>
              <a:rPr lang="es-AR" dirty="0" smtClean="0">
                <a:latin typeface="Arial" pitchFamily="34" charset="0"/>
                <a:cs typeface="Arial" pitchFamily="34" charset="0"/>
              </a:rPr>
              <a:t>Plinio atribuye a </a:t>
            </a:r>
            <a:r>
              <a:rPr lang="es-AR" dirty="0" err="1" smtClean="0">
                <a:latin typeface="Arial" pitchFamily="34" charset="0"/>
                <a:cs typeface="Arial" pitchFamily="34" charset="0"/>
              </a:rPr>
              <a:t>Zarathustra</a:t>
            </a:r>
            <a:r>
              <a:rPr lang="es-AR" dirty="0" smtClean="0">
                <a:latin typeface="Arial" pitchFamily="34" charset="0"/>
                <a:cs typeface="Arial" pitchFamily="34" charset="0"/>
              </a:rPr>
              <a:t>, fundador de la religión que aún profesan los parsis de Bombay, la escritura de dos millones de versos; el historiador arábigo </a:t>
            </a:r>
            <a:r>
              <a:rPr lang="es-AR" dirty="0" err="1" smtClean="0">
                <a:latin typeface="Arial" pitchFamily="34" charset="0"/>
                <a:cs typeface="Arial" pitchFamily="34" charset="0"/>
              </a:rPr>
              <a:t>Tabarí</a:t>
            </a:r>
            <a:r>
              <a:rPr lang="es-AR" dirty="0" smtClean="0">
                <a:latin typeface="Arial" pitchFamily="34" charset="0"/>
                <a:cs typeface="Arial" pitchFamily="34" charset="0"/>
              </a:rPr>
              <a:t> afirma que sus obras completas, eternizadas por piadosos calígrafos, abarcan doce mil cueros de vaca. Es fama que Alejandro de Macedonia las hizo quemar en </a:t>
            </a:r>
            <a:r>
              <a:rPr lang="es-AR" dirty="0" err="1" smtClean="0">
                <a:latin typeface="Arial" pitchFamily="34" charset="0"/>
                <a:cs typeface="Arial" pitchFamily="34" charset="0"/>
              </a:rPr>
              <a:t>Persépolis</a:t>
            </a:r>
            <a:r>
              <a:rPr lang="es-AR" dirty="0" smtClean="0">
                <a:latin typeface="Arial" pitchFamily="34" charset="0"/>
                <a:cs typeface="Arial" pitchFamily="34" charset="0"/>
              </a:rPr>
              <a:t>, pero la buena memoria de los sacerdotes pudo salvar los textos fundamentales y desde el siglo IX los complementa una obra enciclopédica, el </a:t>
            </a:r>
            <a:r>
              <a:rPr lang="es-AR" dirty="0" err="1" smtClean="0">
                <a:latin typeface="Arial" pitchFamily="34" charset="0"/>
                <a:cs typeface="Arial" pitchFamily="34" charset="0"/>
              </a:rPr>
              <a:t>Bundahish</a:t>
            </a:r>
            <a:r>
              <a:rPr lang="es-AR" dirty="0" smtClean="0">
                <a:latin typeface="Arial" pitchFamily="34" charset="0"/>
                <a:cs typeface="Arial" pitchFamily="34" charset="0"/>
              </a:rPr>
              <a:t>, que contiene esta página: Del asno de tres patas se dice que está en la mitad del océano y que tres es el número de sus cascos y seis de sus ojos y nueve el de sus bocas y dos el de sus orejas y uno su cuerno. Su pelaje es blanco, su alimento es espiritual y todo él es justo. Y dos de los seis ojos están en el lugar de los ojos y dos en la punta de la cabeza y dos en la cerviz; con la penetración de los seis ojos rinde y destruye. De las nueve bocas tres están en la cabeza y tres en la cerviz y tres adentro de los ijares... Cada casco, puesto en el suelo, cubre el lugar de una majada de mil ovejas, y bajo el espolón pueden maniobrar hasta mil jinetes. En cuanto a las orejas, son capaces de abarcar a Mazandarán.1 El cuerno es como de oro y hueco, y le han crecido mil ramificaciones. Con ese cuerno vencerá y disipará todas las corrupciones de los malvados. Del ámbar se sabe que es el estiércol del asno de tres patas. En la mitología del mazdeísmo, este monstruo benéfico es uno de los auxiliares de </a:t>
            </a:r>
            <a:r>
              <a:rPr lang="es-AR" dirty="0" err="1" smtClean="0">
                <a:latin typeface="Arial" pitchFamily="34" charset="0"/>
                <a:cs typeface="Arial" pitchFamily="34" charset="0"/>
              </a:rPr>
              <a:t>Ahura</a:t>
            </a:r>
            <a:r>
              <a:rPr lang="es-AR" dirty="0" smtClean="0">
                <a:latin typeface="Arial" pitchFamily="34" charset="0"/>
                <a:cs typeface="Arial" pitchFamily="34" charset="0"/>
              </a:rPr>
              <a:t> </a:t>
            </a:r>
            <a:r>
              <a:rPr lang="es-AR" dirty="0" err="1" smtClean="0">
                <a:latin typeface="Arial" pitchFamily="34" charset="0"/>
                <a:cs typeface="Arial" pitchFamily="34" charset="0"/>
              </a:rPr>
              <a:t>Mazdah</a:t>
            </a:r>
            <a:r>
              <a:rPr lang="es-AR" dirty="0" smtClean="0">
                <a:latin typeface="Arial" pitchFamily="34" charset="0"/>
                <a:cs typeface="Arial" pitchFamily="34" charset="0"/>
              </a:rPr>
              <a:t> (Ormuz), principio de la Vida, de la Luz y de la Verdad.</a:t>
            </a:r>
            <a:endParaRPr lang="es-AR" dirty="0">
              <a:latin typeface="Arial" pitchFamily="34" charset="0"/>
              <a:cs typeface="Arial" pitchFamily="34" charset="0"/>
            </a:endParaRPr>
          </a:p>
        </p:txBody>
      </p:sp>
      <p:sp>
        <p:nvSpPr>
          <p:cNvPr id="4" name="3 Rectángulo"/>
          <p:cNvSpPr/>
          <p:nvPr/>
        </p:nvSpPr>
        <p:spPr>
          <a:xfrm>
            <a:off x="3071802" y="428604"/>
            <a:ext cx="2670924" cy="584775"/>
          </a:xfrm>
          <a:prstGeom prst="rect">
            <a:avLst/>
          </a:prstGeom>
        </p:spPr>
        <p:txBody>
          <a:bodyPr wrap="none">
            <a:spAutoFit/>
          </a:bodyPr>
          <a:lstStyle/>
          <a:p>
            <a:r>
              <a:rPr lang="es-AR" sz="3200" b="1" dirty="0" smtClean="0">
                <a:latin typeface="Edwardian Script ITC" pitchFamily="66" charset="0"/>
              </a:rPr>
              <a:t>El asno de tres  patas </a:t>
            </a:r>
            <a:endParaRPr lang="es-AR" sz="3200" b="1" dirty="0">
              <a:latin typeface="Edwardian Script ITC" pitchFamily="66"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EL ASNO DE TRES PATA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57422" y="2143116"/>
            <a:ext cx="3357586" cy="923330"/>
          </a:xfrm>
          <a:prstGeom prst="rect">
            <a:avLst/>
          </a:prstGeom>
        </p:spPr>
        <p:txBody>
          <a:bodyPr wrap="square">
            <a:spAutoFit/>
          </a:bodyPr>
          <a:lstStyle/>
          <a:p>
            <a:r>
              <a:rPr lang="pt-BR" sz="5400" b="1" dirty="0" smtClean="0">
                <a:latin typeface="Edwardian Script ITC" pitchFamily="66" charset="0"/>
              </a:rPr>
              <a:t>Borges, </a:t>
            </a:r>
            <a:r>
              <a:rPr lang="pt-BR" sz="5400" b="1" dirty="0" err="1" smtClean="0">
                <a:latin typeface="Edwardian Script ITC" pitchFamily="66" charset="0"/>
              </a:rPr>
              <a:t>lector</a:t>
            </a:r>
            <a:endParaRPr lang="es-AR" sz="5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14348" y="6000768"/>
            <a:ext cx="7643866" cy="369332"/>
          </a:xfrm>
          <a:prstGeom prst="rect">
            <a:avLst/>
          </a:prstGeom>
        </p:spPr>
        <p:txBody>
          <a:bodyPr wrap="square">
            <a:spAutoFit/>
          </a:bodyPr>
          <a:lstStyle/>
          <a:p>
            <a:r>
              <a:rPr lang="es-AR" u="sng" dirty="0" smtClean="0">
                <a:hlinkClick r:id="rId2"/>
              </a:rPr>
              <a:t>www.ataun.net/BIBLIOTECAGRATUITA/.../El%20príncipe%20feliz.pdf</a:t>
            </a:r>
            <a:endParaRPr lang="es-AR" u="sng" dirty="0">
              <a:hlinkClick r:id="rId2"/>
            </a:endParaRPr>
          </a:p>
        </p:txBody>
      </p:sp>
      <p:pic>
        <p:nvPicPr>
          <p:cNvPr id="1026" name="Picture 2" descr="Imagen relacionada"/>
          <p:cNvPicPr>
            <a:picLocks noChangeAspect="1" noChangeArrowheads="1"/>
          </p:cNvPicPr>
          <p:nvPr/>
        </p:nvPicPr>
        <p:blipFill>
          <a:blip r:embed="rId3" cstate="print"/>
          <a:srcRect/>
          <a:stretch>
            <a:fillRect/>
          </a:stretch>
        </p:blipFill>
        <p:spPr bwMode="auto">
          <a:xfrm>
            <a:off x="0" y="0"/>
            <a:ext cx="9144000" cy="592933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970791"/>
            <a:ext cx="9144000" cy="768593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3600" b="1" i="0" u="none" strike="noStrike" cap="none" normalizeH="0" baseline="0" dirty="0" smtClean="0">
                <a:ln>
                  <a:noFill/>
                </a:ln>
                <a:solidFill>
                  <a:srgbClr val="333333"/>
                </a:solidFill>
                <a:effectLst/>
                <a:latin typeface="Edwardian Script ITC" pitchFamily="66" charset="0"/>
                <a:ea typeface="Times New Roman" pitchFamily="18" charset="0"/>
                <a:cs typeface="Arial" pitchFamily="34" charset="0"/>
              </a:rPr>
              <a:t>Oscar Wilde</a:t>
            </a:r>
            <a:endParaRPr kumimoji="0" lang="es-A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(Dublín, 1854 - París, 1900) Escritor británico. Hijo del cirujano William </a:t>
            </a:r>
            <a:r>
              <a:rPr kumimoji="0" lang="es-AR" sz="20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Wills</a:t>
            </a:r>
            <a:r>
              <a:rPr kumimoji="0" lang="es-A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-Wilde y de la escritora </a:t>
            </a:r>
            <a:r>
              <a:rPr kumimoji="0" lang="es-AR" sz="20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Joana</a:t>
            </a:r>
            <a:r>
              <a:rPr kumimoji="0" lang="es-A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s-AR" sz="20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Elgee</a:t>
            </a:r>
            <a:r>
              <a:rPr kumimoji="0" lang="es-A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Oscar Wilde tuvo una infancia tranquila y sin sobresaltos. Estudió en la </a:t>
            </a:r>
            <a:r>
              <a:rPr kumimoji="0" lang="es-AR" sz="20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Portora</a:t>
            </a:r>
            <a:r>
              <a:rPr kumimoji="0" lang="es-A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Royal </a:t>
            </a:r>
            <a:r>
              <a:rPr kumimoji="0" lang="es-AR" sz="20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School</a:t>
            </a:r>
            <a:r>
              <a:rPr kumimoji="0" lang="es-A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de </a:t>
            </a:r>
            <a:r>
              <a:rPr kumimoji="0" lang="es-AR" sz="20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Euniskillen</a:t>
            </a:r>
            <a:r>
              <a:rPr kumimoji="0" lang="es-A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en el Trinity </a:t>
            </a:r>
            <a:r>
              <a:rPr kumimoji="0" lang="es-AR" sz="20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College</a:t>
            </a:r>
            <a:r>
              <a:rPr kumimoji="0" lang="es-A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de Dublín y, posteriormente, en el </a:t>
            </a:r>
            <a:r>
              <a:rPr kumimoji="0" lang="es-AR" sz="20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Magdalen</a:t>
            </a:r>
            <a:r>
              <a:rPr kumimoji="0" lang="es-A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s-AR" sz="20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College</a:t>
            </a:r>
            <a:r>
              <a:rPr kumimoji="0" lang="es-A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de Oxford, centro en el que permaneció entre 1874 y 1878 y en el cual recibió el Premio </a:t>
            </a:r>
            <a:r>
              <a:rPr kumimoji="0" lang="es-AR" sz="20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Newdigate</a:t>
            </a:r>
            <a:r>
              <a:rPr kumimoji="0" lang="es-A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de poesía, que gozaba de gran prestigio en la época.</a:t>
            </a:r>
            <a:endParaRPr kumimoji="0" lang="es-A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Oscar Wilde combinó sus estudios universitarios con viajes (en 1877 visitó Italia y Grecia), al tiempo que publicaba en varios periódicos y revistas sus primeros poemas, que fueron reunidos en 1881 en </a:t>
            </a:r>
            <a:r>
              <a:rPr kumimoji="0" lang="es-AR"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Poemas</a:t>
            </a:r>
            <a:r>
              <a:rPr kumimoji="0" lang="es-A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 año siguiente emprendió un viaje a Estados Unidos, donde ofreció una serie de conferencias sobre su teoría acerca de la filosofía estética, que defendía la idea del «arte por el arte»-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 su vuelta, Oscar Wilde hizo lo propio en universidades y centros culturales británicos, donde fue excepcionalmente bien recibido. También lo fue en Francia, país que visitó en 1883 y en el cual entabló amistad con </a:t>
            </a:r>
            <a:r>
              <a:rPr kumimoji="0" lang="es-AR" sz="2000" b="1" i="0" u="sng" strike="noStrike" cap="none" normalizeH="0" baseline="0" dirty="0" err="1" smtClean="0">
                <a:ln>
                  <a:noFill/>
                </a:ln>
                <a:solidFill>
                  <a:srgbClr val="000000"/>
                </a:solidFill>
                <a:effectLst/>
                <a:latin typeface="Arial" pitchFamily="34" charset="0"/>
                <a:ea typeface="Times New Roman" pitchFamily="18" charset="0"/>
                <a:cs typeface="Arial" pitchFamily="34" charset="0"/>
                <a:hlinkClick r:id="rId2"/>
              </a:rPr>
              <a:t>Verlaine</a:t>
            </a:r>
            <a:r>
              <a:rPr kumimoji="0" lang="es-A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y otros escritores de la época.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sz="20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En el año de 1900, Oscar Wilde muere en el </a:t>
            </a:r>
            <a:r>
              <a:rPr kumimoji="0" lang="es-AR" sz="2000" b="1"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Hôtel</a:t>
            </a:r>
            <a:r>
              <a:rPr kumimoji="0" lang="es-AR" sz="20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a:t>
            </a:r>
            <a:r>
              <a:rPr kumimoji="0" lang="es-AR" sz="2000" b="1"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d’Alsace</a:t>
            </a:r>
            <a:r>
              <a:rPr kumimoji="0" lang="es-AR" sz="20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en París, debido a un ataque de meningitis. En sus últimos momentos de vida, decidió convertirse al catolicismo y ser bautizado.</a:t>
            </a:r>
            <a:endParaRPr kumimoji="0" lang="es-A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sz="20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Obras: </a:t>
            </a:r>
            <a:r>
              <a:rPr kumimoji="0" lang="es-AR" sz="2000" b="1" i="1"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El</a:t>
            </a:r>
            <a:r>
              <a:rPr kumimoji="0" lang="es-AR" sz="20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crimen de Lord Arthur </a:t>
            </a:r>
            <a:r>
              <a:rPr kumimoji="0" lang="es-AR" sz="2000" b="1"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Savile</a:t>
            </a:r>
            <a:r>
              <a:rPr kumimoji="0" lang="es-AR" sz="20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y otros cuentos</a:t>
            </a:r>
            <a:r>
              <a:rPr kumimoji="0" lang="es-AR" sz="2000" b="1" i="1"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a:t>
            </a:r>
            <a:r>
              <a:rPr kumimoji="0" lang="es-AR" sz="20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El retrato de </a:t>
            </a:r>
            <a:r>
              <a:rPr kumimoji="0" lang="es-AR" sz="2000" b="1"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Dorian</a:t>
            </a:r>
            <a:r>
              <a:rPr kumimoji="0" lang="es-AR" sz="20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Gray</a:t>
            </a:r>
            <a:r>
              <a:rPr kumimoji="0" lang="es-AR" sz="2000" b="1" i="1"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a:t>
            </a:r>
            <a:r>
              <a:rPr kumimoji="0" lang="es-AR" sz="20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La balada de la cárcel de Reading</a:t>
            </a:r>
            <a:r>
              <a:rPr kumimoji="0" lang="es-AR" sz="2000" b="1" i="1"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a:t>
            </a:r>
            <a:r>
              <a:rPr kumimoji="0" lang="es-AR" sz="20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Salomé</a:t>
            </a:r>
            <a:r>
              <a:rPr kumimoji="0" lang="es-AR" sz="2000" b="1" i="1"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a:t>
            </a:r>
            <a:r>
              <a:rPr kumimoji="0" lang="es-AR" sz="20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La importancia de llamarse Ernesto</a:t>
            </a:r>
            <a:r>
              <a:rPr kumimoji="0" lang="es-AR" sz="2000" b="1" i="1"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a:t>
            </a: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5429264"/>
            <a:ext cx="7500990" cy="369332"/>
          </a:xfrm>
          <a:prstGeom prst="rect">
            <a:avLst/>
          </a:prstGeom>
        </p:spPr>
        <p:txBody>
          <a:bodyPr wrap="square">
            <a:spAutoFit/>
          </a:bodyPr>
          <a:lstStyle/>
          <a:p>
            <a:r>
              <a:rPr lang="es-AR" u="sng" dirty="0" smtClean="0">
                <a:hlinkClick r:id="rId2"/>
              </a:rPr>
              <a:t>www.ataun.net/.../Rudyard%20Kipling/El%20libro%20de%20la%20selva.pdf</a:t>
            </a:r>
            <a:endParaRPr lang="es-AR" u="sng" dirty="0">
              <a:hlinkClick r:id="rId2"/>
            </a:endParaRPr>
          </a:p>
        </p:txBody>
      </p:sp>
      <p:sp>
        <p:nvSpPr>
          <p:cNvPr id="3" name="2 Rectángulo"/>
          <p:cNvSpPr/>
          <p:nvPr/>
        </p:nvSpPr>
        <p:spPr>
          <a:xfrm>
            <a:off x="1857356" y="1214422"/>
            <a:ext cx="5214974" cy="369332"/>
          </a:xfrm>
          <a:prstGeom prst="rect">
            <a:avLst/>
          </a:prstGeom>
        </p:spPr>
        <p:txBody>
          <a:bodyPr wrap="square">
            <a:spAutoFit/>
          </a:bodyPr>
          <a:lstStyle/>
          <a:p>
            <a:endParaRPr lang="es-AR" u="sng" dirty="0">
              <a:hlinkClick r:id="rId2"/>
            </a:endParaRPr>
          </a:p>
        </p:txBody>
      </p:sp>
      <p:pic>
        <p:nvPicPr>
          <p:cNvPr id="1026" name="Picture 2" descr="Resultado de imagen para el libro de la selva kipling pdf"/>
          <p:cNvPicPr>
            <a:picLocks noChangeAspect="1" noChangeArrowheads="1"/>
          </p:cNvPicPr>
          <p:nvPr/>
        </p:nvPicPr>
        <p:blipFill>
          <a:blip r:embed="rId3" cstate="print"/>
          <a:srcRect/>
          <a:stretch>
            <a:fillRect/>
          </a:stretch>
        </p:blipFill>
        <p:spPr bwMode="auto">
          <a:xfrm>
            <a:off x="0" y="0"/>
            <a:ext cx="9144000" cy="535782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2672123"/>
            <a:ext cx="9144000" cy="40011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09" name="Rectangle 1"/>
          <p:cNvSpPr>
            <a:spLocks noChangeArrowheads="1"/>
          </p:cNvSpPr>
          <p:nvPr/>
        </p:nvSpPr>
        <p:spPr bwMode="auto">
          <a:xfrm>
            <a:off x="0" y="-517664"/>
            <a:ext cx="9144000" cy="75713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rgbClr val="222222"/>
                </a:solidFill>
                <a:effectLst/>
                <a:latin typeface="Arial" pitchFamily="34" charset="0"/>
                <a:ea typeface="Calibri" pitchFamily="34"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es-AR" dirty="0" smtClean="0">
              <a:solidFill>
                <a:srgbClr val="222222"/>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b="0" i="0" u="none" strike="noStrike" cap="none" normalizeH="0" baseline="0" dirty="0" smtClean="0">
              <a:ln>
                <a:noFill/>
              </a:ln>
              <a:solidFill>
                <a:srgbClr val="222222"/>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rgbClr val="222222"/>
                </a:solidFill>
                <a:effectLst/>
                <a:latin typeface="Arial" pitchFamily="34" charset="0"/>
                <a:ea typeface="Calibri" pitchFamily="34" charset="0"/>
                <a:cs typeface="Arial" pitchFamily="34" charset="0"/>
              </a:rPr>
              <a:t>(Bombay, India Brit</a:t>
            </a:r>
            <a:r>
              <a:rPr kumimoji="0" lang="es-AR" b="0" i="0" u="none" strike="noStrike" cap="none" normalizeH="0" baseline="0" dirty="0" smtClean="0">
                <a:ln>
                  <a:noFill/>
                </a:ln>
                <a:solidFill>
                  <a:srgbClr val="222222"/>
                </a:solidFill>
                <a:effectLst/>
                <a:latin typeface="Calibri"/>
                <a:ea typeface="Calibri" pitchFamily="34" charset="0"/>
                <a:cs typeface="Arial" pitchFamily="34" charset="0"/>
              </a:rPr>
              <a:t>á</a:t>
            </a:r>
            <a:r>
              <a:rPr kumimoji="0" lang="es-AR" b="0" i="0" u="none" strike="noStrike" cap="none" normalizeH="0" baseline="0" dirty="0" smtClean="0">
                <a:ln>
                  <a:noFill/>
                </a:ln>
                <a:solidFill>
                  <a:srgbClr val="222222"/>
                </a:solidFill>
                <a:effectLst/>
                <a:latin typeface="Arial" pitchFamily="34" charset="0"/>
                <a:ea typeface="Calibri" pitchFamily="34" charset="0"/>
                <a:cs typeface="Arial" pitchFamily="34" charset="0"/>
              </a:rPr>
              <a:t>nica, 30 de diciembre de 1865-Londres, Reino Unido, 18 de enero de 1936) fue un escritor y poeta brit</a:t>
            </a:r>
            <a:r>
              <a:rPr kumimoji="0" lang="es-AR" b="0" i="0" u="none" strike="noStrike" cap="none" normalizeH="0" baseline="0" dirty="0" smtClean="0">
                <a:ln>
                  <a:noFill/>
                </a:ln>
                <a:solidFill>
                  <a:srgbClr val="222222"/>
                </a:solidFill>
                <a:effectLst/>
                <a:latin typeface="Calibri"/>
                <a:ea typeface="Calibri" pitchFamily="34" charset="0"/>
                <a:cs typeface="Arial" pitchFamily="34" charset="0"/>
              </a:rPr>
              <a:t>á</a:t>
            </a:r>
            <a:r>
              <a:rPr kumimoji="0" lang="es-AR" b="0" i="0" u="none" strike="noStrike" cap="none" normalizeH="0" baseline="0" dirty="0" smtClean="0">
                <a:ln>
                  <a:noFill/>
                </a:ln>
                <a:solidFill>
                  <a:srgbClr val="222222"/>
                </a:solidFill>
                <a:effectLst/>
                <a:latin typeface="Arial" pitchFamily="34" charset="0"/>
                <a:ea typeface="Calibri" pitchFamily="34" charset="0"/>
                <a:cs typeface="Arial" pitchFamily="34" charset="0"/>
              </a:rPr>
              <a:t>nico. Autor de relatos, cuentos infantiles, novelas y poes</a:t>
            </a:r>
            <a:r>
              <a:rPr kumimoji="0" lang="es-AR" b="0" i="0" u="none" strike="noStrike" cap="none" normalizeH="0" baseline="0" dirty="0" smtClean="0">
                <a:ln>
                  <a:noFill/>
                </a:ln>
                <a:solidFill>
                  <a:srgbClr val="222222"/>
                </a:solidFill>
                <a:effectLst/>
                <a:latin typeface="Calibri"/>
                <a:ea typeface="Calibri" pitchFamily="34" charset="0"/>
                <a:cs typeface="Arial" pitchFamily="34" charset="0"/>
              </a:rPr>
              <a:t>í</a:t>
            </a:r>
            <a:r>
              <a:rPr kumimoji="0" lang="es-AR" b="0" i="0" u="none" strike="noStrike" cap="none" normalizeH="0" baseline="0" dirty="0" smtClean="0">
                <a:ln>
                  <a:noFill/>
                </a:ln>
                <a:solidFill>
                  <a:srgbClr val="222222"/>
                </a:solidFill>
                <a:effectLst/>
                <a:latin typeface="Arial" pitchFamily="34" charset="0"/>
                <a:ea typeface="Calibri" pitchFamily="34" charset="0"/>
                <a:cs typeface="Arial" pitchFamily="34" charset="0"/>
              </a:rPr>
              <a:t>a</a:t>
            </a:r>
            <a:r>
              <a:rPr kumimoji="0" lang="es-A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s-A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Narrador y poeta inglés, controvertido por sus ideas imperialistas y considerado uno de los más grandes cuentistas de la lengua inglesa. Pertenecía a una familia de origen inglés (su padre, John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Lockwood</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Kipling</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era pintor y superintendente del Museo de Lahore), y pasó en la India los primeros tiempos de su infancia. A los seis años fue enviado a Inglaterra, donde estudió en el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United</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Services</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College</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de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Westward</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Ho, en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Devonshire</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ambiente que luego describió en la novela </a:t>
            </a:r>
            <a:r>
              <a:rPr kumimoji="0" lang="es-AR" b="0" i="1"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Stalky</a:t>
            </a:r>
            <a:r>
              <a:rPr kumimoji="0" lang="es-AR"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C.</a:t>
            </a:r>
            <a:endParaRPr kumimoji="0" lang="es-A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rgbClr val="333333"/>
                </a:solidFill>
                <a:effectLst/>
                <a:latin typeface="Arial" pitchFamily="34" charset="0"/>
                <a:ea typeface="Calibri" pitchFamily="34" charset="0"/>
                <a:cs typeface="Arial" pitchFamily="34" charset="0"/>
              </a:rPr>
              <a:t>Vuelto en 1882 a la India, se dedic</a:t>
            </a:r>
            <a:r>
              <a:rPr kumimoji="0" lang="es-AR" b="0" i="0" u="none" strike="noStrike" cap="none" normalizeH="0" baseline="0" dirty="0" smtClean="0">
                <a:ln>
                  <a:noFill/>
                </a:ln>
                <a:solidFill>
                  <a:srgbClr val="333333"/>
                </a:solidFill>
                <a:effectLst/>
                <a:latin typeface="Calibri"/>
                <a:ea typeface="Calibri" pitchFamily="34" charset="0"/>
                <a:cs typeface="Arial" pitchFamily="34" charset="0"/>
              </a:rPr>
              <a:t>ó</a:t>
            </a:r>
            <a:r>
              <a:rPr kumimoji="0" lang="es-AR" b="0" i="0" u="none" strike="noStrike" cap="none" normalizeH="0" baseline="0" dirty="0" smtClean="0">
                <a:ln>
                  <a:noFill/>
                </a:ln>
                <a:solidFill>
                  <a:srgbClr val="333333"/>
                </a:solidFill>
                <a:effectLst/>
                <a:latin typeface="Arial" pitchFamily="34" charset="0"/>
                <a:ea typeface="Calibri" pitchFamily="34" charset="0"/>
                <a:cs typeface="Arial" pitchFamily="34" charset="0"/>
              </a:rPr>
              <a:t> al periodismo en calidad de subdirector de</a:t>
            </a:r>
            <a:r>
              <a:rPr kumimoji="0" lang="es-AR" b="0"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s-AR"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The</a:t>
            </a:r>
            <a:r>
              <a:rPr kumimoji="0" lang="es-AR"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s-AR" b="0" i="1" u="none" strike="noStrike" cap="none" normalizeH="0" baseline="0" dirty="0" smtClean="0">
                <a:ln>
                  <a:noFill/>
                </a:ln>
                <a:solidFill>
                  <a:schemeClr val="tx1"/>
                </a:solidFill>
                <a:effectLst/>
                <a:latin typeface="Arial" pitchFamily="34" charset="0"/>
                <a:ea typeface="Calibri" pitchFamily="34" charset="0"/>
                <a:cs typeface="Arial" pitchFamily="34" charset="0"/>
              </a:rPr>
              <a:t>Lahore Civil and </a:t>
            </a:r>
            <a:r>
              <a:rPr kumimoji="0" lang="es-AR"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Military</a:t>
            </a:r>
            <a:r>
              <a:rPr kumimoji="0" lang="es-AR"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AR"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Gazette</a:t>
            </a:r>
            <a:r>
              <a:rPr kumimoji="0" lang="es-AR" b="0" i="0" u="none" strike="noStrike" cap="none" normalizeH="0" baseline="0" dirty="0" smtClean="0">
                <a:ln>
                  <a:noFill/>
                </a:ln>
                <a:solidFill>
                  <a:schemeClr val="tx1"/>
                </a:solidFill>
                <a:effectLst/>
                <a:latin typeface="Arial" pitchFamily="34" charset="0"/>
                <a:ea typeface="Calibri" pitchFamily="34" charset="0"/>
                <a:cs typeface="Arial" pitchFamily="34" charset="0"/>
              </a:rPr>
              <a:t> y después, entre 1887 y 1889, de </a:t>
            </a:r>
            <a:r>
              <a:rPr kumimoji="0" lang="es-AR"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The</a:t>
            </a:r>
            <a:r>
              <a:rPr kumimoji="0" lang="es-AR"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AR"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Pioneer</a:t>
            </a:r>
            <a:r>
              <a:rPr kumimoji="0" lang="es-AR"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los veintiún años publicó su primer libro, </a:t>
            </a:r>
            <a:r>
              <a:rPr kumimoji="0" lang="es-AR"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Departmental</a:t>
            </a:r>
            <a:r>
              <a:rPr kumimoji="0" lang="es-AR"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AR"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Ditties</a:t>
            </a:r>
            <a:r>
              <a:rPr kumimoji="0" lang="es-AR" b="0" i="0" u="none" strike="noStrike" cap="none" normalizeH="0" baseline="0" dirty="0" smtClean="0">
                <a:ln>
                  <a:noFill/>
                </a:ln>
                <a:solidFill>
                  <a:schemeClr val="tx1"/>
                </a:solidFill>
                <a:effectLst/>
                <a:latin typeface="Arial" pitchFamily="34" charset="0"/>
                <a:ea typeface="Calibri" pitchFamily="34" charset="0"/>
                <a:cs typeface="Arial" pitchFamily="34" charset="0"/>
              </a:rPr>
              <a:t> (1866), colección de versos de circunstancias, y a los veintidós el primer volumen de narraciones, </a:t>
            </a:r>
            <a:r>
              <a:rPr kumimoji="0" lang="es-AR" b="0" i="1" u="none" strike="noStrike" cap="none" normalizeH="0" baseline="0" dirty="0" smtClean="0">
                <a:ln>
                  <a:noFill/>
                </a:ln>
                <a:solidFill>
                  <a:schemeClr val="tx1"/>
                </a:solidFill>
                <a:effectLst/>
                <a:latin typeface="Arial" pitchFamily="34" charset="0"/>
                <a:ea typeface="Calibri" pitchFamily="34" charset="0"/>
                <a:cs typeface="Arial" pitchFamily="34" charset="0"/>
              </a:rPr>
              <a:t>Cuentos simples de las colinas</a:t>
            </a:r>
            <a:r>
              <a:rPr kumimoji="0" lang="es-AR" b="0" i="0" u="none" strike="noStrike" cap="none" normalizeH="0" baseline="0" dirty="0" smtClean="0">
                <a:ln>
                  <a:noFill/>
                </a:ln>
                <a:solidFill>
                  <a:schemeClr val="tx1"/>
                </a:solidFill>
                <a:effectLst/>
                <a:latin typeface="Arial" pitchFamily="34" charset="0"/>
                <a:ea typeface="Calibri" pitchFamily="34" charset="0"/>
                <a:cs typeface="Arial" pitchFamily="34" charset="0"/>
              </a:rPr>
              <a:t> (1887), al que siguieron, en 1888-89, otros seis: </a:t>
            </a:r>
            <a:r>
              <a:rPr kumimoji="0" lang="es-AR" b="0" i="1" u="none" strike="noStrike" cap="none" normalizeH="0" baseline="0" dirty="0" smtClean="0">
                <a:ln>
                  <a:noFill/>
                </a:ln>
                <a:solidFill>
                  <a:schemeClr val="tx1"/>
                </a:solidFill>
                <a:effectLst/>
                <a:latin typeface="Arial" pitchFamily="34" charset="0"/>
                <a:ea typeface="Calibri" pitchFamily="34" charset="0"/>
                <a:cs typeface="Arial" pitchFamily="34" charset="0"/>
              </a:rPr>
              <a:t>Tres soldados</a:t>
            </a:r>
            <a:r>
              <a:rPr kumimoji="0" lang="es-AR"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AR" b="0" i="1" u="none" strike="noStrike" cap="none" normalizeH="0" baseline="0" dirty="0" smtClean="0">
                <a:ln>
                  <a:noFill/>
                </a:ln>
                <a:solidFill>
                  <a:schemeClr val="tx1"/>
                </a:solidFill>
                <a:effectLst/>
                <a:latin typeface="Arial" pitchFamily="34" charset="0"/>
                <a:ea typeface="Calibri" pitchFamily="34" charset="0"/>
                <a:cs typeface="Arial" pitchFamily="34" charset="0"/>
              </a:rPr>
              <a:t>Bajo los cedros deodaras</a:t>
            </a:r>
            <a:r>
              <a:rPr kumimoji="0" lang="es-AR"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AR" b="0" i="1" u="none" strike="noStrike" cap="none" normalizeH="0" baseline="0" dirty="0" smtClean="0">
                <a:ln>
                  <a:noFill/>
                </a:ln>
                <a:solidFill>
                  <a:schemeClr val="tx1"/>
                </a:solidFill>
                <a:effectLst/>
                <a:latin typeface="Arial" pitchFamily="34" charset="0"/>
                <a:ea typeface="Calibri" pitchFamily="34" charset="0"/>
                <a:cs typeface="Arial" pitchFamily="34" charset="0"/>
              </a:rPr>
              <a:t>El </a:t>
            </a:r>
            <a:r>
              <a:rPr kumimoji="0" lang="es-AR"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rickshaw</a:t>
            </a:r>
            <a:r>
              <a:rPr kumimoji="0" lang="es-AR" b="0" i="1" u="none" strike="noStrike" cap="none" normalizeH="0" baseline="0" dirty="0" smtClean="0">
                <a:ln>
                  <a:noFill/>
                </a:ln>
                <a:solidFill>
                  <a:schemeClr val="tx1"/>
                </a:solidFill>
                <a:effectLst/>
                <a:latin typeface="Arial" pitchFamily="34" charset="0"/>
                <a:ea typeface="Calibri" pitchFamily="34" charset="0"/>
                <a:cs typeface="Arial" pitchFamily="34" charset="0"/>
              </a:rPr>
              <a:t> fantasma</a:t>
            </a:r>
            <a:r>
              <a:rPr kumimoji="0" lang="es-AR"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AR" b="0" i="1" u="none" strike="noStrike" cap="none" normalizeH="0" baseline="0" dirty="0" smtClean="0">
                <a:ln>
                  <a:noFill/>
                </a:ln>
                <a:solidFill>
                  <a:schemeClr val="tx1"/>
                </a:solidFill>
                <a:effectLst/>
                <a:latin typeface="Arial" pitchFamily="34" charset="0"/>
                <a:ea typeface="Calibri" pitchFamily="34" charset="0"/>
                <a:cs typeface="Arial" pitchFamily="34" charset="0"/>
              </a:rPr>
              <a:t>La historia de los </a:t>
            </a:r>
            <a:r>
              <a:rPr kumimoji="0" lang="es-AR"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Gadsby</a:t>
            </a:r>
            <a:r>
              <a:rPr kumimoji="0" lang="es-AR"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AR" b="0" i="1" u="none" strike="noStrike" cap="none" normalizeH="0" baseline="0" dirty="0" smtClean="0">
                <a:ln>
                  <a:noFill/>
                </a:ln>
                <a:solidFill>
                  <a:schemeClr val="tx1"/>
                </a:solidFill>
                <a:effectLst/>
                <a:latin typeface="Arial" pitchFamily="34" charset="0"/>
                <a:ea typeface="Calibri" pitchFamily="34" charset="0"/>
                <a:cs typeface="Arial" pitchFamily="34" charset="0"/>
              </a:rPr>
              <a:t>En blanco y negro</a:t>
            </a:r>
            <a:r>
              <a:rPr kumimoji="0" lang="es-AR" b="0" i="0" u="none" strike="noStrike" cap="none" normalizeH="0" baseline="0" dirty="0" smtClean="0">
                <a:ln>
                  <a:noFill/>
                </a:ln>
                <a:solidFill>
                  <a:schemeClr val="tx1"/>
                </a:solidFill>
                <a:effectLst/>
                <a:latin typeface="Arial" pitchFamily="34" charset="0"/>
                <a:ea typeface="Calibri" pitchFamily="34" charset="0"/>
                <a:cs typeface="Arial" pitchFamily="34" charset="0"/>
              </a:rPr>
              <a:t> y </a:t>
            </a:r>
            <a:r>
              <a:rPr kumimoji="0" lang="es-AR" b="0" i="1" u="none" strike="noStrike" cap="none" normalizeH="0" baseline="0" dirty="0" smtClean="0">
                <a:ln>
                  <a:noFill/>
                </a:ln>
                <a:solidFill>
                  <a:schemeClr val="tx1"/>
                </a:solidFill>
                <a:effectLst/>
                <a:latin typeface="Arial" pitchFamily="34" charset="0"/>
                <a:ea typeface="Calibri" pitchFamily="34" charset="0"/>
                <a:cs typeface="Arial" pitchFamily="34" charset="0"/>
              </a:rPr>
              <a:t>El pequeño Guillermo </a:t>
            </a:r>
            <a:r>
              <a:rPr kumimoji="0" lang="es-AR"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Winkie</a:t>
            </a:r>
            <a:r>
              <a:rPr kumimoji="0" lang="es-AR"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A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rgbClr val="333333"/>
                </a:solidFill>
                <a:effectLst/>
                <a:latin typeface="Arial" pitchFamily="34" charset="0"/>
                <a:ea typeface="Calibri" pitchFamily="34" charset="0"/>
                <a:cs typeface="Arial" pitchFamily="34" charset="0"/>
              </a:rPr>
              <a:t>En tales relatos, situados en el ambiente de la vida india seg</a:t>
            </a:r>
            <a:r>
              <a:rPr kumimoji="0" lang="es-AR" b="0" i="0" u="none" strike="noStrike" cap="none" normalizeH="0" baseline="0" dirty="0" smtClean="0">
                <a:ln>
                  <a:noFill/>
                </a:ln>
                <a:solidFill>
                  <a:srgbClr val="333333"/>
                </a:solidFill>
                <a:effectLst/>
                <a:latin typeface="Calibri"/>
                <a:ea typeface="Calibri" pitchFamily="34" charset="0"/>
                <a:cs typeface="Arial" pitchFamily="34" charset="0"/>
              </a:rPr>
              <a:t>ú</a:t>
            </a:r>
            <a:r>
              <a:rPr kumimoji="0" lang="es-AR" b="0" i="0" u="none" strike="noStrike" cap="none" normalizeH="0" baseline="0" dirty="0" smtClean="0">
                <a:ln>
                  <a:noFill/>
                </a:ln>
                <a:solidFill>
                  <a:srgbClr val="333333"/>
                </a:solidFill>
                <a:effectLst/>
                <a:latin typeface="Arial" pitchFamily="34" charset="0"/>
                <a:ea typeface="Calibri" pitchFamily="34" charset="0"/>
                <a:cs typeface="Arial" pitchFamily="34" charset="0"/>
              </a:rPr>
              <a:t>n pod</a:t>
            </a:r>
            <a:r>
              <a:rPr kumimoji="0" lang="es-AR" b="0" i="0" u="none" strike="noStrike" cap="none" normalizeH="0" baseline="0" dirty="0" smtClean="0">
                <a:ln>
                  <a:noFill/>
                </a:ln>
                <a:solidFill>
                  <a:srgbClr val="333333"/>
                </a:solidFill>
                <a:effectLst/>
                <a:latin typeface="Calibri"/>
                <a:ea typeface="Calibri" pitchFamily="34" charset="0"/>
                <a:cs typeface="Arial" pitchFamily="34" charset="0"/>
              </a:rPr>
              <a:t>í</a:t>
            </a:r>
            <a:r>
              <a:rPr kumimoji="0" lang="es-AR" b="0" i="0" u="none" strike="noStrike" cap="none" normalizeH="0" baseline="0" dirty="0" smtClean="0">
                <a:ln>
                  <a:noFill/>
                </a:ln>
                <a:solidFill>
                  <a:srgbClr val="333333"/>
                </a:solidFill>
                <a:effectLst/>
                <a:latin typeface="Arial" pitchFamily="34" charset="0"/>
                <a:ea typeface="Calibri" pitchFamily="34" charset="0"/>
                <a:cs typeface="Arial" pitchFamily="34" charset="0"/>
              </a:rPr>
              <a:t>a entenderla un ingl</a:t>
            </a:r>
            <a:r>
              <a:rPr kumimoji="0" lang="es-AR" b="0" i="0" u="none" strike="noStrike" cap="none" normalizeH="0" baseline="0" dirty="0" smtClean="0">
                <a:ln>
                  <a:noFill/>
                </a:ln>
                <a:solidFill>
                  <a:srgbClr val="333333"/>
                </a:solidFill>
                <a:effectLst/>
                <a:latin typeface="Calibri"/>
                <a:ea typeface="Calibri" pitchFamily="34" charset="0"/>
                <a:cs typeface="Arial" pitchFamily="34" charset="0"/>
              </a:rPr>
              <a:t>é</a:t>
            </a:r>
            <a:r>
              <a:rPr kumimoji="0" lang="es-AR" b="0" i="0" u="none" strike="noStrike" cap="none" normalizeH="0" baseline="0" dirty="0" smtClean="0">
                <a:ln>
                  <a:noFill/>
                </a:ln>
                <a:solidFill>
                  <a:srgbClr val="333333"/>
                </a:solidFill>
                <a:effectLst/>
                <a:latin typeface="Arial" pitchFamily="34" charset="0"/>
                <a:ea typeface="Calibri" pitchFamily="34" charset="0"/>
                <a:cs typeface="Arial" pitchFamily="34" charset="0"/>
              </a:rPr>
              <a:t>s y escritos en un lenguaje directo y vigoroso que recuerda la jerga militar, </a:t>
            </a:r>
            <a:r>
              <a:rPr kumimoji="0" lang="es-AR" b="0" i="0" u="none" strike="noStrike" cap="none" normalizeH="0" baseline="0" dirty="0" err="1" smtClean="0">
                <a:ln>
                  <a:noFill/>
                </a:ln>
                <a:solidFill>
                  <a:srgbClr val="333333"/>
                </a:solidFill>
                <a:effectLst/>
                <a:latin typeface="Arial" pitchFamily="34" charset="0"/>
                <a:ea typeface="Calibri" pitchFamily="34" charset="0"/>
                <a:cs typeface="Arial" pitchFamily="34" charset="0"/>
              </a:rPr>
              <a:t>Kipling</a:t>
            </a:r>
            <a:r>
              <a:rPr kumimoji="0" lang="es-AR" b="0" i="0" u="none" strike="noStrike" cap="none" normalizeH="0" baseline="0" dirty="0" smtClean="0">
                <a:ln>
                  <a:noFill/>
                </a:ln>
                <a:solidFill>
                  <a:srgbClr val="333333"/>
                </a:solidFill>
                <a:effectLst/>
                <a:latin typeface="Arial" pitchFamily="34" charset="0"/>
                <a:ea typeface="Calibri" pitchFamily="34" charset="0"/>
                <a:cs typeface="Arial" pitchFamily="34" charset="0"/>
              </a:rPr>
              <a:t> revel</a:t>
            </a:r>
            <a:r>
              <a:rPr kumimoji="0" lang="es-AR" b="0" i="0" u="none" strike="noStrike" cap="none" normalizeH="0" baseline="0" dirty="0" smtClean="0">
                <a:ln>
                  <a:noFill/>
                </a:ln>
                <a:solidFill>
                  <a:srgbClr val="333333"/>
                </a:solidFill>
                <a:effectLst/>
                <a:latin typeface="Calibri"/>
                <a:ea typeface="Calibri" pitchFamily="34" charset="0"/>
                <a:cs typeface="Arial" pitchFamily="34" charset="0"/>
              </a:rPr>
              <a:t>ó</a:t>
            </a:r>
            <a:r>
              <a:rPr kumimoji="0" lang="es-AR" b="0" i="0" u="none" strike="noStrike" cap="none" normalizeH="0" baseline="0" dirty="0" smtClean="0">
                <a:ln>
                  <a:noFill/>
                </a:ln>
                <a:solidFill>
                  <a:srgbClr val="333333"/>
                </a:solidFill>
                <a:effectLst/>
                <a:latin typeface="Arial" pitchFamily="34" charset="0"/>
                <a:ea typeface="Calibri" pitchFamily="34" charset="0"/>
                <a:cs typeface="Arial" pitchFamily="34" charset="0"/>
              </a:rPr>
              <a:t> un agudo esp</a:t>
            </a:r>
            <a:r>
              <a:rPr kumimoji="0" lang="es-AR" b="0" i="0" u="none" strike="noStrike" cap="none" normalizeH="0" baseline="0" dirty="0" smtClean="0">
                <a:ln>
                  <a:noFill/>
                </a:ln>
                <a:solidFill>
                  <a:srgbClr val="333333"/>
                </a:solidFill>
                <a:effectLst/>
                <a:latin typeface="Calibri"/>
                <a:ea typeface="Calibri" pitchFamily="34" charset="0"/>
                <a:cs typeface="Arial" pitchFamily="34" charset="0"/>
              </a:rPr>
              <a:t>í</a:t>
            </a:r>
            <a:r>
              <a:rPr kumimoji="0" lang="es-AR" b="0" i="0" u="none" strike="noStrike" cap="none" normalizeH="0" baseline="0" dirty="0" smtClean="0">
                <a:ln>
                  <a:noFill/>
                </a:ln>
                <a:solidFill>
                  <a:srgbClr val="333333"/>
                </a:solidFill>
                <a:effectLst/>
                <a:latin typeface="Arial" pitchFamily="34" charset="0"/>
                <a:ea typeface="Calibri" pitchFamily="34" charset="0"/>
                <a:cs typeface="Arial" pitchFamily="34" charset="0"/>
              </a:rPr>
              <a:t>ritu de observaci</a:t>
            </a:r>
            <a:r>
              <a:rPr kumimoji="0" lang="es-AR" b="0" i="0" u="none" strike="noStrike" cap="none" normalizeH="0" baseline="0" dirty="0" smtClean="0">
                <a:ln>
                  <a:noFill/>
                </a:ln>
                <a:solidFill>
                  <a:srgbClr val="333333"/>
                </a:solidFill>
                <a:effectLst/>
                <a:latin typeface="Calibri"/>
                <a:ea typeface="Calibri" pitchFamily="34" charset="0"/>
                <a:cs typeface="Arial" pitchFamily="34" charset="0"/>
              </a:rPr>
              <a:t>ó</a:t>
            </a:r>
            <a:r>
              <a:rPr kumimoji="0" lang="es-AR" b="0" i="0" u="none" strike="noStrike" cap="none" normalizeH="0" baseline="0" dirty="0" smtClean="0">
                <a:ln>
                  <a:noFill/>
                </a:ln>
                <a:solidFill>
                  <a:srgbClr val="333333"/>
                </a:solidFill>
                <a:effectLst/>
                <a:latin typeface="Arial" pitchFamily="34" charset="0"/>
                <a:ea typeface="Calibri" pitchFamily="34" charset="0"/>
                <a:cs typeface="Arial" pitchFamily="34" charset="0"/>
              </a:rPr>
              <a:t>n, capacidad inventiva y una habilidad especial en la descripci</a:t>
            </a:r>
            <a:r>
              <a:rPr kumimoji="0" lang="es-AR" b="0" i="0" u="none" strike="noStrike" cap="none" normalizeH="0" baseline="0" dirty="0" smtClean="0">
                <a:ln>
                  <a:noFill/>
                </a:ln>
                <a:solidFill>
                  <a:srgbClr val="333333"/>
                </a:solidFill>
                <a:effectLst/>
                <a:latin typeface="Calibri"/>
                <a:ea typeface="Calibri" pitchFamily="34" charset="0"/>
                <a:cs typeface="Arial" pitchFamily="34" charset="0"/>
              </a:rPr>
              <a:t>ó</a:t>
            </a:r>
            <a:r>
              <a:rPr kumimoji="0" lang="es-AR" b="0" i="0" u="none" strike="noStrike" cap="none" normalizeH="0" baseline="0" dirty="0" smtClean="0">
                <a:ln>
                  <a:noFill/>
                </a:ln>
                <a:solidFill>
                  <a:srgbClr val="333333"/>
                </a:solidFill>
                <a:effectLst/>
                <a:latin typeface="Arial" pitchFamily="34" charset="0"/>
                <a:ea typeface="Calibri" pitchFamily="34" charset="0"/>
                <a:cs typeface="Arial" pitchFamily="34" charset="0"/>
              </a:rPr>
              <a:t>n de tipos caracter</a:t>
            </a:r>
            <a:r>
              <a:rPr kumimoji="0" lang="es-AR" b="0" i="0" u="none" strike="noStrike" cap="none" normalizeH="0" baseline="0" dirty="0" smtClean="0">
                <a:ln>
                  <a:noFill/>
                </a:ln>
                <a:solidFill>
                  <a:srgbClr val="333333"/>
                </a:solidFill>
                <a:effectLst/>
                <a:latin typeface="Calibri"/>
                <a:ea typeface="Calibri" pitchFamily="34" charset="0"/>
                <a:cs typeface="Arial" pitchFamily="34" charset="0"/>
              </a:rPr>
              <a:t>í</a:t>
            </a:r>
            <a:r>
              <a:rPr kumimoji="0" lang="es-AR" b="0" i="0" u="none" strike="noStrike" cap="none" normalizeH="0" baseline="0" dirty="0" smtClean="0">
                <a:ln>
                  <a:noFill/>
                </a:ln>
                <a:solidFill>
                  <a:srgbClr val="333333"/>
                </a:solidFill>
                <a:effectLst/>
                <a:latin typeface="Arial" pitchFamily="34" charset="0"/>
                <a:ea typeface="Calibri" pitchFamily="34" charset="0"/>
                <a:cs typeface="Arial" pitchFamily="34" charset="0"/>
              </a:rPr>
              <a:t>sticos de oficiales y muchachos inspirados en la realidad inmediata. El estilo r</a:t>
            </a:r>
            <a:r>
              <a:rPr kumimoji="0" lang="es-AR" b="0" i="0" u="none" strike="noStrike" cap="none" normalizeH="0" baseline="0" dirty="0" smtClean="0">
                <a:ln>
                  <a:noFill/>
                </a:ln>
                <a:solidFill>
                  <a:srgbClr val="333333"/>
                </a:solidFill>
                <a:effectLst/>
                <a:latin typeface="Calibri"/>
                <a:ea typeface="Calibri" pitchFamily="34" charset="0"/>
                <a:cs typeface="Arial" pitchFamily="34" charset="0"/>
              </a:rPr>
              <a:t>á</a:t>
            </a:r>
            <a:r>
              <a:rPr kumimoji="0" lang="es-AR" b="0" i="0" u="none" strike="noStrike" cap="none" normalizeH="0" baseline="0" dirty="0" smtClean="0">
                <a:ln>
                  <a:noFill/>
                </a:ln>
                <a:solidFill>
                  <a:srgbClr val="333333"/>
                </a:solidFill>
                <a:effectLst/>
                <a:latin typeface="Arial" pitchFamily="34" charset="0"/>
                <a:ea typeface="Calibri" pitchFamily="34" charset="0"/>
                <a:cs typeface="Arial" pitchFamily="34" charset="0"/>
              </a:rPr>
              <a:t>pido y escueto, el tono rudo y frecuentemente c</a:t>
            </a:r>
            <a:r>
              <a:rPr kumimoji="0" lang="es-AR" b="0" i="0" u="none" strike="noStrike" cap="none" normalizeH="0" baseline="0" dirty="0" smtClean="0">
                <a:ln>
                  <a:noFill/>
                </a:ln>
                <a:solidFill>
                  <a:srgbClr val="333333"/>
                </a:solidFill>
                <a:effectLst/>
                <a:latin typeface="Calibri"/>
                <a:ea typeface="Calibri" pitchFamily="34" charset="0"/>
                <a:cs typeface="Arial" pitchFamily="34" charset="0"/>
              </a:rPr>
              <a:t>í</a:t>
            </a:r>
            <a:r>
              <a:rPr kumimoji="0" lang="es-AR" b="0" i="0" u="none" strike="noStrike" cap="none" normalizeH="0" baseline="0" dirty="0" smtClean="0">
                <a:ln>
                  <a:noFill/>
                </a:ln>
                <a:solidFill>
                  <a:srgbClr val="333333"/>
                </a:solidFill>
                <a:effectLst/>
                <a:latin typeface="Arial" pitchFamily="34" charset="0"/>
                <a:ea typeface="Calibri" pitchFamily="34" charset="0"/>
                <a:cs typeface="Arial" pitchFamily="34" charset="0"/>
              </a:rPr>
              <a:t>nico, y el crudo realismo que preanuncia los de Stephen </a:t>
            </a:r>
            <a:r>
              <a:rPr kumimoji="0" lang="es-AR" b="0" i="0" u="none" strike="noStrike" cap="none" normalizeH="0" baseline="0" dirty="0" err="1" smtClean="0">
                <a:ln>
                  <a:noFill/>
                </a:ln>
                <a:solidFill>
                  <a:srgbClr val="333333"/>
                </a:solidFill>
                <a:effectLst/>
                <a:latin typeface="Arial" pitchFamily="34" charset="0"/>
                <a:ea typeface="Calibri" pitchFamily="34" charset="0"/>
                <a:cs typeface="Arial" pitchFamily="34" charset="0"/>
              </a:rPr>
              <a:t>Crane</a:t>
            </a:r>
            <a:r>
              <a:rPr kumimoji="0" lang="es-AR" b="0" i="0" u="none" strike="noStrike" cap="none" normalizeH="0" baseline="0" dirty="0" smtClean="0">
                <a:ln>
                  <a:noFill/>
                </a:ln>
                <a:solidFill>
                  <a:srgbClr val="333333"/>
                </a:solidFill>
                <a:effectLst/>
                <a:latin typeface="Arial" pitchFamily="34" charset="0"/>
                <a:ea typeface="Calibri" pitchFamily="34" charset="0"/>
                <a:cs typeface="Arial" pitchFamily="34" charset="0"/>
              </a:rPr>
              <a:t> y</a:t>
            </a:r>
            <a:r>
              <a:rPr kumimoji="0" lang="es-AR" b="0"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s-AR" b="0" i="0" u="sng" strike="noStrike" cap="none" normalizeH="0" baseline="0" dirty="0" err="1" smtClean="0">
                <a:ln>
                  <a:noFill/>
                </a:ln>
                <a:solidFill>
                  <a:srgbClr val="258CB0"/>
                </a:solidFill>
                <a:effectLst/>
                <a:latin typeface="Arial" pitchFamily="34" charset="0"/>
                <a:ea typeface="Calibri" pitchFamily="34" charset="0"/>
                <a:cs typeface="Arial" pitchFamily="34" charset="0"/>
                <a:hlinkClick r:id="rId2"/>
              </a:rPr>
              <a:t>Ernest</a:t>
            </a:r>
            <a:r>
              <a:rPr kumimoji="0" lang="es-AR" b="0" i="0" u="sng" strike="noStrike" cap="none" normalizeH="0" baseline="0" dirty="0" smtClean="0">
                <a:ln>
                  <a:noFill/>
                </a:ln>
                <a:solidFill>
                  <a:srgbClr val="258CB0"/>
                </a:solidFill>
                <a:effectLst/>
                <a:latin typeface="Arial" pitchFamily="34" charset="0"/>
                <a:ea typeface="Calibri" pitchFamily="34" charset="0"/>
                <a:cs typeface="Arial" pitchFamily="34" charset="0"/>
                <a:hlinkClick r:id="rId2"/>
              </a:rPr>
              <a:t> Hemingway</a:t>
            </a:r>
            <a:r>
              <a:rPr kumimoji="0" lang="es-AR" b="0"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s-AR" b="0" i="0" u="none" strike="noStrike" cap="none" normalizeH="0" baseline="0" dirty="0" smtClean="0">
                <a:ln>
                  <a:noFill/>
                </a:ln>
                <a:solidFill>
                  <a:srgbClr val="333333"/>
                </a:solidFill>
                <a:effectLst/>
                <a:latin typeface="Arial" pitchFamily="34" charset="0"/>
                <a:ea typeface="Calibri" pitchFamily="34" charset="0"/>
                <a:cs typeface="Arial" pitchFamily="34" charset="0"/>
              </a:rPr>
              <a:t>ofrecen un sabor de experiencia vivida, con matices de an</a:t>
            </a:r>
            <a:r>
              <a:rPr kumimoji="0" lang="es-AR" b="0" i="0" u="none" strike="noStrike" cap="none" normalizeH="0" baseline="0" dirty="0" smtClean="0">
                <a:ln>
                  <a:noFill/>
                </a:ln>
                <a:solidFill>
                  <a:srgbClr val="333333"/>
                </a:solidFill>
                <a:effectLst/>
                <a:latin typeface="Calibri"/>
                <a:ea typeface="Calibri" pitchFamily="34" charset="0"/>
                <a:cs typeface="Arial" pitchFamily="34" charset="0"/>
              </a:rPr>
              <a:t>é</a:t>
            </a:r>
            <a:r>
              <a:rPr kumimoji="0" lang="es-AR" b="0" i="0" u="none" strike="noStrike" cap="none" normalizeH="0" baseline="0" dirty="0" smtClean="0">
                <a:ln>
                  <a:noFill/>
                </a:ln>
                <a:solidFill>
                  <a:srgbClr val="333333"/>
                </a:solidFill>
                <a:effectLst/>
                <a:latin typeface="Arial" pitchFamily="34" charset="0"/>
                <a:ea typeface="Calibri" pitchFamily="34" charset="0"/>
                <a:cs typeface="Arial" pitchFamily="34" charset="0"/>
              </a:rPr>
              <a:t>cdota narrada bajo las tiendas de un campamento de soldados en el curso de las prolongadas velas nocturnas.</a:t>
            </a:r>
            <a:endParaRPr kumimoji="0" lang="es-AR"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3000364" y="0"/>
            <a:ext cx="3143272" cy="523220"/>
          </a:xfrm>
          <a:prstGeom prst="rect">
            <a:avLst/>
          </a:prstGeom>
        </p:spPr>
        <p:txBody>
          <a:bodyPr wrap="square">
            <a:spAutoFit/>
          </a:bodyPr>
          <a:lstStyle/>
          <a:p>
            <a:pPr lvl="0" algn="just" fontAlgn="base">
              <a:spcBef>
                <a:spcPct val="0"/>
              </a:spcBef>
              <a:spcAft>
                <a:spcPct val="0"/>
              </a:spcAft>
            </a:pPr>
            <a:r>
              <a:rPr lang="es-AR" sz="2800" b="1" dirty="0" smtClean="0">
                <a:solidFill>
                  <a:srgbClr val="222222"/>
                </a:solidFill>
                <a:latin typeface="Edwardian Script ITC" pitchFamily="66" charset="0"/>
                <a:ea typeface="Calibri" pitchFamily="34" charset="0"/>
                <a:cs typeface="Arial" pitchFamily="34" charset="0"/>
              </a:rPr>
              <a:t>Joseph </a:t>
            </a:r>
            <a:r>
              <a:rPr lang="es-AR" sz="2800" b="1" dirty="0" err="1" smtClean="0">
                <a:solidFill>
                  <a:srgbClr val="222222"/>
                </a:solidFill>
                <a:latin typeface="Edwardian Script ITC" pitchFamily="66" charset="0"/>
                <a:ea typeface="Calibri" pitchFamily="34" charset="0"/>
                <a:cs typeface="Arial" pitchFamily="34" charset="0"/>
              </a:rPr>
              <a:t>Rudyard</a:t>
            </a:r>
            <a:r>
              <a:rPr lang="es-AR" sz="2800" b="1" dirty="0" smtClean="0">
                <a:solidFill>
                  <a:srgbClr val="222222"/>
                </a:solidFill>
                <a:latin typeface="Edwardian Script ITC" pitchFamily="66" charset="0"/>
                <a:ea typeface="Calibri" pitchFamily="34" charset="0"/>
                <a:cs typeface="Arial" pitchFamily="34" charset="0"/>
              </a:rPr>
              <a:t> </a:t>
            </a:r>
            <a:r>
              <a:rPr lang="es-AR" sz="2800" b="1" dirty="0" err="1" smtClean="0">
                <a:solidFill>
                  <a:srgbClr val="222222"/>
                </a:solidFill>
                <a:latin typeface="Edwardian Script ITC" pitchFamily="66" charset="0"/>
                <a:ea typeface="Calibri" pitchFamily="34" charset="0"/>
                <a:cs typeface="Arial" pitchFamily="34" charset="0"/>
              </a:rPr>
              <a:t>Kipling</a:t>
            </a:r>
            <a:endParaRPr lang="es-AR" sz="2800" dirty="0" smtClean="0">
              <a:latin typeface="Edwardian Script ITC" pitchFamily="66"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57422" y="2143116"/>
            <a:ext cx="3357586" cy="923330"/>
          </a:xfrm>
          <a:prstGeom prst="rect">
            <a:avLst/>
          </a:prstGeom>
        </p:spPr>
        <p:txBody>
          <a:bodyPr wrap="square">
            <a:spAutoFit/>
          </a:bodyPr>
          <a:lstStyle/>
          <a:p>
            <a:r>
              <a:rPr lang="pt-BR" sz="5400" b="1" dirty="0" smtClean="0">
                <a:latin typeface="Edwardian Script ITC" pitchFamily="66" charset="0"/>
              </a:rPr>
              <a:t>Borges, escritor</a:t>
            </a:r>
            <a:endParaRPr lang="es-AR" sz="5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2672123"/>
            <a:ext cx="9144000" cy="40011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09" name="Rectangle 1"/>
          <p:cNvSpPr>
            <a:spLocks noChangeArrowheads="1"/>
          </p:cNvSpPr>
          <p:nvPr/>
        </p:nvSpPr>
        <p:spPr bwMode="auto">
          <a:xfrm>
            <a:off x="0" y="2806322"/>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rgbClr val="222222"/>
                </a:solidFill>
                <a:effectLst/>
                <a:latin typeface="Arial" pitchFamily="34" charset="0"/>
                <a:ea typeface="Calibri" pitchFamily="34"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es-AR" dirty="0" smtClean="0">
              <a:solidFill>
                <a:srgbClr val="222222"/>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b="0" i="0" u="none" strike="noStrike" cap="none" normalizeH="0" baseline="0" dirty="0" smtClean="0">
              <a:ln>
                <a:noFill/>
              </a:ln>
              <a:solidFill>
                <a:srgbClr val="222222"/>
              </a:solidFill>
              <a:effectLst/>
              <a:latin typeface="Arial" pitchFamily="34" charset="0"/>
              <a:ea typeface="Calibri" pitchFamily="34" charset="0"/>
              <a:cs typeface="Arial" pitchFamily="34" charset="0"/>
            </a:endParaRPr>
          </a:p>
        </p:txBody>
      </p:sp>
      <p:sp>
        <p:nvSpPr>
          <p:cNvPr id="4" name="3 Rectángulo"/>
          <p:cNvSpPr/>
          <p:nvPr/>
        </p:nvSpPr>
        <p:spPr>
          <a:xfrm>
            <a:off x="2571736" y="0"/>
            <a:ext cx="4000528" cy="954107"/>
          </a:xfrm>
          <a:prstGeom prst="rect">
            <a:avLst/>
          </a:prstGeom>
        </p:spPr>
        <p:txBody>
          <a:bodyPr wrap="square">
            <a:spAutoFit/>
          </a:bodyPr>
          <a:lstStyle/>
          <a:p>
            <a:pPr lvl="0" algn="ctr" fontAlgn="base">
              <a:spcBef>
                <a:spcPct val="0"/>
              </a:spcBef>
              <a:spcAft>
                <a:spcPct val="0"/>
              </a:spcAft>
            </a:pPr>
            <a:r>
              <a:rPr lang="es-AR" sz="2800" b="1" dirty="0" smtClean="0">
                <a:latin typeface="Edwardian Script ITC" pitchFamily="66" charset="0"/>
                <a:cs typeface="Arial" pitchFamily="34" charset="0"/>
              </a:rPr>
              <a:t>   </a:t>
            </a:r>
          </a:p>
          <a:p>
            <a:pPr lvl="0" algn="ctr" fontAlgn="base">
              <a:spcBef>
                <a:spcPct val="0"/>
              </a:spcBef>
              <a:spcAft>
                <a:spcPct val="0"/>
              </a:spcAft>
            </a:pPr>
            <a:r>
              <a:rPr lang="es-AR" sz="2800" b="1" dirty="0" smtClean="0">
                <a:latin typeface="Edwardian Script ITC" pitchFamily="66" charset="0"/>
                <a:cs typeface="Arial" pitchFamily="34" charset="0"/>
              </a:rPr>
              <a:t>El Cautivo de  Jorge  Luis Borges</a:t>
            </a:r>
          </a:p>
        </p:txBody>
      </p:sp>
      <p:sp>
        <p:nvSpPr>
          <p:cNvPr id="5" name="4 Rectángulo"/>
          <p:cNvSpPr/>
          <p:nvPr/>
        </p:nvSpPr>
        <p:spPr>
          <a:xfrm>
            <a:off x="0" y="1214422"/>
            <a:ext cx="9144000" cy="4524315"/>
          </a:xfrm>
          <a:prstGeom prst="rect">
            <a:avLst/>
          </a:prstGeom>
        </p:spPr>
        <p:txBody>
          <a:bodyPr wrap="square">
            <a:spAutoFit/>
          </a:bodyPr>
          <a:lstStyle/>
          <a:p>
            <a:pPr algn="just"/>
            <a:r>
              <a:rPr lang="es-AR" dirty="0" smtClean="0">
                <a:latin typeface="Arial" pitchFamily="34" charset="0"/>
                <a:cs typeface="Arial" pitchFamily="34" charset="0"/>
              </a:rPr>
              <a:t>En Junín o en </a:t>
            </a:r>
            <a:r>
              <a:rPr lang="es-AR" dirty="0" err="1" smtClean="0">
                <a:latin typeface="Arial" pitchFamily="34" charset="0"/>
                <a:cs typeface="Arial" pitchFamily="34" charset="0"/>
              </a:rPr>
              <a:t>Tapalqué</a:t>
            </a:r>
            <a:r>
              <a:rPr lang="es-AR" dirty="0" smtClean="0">
                <a:latin typeface="Arial" pitchFamily="34" charset="0"/>
                <a:cs typeface="Arial" pitchFamily="34" charset="0"/>
              </a:rPr>
              <a:t> refieren la historia. Un chico desapareció después de un malón; se dijo que lo habían robado los indios. Sus padres lo buscaron inútilmente; al cabo de los años, un soldado que venía de tierra adentro les habló de un indio de ojos celestes que bien podía ser su hijo. Dieron al fin con él (la crónica ha perdido las circunstancias y no quiero inventar lo que no sé) y creyeron reconocerlo. El hombre, trabajado por el desierto y por la vida bárbara, ya no sabía oír las palabras de la lengua natal, pero se dejó conducir, indiferente y dócil, hasta la casa. Ahí se detuvo, tal vez porque los otros se detuvieron. Miró la puerta, como sin entenderla. De pronto bajó la cabeza, gritó, atravesó corriendo el zaguán y los dos largos patios y se metió en la cocina. Sin vacilar, hundió el brazo en la ennegrecida campana y sacó el cuchillito de mango de asta que había escondido ahí, cuando chico. Los ojos le brillaron de alegría y los padres lloraron porque habían encontrado al hijo. Acaso a este recuerdo siguieron otros, pero el indio no podía vivir entre paredes y un día fue a buscar su desierto. Yo querría saber qué sintió en aquel instante de vértigo en que el pasado y el presente se confundieron; yo querría saber si el hijo perdido renació y murió en aquel éxtasis o si alcanzó a reconocer, siquiera como una criatura o un perro, los padres y la casa.</a:t>
            </a:r>
            <a:endParaRPr lang="es-AR" dirty="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Resultado de imagen para el cautivo de jorge luis borges pd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44036" name="Picture 4" descr="Imagen relacionad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dirty="0"/>
          </a:p>
        </p:txBody>
      </p:sp>
      <p:sp>
        <p:nvSpPr>
          <p:cNvPr id="3" name="2 Subtítulo"/>
          <p:cNvSpPr>
            <a:spLocks noGrp="1"/>
          </p:cNvSpPr>
          <p:nvPr>
            <p:ph type="subTitle" idx="1"/>
          </p:nvPr>
        </p:nvSpPr>
        <p:spPr/>
        <p:txBody>
          <a:bodyPr/>
          <a:lstStyle/>
          <a:p>
            <a:endParaRPr lang="es-ES"/>
          </a:p>
        </p:txBody>
      </p:sp>
      <p:pic>
        <p:nvPicPr>
          <p:cNvPr id="4" name="Picture 4" descr="Tap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Rectángulo"/>
          <p:cNvSpPr/>
          <p:nvPr/>
        </p:nvSpPr>
        <p:spPr>
          <a:xfrm>
            <a:off x="3071802" y="1500174"/>
            <a:ext cx="3736920" cy="584775"/>
          </a:xfrm>
          <a:prstGeom prst="rect">
            <a:avLst/>
          </a:prstGeom>
        </p:spPr>
        <p:txBody>
          <a:bodyPr wrap="none">
            <a:spAutoFit/>
          </a:bodyPr>
          <a:lstStyle/>
          <a:p>
            <a:r>
              <a:rPr lang="es-AR" sz="3200" b="1" dirty="0" smtClean="0">
                <a:latin typeface="Edwardian Script ITC" pitchFamily="66" charset="0"/>
              </a:rPr>
              <a:t>El libro de los seres imaginarios</a:t>
            </a:r>
            <a:endParaRPr lang="es-AR" sz="3200" b="1" dirty="0">
              <a:latin typeface="Edwardian Script ITC" pitchFamily="66" charset="0"/>
            </a:endParaRPr>
          </a:p>
        </p:txBody>
      </p:sp>
      <p:sp>
        <p:nvSpPr>
          <p:cNvPr id="8" name="7 Rectángulo"/>
          <p:cNvSpPr/>
          <p:nvPr/>
        </p:nvSpPr>
        <p:spPr>
          <a:xfrm>
            <a:off x="1857356" y="2071678"/>
            <a:ext cx="5357850" cy="523220"/>
          </a:xfrm>
          <a:prstGeom prst="rect">
            <a:avLst/>
          </a:prstGeom>
        </p:spPr>
        <p:txBody>
          <a:bodyPr wrap="square">
            <a:spAutoFit/>
          </a:bodyPr>
          <a:lstStyle/>
          <a:p>
            <a:r>
              <a:rPr lang="pt-BR" sz="2800" b="1" dirty="0" smtClean="0">
                <a:latin typeface="Edwardian Script ITC" pitchFamily="66" charset="0"/>
              </a:rPr>
              <a:t>        Jorge Luis Borges - </a:t>
            </a:r>
            <a:r>
              <a:rPr lang="pt-BR" sz="2800" b="1" dirty="0" err="1" smtClean="0">
                <a:latin typeface="Edwardian Script ITC" pitchFamily="66" charset="0"/>
              </a:rPr>
              <a:t>Margarita</a:t>
            </a:r>
            <a:r>
              <a:rPr lang="pt-BR" sz="2800" b="1" dirty="0" smtClean="0">
                <a:latin typeface="Edwardian Script ITC" pitchFamily="66" charset="0"/>
              </a:rPr>
              <a:t> </a:t>
            </a:r>
            <a:r>
              <a:rPr lang="pt-BR" sz="2800" b="1" dirty="0" err="1" smtClean="0">
                <a:latin typeface="Edwardian Script ITC" pitchFamily="66" charset="0"/>
              </a:rPr>
              <a:t>Guerrero</a:t>
            </a:r>
            <a:r>
              <a:rPr lang="pt-BR" sz="2800" b="1" dirty="0" smtClean="0">
                <a:latin typeface="Edwardian Script ITC" pitchFamily="66" charset="0"/>
              </a:rPr>
              <a:t> </a:t>
            </a:r>
            <a:endParaRPr lang="es-AR" sz="2800" b="1" dirty="0">
              <a:latin typeface="Edwardian Script ITC" pitchFamily="66" charset="0"/>
            </a:endParaRPr>
          </a:p>
        </p:txBody>
      </p:sp>
    </p:spTree>
    <p:extLst>
      <p:ext uri="{BB962C8B-B14F-4D97-AF65-F5344CB8AC3E}">
        <p14:creationId xmlns:p14="http://schemas.microsoft.com/office/powerpoint/2010/main" xmlns="" val="2346173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
            <a:ext cx="9144000" cy="646331"/>
          </a:xfrm>
          <a:prstGeom prst="rect">
            <a:avLst/>
          </a:prstGeom>
        </p:spPr>
        <p:txBody>
          <a:bodyPr wrap="square">
            <a:spAutoFit/>
          </a:bodyPr>
          <a:lstStyle/>
          <a:p>
            <a:r>
              <a:rPr lang="es-AR" dirty="0" smtClean="0"/>
              <a:t/>
            </a:r>
            <a:br>
              <a:rPr lang="es-AR" dirty="0" smtClean="0"/>
            </a:br>
            <a:endParaRPr lang="es-AR" dirty="0"/>
          </a:p>
        </p:txBody>
      </p:sp>
      <p:sp>
        <p:nvSpPr>
          <p:cNvPr id="5" name="4 Rectángulo"/>
          <p:cNvSpPr/>
          <p:nvPr/>
        </p:nvSpPr>
        <p:spPr>
          <a:xfrm>
            <a:off x="2357422" y="2143116"/>
            <a:ext cx="3929058" cy="369332"/>
          </a:xfrm>
          <a:prstGeom prst="rect">
            <a:avLst/>
          </a:prstGeom>
        </p:spPr>
        <p:txBody>
          <a:bodyPr wrap="square">
            <a:spAutoFit/>
          </a:bodyPr>
          <a:lstStyle/>
          <a:p>
            <a:endParaRPr lang="es-AR" dirty="0">
              <a:latin typeface="Arial" pitchFamily="34" charset="0"/>
              <a:cs typeface="Arial" pitchFamily="34" charset="0"/>
            </a:endParaRPr>
          </a:p>
        </p:txBody>
      </p:sp>
      <p:sp>
        <p:nvSpPr>
          <p:cNvPr id="6" name="5 Rectángulo"/>
          <p:cNvSpPr/>
          <p:nvPr/>
        </p:nvSpPr>
        <p:spPr>
          <a:xfrm>
            <a:off x="2214546" y="2714620"/>
            <a:ext cx="3143272" cy="646331"/>
          </a:xfrm>
          <a:prstGeom prst="rect">
            <a:avLst/>
          </a:prstGeom>
        </p:spPr>
        <p:txBody>
          <a:bodyPr wrap="square">
            <a:spAutoFit/>
          </a:bodyPr>
          <a:lstStyle/>
          <a:p>
            <a:r>
              <a:rPr lang="es-AR" sz="3600" b="1" dirty="0" smtClean="0">
                <a:latin typeface="Edwardian Script ITC" pitchFamily="66" charset="0"/>
              </a:rPr>
              <a:t>Diecisiete </a:t>
            </a:r>
            <a:r>
              <a:rPr lang="es-AR" sz="3600" b="1" dirty="0" err="1" smtClean="0">
                <a:latin typeface="Edwardian Script ITC" pitchFamily="66" charset="0"/>
              </a:rPr>
              <a:t>Haiku</a:t>
            </a:r>
            <a:endParaRPr lang="es-AR" sz="3600" b="1" dirty="0">
              <a:latin typeface="Edwardian Script ITC" pitchFamily="66" charset="0"/>
            </a:endParaRPr>
          </a:p>
        </p:txBody>
      </p:sp>
      <p:pic>
        <p:nvPicPr>
          <p:cNvPr id="8" name="Picture 3" descr="C:\Users\usuario\Desktop\SILVINA\haiku_by_kitsunebarapp.jpg"/>
          <p:cNvPicPr>
            <a:picLocks noChangeAspect="1" noChangeArrowheads="1"/>
          </p:cNvPicPr>
          <p:nvPr/>
        </p:nvPicPr>
        <p:blipFill>
          <a:blip r:embed="rId2" cstate="print"/>
          <a:srcRect/>
          <a:stretch>
            <a:fillRect/>
          </a:stretch>
        </p:blipFill>
        <p:spPr bwMode="auto">
          <a:xfrm>
            <a:off x="5715008" y="0"/>
            <a:ext cx="3857620" cy="6858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
            <a:ext cx="9144000" cy="7017306"/>
          </a:xfrm>
          <a:prstGeom prst="rect">
            <a:avLst/>
          </a:prstGeom>
        </p:spPr>
        <p:txBody>
          <a:bodyPr wrap="square">
            <a:spAutoFit/>
          </a:bodyPr>
          <a:lstStyle/>
          <a:p>
            <a:r>
              <a:rPr lang="es-AR" b="1" dirty="0" smtClean="0">
                <a:latin typeface="Arial" pitchFamily="34" charset="0"/>
                <a:cs typeface="Arial" pitchFamily="34" charset="0"/>
              </a:rPr>
              <a:t>1</a:t>
            </a: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Algo me han dicho</a:t>
            </a:r>
            <a:br>
              <a:rPr lang="es-AR" dirty="0" smtClean="0">
                <a:latin typeface="Arial" pitchFamily="34" charset="0"/>
                <a:cs typeface="Arial" pitchFamily="34" charset="0"/>
              </a:rPr>
            </a:br>
            <a:r>
              <a:rPr lang="es-AR" dirty="0" smtClean="0">
                <a:latin typeface="Arial" pitchFamily="34" charset="0"/>
                <a:cs typeface="Arial" pitchFamily="34" charset="0"/>
              </a:rPr>
              <a:t>la tarde y la montaña.</a:t>
            </a:r>
            <a:br>
              <a:rPr lang="es-AR" dirty="0" smtClean="0">
                <a:latin typeface="Arial" pitchFamily="34" charset="0"/>
                <a:cs typeface="Arial" pitchFamily="34" charset="0"/>
              </a:rPr>
            </a:br>
            <a:r>
              <a:rPr lang="es-AR" dirty="0" smtClean="0">
                <a:latin typeface="Arial" pitchFamily="34" charset="0"/>
                <a:cs typeface="Arial" pitchFamily="34" charset="0"/>
              </a:rPr>
              <a:t>Ya lo he perdido. </a:t>
            </a:r>
            <a:br>
              <a:rPr lang="es-AR" dirty="0" smtClean="0">
                <a:latin typeface="Arial" pitchFamily="34" charset="0"/>
                <a:cs typeface="Arial" pitchFamily="34" charset="0"/>
              </a:rPr>
            </a:b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
            </a:r>
            <a:br>
              <a:rPr lang="es-AR" dirty="0" smtClean="0">
                <a:latin typeface="Arial" pitchFamily="34" charset="0"/>
                <a:cs typeface="Arial" pitchFamily="34" charset="0"/>
              </a:rPr>
            </a:br>
            <a:r>
              <a:rPr lang="es-AR" b="1" dirty="0" smtClean="0">
                <a:latin typeface="Arial" pitchFamily="34" charset="0"/>
                <a:cs typeface="Arial" pitchFamily="34" charset="0"/>
              </a:rPr>
              <a:t>2</a:t>
            </a: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La vasta noche</a:t>
            </a:r>
            <a:br>
              <a:rPr lang="es-AR" dirty="0" smtClean="0">
                <a:latin typeface="Arial" pitchFamily="34" charset="0"/>
                <a:cs typeface="Arial" pitchFamily="34" charset="0"/>
              </a:rPr>
            </a:br>
            <a:r>
              <a:rPr lang="es-AR" dirty="0" smtClean="0">
                <a:latin typeface="Arial" pitchFamily="34" charset="0"/>
                <a:cs typeface="Arial" pitchFamily="34" charset="0"/>
              </a:rPr>
              <a:t>no es ahora otra cosa</a:t>
            </a:r>
            <a:br>
              <a:rPr lang="es-AR" dirty="0" smtClean="0">
                <a:latin typeface="Arial" pitchFamily="34" charset="0"/>
                <a:cs typeface="Arial" pitchFamily="34" charset="0"/>
              </a:rPr>
            </a:br>
            <a:r>
              <a:rPr lang="es-AR" dirty="0" smtClean="0">
                <a:latin typeface="Arial" pitchFamily="34" charset="0"/>
                <a:cs typeface="Arial" pitchFamily="34" charset="0"/>
              </a:rPr>
              <a:t>que una fragancia.</a:t>
            </a:r>
            <a:br>
              <a:rPr lang="es-AR" dirty="0" smtClean="0">
                <a:latin typeface="Arial" pitchFamily="34" charset="0"/>
                <a:cs typeface="Arial" pitchFamily="34" charset="0"/>
              </a:rPr>
            </a:b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
            </a:r>
            <a:br>
              <a:rPr lang="es-AR" dirty="0" smtClean="0">
                <a:latin typeface="Arial" pitchFamily="34" charset="0"/>
                <a:cs typeface="Arial" pitchFamily="34" charset="0"/>
              </a:rPr>
            </a:br>
            <a:r>
              <a:rPr lang="es-AR" b="1" dirty="0" smtClean="0">
                <a:latin typeface="Arial" pitchFamily="34" charset="0"/>
                <a:cs typeface="Arial" pitchFamily="34" charset="0"/>
              </a:rPr>
              <a:t>3</a:t>
            </a: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¿Es o no es</a:t>
            </a:r>
            <a:br>
              <a:rPr lang="es-AR" dirty="0" smtClean="0">
                <a:latin typeface="Arial" pitchFamily="34" charset="0"/>
                <a:cs typeface="Arial" pitchFamily="34" charset="0"/>
              </a:rPr>
            </a:br>
            <a:r>
              <a:rPr lang="es-AR" dirty="0" smtClean="0">
                <a:latin typeface="Arial" pitchFamily="34" charset="0"/>
                <a:cs typeface="Arial" pitchFamily="34" charset="0"/>
              </a:rPr>
              <a:t>el sueño que olvidé</a:t>
            </a:r>
            <a:br>
              <a:rPr lang="es-AR" dirty="0" smtClean="0">
                <a:latin typeface="Arial" pitchFamily="34" charset="0"/>
                <a:cs typeface="Arial" pitchFamily="34" charset="0"/>
              </a:rPr>
            </a:br>
            <a:r>
              <a:rPr lang="es-AR" dirty="0" smtClean="0">
                <a:latin typeface="Arial" pitchFamily="34" charset="0"/>
                <a:cs typeface="Arial" pitchFamily="34" charset="0"/>
              </a:rPr>
              <a:t>antes del alba?</a:t>
            </a:r>
            <a:br>
              <a:rPr lang="es-AR" dirty="0" smtClean="0">
                <a:latin typeface="Arial" pitchFamily="34" charset="0"/>
                <a:cs typeface="Arial" pitchFamily="34" charset="0"/>
              </a:rPr>
            </a:br>
            <a:r>
              <a:rPr lang="es-AR" dirty="0" smtClean="0">
                <a:latin typeface="Arial" pitchFamily="34" charset="0"/>
                <a:cs typeface="Arial" pitchFamily="34" charset="0"/>
              </a:rPr>
              <a:t/>
            </a:r>
            <a:br>
              <a:rPr lang="es-AR" dirty="0" smtClean="0">
                <a:latin typeface="Arial" pitchFamily="34" charset="0"/>
                <a:cs typeface="Arial" pitchFamily="34" charset="0"/>
              </a:rPr>
            </a:br>
            <a:endParaRPr lang="es-AR" dirty="0" smtClean="0">
              <a:latin typeface="Arial" pitchFamily="34" charset="0"/>
              <a:cs typeface="Arial" pitchFamily="34" charset="0"/>
            </a:endParaRPr>
          </a:p>
          <a:p>
            <a:r>
              <a:rPr lang="es-AR" b="1" dirty="0" smtClean="0">
                <a:latin typeface="Arial" pitchFamily="34" charset="0"/>
                <a:cs typeface="Arial" pitchFamily="34" charset="0"/>
              </a:rPr>
              <a:t>4</a:t>
            </a: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Callan las cuerdas.</a:t>
            </a:r>
            <a:br>
              <a:rPr lang="es-AR" dirty="0" smtClean="0">
                <a:latin typeface="Arial" pitchFamily="34" charset="0"/>
                <a:cs typeface="Arial" pitchFamily="34" charset="0"/>
              </a:rPr>
            </a:br>
            <a:r>
              <a:rPr lang="es-AR" dirty="0" smtClean="0">
                <a:latin typeface="Arial" pitchFamily="34" charset="0"/>
                <a:cs typeface="Arial" pitchFamily="34" charset="0"/>
              </a:rPr>
              <a:t>La música sabía</a:t>
            </a:r>
            <a:br>
              <a:rPr lang="es-AR" dirty="0" smtClean="0">
                <a:latin typeface="Arial" pitchFamily="34" charset="0"/>
                <a:cs typeface="Arial" pitchFamily="34" charset="0"/>
              </a:rPr>
            </a:br>
            <a:r>
              <a:rPr lang="es-AR" dirty="0" smtClean="0">
                <a:latin typeface="Arial" pitchFamily="34" charset="0"/>
                <a:cs typeface="Arial" pitchFamily="34" charset="0"/>
              </a:rPr>
              <a:t>lo que yo siento.</a:t>
            </a:r>
            <a:br>
              <a:rPr lang="es-AR" dirty="0" smtClean="0">
                <a:latin typeface="Arial" pitchFamily="34" charset="0"/>
                <a:cs typeface="Arial" pitchFamily="34" charset="0"/>
              </a:rPr>
            </a:br>
            <a:r>
              <a:rPr lang="es-AR" dirty="0" smtClean="0"/>
              <a:t/>
            </a:r>
            <a:br>
              <a:rPr lang="es-AR" dirty="0" smtClean="0"/>
            </a:br>
            <a:r>
              <a:rPr lang="es-AR" dirty="0" smtClean="0"/>
              <a:t/>
            </a:r>
            <a:br>
              <a:rPr lang="es-AR" dirty="0" smtClean="0"/>
            </a:br>
            <a:endParaRPr lang="es-AR" dirty="0"/>
          </a:p>
        </p:txBody>
      </p:sp>
      <p:sp>
        <p:nvSpPr>
          <p:cNvPr id="5" name="4 Rectángulo"/>
          <p:cNvSpPr/>
          <p:nvPr/>
        </p:nvSpPr>
        <p:spPr>
          <a:xfrm>
            <a:off x="5214942" y="1"/>
            <a:ext cx="3929058" cy="6186309"/>
          </a:xfrm>
          <a:prstGeom prst="rect">
            <a:avLst/>
          </a:prstGeom>
        </p:spPr>
        <p:txBody>
          <a:bodyPr wrap="square">
            <a:spAutoFit/>
          </a:bodyPr>
          <a:lstStyle/>
          <a:p>
            <a:r>
              <a:rPr lang="es-AR" b="1" dirty="0" smtClean="0">
                <a:latin typeface="Arial" pitchFamily="34" charset="0"/>
                <a:cs typeface="Arial" pitchFamily="34" charset="0"/>
              </a:rPr>
              <a:t>5</a:t>
            </a: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Hoy no me alegran</a:t>
            </a:r>
            <a:br>
              <a:rPr lang="es-AR" dirty="0" smtClean="0">
                <a:latin typeface="Arial" pitchFamily="34" charset="0"/>
                <a:cs typeface="Arial" pitchFamily="34" charset="0"/>
              </a:rPr>
            </a:br>
            <a:r>
              <a:rPr lang="es-AR" dirty="0" smtClean="0">
                <a:latin typeface="Arial" pitchFamily="34" charset="0"/>
                <a:cs typeface="Arial" pitchFamily="34" charset="0"/>
              </a:rPr>
              <a:t>los almendros del huerto.</a:t>
            </a:r>
            <a:br>
              <a:rPr lang="es-AR" dirty="0" smtClean="0">
                <a:latin typeface="Arial" pitchFamily="34" charset="0"/>
                <a:cs typeface="Arial" pitchFamily="34" charset="0"/>
              </a:rPr>
            </a:br>
            <a:r>
              <a:rPr lang="es-AR" dirty="0" smtClean="0">
                <a:latin typeface="Arial" pitchFamily="34" charset="0"/>
                <a:cs typeface="Arial" pitchFamily="34" charset="0"/>
              </a:rPr>
              <a:t>Son tu recuerdo.</a:t>
            </a:r>
            <a:br>
              <a:rPr lang="es-AR" dirty="0" smtClean="0">
                <a:latin typeface="Arial" pitchFamily="34" charset="0"/>
                <a:cs typeface="Arial" pitchFamily="34" charset="0"/>
              </a:rPr>
            </a:b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
            </a:r>
            <a:br>
              <a:rPr lang="es-AR" dirty="0" smtClean="0">
                <a:latin typeface="Arial" pitchFamily="34" charset="0"/>
                <a:cs typeface="Arial" pitchFamily="34" charset="0"/>
              </a:rPr>
            </a:br>
            <a:r>
              <a:rPr lang="es-AR" b="1" dirty="0" smtClean="0">
                <a:latin typeface="Arial" pitchFamily="34" charset="0"/>
                <a:cs typeface="Arial" pitchFamily="34" charset="0"/>
              </a:rPr>
              <a:t>6</a:t>
            </a: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Oscuramente</a:t>
            </a:r>
            <a:br>
              <a:rPr lang="es-AR" dirty="0" smtClean="0">
                <a:latin typeface="Arial" pitchFamily="34" charset="0"/>
                <a:cs typeface="Arial" pitchFamily="34" charset="0"/>
              </a:rPr>
            </a:br>
            <a:r>
              <a:rPr lang="es-AR" dirty="0" smtClean="0">
                <a:latin typeface="Arial" pitchFamily="34" charset="0"/>
                <a:cs typeface="Arial" pitchFamily="34" charset="0"/>
              </a:rPr>
              <a:t>libros, láminas, llaves</a:t>
            </a:r>
            <a:br>
              <a:rPr lang="es-AR" dirty="0" smtClean="0">
                <a:latin typeface="Arial" pitchFamily="34" charset="0"/>
                <a:cs typeface="Arial" pitchFamily="34" charset="0"/>
              </a:rPr>
            </a:br>
            <a:r>
              <a:rPr lang="es-AR" dirty="0" smtClean="0">
                <a:latin typeface="Arial" pitchFamily="34" charset="0"/>
                <a:cs typeface="Arial" pitchFamily="34" charset="0"/>
              </a:rPr>
              <a:t>siguen mi suerte.</a:t>
            </a:r>
            <a:br>
              <a:rPr lang="es-AR" dirty="0" smtClean="0">
                <a:latin typeface="Arial" pitchFamily="34" charset="0"/>
                <a:cs typeface="Arial" pitchFamily="34" charset="0"/>
              </a:rPr>
            </a:b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
            </a:r>
            <a:br>
              <a:rPr lang="es-AR" dirty="0" smtClean="0">
                <a:latin typeface="Arial" pitchFamily="34" charset="0"/>
                <a:cs typeface="Arial" pitchFamily="34" charset="0"/>
              </a:rPr>
            </a:br>
            <a:r>
              <a:rPr lang="es-AR" b="1" dirty="0" smtClean="0">
                <a:latin typeface="Arial" pitchFamily="34" charset="0"/>
                <a:cs typeface="Arial" pitchFamily="34" charset="0"/>
              </a:rPr>
              <a:t>7</a:t>
            </a: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Desde aquel día</a:t>
            </a:r>
            <a:br>
              <a:rPr lang="es-AR" dirty="0" smtClean="0">
                <a:latin typeface="Arial" pitchFamily="34" charset="0"/>
                <a:cs typeface="Arial" pitchFamily="34" charset="0"/>
              </a:rPr>
            </a:br>
            <a:r>
              <a:rPr lang="es-AR" dirty="0" smtClean="0">
                <a:latin typeface="Arial" pitchFamily="34" charset="0"/>
                <a:cs typeface="Arial" pitchFamily="34" charset="0"/>
              </a:rPr>
              <a:t>no he movido las piezas</a:t>
            </a:r>
            <a:br>
              <a:rPr lang="es-AR" dirty="0" smtClean="0">
                <a:latin typeface="Arial" pitchFamily="34" charset="0"/>
                <a:cs typeface="Arial" pitchFamily="34" charset="0"/>
              </a:rPr>
            </a:br>
            <a:r>
              <a:rPr lang="es-AR" dirty="0" smtClean="0">
                <a:latin typeface="Arial" pitchFamily="34" charset="0"/>
                <a:cs typeface="Arial" pitchFamily="34" charset="0"/>
              </a:rPr>
              <a:t>en el tablero.</a:t>
            </a:r>
            <a:br>
              <a:rPr lang="es-AR" dirty="0" smtClean="0">
                <a:latin typeface="Arial" pitchFamily="34" charset="0"/>
                <a:cs typeface="Arial" pitchFamily="34" charset="0"/>
              </a:rPr>
            </a:b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
            </a:r>
            <a:br>
              <a:rPr lang="es-AR" dirty="0" smtClean="0">
                <a:latin typeface="Arial" pitchFamily="34" charset="0"/>
                <a:cs typeface="Arial" pitchFamily="34" charset="0"/>
              </a:rPr>
            </a:br>
            <a:r>
              <a:rPr lang="es-AR" b="1" dirty="0" smtClean="0">
                <a:latin typeface="Arial" pitchFamily="34" charset="0"/>
                <a:cs typeface="Arial" pitchFamily="34" charset="0"/>
              </a:rPr>
              <a:t>8</a:t>
            </a: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En el desierto</a:t>
            </a:r>
            <a:br>
              <a:rPr lang="es-AR" dirty="0" smtClean="0">
                <a:latin typeface="Arial" pitchFamily="34" charset="0"/>
                <a:cs typeface="Arial" pitchFamily="34" charset="0"/>
              </a:rPr>
            </a:br>
            <a:r>
              <a:rPr lang="es-AR" dirty="0" smtClean="0">
                <a:latin typeface="Arial" pitchFamily="34" charset="0"/>
                <a:cs typeface="Arial" pitchFamily="34" charset="0"/>
              </a:rPr>
              <a:t>acontece la aurora.</a:t>
            </a:r>
            <a:br>
              <a:rPr lang="es-AR" dirty="0" smtClean="0">
                <a:latin typeface="Arial" pitchFamily="34" charset="0"/>
                <a:cs typeface="Arial" pitchFamily="34" charset="0"/>
              </a:rPr>
            </a:br>
            <a:r>
              <a:rPr lang="es-AR" dirty="0" smtClean="0">
                <a:latin typeface="Arial" pitchFamily="34" charset="0"/>
                <a:cs typeface="Arial" pitchFamily="34" charset="0"/>
              </a:rPr>
              <a:t>Alguien lo sabe.</a:t>
            </a:r>
            <a:endParaRPr lang="es-AR" dirty="0">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
            <a:ext cx="9144000" cy="1200329"/>
          </a:xfrm>
          <a:prstGeom prst="rect">
            <a:avLst/>
          </a:prstGeom>
        </p:spPr>
        <p:txBody>
          <a:bodyPr wrap="square">
            <a:spAutoFit/>
          </a:bodyPr>
          <a:lstStyle/>
          <a:p>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t/>
            </a:r>
            <a:br>
              <a:rPr lang="es-AR" dirty="0" smtClean="0"/>
            </a:br>
            <a:r>
              <a:rPr lang="es-AR" dirty="0" smtClean="0"/>
              <a:t/>
            </a:r>
            <a:br>
              <a:rPr lang="es-AR" dirty="0" smtClean="0"/>
            </a:br>
            <a:endParaRPr lang="es-AR" dirty="0"/>
          </a:p>
        </p:txBody>
      </p:sp>
      <p:sp>
        <p:nvSpPr>
          <p:cNvPr id="6" name="5 Rectángulo"/>
          <p:cNvSpPr/>
          <p:nvPr/>
        </p:nvSpPr>
        <p:spPr>
          <a:xfrm>
            <a:off x="0" y="1"/>
            <a:ext cx="3286148" cy="6186309"/>
          </a:xfrm>
          <a:prstGeom prst="rect">
            <a:avLst/>
          </a:prstGeom>
        </p:spPr>
        <p:txBody>
          <a:bodyPr wrap="square">
            <a:spAutoFit/>
          </a:bodyPr>
          <a:lstStyle/>
          <a:p>
            <a:r>
              <a:rPr lang="es-AR" b="1" dirty="0" smtClean="0">
                <a:latin typeface="Arial" pitchFamily="34" charset="0"/>
                <a:cs typeface="Arial" pitchFamily="34" charset="0"/>
              </a:rPr>
              <a:t>10</a:t>
            </a: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El hombre ha muerto.</a:t>
            </a:r>
            <a:br>
              <a:rPr lang="es-AR" dirty="0" smtClean="0">
                <a:latin typeface="Arial" pitchFamily="34" charset="0"/>
                <a:cs typeface="Arial" pitchFamily="34" charset="0"/>
              </a:rPr>
            </a:br>
            <a:r>
              <a:rPr lang="es-AR" dirty="0" smtClean="0">
                <a:latin typeface="Arial" pitchFamily="34" charset="0"/>
                <a:cs typeface="Arial" pitchFamily="34" charset="0"/>
              </a:rPr>
              <a:t>La barba no lo sabe.</a:t>
            </a:r>
            <a:br>
              <a:rPr lang="es-AR" dirty="0" smtClean="0">
                <a:latin typeface="Arial" pitchFamily="34" charset="0"/>
                <a:cs typeface="Arial" pitchFamily="34" charset="0"/>
              </a:rPr>
            </a:br>
            <a:r>
              <a:rPr lang="es-AR" dirty="0" smtClean="0">
                <a:latin typeface="Arial" pitchFamily="34" charset="0"/>
                <a:cs typeface="Arial" pitchFamily="34" charset="0"/>
              </a:rPr>
              <a:t>Crecen las uñas.</a:t>
            </a:r>
            <a:br>
              <a:rPr lang="es-AR" dirty="0" smtClean="0">
                <a:latin typeface="Arial" pitchFamily="34" charset="0"/>
                <a:cs typeface="Arial" pitchFamily="34" charset="0"/>
              </a:rPr>
            </a:b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
            </a:r>
            <a:br>
              <a:rPr lang="es-AR" dirty="0" smtClean="0">
                <a:latin typeface="Arial" pitchFamily="34" charset="0"/>
                <a:cs typeface="Arial" pitchFamily="34" charset="0"/>
              </a:rPr>
            </a:br>
            <a:r>
              <a:rPr lang="es-AR" b="1" dirty="0" smtClean="0">
                <a:latin typeface="Arial" pitchFamily="34" charset="0"/>
                <a:cs typeface="Arial" pitchFamily="34" charset="0"/>
              </a:rPr>
              <a:t>11</a:t>
            </a: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Ésta es la mano</a:t>
            </a:r>
            <a:br>
              <a:rPr lang="es-AR" dirty="0" smtClean="0">
                <a:latin typeface="Arial" pitchFamily="34" charset="0"/>
                <a:cs typeface="Arial" pitchFamily="34" charset="0"/>
              </a:rPr>
            </a:br>
            <a:r>
              <a:rPr lang="es-AR" dirty="0" smtClean="0">
                <a:latin typeface="Arial" pitchFamily="34" charset="0"/>
                <a:cs typeface="Arial" pitchFamily="34" charset="0"/>
              </a:rPr>
              <a:t>que alguna vez tocaba</a:t>
            </a:r>
            <a:br>
              <a:rPr lang="es-AR" dirty="0" smtClean="0">
                <a:latin typeface="Arial" pitchFamily="34" charset="0"/>
                <a:cs typeface="Arial" pitchFamily="34" charset="0"/>
              </a:rPr>
            </a:br>
            <a:r>
              <a:rPr lang="es-AR" dirty="0" smtClean="0">
                <a:latin typeface="Arial" pitchFamily="34" charset="0"/>
                <a:cs typeface="Arial" pitchFamily="34" charset="0"/>
              </a:rPr>
              <a:t>tu cabellera.</a:t>
            </a:r>
            <a:br>
              <a:rPr lang="es-AR" dirty="0" smtClean="0">
                <a:latin typeface="Arial" pitchFamily="34" charset="0"/>
                <a:cs typeface="Arial" pitchFamily="34" charset="0"/>
              </a:rPr>
            </a:b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
            </a:r>
            <a:br>
              <a:rPr lang="es-AR" dirty="0" smtClean="0">
                <a:latin typeface="Arial" pitchFamily="34" charset="0"/>
                <a:cs typeface="Arial" pitchFamily="34" charset="0"/>
              </a:rPr>
            </a:br>
            <a:r>
              <a:rPr lang="es-AR" b="1" dirty="0" smtClean="0">
                <a:latin typeface="Arial" pitchFamily="34" charset="0"/>
                <a:cs typeface="Arial" pitchFamily="34" charset="0"/>
              </a:rPr>
              <a:t>12</a:t>
            </a: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Bajo el alero</a:t>
            </a:r>
            <a:br>
              <a:rPr lang="es-AR" dirty="0" smtClean="0">
                <a:latin typeface="Arial" pitchFamily="34" charset="0"/>
                <a:cs typeface="Arial" pitchFamily="34" charset="0"/>
              </a:rPr>
            </a:br>
            <a:r>
              <a:rPr lang="es-AR" dirty="0" smtClean="0">
                <a:latin typeface="Arial" pitchFamily="34" charset="0"/>
                <a:cs typeface="Arial" pitchFamily="34" charset="0"/>
              </a:rPr>
              <a:t>el espejo no copia</a:t>
            </a:r>
            <a:br>
              <a:rPr lang="es-AR" dirty="0" smtClean="0">
                <a:latin typeface="Arial" pitchFamily="34" charset="0"/>
                <a:cs typeface="Arial" pitchFamily="34" charset="0"/>
              </a:rPr>
            </a:br>
            <a:r>
              <a:rPr lang="es-AR" dirty="0" smtClean="0">
                <a:latin typeface="Arial" pitchFamily="34" charset="0"/>
                <a:cs typeface="Arial" pitchFamily="34" charset="0"/>
              </a:rPr>
              <a:t>más que la luna.</a:t>
            </a:r>
            <a:br>
              <a:rPr lang="es-AR" dirty="0" smtClean="0">
                <a:latin typeface="Arial" pitchFamily="34" charset="0"/>
                <a:cs typeface="Arial" pitchFamily="34" charset="0"/>
              </a:rPr>
            </a:b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
            </a:r>
            <a:br>
              <a:rPr lang="es-AR" dirty="0" smtClean="0">
                <a:latin typeface="Arial" pitchFamily="34" charset="0"/>
                <a:cs typeface="Arial" pitchFamily="34" charset="0"/>
              </a:rPr>
            </a:br>
            <a:r>
              <a:rPr lang="es-AR" b="1" dirty="0" smtClean="0">
                <a:latin typeface="Arial" pitchFamily="34" charset="0"/>
                <a:cs typeface="Arial" pitchFamily="34" charset="0"/>
              </a:rPr>
              <a:t>13</a:t>
            </a: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Bajo la luna</a:t>
            </a:r>
            <a:br>
              <a:rPr lang="es-AR" dirty="0" smtClean="0">
                <a:latin typeface="Arial" pitchFamily="34" charset="0"/>
                <a:cs typeface="Arial" pitchFamily="34" charset="0"/>
              </a:rPr>
            </a:br>
            <a:r>
              <a:rPr lang="es-AR" dirty="0" smtClean="0">
                <a:latin typeface="Arial" pitchFamily="34" charset="0"/>
                <a:cs typeface="Arial" pitchFamily="34" charset="0"/>
              </a:rPr>
              <a:t>la sombra que se alarga</a:t>
            </a:r>
            <a:br>
              <a:rPr lang="es-AR" dirty="0" smtClean="0">
                <a:latin typeface="Arial" pitchFamily="34" charset="0"/>
                <a:cs typeface="Arial" pitchFamily="34" charset="0"/>
              </a:rPr>
            </a:br>
            <a:r>
              <a:rPr lang="es-AR" dirty="0" smtClean="0">
                <a:latin typeface="Arial" pitchFamily="34" charset="0"/>
                <a:cs typeface="Arial" pitchFamily="34" charset="0"/>
              </a:rPr>
              <a:t>es una sola.</a:t>
            </a:r>
            <a:endParaRPr lang="es-AR" dirty="0">
              <a:latin typeface="Arial" pitchFamily="34" charset="0"/>
              <a:cs typeface="Arial" pitchFamily="34" charset="0"/>
            </a:endParaRPr>
          </a:p>
        </p:txBody>
      </p:sp>
      <p:sp>
        <p:nvSpPr>
          <p:cNvPr id="7" name="6 Rectángulo"/>
          <p:cNvSpPr/>
          <p:nvPr/>
        </p:nvSpPr>
        <p:spPr>
          <a:xfrm>
            <a:off x="4500562" y="0"/>
            <a:ext cx="4143404" cy="6186309"/>
          </a:xfrm>
          <a:prstGeom prst="rect">
            <a:avLst/>
          </a:prstGeom>
        </p:spPr>
        <p:txBody>
          <a:bodyPr wrap="square">
            <a:spAutoFit/>
          </a:bodyPr>
          <a:lstStyle/>
          <a:p>
            <a:r>
              <a:rPr lang="es-AR" b="1" dirty="0" smtClean="0">
                <a:latin typeface="Arial" pitchFamily="34" charset="0"/>
                <a:cs typeface="Arial" pitchFamily="34" charset="0"/>
              </a:rPr>
              <a:t>14</a:t>
            </a: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¿Es un imperio</a:t>
            </a:r>
            <a:br>
              <a:rPr lang="es-AR" dirty="0" smtClean="0">
                <a:latin typeface="Arial" pitchFamily="34" charset="0"/>
                <a:cs typeface="Arial" pitchFamily="34" charset="0"/>
              </a:rPr>
            </a:br>
            <a:r>
              <a:rPr lang="es-AR" dirty="0" smtClean="0">
                <a:latin typeface="Arial" pitchFamily="34" charset="0"/>
                <a:cs typeface="Arial" pitchFamily="34" charset="0"/>
              </a:rPr>
              <a:t>esa luz que se apaga</a:t>
            </a:r>
            <a:br>
              <a:rPr lang="es-AR" dirty="0" smtClean="0">
                <a:latin typeface="Arial" pitchFamily="34" charset="0"/>
                <a:cs typeface="Arial" pitchFamily="34" charset="0"/>
              </a:rPr>
            </a:br>
            <a:r>
              <a:rPr lang="es-AR" dirty="0" smtClean="0">
                <a:latin typeface="Arial" pitchFamily="34" charset="0"/>
                <a:cs typeface="Arial" pitchFamily="34" charset="0"/>
              </a:rPr>
              <a:t>o una luciérnaga?</a:t>
            </a:r>
            <a:br>
              <a:rPr lang="es-AR" dirty="0" smtClean="0">
                <a:latin typeface="Arial" pitchFamily="34" charset="0"/>
                <a:cs typeface="Arial" pitchFamily="34" charset="0"/>
              </a:rPr>
            </a:b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
            </a:r>
            <a:br>
              <a:rPr lang="es-AR" dirty="0" smtClean="0">
                <a:latin typeface="Arial" pitchFamily="34" charset="0"/>
                <a:cs typeface="Arial" pitchFamily="34" charset="0"/>
              </a:rPr>
            </a:br>
            <a:r>
              <a:rPr lang="es-AR" b="1" dirty="0" smtClean="0">
                <a:latin typeface="Arial" pitchFamily="34" charset="0"/>
                <a:cs typeface="Arial" pitchFamily="34" charset="0"/>
              </a:rPr>
              <a:t>15</a:t>
            </a: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La luna nueva.</a:t>
            </a:r>
            <a:br>
              <a:rPr lang="es-AR" dirty="0" smtClean="0">
                <a:latin typeface="Arial" pitchFamily="34" charset="0"/>
                <a:cs typeface="Arial" pitchFamily="34" charset="0"/>
              </a:rPr>
            </a:br>
            <a:r>
              <a:rPr lang="es-AR" dirty="0" smtClean="0">
                <a:latin typeface="Arial" pitchFamily="34" charset="0"/>
                <a:cs typeface="Arial" pitchFamily="34" charset="0"/>
              </a:rPr>
              <a:t>Ella también la mira</a:t>
            </a:r>
            <a:br>
              <a:rPr lang="es-AR" dirty="0" smtClean="0">
                <a:latin typeface="Arial" pitchFamily="34" charset="0"/>
                <a:cs typeface="Arial" pitchFamily="34" charset="0"/>
              </a:rPr>
            </a:br>
            <a:r>
              <a:rPr lang="es-AR" dirty="0" smtClean="0">
                <a:latin typeface="Arial" pitchFamily="34" charset="0"/>
                <a:cs typeface="Arial" pitchFamily="34" charset="0"/>
              </a:rPr>
              <a:t>desde otra puerta.</a:t>
            </a:r>
            <a:br>
              <a:rPr lang="es-AR" dirty="0" smtClean="0">
                <a:latin typeface="Arial" pitchFamily="34" charset="0"/>
                <a:cs typeface="Arial" pitchFamily="34" charset="0"/>
              </a:rPr>
            </a:b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
            </a:r>
            <a:br>
              <a:rPr lang="es-AR" dirty="0" smtClean="0">
                <a:latin typeface="Arial" pitchFamily="34" charset="0"/>
                <a:cs typeface="Arial" pitchFamily="34" charset="0"/>
              </a:rPr>
            </a:br>
            <a:r>
              <a:rPr lang="es-AR" b="1" dirty="0" smtClean="0">
                <a:latin typeface="Arial" pitchFamily="34" charset="0"/>
                <a:cs typeface="Arial" pitchFamily="34" charset="0"/>
              </a:rPr>
              <a:t>16</a:t>
            </a: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Lejos un trino.</a:t>
            </a:r>
            <a:br>
              <a:rPr lang="es-AR" dirty="0" smtClean="0">
                <a:latin typeface="Arial" pitchFamily="34" charset="0"/>
                <a:cs typeface="Arial" pitchFamily="34" charset="0"/>
              </a:rPr>
            </a:br>
            <a:r>
              <a:rPr lang="es-AR" dirty="0" smtClean="0">
                <a:latin typeface="Arial" pitchFamily="34" charset="0"/>
                <a:cs typeface="Arial" pitchFamily="34" charset="0"/>
              </a:rPr>
              <a:t>El ruiseñor no sabe</a:t>
            </a:r>
            <a:br>
              <a:rPr lang="es-AR" dirty="0" smtClean="0">
                <a:latin typeface="Arial" pitchFamily="34" charset="0"/>
                <a:cs typeface="Arial" pitchFamily="34" charset="0"/>
              </a:rPr>
            </a:br>
            <a:r>
              <a:rPr lang="es-AR" dirty="0" smtClean="0">
                <a:latin typeface="Arial" pitchFamily="34" charset="0"/>
                <a:cs typeface="Arial" pitchFamily="34" charset="0"/>
              </a:rPr>
              <a:t>que te consuela.</a:t>
            </a:r>
            <a:br>
              <a:rPr lang="es-AR" dirty="0" smtClean="0">
                <a:latin typeface="Arial" pitchFamily="34" charset="0"/>
                <a:cs typeface="Arial" pitchFamily="34" charset="0"/>
              </a:rPr>
            </a:b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
            </a:r>
            <a:br>
              <a:rPr lang="es-AR" dirty="0" smtClean="0">
                <a:latin typeface="Arial" pitchFamily="34" charset="0"/>
                <a:cs typeface="Arial" pitchFamily="34" charset="0"/>
              </a:rPr>
            </a:br>
            <a:r>
              <a:rPr lang="es-AR" b="1" dirty="0" smtClean="0">
                <a:latin typeface="Arial" pitchFamily="34" charset="0"/>
                <a:cs typeface="Arial" pitchFamily="34" charset="0"/>
              </a:rPr>
              <a:t>17</a:t>
            </a:r>
            <a:r>
              <a:rPr lang="es-AR" dirty="0" smtClean="0">
                <a:latin typeface="Arial" pitchFamily="34" charset="0"/>
                <a:cs typeface="Arial" pitchFamily="34" charset="0"/>
              </a:rPr>
              <a:t/>
            </a:r>
            <a:br>
              <a:rPr lang="es-AR" dirty="0" smtClean="0">
                <a:latin typeface="Arial" pitchFamily="34" charset="0"/>
                <a:cs typeface="Arial" pitchFamily="34" charset="0"/>
              </a:rPr>
            </a:br>
            <a:r>
              <a:rPr lang="es-AR" dirty="0" smtClean="0">
                <a:latin typeface="Arial" pitchFamily="34" charset="0"/>
                <a:cs typeface="Arial" pitchFamily="34" charset="0"/>
              </a:rPr>
              <a:t>La vieja mano</a:t>
            </a:r>
            <a:br>
              <a:rPr lang="es-AR" dirty="0" smtClean="0">
                <a:latin typeface="Arial" pitchFamily="34" charset="0"/>
                <a:cs typeface="Arial" pitchFamily="34" charset="0"/>
              </a:rPr>
            </a:br>
            <a:r>
              <a:rPr lang="es-AR" dirty="0" smtClean="0">
                <a:latin typeface="Arial" pitchFamily="34" charset="0"/>
                <a:cs typeface="Arial" pitchFamily="34" charset="0"/>
              </a:rPr>
              <a:t>sigue trazando versos</a:t>
            </a:r>
            <a:br>
              <a:rPr lang="es-AR" dirty="0" smtClean="0">
                <a:latin typeface="Arial" pitchFamily="34" charset="0"/>
                <a:cs typeface="Arial" pitchFamily="34" charset="0"/>
              </a:rPr>
            </a:br>
            <a:r>
              <a:rPr lang="es-AR" dirty="0" smtClean="0">
                <a:latin typeface="Arial" pitchFamily="34" charset="0"/>
                <a:cs typeface="Arial" pitchFamily="34" charset="0"/>
              </a:rPr>
              <a:t>para el olvido.</a:t>
            </a:r>
            <a:endParaRPr lang="es-AR" dirty="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sultado de imagen para JORGE LUIS BORGES HAIKU"/>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srcRect/>
          <a:stretch>
            <a:fillRect/>
          </a:stretch>
        </p:blipFill>
        <p:spPr bwMode="auto">
          <a:xfrm>
            <a:off x="0" y="0"/>
            <a:ext cx="9144000" cy="2286016"/>
          </a:xfrm>
          <a:prstGeom prst="rect">
            <a:avLst/>
          </a:prstGeom>
          <a:noFill/>
        </p:spPr>
      </p:pic>
      <p:pic>
        <p:nvPicPr>
          <p:cNvPr id="1028" name="Picture 4" descr="Resultado de imagen para dragÃ³n"/>
          <p:cNvPicPr>
            <a:picLocks noChangeAspect="1" noChangeArrowheads="1"/>
          </p:cNvPicPr>
          <p:nvPr/>
        </p:nvPicPr>
        <p:blipFill>
          <a:blip r:embed="rId3" cstate="print"/>
          <a:srcRect/>
          <a:stretch>
            <a:fillRect/>
          </a:stretch>
        </p:blipFill>
        <p:spPr bwMode="auto">
          <a:xfrm>
            <a:off x="0" y="1928802"/>
            <a:ext cx="3289471" cy="2571768"/>
          </a:xfrm>
          <a:prstGeom prst="rect">
            <a:avLst/>
          </a:prstGeom>
          <a:noFill/>
        </p:spPr>
      </p:pic>
      <p:pic>
        <p:nvPicPr>
          <p:cNvPr id="1030" name="Picture 6" descr="Imagen relacionada"/>
          <p:cNvPicPr>
            <a:picLocks noChangeAspect="1" noChangeArrowheads="1"/>
          </p:cNvPicPr>
          <p:nvPr/>
        </p:nvPicPr>
        <p:blipFill>
          <a:blip r:embed="rId4" cstate="print"/>
          <a:srcRect/>
          <a:stretch>
            <a:fillRect/>
          </a:stretch>
        </p:blipFill>
        <p:spPr bwMode="auto">
          <a:xfrm>
            <a:off x="0" y="4214794"/>
            <a:ext cx="3286116" cy="2643206"/>
          </a:xfrm>
          <a:prstGeom prst="rect">
            <a:avLst/>
          </a:prstGeom>
          <a:noFill/>
        </p:spPr>
      </p:pic>
      <p:pic>
        <p:nvPicPr>
          <p:cNvPr id="1032" name="Picture 8" descr="Resultado de imagen para arpias"/>
          <p:cNvPicPr>
            <a:picLocks noChangeAspect="1" noChangeArrowheads="1"/>
          </p:cNvPicPr>
          <p:nvPr/>
        </p:nvPicPr>
        <p:blipFill>
          <a:blip r:embed="rId5" cstate="print"/>
          <a:srcRect/>
          <a:stretch>
            <a:fillRect/>
          </a:stretch>
        </p:blipFill>
        <p:spPr bwMode="auto">
          <a:xfrm>
            <a:off x="3357554" y="1714489"/>
            <a:ext cx="2405046" cy="2643206"/>
          </a:xfrm>
          <a:prstGeom prst="rect">
            <a:avLst/>
          </a:prstGeom>
          <a:noFill/>
        </p:spPr>
      </p:pic>
      <p:sp>
        <p:nvSpPr>
          <p:cNvPr id="1034" name="AutoShape 10" descr="Resultado de imagen para ave feni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036" name="AutoShape 12" descr="Resultado de imagen para ave feni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038" name="AutoShape 14" descr="Resultado de imagen para ave feni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1040" name="Picture 16" descr="Resultado de imagen para ave fenix"/>
          <p:cNvPicPr>
            <a:picLocks noChangeAspect="1" noChangeArrowheads="1"/>
          </p:cNvPicPr>
          <p:nvPr/>
        </p:nvPicPr>
        <p:blipFill>
          <a:blip r:embed="rId6" cstate="print"/>
          <a:srcRect/>
          <a:stretch>
            <a:fillRect/>
          </a:stretch>
        </p:blipFill>
        <p:spPr bwMode="auto">
          <a:xfrm>
            <a:off x="5715008" y="1714488"/>
            <a:ext cx="3428992" cy="2571768"/>
          </a:xfrm>
          <a:prstGeom prst="rect">
            <a:avLst/>
          </a:prstGeom>
          <a:noFill/>
        </p:spPr>
      </p:pic>
      <p:pic>
        <p:nvPicPr>
          <p:cNvPr id="1042" name="Picture 18" descr="Resultado de imagen para centauro mitologia"/>
          <p:cNvPicPr>
            <a:picLocks noChangeAspect="1" noChangeArrowheads="1"/>
          </p:cNvPicPr>
          <p:nvPr/>
        </p:nvPicPr>
        <p:blipFill>
          <a:blip r:embed="rId7" cstate="print"/>
          <a:srcRect/>
          <a:stretch>
            <a:fillRect/>
          </a:stretch>
        </p:blipFill>
        <p:spPr bwMode="auto">
          <a:xfrm>
            <a:off x="3286116" y="4286257"/>
            <a:ext cx="2897281" cy="2571744"/>
          </a:xfrm>
          <a:prstGeom prst="rect">
            <a:avLst/>
          </a:prstGeom>
          <a:noFill/>
        </p:spPr>
      </p:pic>
      <p:pic>
        <p:nvPicPr>
          <p:cNvPr id="1044" name="Picture 20" descr="Resultado de imagen para basilisco mitologia"/>
          <p:cNvPicPr>
            <a:picLocks noChangeAspect="1" noChangeArrowheads="1"/>
          </p:cNvPicPr>
          <p:nvPr/>
        </p:nvPicPr>
        <p:blipFill>
          <a:blip r:embed="rId8" cstate="print"/>
          <a:srcRect/>
          <a:stretch>
            <a:fillRect/>
          </a:stretch>
        </p:blipFill>
        <p:spPr bwMode="auto">
          <a:xfrm>
            <a:off x="6143635" y="4286256"/>
            <a:ext cx="3000365" cy="2571744"/>
          </a:xfrm>
          <a:prstGeom prst="rect">
            <a:avLst/>
          </a:prstGeom>
          <a:noFill/>
        </p:spPr>
      </p:pic>
      <p:sp>
        <p:nvSpPr>
          <p:cNvPr id="12" name="11 Rectángulo"/>
          <p:cNvSpPr/>
          <p:nvPr/>
        </p:nvSpPr>
        <p:spPr>
          <a:xfrm>
            <a:off x="2428860" y="214290"/>
            <a:ext cx="5500726" cy="369332"/>
          </a:xfrm>
          <a:prstGeom prst="rect">
            <a:avLst/>
          </a:prstGeom>
        </p:spPr>
        <p:txBody>
          <a:bodyPr wrap="square">
            <a:spAutoFit/>
          </a:bodyPr>
          <a:lstStyle/>
          <a:p>
            <a:r>
              <a:rPr lang="es-AR" dirty="0" smtClean="0">
                <a:hlinkClick r:id="rId9"/>
              </a:rPr>
              <a:t>http://biblio3.url.edu.gt/Libros/borges/imaginarios.pdf</a:t>
            </a:r>
            <a:endParaRPr lang="es-A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071678"/>
            <a:ext cx="8786874" cy="3416320"/>
          </a:xfrm>
          <a:prstGeom prst="rect">
            <a:avLst/>
          </a:prstGeom>
        </p:spPr>
        <p:txBody>
          <a:bodyPr wrap="square">
            <a:spAutoFit/>
          </a:bodyPr>
          <a:lstStyle/>
          <a:p>
            <a:pPr algn="just"/>
            <a:r>
              <a:rPr lang="es-AR" b="1" dirty="0" smtClean="0">
                <a:latin typeface="Arial" pitchFamily="34" charset="0"/>
                <a:cs typeface="Arial" pitchFamily="34" charset="0"/>
              </a:rPr>
              <a:t>La primera edición de este libro, escrito por Jorge Luis Borges con la colaboración de Margarita Guerrero, apareció con el título de Manual de Zoología Fantástica (Fondo de Cultura Económica, México, 1957). Fue traducido al italiano, </a:t>
            </a:r>
            <a:r>
              <a:rPr lang="es-AR" b="1" dirty="0" err="1" smtClean="0">
                <a:latin typeface="Arial" pitchFamily="34" charset="0"/>
                <a:cs typeface="Arial" pitchFamily="34" charset="0"/>
              </a:rPr>
              <a:t>Manuale</a:t>
            </a:r>
            <a:r>
              <a:rPr lang="es-AR" b="1" dirty="0" smtClean="0">
                <a:latin typeface="Arial" pitchFamily="34" charset="0"/>
                <a:cs typeface="Arial" pitchFamily="34" charset="0"/>
              </a:rPr>
              <a:t> di Zoología Fantástica (Giulio </a:t>
            </a:r>
            <a:r>
              <a:rPr lang="es-AR" b="1" dirty="0" err="1" smtClean="0">
                <a:latin typeface="Arial" pitchFamily="34" charset="0"/>
                <a:cs typeface="Arial" pitchFamily="34" charset="0"/>
              </a:rPr>
              <a:t>Einaudi</a:t>
            </a:r>
            <a:r>
              <a:rPr lang="es-AR" b="1" dirty="0" smtClean="0">
                <a:latin typeface="Arial" pitchFamily="34" charset="0"/>
                <a:cs typeface="Arial" pitchFamily="34" charset="0"/>
              </a:rPr>
              <a:t>, Turín, 1962); al alemán, </a:t>
            </a:r>
            <a:r>
              <a:rPr lang="es-AR" b="1" dirty="0" err="1" smtClean="0">
                <a:latin typeface="Arial" pitchFamily="34" charset="0"/>
                <a:cs typeface="Arial" pitchFamily="34" charset="0"/>
              </a:rPr>
              <a:t>Einhorn</a:t>
            </a:r>
            <a:r>
              <a:rPr lang="es-AR" b="1" dirty="0" smtClean="0">
                <a:latin typeface="Arial" pitchFamily="34" charset="0"/>
                <a:cs typeface="Arial" pitchFamily="34" charset="0"/>
              </a:rPr>
              <a:t>, </a:t>
            </a:r>
            <a:r>
              <a:rPr lang="es-AR" b="1" dirty="0" err="1" smtClean="0">
                <a:latin typeface="Arial" pitchFamily="34" charset="0"/>
                <a:cs typeface="Arial" pitchFamily="34" charset="0"/>
              </a:rPr>
              <a:t>Sphinx</a:t>
            </a:r>
            <a:r>
              <a:rPr lang="es-AR" b="1" dirty="0" smtClean="0">
                <a:latin typeface="Arial" pitchFamily="34" charset="0"/>
                <a:cs typeface="Arial" pitchFamily="34" charset="0"/>
              </a:rPr>
              <a:t> </a:t>
            </a:r>
            <a:r>
              <a:rPr lang="es-AR" b="1" dirty="0" err="1" smtClean="0">
                <a:latin typeface="Arial" pitchFamily="34" charset="0"/>
                <a:cs typeface="Arial" pitchFamily="34" charset="0"/>
              </a:rPr>
              <a:t>und</a:t>
            </a:r>
            <a:r>
              <a:rPr lang="es-AR" b="1" dirty="0" smtClean="0">
                <a:latin typeface="Arial" pitchFamily="34" charset="0"/>
                <a:cs typeface="Arial" pitchFamily="34" charset="0"/>
              </a:rPr>
              <a:t> </a:t>
            </a:r>
            <a:r>
              <a:rPr lang="es-AR" b="1" dirty="0" err="1" smtClean="0">
                <a:latin typeface="Arial" pitchFamily="34" charset="0"/>
                <a:cs typeface="Arial" pitchFamily="34" charset="0"/>
              </a:rPr>
              <a:t>Salamander</a:t>
            </a:r>
            <a:r>
              <a:rPr lang="es-AR" b="1" dirty="0" smtClean="0">
                <a:latin typeface="Arial" pitchFamily="34" charset="0"/>
                <a:cs typeface="Arial" pitchFamily="34" charset="0"/>
              </a:rPr>
              <a:t>. </a:t>
            </a:r>
            <a:r>
              <a:rPr lang="es-AR" b="1" dirty="0" err="1" smtClean="0">
                <a:latin typeface="Arial" pitchFamily="34" charset="0"/>
                <a:cs typeface="Arial" pitchFamily="34" charset="0"/>
              </a:rPr>
              <a:t>Ein</a:t>
            </a:r>
            <a:r>
              <a:rPr lang="es-AR" b="1" dirty="0" smtClean="0">
                <a:latin typeface="Arial" pitchFamily="34" charset="0"/>
                <a:cs typeface="Arial" pitchFamily="34" charset="0"/>
              </a:rPr>
              <a:t> </a:t>
            </a:r>
            <a:r>
              <a:rPr lang="es-AR" b="1" dirty="0" err="1" smtClean="0">
                <a:latin typeface="Arial" pitchFamily="34" charset="0"/>
                <a:cs typeface="Arial" pitchFamily="34" charset="0"/>
              </a:rPr>
              <a:t>Handbuch</a:t>
            </a:r>
            <a:r>
              <a:rPr lang="es-AR" b="1" dirty="0" smtClean="0">
                <a:latin typeface="Arial" pitchFamily="34" charset="0"/>
                <a:cs typeface="Arial" pitchFamily="34" charset="0"/>
              </a:rPr>
              <a:t> der </a:t>
            </a:r>
            <a:r>
              <a:rPr lang="es-AR" b="1" dirty="0" err="1" smtClean="0">
                <a:latin typeface="Arial" pitchFamily="34" charset="0"/>
                <a:cs typeface="Arial" pitchFamily="34" charset="0"/>
              </a:rPr>
              <a:t>Phantastichem</a:t>
            </a:r>
            <a:r>
              <a:rPr lang="es-AR" b="1" dirty="0" smtClean="0">
                <a:latin typeface="Arial" pitchFamily="34" charset="0"/>
                <a:cs typeface="Arial" pitchFamily="34" charset="0"/>
              </a:rPr>
              <a:t> </a:t>
            </a:r>
            <a:r>
              <a:rPr lang="es-AR" b="1" dirty="0" err="1" smtClean="0">
                <a:latin typeface="Arial" pitchFamily="34" charset="0"/>
                <a:cs typeface="Arial" pitchFamily="34" charset="0"/>
              </a:rPr>
              <a:t>Zoologie</a:t>
            </a:r>
            <a:r>
              <a:rPr lang="es-AR" b="1" dirty="0" smtClean="0">
                <a:latin typeface="Arial" pitchFamily="34" charset="0"/>
                <a:cs typeface="Arial" pitchFamily="34" charset="0"/>
              </a:rPr>
              <a:t> (Carl </a:t>
            </a:r>
            <a:r>
              <a:rPr lang="es-AR" b="1" dirty="0" err="1" smtClean="0">
                <a:latin typeface="Arial" pitchFamily="34" charset="0"/>
                <a:cs typeface="Arial" pitchFamily="34" charset="0"/>
              </a:rPr>
              <a:t>Hanser</a:t>
            </a:r>
            <a:r>
              <a:rPr lang="es-AR" b="1" dirty="0" smtClean="0">
                <a:latin typeface="Arial" pitchFamily="34" charset="0"/>
                <a:cs typeface="Arial" pitchFamily="34" charset="0"/>
              </a:rPr>
              <a:t>, </a:t>
            </a:r>
            <a:r>
              <a:rPr lang="es-AR" b="1" dirty="0" err="1" smtClean="0">
                <a:latin typeface="Arial" pitchFamily="34" charset="0"/>
                <a:cs typeface="Arial" pitchFamily="34" charset="0"/>
              </a:rPr>
              <a:t>Munich</a:t>
            </a:r>
            <a:r>
              <a:rPr lang="es-AR" b="1" dirty="0" smtClean="0">
                <a:latin typeface="Arial" pitchFamily="34" charset="0"/>
                <a:cs typeface="Arial" pitchFamily="34" charset="0"/>
              </a:rPr>
              <a:t>, 1964); y al francés, Manuel de </a:t>
            </a:r>
            <a:r>
              <a:rPr lang="es-AR" b="1" dirty="0" err="1" smtClean="0">
                <a:latin typeface="Arial" pitchFamily="34" charset="0"/>
                <a:cs typeface="Arial" pitchFamily="34" charset="0"/>
              </a:rPr>
              <a:t>Zoologie</a:t>
            </a:r>
            <a:r>
              <a:rPr lang="es-AR" b="1" dirty="0" smtClean="0">
                <a:latin typeface="Arial" pitchFamily="34" charset="0"/>
                <a:cs typeface="Arial" pitchFamily="34" charset="0"/>
              </a:rPr>
              <a:t> </a:t>
            </a:r>
            <a:r>
              <a:rPr lang="es-AR" b="1" dirty="0" err="1" smtClean="0">
                <a:latin typeface="Arial" pitchFamily="34" charset="0"/>
                <a:cs typeface="Arial" pitchFamily="34" charset="0"/>
              </a:rPr>
              <a:t>Fantastique</a:t>
            </a:r>
            <a:r>
              <a:rPr lang="es-AR" b="1" dirty="0" smtClean="0">
                <a:latin typeface="Arial" pitchFamily="34" charset="0"/>
                <a:cs typeface="Arial" pitchFamily="34" charset="0"/>
              </a:rPr>
              <a:t> (</a:t>
            </a:r>
            <a:r>
              <a:rPr lang="es-AR" b="1" dirty="0" err="1" smtClean="0">
                <a:latin typeface="Arial" pitchFamily="34" charset="0"/>
                <a:cs typeface="Arial" pitchFamily="34" charset="0"/>
              </a:rPr>
              <a:t>Juilliard</a:t>
            </a:r>
            <a:r>
              <a:rPr lang="es-AR" b="1" dirty="0" smtClean="0">
                <a:latin typeface="Arial" pitchFamily="34" charset="0"/>
                <a:cs typeface="Arial" pitchFamily="34" charset="0"/>
              </a:rPr>
              <a:t>, París, 1965). Fue ampliado y publicado nuevamente en castellano con el título de El Libro de los Seres Imaginarios (</a:t>
            </a:r>
            <a:r>
              <a:rPr lang="es-AR" b="1" dirty="0" err="1" smtClean="0">
                <a:latin typeface="Arial" pitchFamily="34" charset="0"/>
                <a:cs typeface="Arial" pitchFamily="34" charset="0"/>
              </a:rPr>
              <a:t>Kier</a:t>
            </a:r>
            <a:r>
              <a:rPr lang="es-AR" b="1" dirty="0" smtClean="0">
                <a:latin typeface="Arial" pitchFamily="34" charset="0"/>
                <a:cs typeface="Arial" pitchFamily="34" charset="0"/>
              </a:rPr>
              <a:t>, Buenos Aires, 1967), y traducido al inglés, </a:t>
            </a:r>
            <a:r>
              <a:rPr lang="es-AR" b="1" dirty="0" err="1" smtClean="0">
                <a:latin typeface="Arial" pitchFamily="34" charset="0"/>
                <a:cs typeface="Arial" pitchFamily="34" charset="0"/>
              </a:rPr>
              <a:t>The</a:t>
            </a:r>
            <a:r>
              <a:rPr lang="es-AR" b="1" dirty="0" smtClean="0">
                <a:latin typeface="Arial" pitchFamily="34" charset="0"/>
                <a:cs typeface="Arial" pitchFamily="34" charset="0"/>
              </a:rPr>
              <a:t> </a:t>
            </a:r>
            <a:r>
              <a:rPr lang="es-AR" b="1" dirty="0" err="1" smtClean="0">
                <a:latin typeface="Arial" pitchFamily="34" charset="0"/>
                <a:cs typeface="Arial" pitchFamily="34" charset="0"/>
              </a:rPr>
              <a:t>Book</a:t>
            </a:r>
            <a:r>
              <a:rPr lang="es-AR" b="1" dirty="0" smtClean="0">
                <a:latin typeface="Arial" pitchFamily="34" charset="0"/>
                <a:cs typeface="Arial" pitchFamily="34" charset="0"/>
              </a:rPr>
              <a:t> of </a:t>
            </a:r>
            <a:r>
              <a:rPr lang="es-AR" b="1" dirty="0" err="1" smtClean="0">
                <a:latin typeface="Arial" pitchFamily="34" charset="0"/>
                <a:cs typeface="Arial" pitchFamily="34" charset="0"/>
              </a:rPr>
              <a:t>Imaginary</a:t>
            </a:r>
            <a:r>
              <a:rPr lang="es-AR" b="1" dirty="0" smtClean="0">
                <a:latin typeface="Arial" pitchFamily="34" charset="0"/>
                <a:cs typeface="Arial" pitchFamily="34" charset="0"/>
              </a:rPr>
              <a:t> </a:t>
            </a:r>
            <a:r>
              <a:rPr lang="es-AR" b="1" dirty="0" err="1" smtClean="0">
                <a:latin typeface="Arial" pitchFamily="34" charset="0"/>
                <a:cs typeface="Arial" pitchFamily="34" charset="0"/>
              </a:rPr>
              <a:t>Beings</a:t>
            </a:r>
            <a:r>
              <a:rPr lang="es-AR" b="1" dirty="0" smtClean="0">
                <a:latin typeface="Arial" pitchFamily="34" charset="0"/>
                <a:cs typeface="Arial" pitchFamily="34" charset="0"/>
              </a:rPr>
              <a:t> (E. P. </a:t>
            </a:r>
            <a:r>
              <a:rPr lang="es-AR" b="1" dirty="0" err="1" smtClean="0">
                <a:latin typeface="Arial" pitchFamily="34" charset="0"/>
                <a:cs typeface="Arial" pitchFamily="34" charset="0"/>
              </a:rPr>
              <a:t>Dutton</a:t>
            </a:r>
            <a:r>
              <a:rPr lang="es-AR" b="1" dirty="0" smtClean="0">
                <a:latin typeface="Arial" pitchFamily="34" charset="0"/>
                <a:cs typeface="Arial" pitchFamily="34" charset="0"/>
              </a:rPr>
              <a:t>, Nueva York, 1969, y Jonathan Cape, Londres, 1970). También apareció en japonés (</a:t>
            </a:r>
            <a:r>
              <a:rPr lang="es-AR" b="1" dirty="0" err="1" smtClean="0">
                <a:latin typeface="Arial" pitchFamily="34" charset="0"/>
                <a:cs typeface="Arial" pitchFamily="34" charset="0"/>
              </a:rPr>
              <a:t>Shobun</a:t>
            </a:r>
            <a:r>
              <a:rPr lang="es-AR" b="1" dirty="0" smtClean="0">
                <a:latin typeface="Arial" pitchFamily="34" charset="0"/>
                <a:cs typeface="Arial" pitchFamily="34" charset="0"/>
              </a:rPr>
              <a:t> </a:t>
            </a:r>
            <a:r>
              <a:rPr lang="es-AR" b="1" dirty="0" err="1" smtClean="0">
                <a:latin typeface="Arial" pitchFamily="34" charset="0"/>
                <a:cs typeface="Arial" pitchFamily="34" charset="0"/>
              </a:rPr>
              <a:t>Sha</a:t>
            </a:r>
            <a:r>
              <a:rPr lang="es-AR" b="1" dirty="0" smtClean="0">
                <a:latin typeface="Arial" pitchFamily="34" charset="0"/>
                <a:cs typeface="Arial" pitchFamily="34" charset="0"/>
              </a:rPr>
              <a:t>, </a:t>
            </a:r>
            <a:r>
              <a:rPr lang="es-AR" b="1" dirty="0" err="1" smtClean="0">
                <a:latin typeface="Arial" pitchFamily="34" charset="0"/>
                <a:cs typeface="Arial" pitchFamily="34" charset="0"/>
              </a:rPr>
              <a:t>Tokyo</a:t>
            </a:r>
            <a:r>
              <a:rPr lang="es-AR" b="1" dirty="0" smtClean="0">
                <a:latin typeface="Arial" pitchFamily="34" charset="0"/>
                <a:cs typeface="Arial" pitchFamily="34" charset="0"/>
              </a:rPr>
              <a:t>, 1974). Será editado en portugués (Globo, Porto Alegre, Brasil). </a:t>
            </a:r>
            <a:endParaRPr lang="es-AR" b="1" dirty="0">
              <a:latin typeface="Arial" pitchFamily="34" charset="0"/>
              <a:cs typeface="Arial" pitchFamily="34" charset="0"/>
            </a:endParaRPr>
          </a:p>
        </p:txBody>
      </p:sp>
      <p:sp>
        <p:nvSpPr>
          <p:cNvPr id="3" name="2 Rectángulo"/>
          <p:cNvSpPr/>
          <p:nvPr/>
        </p:nvSpPr>
        <p:spPr>
          <a:xfrm>
            <a:off x="3857620" y="1071546"/>
            <a:ext cx="1321196" cy="830997"/>
          </a:xfrm>
          <a:prstGeom prst="rect">
            <a:avLst/>
          </a:prstGeom>
        </p:spPr>
        <p:txBody>
          <a:bodyPr wrap="none">
            <a:spAutoFit/>
          </a:bodyPr>
          <a:lstStyle/>
          <a:p>
            <a:r>
              <a:rPr lang="es-AR" sz="4800" b="1" dirty="0" smtClean="0">
                <a:latin typeface="Edwardian Script ITC" pitchFamily="66" charset="0"/>
              </a:rPr>
              <a:t>Nota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357158" y="571480"/>
            <a:ext cx="8572560" cy="5929354"/>
          </a:xfrm>
        </p:spPr>
        <p:txBody>
          <a:bodyPr>
            <a:normAutofit fontScale="92500" lnSpcReduction="10000"/>
          </a:bodyPr>
          <a:lstStyle/>
          <a:p>
            <a:pPr algn="just"/>
            <a:r>
              <a:rPr lang="es-AR" sz="1800" b="1" dirty="0" smtClean="0">
                <a:latin typeface="Arial" pitchFamily="34" charset="0"/>
                <a:cs typeface="Arial" pitchFamily="34" charset="0"/>
              </a:rPr>
              <a:t> El nombre de este libro justificaría la inclusión del Príncipe Hamlet, del punto, de la línea, de la superficie, del </a:t>
            </a:r>
            <a:r>
              <a:rPr lang="es-AR" sz="1800" b="1" dirty="0" err="1" smtClean="0">
                <a:latin typeface="Arial" pitchFamily="34" charset="0"/>
                <a:cs typeface="Arial" pitchFamily="34" charset="0"/>
              </a:rPr>
              <a:t>hipercubo</a:t>
            </a:r>
            <a:r>
              <a:rPr lang="es-AR" sz="1800" b="1" dirty="0" smtClean="0">
                <a:latin typeface="Arial" pitchFamily="34" charset="0"/>
                <a:cs typeface="Arial" pitchFamily="34" charset="0"/>
              </a:rPr>
              <a:t>, de todas las palabras genéricas y, tal vez, de cada uno de nosotros y de la divinidad. En suma, casi del universo. Nos hemos atenido, sin embargo, a lo que inmediatamente sugiere la locución «seres imaginarios», hemos compilado un manual de los extraños entes que ha engendrado, a lo largo  del tiempo y del espacio, la fantasía de los hombres.  </a:t>
            </a:r>
          </a:p>
          <a:p>
            <a:pPr algn="just"/>
            <a:r>
              <a:rPr lang="es-AR" sz="1800" b="1" dirty="0" smtClean="0">
                <a:latin typeface="Arial" pitchFamily="34" charset="0"/>
                <a:cs typeface="Arial" pitchFamily="34" charset="0"/>
              </a:rPr>
              <a:t> Ignoramos el sentido del dragón, como ignoramos el sentido del universo, pero algo hay en su imagen que concuerda con la imaginación de los hombres, y así el dragón en distintas latitudes y edades. </a:t>
            </a:r>
          </a:p>
          <a:p>
            <a:pPr algn="just"/>
            <a:r>
              <a:rPr lang="es-AR" sz="1800" b="1" dirty="0" smtClean="0">
                <a:latin typeface="Arial" pitchFamily="34" charset="0"/>
                <a:cs typeface="Arial" pitchFamily="34" charset="0"/>
              </a:rPr>
              <a:t> Un libro de esta índole es necesariamente incompleto; cada nueva edición es el núcleo de ediciones futuras, que pueden multiplicarse hasta el infinito. </a:t>
            </a:r>
          </a:p>
          <a:p>
            <a:pPr algn="just"/>
            <a:r>
              <a:rPr lang="es-AR" sz="1800" b="1" dirty="0" smtClean="0">
                <a:latin typeface="Arial" pitchFamily="34" charset="0"/>
                <a:cs typeface="Arial" pitchFamily="34" charset="0"/>
              </a:rPr>
              <a:t>  Invitamos al eventual lector de Colombia o del Paraguay a que nos remita los nombres, la fidedigna descripción y los hábitos más conspicuos de los monstruos locales. </a:t>
            </a:r>
          </a:p>
          <a:p>
            <a:pPr algn="just"/>
            <a:r>
              <a:rPr lang="es-AR" sz="1800" b="1" dirty="0" smtClean="0">
                <a:latin typeface="Arial" pitchFamily="34" charset="0"/>
                <a:cs typeface="Arial" pitchFamily="34" charset="0"/>
              </a:rPr>
              <a:t> Como todas las misceláneas, como los inagotables volúmenes de Robert Burton, de </a:t>
            </a:r>
            <a:r>
              <a:rPr lang="es-AR" sz="1800" b="1" dirty="0" err="1" smtClean="0">
                <a:latin typeface="Arial" pitchFamily="34" charset="0"/>
                <a:cs typeface="Arial" pitchFamily="34" charset="0"/>
              </a:rPr>
              <a:t>Fraser</a:t>
            </a:r>
            <a:r>
              <a:rPr lang="es-AR" sz="1800" b="1" dirty="0" smtClean="0">
                <a:latin typeface="Arial" pitchFamily="34" charset="0"/>
                <a:cs typeface="Arial" pitchFamily="34" charset="0"/>
              </a:rPr>
              <a:t> o de Plinio. El Libro de los Seres Imaginarios no ha sido escrito para una lectura consecutiva. Querríamos que los curiosos lo frecuentaran, como quien juega con las formas cambiantes que revela un calidoscopio.</a:t>
            </a:r>
          </a:p>
          <a:p>
            <a:pPr algn="just"/>
            <a:r>
              <a:rPr lang="es-AR" sz="1800" b="1" dirty="0" smtClean="0">
                <a:latin typeface="Arial" pitchFamily="34" charset="0"/>
                <a:cs typeface="Arial" pitchFamily="34" charset="0"/>
              </a:rPr>
              <a:t>  Son múltiples las fuentes de esta «</a:t>
            </a:r>
            <a:r>
              <a:rPr lang="es-AR" sz="1800" b="1" dirty="0" err="1" smtClean="0">
                <a:latin typeface="Arial" pitchFamily="34" charset="0"/>
                <a:cs typeface="Arial" pitchFamily="34" charset="0"/>
              </a:rPr>
              <a:t>silva</a:t>
            </a:r>
            <a:r>
              <a:rPr lang="es-AR" sz="1800" b="1" dirty="0" smtClean="0">
                <a:latin typeface="Arial" pitchFamily="34" charset="0"/>
                <a:cs typeface="Arial" pitchFamily="34" charset="0"/>
              </a:rPr>
              <a:t> de varia lección»; las hemos registrado en cada artículo. Que alguna involuntaria omisión nos sea perdonada. </a:t>
            </a:r>
          </a:p>
          <a:p>
            <a:pPr algn="r"/>
            <a:r>
              <a:rPr lang="es-AR" sz="1800" b="1" dirty="0" smtClean="0">
                <a:latin typeface="Arial" pitchFamily="34" charset="0"/>
                <a:cs typeface="Arial" pitchFamily="34" charset="0"/>
              </a:rPr>
              <a:t>J. L. B. M. G. Martínez, Septiembre, 1967.</a:t>
            </a:r>
            <a:r>
              <a:rPr lang="es-AR" sz="1600" b="1" dirty="0" smtClean="0"/>
              <a:t> </a:t>
            </a:r>
            <a:endParaRPr lang="es-AR" sz="1600" b="1" dirty="0">
              <a:latin typeface="Arial" pitchFamily="34" charset="0"/>
              <a:cs typeface="Arial" pitchFamily="34" charset="0"/>
            </a:endParaRPr>
          </a:p>
        </p:txBody>
      </p:sp>
      <p:sp>
        <p:nvSpPr>
          <p:cNvPr id="6" name="5 Título"/>
          <p:cNvSpPr>
            <a:spLocks noGrp="1"/>
          </p:cNvSpPr>
          <p:nvPr>
            <p:ph type="ctrTitle"/>
          </p:nvPr>
        </p:nvSpPr>
        <p:spPr>
          <a:xfrm>
            <a:off x="2571736" y="0"/>
            <a:ext cx="3214710" cy="714381"/>
          </a:xfrm>
        </p:spPr>
        <p:txBody>
          <a:bodyPr>
            <a:normAutofit/>
          </a:bodyPr>
          <a:lstStyle/>
          <a:p>
            <a:r>
              <a:rPr lang="es-AR" sz="2800" b="1" dirty="0" smtClean="0">
                <a:latin typeface="Edwardian Script ITC" pitchFamily="66" charset="0"/>
                <a:cs typeface="Arial" pitchFamily="34" charset="0"/>
              </a:rPr>
              <a:t>Prólogo</a:t>
            </a:r>
            <a:endParaRPr lang="es-AR" sz="2800" b="1" dirty="0">
              <a:latin typeface="Edwardian Script ITC" pitchFamily="66"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4294967295"/>
          </p:nvPr>
        </p:nvSpPr>
        <p:spPr>
          <a:xfrm>
            <a:off x="0" y="2000250"/>
            <a:ext cx="8858250" cy="2143125"/>
          </a:xfrm>
        </p:spPr>
        <p:txBody>
          <a:bodyPr>
            <a:normAutofit/>
          </a:bodyPr>
          <a:lstStyle/>
          <a:p>
            <a:pPr algn="just">
              <a:buNone/>
            </a:pPr>
            <a:r>
              <a:rPr lang="es-AR" sz="1600" b="1" dirty="0" smtClean="0">
                <a:latin typeface="Arial" pitchFamily="34" charset="0"/>
                <a:cs typeface="Arial" pitchFamily="34" charset="0"/>
              </a:rPr>
              <a:t>     Para los antiguos, esta nación de enanos habitaba en los confines del Indostán o de Etiopía. Ciertos autores aseveran que edificaban sus moradas con cáscaras de huevo. Otros, como Aristóteles, han escrito que vivían en cuevas subterráneas. Para cosechar el trigo se armaban de hachas como para talar una selva. Cabalgaban corderos y cabras, de tamaño adecuado. Anualmente los invadían bandadas de grullas, procedentes de las llanuras de Rusia. Pigmeo era asimismo el nombre de una divinidad, cuyo rostro esculpían los cartagineses en la proa de las naves de guerra, para aterrar a sus enemigos</a:t>
            </a:r>
            <a:r>
              <a:rPr lang="es-AR" sz="1600" dirty="0" smtClean="0"/>
              <a:t>. </a:t>
            </a:r>
            <a:endParaRPr lang="es-AR" sz="1600" b="1" dirty="0">
              <a:latin typeface="Arial" pitchFamily="34" charset="0"/>
              <a:cs typeface="Arial" pitchFamily="34" charset="0"/>
            </a:endParaRPr>
          </a:p>
        </p:txBody>
      </p:sp>
      <p:sp>
        <p:nvSpPr>
          <p:cNvPr id="6" name="5 Título"/>
          <p:cNvSpPr>
            <a:spLocks noGrp="1"/>
          </p:cNvSpPr>
          <p:nvPr>
            <p:ph type="ctrTitle" idx="4294967295"/>
          </p:nvPr>
        </p:nvSpPr>
        <p:spPr>
          <a:xfrm>
            <a:off x="3286116" y="785794"/>
            <a:ext cx="2571768" cy="642942"/>
          </a:xfrm>
        </p:spPr>
        <p:txBody>
          <a:bodyPr>
            <a:normAutofit/>
          </a:bodyPr>
          <a:lstStyle/>
          <a:p>
            <a:r>
              <a:rPr lang="es-AR" sz="3600" b="1" dirty="0" smtClean="0">
                <a:latin typeface="Edwardian Script ITC" pitchFamily="66" charset="0"/>
              </a:rPr>
              <a:t>Los Pigmeos </a:t>
            </a:r>
            <a:endParaRPr lang="es-AR" sz="3600" b="1" dirty="0">
              <a:latin typeface="Edwardian Script ITC" pitchFamily="66" charset="0"/>
              <a:cs typeface="Arial" pitchFamily="34" charset="0"/>
            </a:endParaRPr>
          </a:p>
        </p:txBody>
      </p:sp>
      <p:sp>
        <p:nvSpPr>
          <p:cNvPr id="17410" name="AutoShape 2" descr="Resultado de imagen para pigme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7412" name="AutoShape 4" descr="Resultado de imagen para pigme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Resultado de imagen para pigme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8436" name="AutoShape 4" descr="Resultado de imagen para pigme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dirty="0"/>
          </a:p>
        </p:txBody>
      </p:sp>
      <p:pic>
        <p:nvPicPr>
          <p:cNvPr id="19458" name="Picture 2" descr="C:\Users\usuario\Downloads\Pigmeos_en_el_Nilo.jpg"/>
          <p:cNvPicPr>
            <a:picLocks noChangeAspect="1" noChangeArrowheads="1"/>
          </p:cNvPicPr>
          <p:nvPr/>
        </p:nvPicPr>
        <p:blipFill>
          <a:blip r:embed="rId2" cstate="print"/>
          <a:srcRect/>
          <a:stretch>
            <a:fillRect/>
          </a:stretch>
        </p:blipFill>
        <p:spPr bwMode="auto">
          <a:xfrm>
            <a:off x="136459" y="0"/>
            <a:ext cx="8871082" cy="6858000"/>
          </a:xfrm>
          <a:prstGeom prst="rect">
            <a:avLst/>
          </a:prstGeom>
          <a:noFill/>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4062</Words>
  <Application>Microsoft Office PowerPoint</Application>
  <PresentationFormat>Presentación en pantalla (4:3)</PresentationFormat>
  <Paragraphs>80</Paragraphs>
  <Slides>43</Slides>
  <Notes>0</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Tema de Office</vt:lpstr>
      <vt:lpstr>Diapositiva 1</vt:lpstr>
      <vt:lpstr>Diapositiva 2</vt:lpstr>
      <vt:lpstr>Antología   Borgiana   para  niños</vt:lpstr>
      <vt:lpstr>Diapositiva 4</vt:lpstr>
      <vt:lpstr>Diapositiva 5</vt:lpstr>
      <vt:lpstr>Diapositiva 6</vt:lpstr>
      <vt:lpstr>Prólogo</vt:lpstr>
      <vt:lpstr>Los Pigmeos </vt:lpstr>
      <vt:lpstr>Diapositiva 9</vt:lpstr>
      <vt:lpstr>Arpías</vt:lpstr>
      <vt:lpstr>Diapositiva 11</vt:lpstr>
      <vt:lpstr>El Cancerbero</vt:lpstr>
      <vt:lpstr>Diapositiva 13</vt:lpstr>
      <vt:lpstr>Etimología</vt:lpstr>
      <vt:lpstr>Los Elfos</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vector>
  </TitlesOfParts>
  <Company>http://www.centor.mx.gd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Antología   Borgiana</dc:title>
  <dc:creator>usuario</dc:creator>
  <cp:lastModifiedBy>usuario</cp:lastModifiedBy>
  <cp:revision>18</cp:revision>
  <dcterms:created xsi:type="dcterms:W3CDTF">2019-06-18T21:43:43Z</dcterms:created>
  <dcterms:modified xsi:type="dcterms:W3CDTF">2019-08-06T22:53:42Z</dcterms:modified>
</cp:coreProperties>
</file>