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png" ContentType="image/png"/>
  <Default Extension="wmf" ContentType="image/x-wmf"/>
  <Default Extension="m4a" ContentType="audi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326" r:id="rId3"/>
    <p:sldId id="318" r:id="rId5"/>
    <p:sldId id="319" r:id="rId6"/>
    <p:sldId id="322" r:id="rId7"/>
    <p:sldId id="323" r:id="rId8"/>
    <p:sldId id="324" r:id="rId9"/>
    <p:sldId id="325" r:id="rId10"/>
    <p:sldId id="332" r:id="rId11"/>
    <p:sldId id="327" r:id="rId12"/>
    <p:sldId id="281" r:id="rId13"/>
    <p:sldId id="279" r:id="rId14"/>
    <p:sldId id="333" r:id="rId15"/>
    <p:sldId id="282" r:id="rId16"/>
    <p:sldId id="283" r:id="rId17"/>
    <p:sldId id="284" r:id="rId18"/>
    <p:sldId id="285" r:id="rId19"/>
    <p:sldId id="287" r:id="rId20"/>
    <p:sldId id="288" r:id="rId21"/>
    <p:sldId id="334" r:id="rId22"/>
    <p:sldId id="289" r:id="rId23"/>
    <p:sldId id="290" r:id="rId24"/>
    <p:sldId id="335" r:id="rId25"/>
    <p:sldId id="291" r:id="rId26"/>
    <p:sldId id="292" r:id="rId27"/>
    <p:sldId id="293" r:id="rId28"/>
    <p:sldId id="336" r:id="rId29"/>
    <p:sldId id="295" r:id="rId30"/>
    <p:sldId id="308" r:id="rId31"/>
    <p:sldId id="309" r:id="rId32"/>
    <p:sldId id="310" r:id="rId33"/>
    <p:sldId id="329" r:id="rId34"/>
    <p:sldId id="312" r:id="rId35"/>
    <p:sldId id="330" r:id="rId36"/>
  </p:sldIdLst>
  <p:sldSz cx="9144000" cy="6858000" type="screen4x3"/>
  <p:notesSz cx="6858000" cy="9144000"/>
  <p:defaultTextStyle>
    <a:defPPr>
      <a:defRPr lang="es-E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66"/>
    <a:srgbClr val="FF3300"/>
    <a:srgbClr val="0099FF"/>
    <a:srgbClr val="0066FF"/>
    <a:srgbClr val="6666FF"/>
    <a:srgbClr val="CCDB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32" autoAdjust="0"/>
    <p:restoredTop sz="81867" autoAdjust="0"/>
  </p:normalViewPr>
  <p:slideViewPr>
    <p:cSldViewPr>
      <p:cViewPr varScale="1">
        <p:scale>
          <a:sx n="57" d="100"/>
          <a:sy n="57" d="100"/>
        </p:scale>
        <p:origin x="187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9" Type="http://schemas.openxmlformats.org/officeDocument/2006/relationships/tableStyles" Target="tableStyles.xml"/><Relationship Id="rId38" Type="http://schemas.openxmlformats.org/officeDocument/2006/relationships/viewProps" Target="viewProps.xml"/><Relationship Id="rId37" Type="http://schemas.openxmlformats.org/officeDocument/2006/relationships/presProps" Target="presProps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F4CF651-4763-4FF4-BC53-605053C46A47}" type="datetimeFigureOut">
              <a:rPr lang="en-US"/>
            </a:fld>
            <a:endParaRPr lang="en-U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noProof="0" smtClean="0"/>
              <a:t>Haga clic para modificar el estilo de texto del patrón</a:t>
            </a:r>
            <a:endParaRPr lang="es-ES" noProof="0" smtClean="0"/>
          </a:p>
          <a:p>
            <a:pPr lvl="1"/>
            <a:r>
              <a:rPr lang="es-ES" noProof="0" smtClean="0"/>
              <a:t>Segundo nivel</a:t>
            </a:r>
            <a:endParaRPr lang="es-ES" noProof="0" smtClean="0"/>
          </a:p>
          <a:p>
            <a:pPr lvl="2"/>
            <a:r>
              <a:rPr lang="es-ES" noProof="0" smtClean="0"/>
              <a:t>Tercer nivel</a:t>
            </a:r>
            <a:endParaRPr lang="es-ES" noProof="0" smtClean="0"/>
          </a:p>
          <a:p>
            <a:pPr lvl="3"/>
            <a:r>
              <a:rPr lang="es-ES" noProof="0" smtClean="0"/>
              <a:t>Cuarto nivel</a:t>
            </a:r>
            <a:endParaRPr lang="es-ES" noProof="0" smtClean="0"/>
          </a:p>
          <a:p>
            <a:pPr lvl="4"/>
            <a:r>
              <a:rPr lang="es-ES" noProof="0" smtClean="0"/>
              <a:t>Quinto nivel</a:t>
            </a:r>
            <a:endParaRPr lang="en-US" noProof="0" smtClean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25526427-9BF8-47AF-9EF5-9AE969249BF2}" type="slidenum">
              <a:rPr lang="en-US" altLang="es-ES"/>
            </a:fld>
            <a:endParaRPr lang="en-US" alt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526427-9BF8-47AF-9EF5-9AE969249BF2}" type="slidenum">
              <a:rPr lang="en-US" altLang="es-ES" smtClean="0"/>
            </a:fld>
            <a:endParaRPr lang="en-US" altLang="es-E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altLang="es-ES" dirty="0" smtClean="0"/>
          </a:p>
          <a:p>
            <a:pPr eaLnBrk="1" hangingPunct="1">
              <a:spcBef>
                <a:spcPct val="0"/>
              </a:spcBef>
            </a:pPr>
            <a:endParaRPr lang="en-US" altLang="es-ES" dirty="0" smtClean="0"/>
          </a:p>
        </p:txBody>
      </p:sp>
      <p:sp>
        <p:nvSpPr>
          <p:cNvPr id="19460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5AE775F-7A9E-4B2C-BE99-A473837AB7EF}" type="slidenum">
              <a:rPr lang="en-US" altLang="es-ES" smtClean="0"/>
            </a:fld>
            <a:endParaRPr lang="en-US" altLang="es-E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altLang="es-ES" dirty="0" smtClean="0"/>
          </a:p>
        </p:txBody>
      </p:sp>
      <p:sp>
        <p:nvSpPr>
          <p:cNvPr id="21508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E93CC9D-B909-42B2-A463-B79E6DDACB58}" type="slidenum">
              <a:rPr lang="en-US" altLang="es-ES" smtClean="0"/>
            </a:fld>
            <a:endParaRPr lang="en-US" altLang="es-E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altLang="es-ES" dirty="0" smtClean="0"/>
          </a:p>
        </p:txBody>
      </p:sp>
      <p:sp>
        <p:nvSpPr>
          <p:cNvPr id="21508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E93CC9D-B909-42B2-A463-B79E6DDACB58}" type="slidenum">
              <a:rPr lang="en-US" altLang="es-ES" smtClean="0"/>
            </a:fld>
            <a:endParaRPr lang="en-US" altLang="es-E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altLang="es-ES" dirty="0" smtClean="0"/>
          </a:p>
        </p:txBody>
      </p:sp>
      <p:sp>
        <p:nvSpPr>
          <p:cNvPr id="23556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BC18B10-F47E-4FB6-9FFB-E131C700D300}" type="slidenum">
              <a:rPr lang="en-US" altLang="es-ES" smtClean="0"/>
            </a:fld>
            <a:endParaRPr lang="en-US" altLang="es-E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altLang="es-ES" dirty="0" smtClean="0"/>
          </a:p>
        </p:txBody>
      </p:sp>
      <p:sp>
        <p:nvSpPr>
          <p:cNvPr id="25604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0DAD4C2-C9A5-4077-B7BC-D530D789CB57}" type="slidenum">
              <a:rPr lang="en-US" altLang="es-ES" smtClean="0"/>
            </a:fld>
            <a:endParaRPr lang="en-US" altLang="es-E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altLang="es-ES" dirty="0" smtClean="0"/>
          </a:p>
        </p:txBody>
      </p:sp>
      <p:sp>
        <p:nvSpPr>
          <p:cNvPr id="27652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B588CCC-BCC1-43FC-A881-04F56A2FAC45}" type="slidenum">
              <a:rPr lang="en-US" altLang="es-ES" smtClean="0"/>
            </a:fld>
            <a:endParaRPr lang="en-US" altLang="es-E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altLang="es-ES" dirty="0" smtClean="0"/>
          </a:p>
        </p:txBody>
      </p:sp>
      <p:sp>
        <p:nvSpPr>
          <p:cNvPr id="29700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9427E5E-0945-4101-B340-221B161D958B}" type="slidenum">
              <a:rPr lang="en-US" altLang="es-ES" smtClean="0"/>
            </a:fld>
            <a:endParaRPr lang="en-US" altLang="es-E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/>
            <a:endParaRPr lang="es-AR" altLang="es-AR" dirty="0" smtClean="0"/>
          </a:p>
        </p:txBody>
      </p:sp>
      <p:sp>
        <p:nvSpPr>
          <p:cNvPr id="3174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5A282A4-171B-4E42-9FAE-3B3EFA381A60}" type="slidenum">
              <a:rPr lang="en-US" altLang="es-ES" smtClean="0"/>
            </a:fld>
            <a:endParaRPr lang="en-US" altLang="es-E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altLang="es-ES" b="1" dirty="0" smtClean="0"/>
          </a:p>
        </p:txBody>
      </p:sp>
      <p:sp>
        <p:nvSpPr>
          <p:cNvPr id="33796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7F96D14-D2BB-45C6-9580-36A158E6FDA6}" type="slidenum">
              <a:rPr lang="en-US" altLang="es-ES" smtClean="0"/>
            </a:fld>
            <a:endParaRPr lang="en-US" altLang="es-E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altLang="es-ES" b="1" dirty="0" smtClean="0"/>
          </a:p>
        </p:txBody>
      </p:sp>
      <p:sp>
        <p:nvSpPr>
          <p:cNvPr id="33796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7F96D14-D2BB-45C6-9580-36A158E6FDA6}" type="slidenum">
              <a:rPr lang="en-US" altLang="es-ES" smtClean="0"/>
            </a:fld>
            <a:endParaRPr lang="en-US" altLang="es-E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es-AR" altLang="es-AR" noProof="0" dirty="0" smtClean="0"/>
          </a:p>
        </p:txBody>
      </p:sp>
      <p:sp>
        <p:nvSpPr>
          <p:cNvPr id="5124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6DDAE03-E935-47E2-886F-527BE823B070}" type="slidenum">
              <a:rPr lang="en-US" altLang="es-ES" smtClean="0"/>
            </a:fld>
            <a:endParaRPr lang="en-US" altLang="es-E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/>
            <a:endParaRPr lang="es-AR" altLang="es-AR" dirty="0" smtClean="0"/>
          </a:p>
        </p:txBody>
      </p:sp>
      <p:sp>
        <p:nvSpPr>
          <p:cNvPr id="3584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FA88E5A-66A0-4A97-8C1C-F251509E6072}" type="slidenum">
              <a:rPr lang="en-US" altLang="es-ES" smtClean="0"/>
            </a:fld>
            <a:endParaRPr lang="en-US" altLang="es-E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/>
            <a:endParaRPr lang="es-ES" altLang="es-AR" dirty="0" smtClean="0"/>
          </a:p>
        </p:txBody>
      </p:sp>
      <p:sp>
        <p:nvSpPr>
          <p:cNvPr id="3789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8569555-2963-447A-9A17-4F4886EEAE28}" type="slidenum">
              <a:rPr lang="en-US" altLang="es-ES" smtClean="0"/>
            </a:fld>
            <a:endParaRPr lang="en-US" altLang="es-E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/>
            <a:endParaRPr lang="es-ES" altLang="es-AR" b="1" dirty="0" smtClean="0"/>
          </a:p>
        </p:txBody>
      </p:sp>
      <p:sp>
        <p:nvSpPr>
          <p:cNvPr id="3789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8569555-2963-447A-9A17-4F4886EEAE28}" type="slidenum">
              <a:rPr lang="en-US" altLang="es-ES" smtClean="0"/>
            </a:fld>
            <a:endParaRPr lang="en-US" altLang="es-E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/>
            <a:endParaRPr lang="es-ES" altLang="es-AR" b="1" dirty="0" smtClean="0">
              <a:solidFill>
                <a:srgbClr val="FF3300"/>
              </a:solidFill>
            </a:endParaRPr>
          </a:p>
        </p:txBody>
      </p:sp>
      <p:sp>
        <p:nvSpPr>
          <p:cNvPr id="4198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C1B4A0E-E8AF-4C00-BD1F-365231F13788}" type="slidenum">
              <a:rPr lang="en-US" altLang="es-ES" smtClean="0"/>
            </a:fld>
            <a:endParaRPr lang="en-US" altLang="es-E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/>
            <a:endParaRPr lang="es-ES" altLang="es-AR" dirty="0" smtClean="0"/>
          </a:p>
        </p:txBody>
      </p:sp>
      <p:sp>
        <p:nvSpPr>
          <p:cNvPr id="4403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5BEFD6F-AC4F-485E-B0FF-7C325CA3C63E}" type="slidenum">
              <a:rPr lang="en-US" altLang="es-ES" smtClean="0"/>
            </a:fld>
            <a:endParaRPr lang="en-US" altLang="es-E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/>
            <a:endParaRPr lang="es-ES" altLang="es-AR" dirty="0" smtClean="0"/>
          </a:p>
        </p:txBody>
      </p:sp>
      <p:sp>
        <p:nvSpPr>
          <p:cNvPr id="4608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307BD1F-BF6C-43C0-A407-0A5F6C87BFE3}" type="slidenum">
              <a:rPr lang="en-US" altLang="es-ES" smtClean="0"/>
            </a:fld>
            <a:endParaRPr lang="en-US" altLang="es-E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/>
            <a:endParaRPr lang="es-ES" altLang="es-AR" dirty="0" smtClean="0"/>
          </a:p>
        </p:txBody>
      </p:sp>
      <p:sp>
        <p:nvSpPr>
          <p:cNvPr id="4813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0644D66-392A-443F-AE7F-C997E9EB9EC2}" type="slidenum">
              <a:rPr lang="en-US" altLang="es-ES" smtClean="0"/>
            </a:fld>
            <a:endParaRPr lang="en-US" altLang="es-E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en-US" altLang="es-AR" dirty="0" smtClean="0"/>
          </a:p>
        </p:txBody>
      </p:sp>
      <p:sp>
        <p:nvSpPr>
          <p:cNvPr id="50180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BF72CF7-C207-4266-825D-6309D045BD49}" type="slidenum">
              <a:rPr lang="en-US" altLang="es-ES" smtClean="0"/>
            </a:fld>
            <a:endParaRPr lang="en-US" altLang="es-E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526427-9BF8-47AF-9EF5-9AE969249BF2}" type="slidenum">
              <a:rPr lang="en-US" altLang="es-ES" smtClean="0"/>
            </a:fld>
            <a:endParaRPr lang="en-US" altLang="es-E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en-US" altLang="es-AR" dirty="0" smtClean="0"/>
          </a:p>
        </p:txBody>
      </p:sp>
      <p:sp>
        <p:nvSpPr>
          <p:cNvPr id="53252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C4A4806-7876-4778-A6B0-65AAE93AB2E9}" type="slidenum">
              <a:rPr lang="en-US" altLang="es-ES" smtClean="0"/>
            </a:fld>
            <a:endParaRPr lang="en-US" altLang="es-E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526427-9BF8-47AF-9EF5-9AE969249BF2}" type="slidenum">
              <a:rPr lang="en-US" altLang="es-ES" smtClean="0"/>
            </a:fld>
            <a:endParaRPr lang="en-US" altLang="es-E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/>
            <a:endParaRPr lang="es-ES" altLang="es-AR" b="1" dirty="0" smtClean="0"/>
          </a:p>
        </p:txBody>
      </p:sp>
      <p:sp>
        <p:nvSpPr>
          <p:cNvPr id="5530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52FA4F9-B061-4306-9AE2-D49EAC9B976E}" type="slidenum">
              <a:rPr lang="en-US" altLang="es-ES" smtClean="0"/>
            </a:fld>
            <a:endParaRPr lang="en-US" altLang="es-E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/>
            <a:endParaRPr lang="es-AR" altLang="es-AR" smtClean="0"/>
          </a:p>
        </p:txBody>
      </p:sp>
      <p:sp>
        <p:nvSpPr>
          <p:cNvPr id="5734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D1F45ED-FF8A-4E86-BC7B-7DA6529D5638}" type="slidenum">
              <a:rPr lang="en-US" altLang="es-ES" smtClean="0"/>
            </a:fld>
            <a:endParaRPr lang="en-US" altLang="es-E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/>
            <a:endParaRPr lang="es-ES" altLang="es-AR" dirty="0" smtClean="0"/>
          </a:p>
        </p:txBody>
      </p:sp>
      <p:sp>
        <p:nvSpPr>
          <p:cNvPr id="5939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92EAD95-56C0-4F93-800A-2D8A92241456}" type="slidenum">
              <a:rPr lang="en-US" altLang="es-ES" smtClean="0"/>
            </a:fld>
            <a:endParaRPr lang="en-US" altLang="es-E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marL="0" indent="0" eaLnBrk="1" hangingPunct="1">
              <a:buFontTx/>
              <a:buNone/>
              <a:defRPr/>
            </a:pPr>
            <a:endParaRPr lang="es-ES" altLang="es-AR" dirty="0" smtClean="0"/>
          </a:p>
        </p:txBody>
      </p:sp>
      <p:sp>
        <p:nvSpPr>
          <p:cNvPr id="6144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720EFC5-E041-4C01-B7F2-21578C73EC5B}" type="slidenum">
              <a:rPr lang="en-US" altLang="es-ES" smtClean="0"/>
            </a:fld>
            <a:endParaRPr lang="en-US" altLang="es-E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en-US" altLang="es-AR" dirty="0" smtClean="0"/>
          </a:p>
        </p:txBody>
      </p:sp>
      <p:sp>
        <p:nvSpPr>
          <p:cNvPr id="8196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0B595C6-9F65-4EBF-8805-7C356D5B324A}" type="slidenum">
              <a:rPr lang="en-US" altLang="es-ES" smtClean="0"/>
            </a:fld>
            <a:endParaRPr lang="en-US" altLang="es-E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2 Marcador de notas"/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marL="0" indent="0" eaLnBrk="1" hangingPunct="1">
              <a:buFontTx/>
              <a:buNone/>
              <a:defRPr/>
            </a:pPr>
            <a:endParaRPr lang="es-ES" altLang="es-AR" dirty="0" smtClean="0"/>
          </a:p>
        </p:txBody>
      </p:sp>
      <p:sp>
        <p:nvSpPr>
          <p:cNvPr id="1024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82F7A62-7030-4BC6-AE10-85E92C0F01FE}" type="slidenum">
              <a:rPr lang="en-US" altLang="es-ES" smtClean="0"/>
            </a:fld>
            <a:endParaRPr lang="en-US" altLang="es-E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526427-9BF8-47AF-9EF5-9AE969249BF2}" type="slidenum">
              <a:rPr lang="en-US" altLang="es-ES" smtClean="0"/>
            </a:fld>
            <a:endParaRPr lang="en-US" altLang="es-E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en-US" altLang="es-AR" dirty="0" smtClean="0"/>
          </a:p>
        </p:txBody>
      </p:sp>
      <p:sp>
        <p:nvSpPr>
          <p:cNvPr id="13316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05604F1-0B9A-405B-8B22-A79FA2337510}" type="slidenum">
              <a:rPr lang="en-US" altLang="es-ES" smtClean="0"/>
            </a:fld>
            <a:endParaRPr lang="en-US" altLang="es-E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en-US" altLang="es-ES" dirty="0" smtClean="0"/>
          </a:p>
        </p:txBody>
      </p:sp>
      <p:sp>
        <p:nvSpPr>
          <p:cNvPr id="15364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02D2726-6502-4E03-876B-B9BAEB5C4299}" type="slidenum">
              <a:rPr lang="en-US" altLang="es-ES" smtClean="0"/>
            </a:fld>
            <a:endParaRPr lang="en-US" altLang="es-E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/>
            <a:endParaRPr lang="es-ES" altLang="es-AR" dirty="0" smtClean="0"/>
          </a:p>
        </p:txBody>
      </p:sp>
      <p:sp>
        <p:nvSpPr>
          <p:cNvPr id="1741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28883A1-0639-44CC-819C-94FC75E53533}" type="slidenum">
              <a:rPr lang="en-US" altLang="es-ES" smtClean="0"/>
            </a:fld>
            <a:endParaRPr lang="en-US" altLang="es-E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5F85B4-E6B4-4360-AA6C-30D1A646727B}" type="slidenum">
              <a:rPr lang="es-ES" altLang="es-ES"/>
            </a:fld>
            <a:endParaRPr lang="es-ES" alt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883D48-F43A-42DD-8932-53F5E275FBAA}" type="slidenum">
              <a:rPr lang="es-ES" altLang="es-ES"/>
            </a:fld>
            <a:endParaRPr lang="es-ES" alt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B4C740-AD37-4572-8B85-49548D452083}" type="slidenum">
              <a:rPr lang="es-ES" altLang="es-ES"/>
            </a:fld>
            <a:endParaRPr lang="es-ES" alt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B1AA64-BDAA-444E-A912-BF1C43774E33}" type="slidenum">
              <a:rPr lang="es-ES" altLang="es-ES"/>
            </a:fld>
            <a:endParaRPr lang="es-ES" alt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10C5F9-2ECC-4EB3-A237-8BBB1E6FC69E}" type="slidenum">
              <a:rPr lang="es-ES" altLang="es-ES"/>
            </a:fld>
            <a:endParaRPr lang="es-ES" alt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 hasCustomPrompt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7974F9-CDAE-40CF-93EC-8EBE71223FD9}" type="slidenum">
              <a:rPr lang="es-ES" altLang="es-ES"/>
            </a:fld>
            <a:endParaRPr lang="es-ES" alt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 hasCustomPrompt="1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9198FB-6433-4F9B-8A15-1FD0426B9EA9}" type="slidenum">
              <a:rPr lang="es-ES" altLang="es-ES"/>
            </a:fld>
            <a:endParaRPr lang="es-ES" alt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1D6546-923C-4213-8050-23A4995AFF60}" type="slidenum">
              <a:rPr lang="es-ES" altLang="es-ES"/>
            </a:fld>
            <a:endParaRPr lang="es-ES" alt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B14DDA-9DE7-4B3F-B61B-36964DDC00E3}" type="slidenum">
              <a:rPr lang="es-ES" altLang="es-ES"/>
            </a:fld>
            <a:endParaRPr lang="es-ES" alt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350C67-7FBE-4CF2-BEB8-7443B0E9F1A0}" type="slidenum">
              <a:rPr lang="es-ES" altLang="es-ES"/>
            </a:fld>
            <a:endParaRPr lang="es-ES" alt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B08FE1-5882-48D8-979A-F106D337945E}" type="slidenum">
              <a:rPr lang="es-ES" altLang="es-ES"/>
            </a:fld>
            <a:endParaRPr lang="es-ES" alt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s-ES" altLang="es-ES" smtClean="0"/>
              <a:t>Haga clic para cambiar el estilo de título	</a:t>
            </a:r>
            <a:endParaRPr lang="es-ES" altLang="es-E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s-ES" altLang="es-ES" smtClean="0"/>
              <a:t>Haga clic para modificar el estilo de texto del patrón</a:t>
            </a:r>
            <a:endParaRPr lang="es-ES" altLang="es-ES" smtClean="0"/>
          </a:p>
          <a:p>
            <a:pPr lvl="1"/>
            <a:r>
              <a:rPr lang="es-ES" altLang="es-ES" smtClean="0"/>
              <a:t>Segundo nivel</a:t>
            </a:r>
            <a:endParaRPr lang="es-ES" altLang="es-ES" smtClean="0"/>
          </a:p>
          <a:p>
            <a:pPr lvl="2"/>
            <a:r>
              <a:rPr lang="es-ES" altLang="es-ES" smtClean="0"/>
              <a:t>Tercer nivel</a:t>
            </a:r>
            <a:endParaRPr lang="es-ES" altLang="es-ES" smtClean="0"/>
          </a:p>
          <a:p>
            <a:pPr lvl="3"/>
            <a:r>
              <a:rPr lang="es-ES" altLang="es-ES" smtClean="0"/>
              <a:t>Cuarto nivel</a:t>
            </a:r>
            <a:endParaRPr lang="es-ES" altLang="es-ES" smtClean="0"/>
          </a:p>
          <a:p>
            <a:pPr lvl="4"/>
            <a:r>
              <a:rPr lang="es-ES" altLang="es-ES" smtClean="0"/>
              <a:t>Quinto nivel</a:t>
            </a:r>
            <a:endParaRPr lang="es-ES" altLang="es-E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/>
            </a:lvl1pPr>
          </a:lstStyle>
          <a:p>
            <a:pPr>
              <a:defRPr/>
            </a:pPr>
            <a:fld id="{4D1B4BAA-E4D7-4566-A10D-875F7CEEA21B}" type="slidenum">
              <a:rPr lang="es-ES" altLang="es-ES"/>
            </a:fld>
            <a:endParaRPr lang="es-ES" alt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3.png"/><Relationship Id="rId3" Type="http://schemas.microsoft.com/office/2007/relationships/media" Target="../media/media1.m4a"/><Relationship Id="rId2" Type="http://schemas.openxmlformats.org/officeDocument/2006/relationships/audio" Target="../media/media1.m4a"/><Relationship Id="rId1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7.wmf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9.wmf"/><Relationship Id="rId1" Type="http://schemas.openxmlformats.org/officeDocument/2006/relationships/image" Target="../media/image18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1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vmlDrawing" Target="../drawings/vmlDrawing1.v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.wmf"/><Relationship Id="rId1" Type="http://schemas.openxmlformats.org/officeDocument/2006/relationships/oleObject" Target="../embeddings/oleObject1.bin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0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5.wmf"/><Relationship Id="rId1" Type="http://schemas.openxmlformats.org/officeDocument/2006/relationships/image" Target="../media/image24.wmf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1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3.png"/><Relationship Id="rId3" Type="http://schemas.microsoft.com/office/2007/relationships/media" Target="../media/media2.m4a"/><Relationship Id="rId2" Type="http://schemas.openxmlformats.org/officeDocument/2006/relationships/audio" Target="../media/media2.m4a"/><Relationship Id="rId1" Type="http://schemas.openxmlformats.org/officeDocument/2006/relationships/image" Target="../media/image26.wmf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2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3.png"/><Relationship Id="rId3" Type="http://schemas.microsoft.com/office/2007/relationships/media" Target="../media/media3.m4a"/><Relationship Id="rId2" Type="http://schemas.openxmlformats.org/officeDocument/2006/relationships/audio" Target="../media/media3.m4a"/><Relationship Id="rId1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9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7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3.png"/><Relationship Id="rId3" Type="http://schemas.microsoft.com/office/2007/relationships/media" Target="../media/media4.m4a"/><Relationship Id="rId2" Type="http://schemas.openxmlformats.org/officeDocument/2006/relationships/audio" Target="../media/media4.m4a"/><Relationship Id="rId1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5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6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7.w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vmlDrawing" Target="../drawings/vmlDrawing2.v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.wmf"/><Relationship Id="rId1" Type="http://schemas.openxmlformats.org/officeDocument/2006/relationships/oleObject" Target="../embeddings/oleObject2.bin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vmlDrawing" Target="../drawings/vmlDrawing3.v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.png"/><Relationship Id="rId2" Type="http://schemas.openxmlformats.org/officeDocument/2006/relationships/image" Target="../media/image4.wmf"/><Relationship Id="rId1" Type="http://schemas.openxmlformats.org/officeDocument/2006/relationships/oleObject" Target="../embeddings/oleObject3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1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br>
              <a:rPr lang="es-ES" altLang="es-ES" sz="4000" b="1" dirty="0" smtClean="0"/>
            </a:br>
            <a:r>
              <a:rPr lang="es-ES" altLang="es-ES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TEMA 1: FUNDAMENTOS DE QUIMICA GENERAL</a:t>
            </a:r>
            <a:br>
              <a:rPr lang="es-ES" altLang="es-ES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es-ES" altLang="es-ES" sz="3600" b="1" dirty="0" smtClean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07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273703" y="2852936"/>
            <a:ext cx="3528070" cy="1439862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es-ES" altLang="es-ES" sz="2400" dirty="0" smtClean="0">
                <a:latin typeface="Tahoma" panose="020B0604030504040204" pitchFamily="34" charset="0"/>
              </a:rPr>
              <a:t>Distribución de los electrones en los átomos</a:t>
            </a:r>
            <a:r>
              <a:rPr lang="es-ES_tradnl" altLang="es-ES" sz="2400" dirty="0" smtClean="0">
                <a:latin typeface="Tahoma" panose="020B0604030504040204" pitchFamily="34" charset="0"/>
              </a:rPr>
              <a:t>.</a:t>
            </a:r>
            <a:endParaRPr lang="es-ES_tradnl" altLang="es-ES" sz="2400" dirty="0" smtClean="0">
              <a:latin typeface="Tahoma" panose="020B0604030504040204" pitchFamily="34" charset="0"/>
            </a:endParaRPr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87313" y="6483350"/>
            <a:ext cx="8229600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es-ES_tradnl" altLang="es-ES" sz="160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</a:rPr>
              <a:t>Química General </a:t>
            </a:r>
            <a:r>
              <a:rPr lang="es-ES" altLang="es-ES_tradnl" sz="160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</a:rPr>
              <a:t>2023 - Profesorado de Educación Secundaria en Física</a:t>
            </a:r>
            <a:endParaRPr lang="es-ES" altLang="es-ES_tradnl" sz="1600" kern="0" dirty="0" smtClean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</a:endParaRPr>
          </a:p>
        </p:txBody>
      </p:sp>
      <p:cxnSp>
        <p:nvCxnSpPr>
          <p:cNvPr id="3" name="2 Conector recto"/>
          <p:cNvCxnSpPr/>
          <p:nvPr/>
        </p:nvCxnSpPr>
        <p:spPr>
          <a:xfrm>
            <a:off x="-6350" y="6381750"/>
            <a:ext cx="9150350" cy="0"/>
          </a:xfrm>
          <a:prstGeom prst="line">
            <a:avLst/>
          </a:prstGeom>
          <a:ln w="15875"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2" name="Picture 2" descr="Indicaciones miscelánea &quot;Configuración electrónica&quot;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400" y="1384127"/>
            <a:ext cx="5126600" cy="5031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/>
          <p:cNvPicPr>
            <a:picLocks noChangeAspect="1" noChangeArrowheads="1"/>
          </p:cNvPicPr>
          <p:nvPr/>
        </p:nvPicPr>
        <p:blipFill>
          <a:blip r:embed="rId1">
            <a:lum bright="-24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19100"/>
            <a:ext cx="7058025" cy="532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5" name="6 Rectángulo"/>
          <p:cNvSpPr>
            <a:spLocks noChangeArrowheads="1"/>
          </p:cNvSpPr>
          <p:nvPr/>
        </p:nvSpPr>
        <p:spPr bwMode="auto">
          <a:xfrm>
            <a:off x="755650" y="5661025"/>
            <a:ext cx="77406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AR" altLang="es-AR" sz="2000" b="1">
                <a:solidFill>
                  <a:srgbClr val="0000FF"/>
                </a:solidFill>
              </a:rPr>
              <a:t>Espectroscopía: es el análisis de la radiación EM emitida o absorbida por las sustancias.</a:t>
            </a:r>
            <a:endParaRPr lang="es-AR" altLang="es-AR" sz="2000" b="1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/>
          <p:cNvPicPr>
            <a:picLocks noChangeAspect="1" noChangeArrowheads="1"/>
          </p:cNvPicPr>
          <p:nvPr/>
        </p:nvPicPr>
        <p:blipFill>
          <a:blip r:embed="rId1">
            <a:lum bright="-18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38125"/>
            <a:ext cx="8356600" cy="551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3" name="Rectángulo 1"/>
          <p:cNvSpPr>
            <a:spLocks noChangeArrowheads="1"/>
          </p:cNvSpPr>
          <p:nvPr/>
        </p:nvSpPr>
        <p:spPr bwMode="auto">
          <a:xfrm>
            <a:off x="395288" y="5661025"/>
            <a:ext cx="83883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AR" altLang="es-AR" sz="2000" b="1">
                <a:solidFill>
                  <a:srgbClr val="0000FF"/>
                </a:solidFill>
              </a:rPr>
              <a:t>La luz blanca, que incluye a la luz solar, es una mezcla de todas las longitudes de onda de la luz visible.</a:t>
            </a:r>
            <a:endParaRPr lang="es-ES" altLang="es-AR" sz="1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1"/>
          <a:srcRect l="28738" t="24788" r="13775" b="24788"/>
          <a:stretch>
            <a:fillRect/>
          </a:stretch>
        </p:blipFill>
        <p:spPr>
          <a:xfrm>
            <a:off x="35496" y="980728"/>
            <a:ext cx="9053002" cy="4464496"/>
          </a:xfrm>
          <a:prstGeom prst="rect">
            <a:avLst/>
          </a:prstGeom>
        </p:spPr>
      </p:pic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07899" y="5373216"/>
            <a:ext cx="609600" cy="609600"/>
          </a:xfrm>
          <a:prstGeom prst="rect">
            <a:avLst/>
          </a:prstGeom>
        </p:spPr>
      </p:pic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457200" y="-27384"/>
            <a:ext cx="8229600" cy="63341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tabLst>
                <a:tab pos="177800" algn="l"/>
                <a:tab pos="254000" algn="l"/>
              </a:tabLst>
              <a:defRPr/>
            </a:pPr>
            <a:r>
              <a:rPr lang="es-ES" altLang="es-ES" sz="3200" b="1" i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Naturaleza corpuscular:</a:t>
            </a:r>
            <a:br>
              <a:rPr lang="es-ES" altLang="es-ES" sz="3200" b="1" i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s-ES" altLang="es-ES" sz="2800" b="1" i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ESPECTROS DE LOS ELEMENTOS</a:t>
            </a:r>
            <a:br>
              <a:rPr lang="es-ES" altLang="es-ES" sz="2800" b="1" kern="0" dirty="0" smtClean="0"/>
            </a:br>
            <a:endParaRPr lang="es-ES" altLang="es-ES" sz="2800" kern="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8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/>
          <a:lstStyle/>
          <a:p>
            <a:pPr eaLnBrk="1" hangingPunct="1">
              <a:tabLst>
                <a:tab pos="177800" algn="l"/>
                <a:tab pos="254000" algn="l"/>
              </a:tabLst>
              <a:defRPr/>
            </a:pPr>
            <a:br>
              <a:rPr lang="es-ES" altLang="es-ES" sz="32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s-ES" altLang="es-ES" sz="32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Naturaleza corpuscular:</a:t>
            </a:r>
            <a:br>
              <a:rPr lang="es-ES" altLang="es-ES" sz="32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s-ES" altLang="es-ES" sz="28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ESPECTROS DE LOS ELEMENTOS</a:t>
            </a:r>
            <a:br>
              <a:rPr lang="es-ES" altLang="es-ES" sz="2800" b="1" dirty="0" smtClean="0"/>
            </a:br>
            <a:endParaRPr lang="es-ES" altLang="es-ES" sz="2800" dirty="0" smtClean="0"/>
          </a:p>
        </p:txBody>
      </p:sp>
      <p:pic>
        <p:nvPicPr>
          <p:cNvPr id="22531" name="Picture 7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125538"/>
            <a:ext cx="6470650" cy="449262"/>
          </a:xfrm>
          <a:noFill/>
        </p:spPr>
      </p:pic>
      <p:pic>
        <p:nvPicPr>
          <p:cNvPr id="2253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38" y="1557338"/>
            <a:ext cx="6264275" cy="324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802" name="Rectangle 10"/>
          <p:cNvSpPr>
            <a:spLocks noChangeArrowheads="1"/>
          </p:cNvSpPr>
          <p:nvPr/>
        </p:nvSpPr>
        <p:spPr bwMode="auto">
          <a:xfrm>
            <a:off x="6732588" y="1966913"/>
            <a:ext cx="2376487" cy="193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tabLst>
                <a:tab pos="-90170" algn="l"/>
                <a:tab pos="9017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-90170" algn="l"/>
                <a:tab pos="9017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-90170" algn="l"/>
                <a:tab pos="9017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-90170" algn="l"/>
                <a:tab pos="9017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-90170" algn="l"/>
                <a:tab pos="9017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-90170" algn="l"/>
                <a:tab pos="9017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-90170" algn="l"/>
                <a:tab pos="9017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-90170" algn="l"/>
                <a:tab pos="9017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-90170" algn="l"/>
                <a:tab pos="9017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ES" altLang="es-ES" sz="2000" dirty="0" smtClean="0">
                <a:solidFill>
                  <a:srgbClr val="0000FF"/>
                </a:solidFill>
                <a:latin typeface="+mj-lt"/>
              </a:rPr>
              <a:t>“Los espectros de emisión  de los elementos son como las huellas dactilares de los átomos</a:t>
            </a:r>
            <a:r>
              <a:rPr lang="es-ES" altLang="es-ES" dirty="0" smtClean="0">
                <a:solidFill>
                  <a:srgbClr val="0000FF"/>
                </a:solidFill>
                <a:latin typeface="+mj-lt"/>
              </a:rPr>
              <a:t>.”</a:t>
            </a:r>
            <a:endParaRPr lang="es-ES" altLang="es-ES" dirty="0" smtClean="0">
              <a:solidFill>
                <a:srgbClr val="0000FF"/>
              </a:solidFill>
              <a:latin typeface="+mj-lt"/>
            </a:endParaRPr>
          </a:p>
        </p:txBody>
      </p:sp>
      <p:pic>
        <p:nvPicPr>
          <p:cNvPr id="2253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0" t="74969" r="18938" b="6250"/>
          <a:stretch>
            <a:fillRect/>
          </a:stretch>
        </p:blipFill>
        <p:spPr bwMode="auto">
          <a:xfrm>
            <a:off x="323850" y="5105400"/>
            <a:ext cx="8523288" cy="149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6"/>
          <p:cNvPicPr>
            <a:picLocks noChangeAspect="1" noChangeArrowheads="1"/>
          </p:cNvPicPr>
          <p:nvPr/>
        </p:nvPicPr>
        <p:blipFill>
          <a:blip r:embed="rId1">
            <a:lum bright="-3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0350"/>
            <a:ext cx="8748713" cy="518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>
            <a:spLocks noChangeArrowheads="1"/>
          </p:cNvSpPr>
          <p:nvPr/>
        </p:nvSpPr>
        <p:spPr bwMode="auto">
          <a:xfrm>
            <a:off x="539750" y="5664200"/>
            <a:ext cx="81359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ES" altLang="es-AR" sz="1800" b="1">
                <a:solidFill>
                  <a:srgbClr val="0000FF"/>
                </a:solidFill>
              </a:rPr>
              <a:t>Fotón: </a:t>
            </a:r>
            <a:r>
              <a:rPr lang="es-ES" altLang="es-AR" sz="1800">
                <a:solidFill>
                  <a:srgbClr val="0000FF"/>
                </a:solidFill>
              </a:rPr>
              <a:t>partícula mínima de energía luminosa o de otra energía electromagnética que se produce, se transmite y se absorbe.</a:t>
            </a:r>
            <a:endParaRPr lang="es-AR" altLang="es-ES" sz="180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/>
          <p:cNvPicPr>
            <a:picLocks noChangeAspect="1" noChangeArrowheads="1"/>
          </p:cNvPicPr>
          <p:nvPr/>
        </p:nvPicPr>
        <p:blipFill>
          <a:blip r:embed="rId1">
            <a:lum bright="-24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88913"/>
            <a:ext cx="8569325" cy="222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2 Grupo"/>
          <p:cNvGrpSpPr/>
          <p:nvPr/>
        </p:nvGrpSpPr>
        <p:grpSpPr bwMode="auto">
          <a:xfrm>
            <a:off x="346075" y="2565400"/>
            <a:ext cx="8402638" cy="3816350"/>
            <a:chOff x="345549" y="2412153"/>
            <a:chExt cx="8402915" cy="3815804"/>
          </a:xfrm>
        </p:grpSpPr>
        <p:pic>
          <p:nvPicPr>
            <p:cNvPr id="26628" name="Picture 5"/>
            <p:cNvPicPr>
              <a:picLocks noChangeAspect="1" noChangeArrowheads="1"/>
            </p:cNvPicPr>
            <p:nvPr/>
          </p:nvPicPr>
          <p:blipFill>
            <a:blip r:embed="rId2">
              <a:lum bright="-24000" contrast="2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549" y="2412153"/>
              <a:ext cx="6105570" cy="3815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629" name="1 Rectángulo"/>
            <p:cNvSpPr>
              <a:spLocks noChangeArrowheads="1"/>
            </p:cNvSpPr>
            <p:nvPr/>
          </p:nvSpPr>
          <p:spPr bwMode="auto">
            <a:xfrm>
              <a:off x="6570538" y="3412114"/>
              <a:ext cx="2177926" cy="1815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just">
                <a:spcBef>
                  <a:spcPct val="0"/>
                </a:spcBef>
                <a:buFontTx/>
                <a:buNone/>
              </a:pPr>
              <a:r>
                <a:rPr lang="en-US" altLang="es-ES" sz="1600" b="1"/>
                <a:t>Davisson y Germer (1925) demostraron que los </a:t>
              </a:r>
              <a:r>
                <a:rPr lang="es-ES" altLang="es-ES" sz="1600" b="1"/>
                <a:t>e- </a:t>
              </a:r>
              <a:r>
                <a:rPr lang="en-US" altLang="es-ES" sz="1600" b="1"/>
                <a:t>producen un patrón de difracción cuando son reflejados en un cristal.</a:t>
              </a:r>
              <a:endParaRPr lang="en-US" altLang="es-ES" sz="1600" b="1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/>
          <p:cNvPicPr>
            <a:picLocks noChangeAspect="1" noChangeArrowheads="1"/>
          </p:cNvPicPr>
          <p:nvPr/>
        </p:nvPicPr>
        <p:blipFill>
          <a:blip r:embed="rId1">
            <a:lum bright="-24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765175"/>
            <a:ext cx="8532813" cy="538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/>
          <p:cNvPicPr>
            <a:picLocks noChangeAspect="1" noChangeArrowheads="1"/>
          </p:cNvPicPr>
          <p:nvPr/>
        </p:nvPicPr>
        <p:blipFill>
          <a:blip r:embed="rId1">
            <a:lum bright="-18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60350"/>
            <a:ext cx="8964613" cy="597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981075"/>
            <a:ext cx="4852988" cy="482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5651500" y="1125538"/>
            <a:ext cx="3097213" cy="46767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altLang="es-ES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Orbitales</a:t>
            </a:r>
            <a:r>
              <a:rPr lang="en-US" altLang="es-E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s-ES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atómicos</a:t>
            </a:r>
            <a:r>
              <a:rPr lang="en-US" altLang="es-E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US" altLang="es-ES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US" altLang="es-ES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268605">
              <a:buFont typeface="Arial" panose="020B0604020202020204" pitchFamily="34" charset="0"/>
              <a:buChar char="•"/>
              <a:tabLst>
                <a:tab pos="0" algn="l"/>
              </a:tabLst>
              <a:defRPr/>
            </a:pPr>
            <a:r>
              <a:rPr lang="en-US" altLang="es-E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 </a:t>
            </a:r>
            <a:r>
              <a:rPr lang="en-US" altLang="es-E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nubes</a:t>
            </a:r>
            <a:r>
              <a:rPr lang="en-US" altLang="es-E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s-E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electrónicas</a:t>
            </a:r>
            <a:r>
              <a:rPr lang="en-US" altLang="es-E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s-E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tridimensionales</a:t>
            </a:r>
            <a:r>
              <a:rPr lang="en-US" altLang="es-E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s-E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determinan</a:t>
            </a:r>
            <a:r>
              <a:rPr lang="en-US" altLang="es-E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s-E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diferentes</a:t>
            </a:r>
            <a:r>
              <a:rPr lang="en-US" altLang="es-E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s-E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orbitales</a:t>
            </a:r>
            <a:r>
              <a:rPr lang="en-US" altLang="es-E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s-ES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268605">
              <a:buFont typeface="Arial" panose="020B0604020202020204" pitchFamily="34" charset="0"/>
              <a:buChar char="•"/>
              <a:tabLst>
                <a:tab pos="0" algn="l"/>
              </a:tabLst>
              <a:defRPr/>
            </a:pPr>
            <a:endParaRPr lang="en-US" altLang="es-ES" sz="1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268605">
              <a:buFont typeface="Arial" panose="020B0604020202020204" pitchFamily="34" charset="0"/>
              <a:buChar char="•"/>
              <a:defRPr/>
            </a:pPr>
            <a:r>
              <a:rPr lang="en-US" altLang="es-E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 </a:t>
            </a:r>
            <a:r>
              <a:rPr lang="en-US" altLang="es-E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expresiones</a:t>
            </a:r>
            <a:r>
              <a:rPr lang="en-US" altLang="es-E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s-E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matemáticas</a:t>
            </a:r>
            <a:r>
              <a:rPr lang="en-US" altLang="es-E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 los </a:t>
            </a:r>
            <a:r>
              <a:rPr lang="en-US" altLang="es-E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orbitales</a:t>
            </a:r>
            <a:r>
              <a:rPr lang="en-US" altLang="es-E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s-E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atómicos</a:t>
            </a:r>
            <a:r>
              <a:rPr lang="en-US" altLang="es-E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US" altLang="es-E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obtienen</a:t>
            </a:r>
            <a:r>
              <a:rPr lang="en-US" altLang="es-E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s-E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</a:t>
            </a:r>
            <a:r>
              <a:rPr lang="en-US" altLang="es-E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s-E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soluciones</a:t>
            </a:r>
            <a:r>
              <a:rPr lang="en-US" altLang="es-E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en-US" altLang="es-ES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Ecuación</a:t>
            </a:r>
            <a:r>
              <a:rPr lang="en-US" altLang="es-E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Schrödinger</a:t>
            </a:r>
            <a:r>
              <a:rPr lang="en-US" altLang="es-E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s-ES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268605">
              <a:buFont typeface="Arial" panose="020B0604020202020204" pitchFamily="34" charset="0"/>
              <a:buChar char="•"/>
              <a:defRPr/>
            </a:pPr>
            <a:endParaRPr lang="en-US" altLang="es-ES" sz="1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268605">
              <a:buFont typeface="Arial" panose="020B0604020202020204" pitchFamily="34" charset="0"/>
              <a:buChar char="•"/>
              <a:defRPr/>
            </a:pPr>
            <a:r>
              <a:rPr lang="en-US" altLang="es-E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n-US" altLang="es-E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densidad</a:t>
            </a:r>
            <a:r>
              <a:rPr lang="en-US" altLang="es-E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en-US" altLang="es-E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sombreado</a:t>
            </a:r>
            <a:r>
              <a:rPr lang="en-US" altLang="es-E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s-E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representa</a:t>
            </a:r>
            <a:r>
              <a:rPr lang="en-US" altLang="es-E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altLang="es-E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probabilidad</a:t>
            </a:r>
            <a:r>
              <a:rPr lang="en-US" altLang="es-E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altLang="es-E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encontrar</a:t>
            </a:r>
            <a:r>
              <a:rPr lang="en-US" altLang="es-E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 e- en </a:t>
            </a:r>
            <a:r>
              <a:rPr lang="en-US" altLang="es-E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cualquier</a:t>
            </a:r>
            <a:r>
              <a:rPr lang="en-US" altLang="es-E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s-E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punto</a:t>
            </a:r>
            <a:r>
              <a:rPr lang="en-US" altLang="es-E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ES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5796136" y="260648"/>
            <a:ext cx="3097213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s-AR" altLang="es-E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el </a:t>
            </a:r>
            <a:r>
              <a:rPr lang="es-AR" altLang="es-ES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átomo de hidrógeno</a:t>
            </a:r>
            <a:r>
              <a:rPr lang="es-AR" altLang="es-E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la </a:t>
            </a:r>
            <a:r>
              <a:rPr lang="es-AR" altLang="es-E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ecuación de Schrödinger especifica los posibles estados de energía que puede ocupar </a:t>
            </a:r>
            <a:r>
              <a:rPr lang="es-AR" altLang="es-E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 electrón. Esta ecuación define un </a:t>
            </a:r>
            <a:r>
              <a:rPr lang="es-AR" altLang="es-E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conjunto de </a:t>
            </a:r>
            <a:r>
              <a:rPr lang="es-AR" altLang="es-E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números </a:t>
            </a:r>
            <a:r>
              <a:rPr lang="es-AR" altLang="es-ES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cuánticos </a:t>
            </a:r>
            <a:r>
              <a:rPr lang="es-AR" altLang="es-E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s-AR" altLang="es-E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que es posible construir un modelo comprensible del</a:t>
            </a:r>
            <a:endParaRPr lang="es-AR" altLang="es-ES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s-AR" altLang="es-E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átomo de hidrógeno.</a:t>
            </a:r>
            <a:endParaRPr lang="es-ES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1"/>
          <a:srcRect l="8263" t="28990" r="71262" b="16384"/>
          <a:stretch>
            <a:fillRect/>
          </a:stretch>
        </p:blipFill>
        <p:spPr>
          <a:xfrm>
            <a:off x="1979712" y="187485"/>
            <a:ext cx="2785079" cy="417762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36177" y="4581128"/>
            <a:ext cx="8871645" cy="1106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s-AR" dirty="0" smtClean="0">
              <a:latin typeface="TimesLTStd-Roman"/>
            </a:endParaRPr>
          </a:p>
          <a:p>
            <a:pPr algn="just"/>
            <a:endParaRPr lang="es-AR" sz="1200" dirty="0">
              <a:latin typeface="TimesLTStd-Roman"/>
            </a:endParaRPr>
          </a:p>
          <a:p>
            <a:pPr algn="just"/>
            <a:r>
              <a:rPr lang="es-AR" dirty="0"/>
              <a:t>Para distinguir entre la descripción de un átomo </a:t>
            </a:r>
            <a:r>
              <a:rPr lang="es-AR" dirty="0" smtClean="0"/>
              <a:t>por el modelo de Bohr y </a:t>
            </a:r>
            <a:r>
              <a:rPr lang="es-AR" dirty="0"/>
              <a:t>con la mecánica </a:t>
            </a:r>
            <a:r>
              <a:rPr lang="es-AR" dirty="0" smtClean="0"/>
              <a:t>cuántica, </a:t>
            </a:r>
            <a:r>
              <a:rPr lang="es-AR" dirty="0"/>
              <a:t>el concepto de órbita se sustituye con el de </a:t>
            </a:r>
            <a:r>
              <a:rPr lang="es-AR" b="1" dirty="0"/>
              <a:t>orbital atómico</a:t>
            </a:r>
            <a:r>
              <a:rPr lang="es-AR" dirty="0"/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ChangeArrowheads="1"/>
          </p:cNvSpPr>
          <p:nvPr/>
        </p:nvSpPr>
        <p:spPr bwMode="auto">
          <a:xfrm>
            <a:off x="179388" y="1412875"/>
            <a:ext cx="8785225" cy="385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just" eaLnBrk="1" hangingPunct="1">
              <a:spcBef>
                <a:spcPts val="0"/>
              </a:spcBef>
              <a:buClr>
                <a:srgbClr val="FF3300"/>
              </a:buClr>
              <a:buFontTx/>
              <a:buChar char="o"/>
              <a:defRPr/>
            </a:pPr>
            <a:r>
              <a:rPr lang="es-ES_tradnl" altLang="es-E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El </a:t>
            </a:r>
            <a:r>
              <a:rPr lang="es-ES_tradnl" altLang="es-E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número atómico </a:t>
            </a:r>
            <a:r>
              <a:rPr lang="es-ES_tradnl" altLang="es-E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 carga nuclear de un elemento químico  es igual al </a:t>
            </a:r>
            <a:r>
              <a:rPr lang="es-ES_tradnl" altLang="es-E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número de protones </a:t>
            </a:r>
            <a:r>
              <a:rPr lang="es-ES_tradnl" altLang="es-E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que hay en el núcleo de cada átomo de ese elemento. Se simboliza con la letra </a:t>
            </a:r>
            <a:r>
              <a:rPr lang="es-ES_tradnl" altLang="es-E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es-ES_tradnl" altLang="es-E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s-ES_tradnl" altLang="es-ES" sz="24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ts val="0"/>
              </a:spcBef>
              <a:buClr>
                <a:srgbClr val="FF3300"/>
              </a:buClr>
              <a:defRPr/>
            </a:pPr>
            <a:r>
              <a:rPr lang="es-ES_tradnl" altLang="es-E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 elemento químico está formado por átomos que tienen el mismo número de protones en su núcleo.</a:t>
            </a:r>
            <a:endParaRPr lang="es-ES_tradnl" altLang="es-ES" sz="24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60000"/>
              </a:spcBef>
              <a:buClr>
                <a:srgbClr val="FF3300"/>
              </a:buClr>
              <a:buFontTx/>
              <a:buChar char="o"/>
              <a:defRPr/>
            </a:pPr>
            <a:r>
              <a:rPr lang="es-ES_tradnl" altLang="es-E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El número de neutrones del núcleo de un átomo se simboliza con la letra N.</a:t>
            </a:r>
            <a:endParaRPr lang="es-ES_tradnl" altLang="es-ES" sz="24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60000"/>
              </a:spcBef>
              <a:buClr>
                <a:srgbClr val="FF3300"/>
              </a:buClr>
              <a:buFontTx/>
              <a:buChar char="o"/>
              <a:defRPr/>
            </a:pPr>
            <a:r>
              <a:rPr lang="es-ES_tradnl" altLang="es-E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El </a:t>
            </a:r>
            <a:r>
              <a:rPr lang="es-ES_tradnl" altLang="es-E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número másico </a:t>
            </a:r>
            <a:r>
              <a:rPr lang="es-ES_tradnl" altLang="es-E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es la suma del </a:t>
            </a:r>
            <a:r>
              <a:rPr lang="es-ES_tradnl" altLang="es-E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número de protones y de neutrones</a:t>
            </a:r>
            <a:r>
              <a:rPr lang="es-ES_tradnl" altLang="es-E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del núcleo de un átomo. Se simboliza con la letra </a:t>
            </a:r>
            <a:r>
              <a:rPr lang="es-ES_tradnl" altLang="es-E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s-ES_tradnl" altLang="es-E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ES_tradnl" altLang="es-ES" sz="24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099" name="Object 3"/>
          <p:cNvGraphicFramePr>
            <a:graphicFrameLocks noChangeAspect="1"/>
          </p:cNvGraphicFramePr>
          <p:nvPr/>
        </p:nvGraphicFramePr>
        <p:xfrm>
          <a:off x="2601913" y="5300663"/>
          <a:ext cx="3673475" cy="1196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3" name="Equation" r:id="rId1" imgW="749300" imgH="596900" progId="Equation.DSMT4">
                  <p:embed/>
                </p:oleObj>
              </mc:Choice>
              <mc:Fallback>
                <p:oleObj name="Equation" r:id="rId1" imgW="749300" imgH="5969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01913" y="5300663"/>
                        <a:ext cx="3673475" cy="1196975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chemeClr val="accent1"/>
                        </a:solidFill>
                        <a:prstDash val="sysDot"/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23850" y="115888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ES" altLang="es-ES" sz="3200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Cantidades características de los átomos de los elementos</a:t>
            </a:r>
            <a:br>
              <a:rPr lang="es-ES" altLang="es-ES" sz="3200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es-ES" altLang="es-ES" sz="3200" b="1" kern="0" dirty="0" smtClean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/>
          <p:cNvPicPr>
            <a:picLocks noChangeAspect="1" noChangeArrowheads="1"/>
          </p:cNvPicPr>
          <p:nvPr/>
        </p:nvPicPr>
        <p:blipFill>
          <a:blip r:embed="rId1">
            <a:lum bright="-24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052513"/>
            <a:ext cx="7056438" cy="150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5"/>
          <p:cNvPicPr>
            <a:picLocks noChangeAspect="1" noChangeArrowheads="1"/>
          </p:cNvPicPr>
          <p:nvPr/>
        </p:nvPicPr>
        <p:blipFill>
          <a:blip r:embed="rId2">
            <a:lum bright="-24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13" y="3213100"/>
            <a:ext cx="7831137" cy="2211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251520" y="130503"/>
            <a:ext cx="5040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3200" b="1" i="1" dirty="0" smtClean="0">
                <a:solidFill>
                  <a:srgbClr val="0000FF"/>
                </a:solidFill>
              </a:rPr>
              <a:t>Resumiendo….</a:t>
            </a:r>
            <a:endParaRPr lang="es-AR" sz="3200" b="1" i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251520" y="87085"/>
            <a:ext cx="8640960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defRPr/>
            </a:pPr>
            <a:r>
              <a:rPr lang="es-AR" altLang="es-ES" sz="2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Para describir la </a:t>
            </a:r>
            <a:r>
              <a:rPr lang="es-AR" altLang="es-ES" sz="2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distribución </a:t>
            </a:r>
            <a:r>
              <a:rPr lang="es-AR" altLang="es-ES" sz="2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de los electrones en </a:t>
            </a:r>
            <a:r>
              <a:rPr lang="es-AR" altLang="es-ES" sz="2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los átomos, </a:t>
            </a:r>
            <a:r>
              <a:rPr lang="es-AR" altLang="es-ES" sz="2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la </a:t>
            </a:r>
            <a:r>
              <a:rPr lang="es-AR" altLang="es-ES" sz="2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mecánica cuántica </a:t>
            </a:r>
            <a:r>
              <a:rPr lang="es-AR" altLang="es-ES" sz="2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precisa de </a:t>
            </a:r>
            <a:r>
              <a:rPr lang="es-AR" altLang="es-ES" sz="2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los </a:t>
            </a:r>
            <a:r>
              <a:rPr lang="es-AR" altLang="es-ES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números cuánticos</a:t>
            </a:r>
            <a:r>
              <a:rPr lang="es-AR" altLang="es-ES" sz="2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 </a:t>
            </a:r>
            <a:r>
              <a:rPr lang="es-AR" altLang="es-ES" sz="2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Estos números se derivan de la </a:t>
            </a:r>
            <a:r>
              <a:rPr lang="es-AR" altLang="es-E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solución matemática de la ecuación de Schrödinger </a:t>
            </a:r>
            <a:r>
              <a:rPr lang="es-AR" altLang="es-ES" sz="2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y </a:t>
            </a:r>
            <a:r>
              <a:rPr lang="es-AR" altLang="es-ES" sz="2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son: el </a:t>
            </a:r>
            <a:r>
              <a:rPr lang="es-AR" altLang="es-ES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número cuántico </a:t>
            </a:r>
            <a:r>
              <a:rPr lang="es-AR" altLang="es-E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principal, el </a:t>
            </a:r>
            <a:r>
              <a:rPr lang="es-AR" altLang="es-ES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número cuántico </a:t>
            </a:r>
            <a:r>
              <a:rPr lang="es-AR" altLang="es-E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del momento </a:t>
            </a:r>
            <a:r>
              <a:rPr lang="es-AR" altLang="es-ES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angular, número cuántico magnético y el de spin</a:t>
            </a:r>
            <a:r>
              <a:rPr lang="es-AR" altLang="es-ES" sz="2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 </a:t>
            </a:r>
            <a:r>
              <a:rPr lang="es-AR" altLang="es-ES" sz="2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Estos números se utilizan para describir los orbitales atómicos e identificar a los electrones que están dentro.</a:t>
            </a:r>
            <a:endParaRPr lang="es-AR" altLang="es-ES" sz="20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6867" name="Picture 5"/>
          <p:cNvPicPr>
            <a:picLocks noChangeAspect="1" noChangeArrowheads="1"/>
          </p:cNvPicPr>
          <p:nvPr/>
        </p:nvPicPr>
        <p:blipFill>
          <a:blip r:embed="rId1">
            <a:lum bright="-18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481" y="2276872"/>
            <a:ext cx="5362575" cy="401796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3608" y="568523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9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/>
          <p:cNvGrpSpPr/>
          <p:nvPr/>
        </p:nvGrpSpPr>
        <p:grpSpPr>
          <a:xfrm>
            <a:off x="141684" y="476672"/>
            <a:ext cx="9017927" cy="3600400"/>
            <a:chOff x="126073" y="188640"/>
            <a:chExt cx="9017927" cy="3600400"/>
          </a:xfrm>
        </p:grpSpPr>
        <p:pic>
          <p:nvPicPr>
            <p:cNvPr id="8" name="Imagen 7"/>
            <p:cNvPicPr>
              <a:picLocks noChangeAspect="1"/>
            </p:cNvPicPr>
            <p:nvPr/>
          </p:nvPicPr>
          <p:blipFill rotWithShape="1">
            <a:blip r:embed="rId1"/>
            <a:srcRect l="12989" t="27590" r="27950" b="30391"/>
            <a:stretch>
              <a:fillRect/>
            </a:stretch>
          </p:blipFill>
          <p:spPr>
            <a:xfrm>
              <a:off x="143006" y="188640"/>
              <a:ext cx="9000994" cy="3600400"/>
            </a:xfrm>
            <a:prstGeom prst="rect">
              <a:avLst/>
            </a:prstGeom>
          </p:spPr>
        </p:pic>
        <p:sp>
          <p:nvSpPr>
            <p:cNvPr id="9" name="Rectángulo 8"/>
            <p:cNvSpPr/>
            <p:nvPr/>
          </p:nvSpPr>
          <p:spPr>
            <a:xfrm>
              <a:off x="126073" y="298790"/>
              <a:ext cx="1440160" cy="432048"/>
            </a:xfrm>
            <a:prstGeom prst="rect">
              <a:avLst/>
            </a:prstGeom>
            <a:solidFill>
              <a:srgbClr val="009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40607" y="490348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55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/>
          <p:cNvPicPr>
            <a:picLocks noChangeAspect="1" noChangeArrowheads="1"/>
          </p:cNvPicPr>
          <p:nvPr/>
        </p:nvPicPr>
        <p:blipFill>
          <a:blip r:embed="rId1">
            <a:lum bright="-24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549275"/>
            <a:ext cx="7920038" cy="567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"/>
          <p:cNvPicPr>
            <a:picLocks noChangeAspect="1" noChangeArrowheads="1"/>
          </p:cNvPicPr>
          <p:nvPr/>
        </p:nvPicPr>
        <p:blipFill>
          <a:blip r:embed="rId1">
            <a:lum bright="-24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33375"/>
            <a:ext cx="8497887" cy="602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/>
          <p:cNvPicPr>
            <a:picLocks noChangeAspect="1" noChangeArrowheads="1"/>
          </p:cNvPicPr>
          <p:nvPr/>
        </p:nvPicPr>
        <p:blipFill>
          <a:blip r:embed="rId1">
            <a:lum bright="-30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0350"/>
            <a:ext cx="8642350" cy="612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/>
          <p:cNvPicPr>
            <a:picLocks noChangeAspect="1" noChangeArrowheads="1"/>
          </p:cNvPicPr>
          <p:nvPr/>
        </p:nvPicPr>
        <p:blipFill>
          <a:blip r:embed="rId1">
            <a:lum bright="-18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333375"/>
            <a:ext cx="8497887" cy="578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Rectangle 4"/>
          <p:cNvSpPr>
            <a:spLocks noChangeArrowheads="1"/>
          </p:cNvSpPr>
          <p:nvPr/>
        </p:nvSpPr>
        <p:spPr bwMode="auto">
          <a:xfrm>
            <a:off x="179388" y="404813"/>
            <a:ext cx="8820150" cy="292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eaLnBrk="1" hangingPunct="1">
              <a:defRPr/>
            </a:pPr>
            <a:r>
              <a:rPr lang="es-AR" altLang="es-E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Configuración Electrónica y Clasificación Periódica de los Elementos</a:t>
            </a:r>
            <a:endParaRPr lang="es-AR" altLang="es-ES" sz="32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s-AR" altLang="es-ES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AR" altLang="es-E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s-AR" altLang="es-E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estructura electrónica </a:t>
            </a:r>
            <a:r>
              <a:rPr lang="es-AR" altLang="es-E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 un átomo se indica mediante su </a:t>
            </a:r>
            <a:r>
              <a:rPr lang="es-AR" altLang="es-ES" sz="24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configuración electrónica</a:t>
            </a:r>
            <a:r>
              <a:rPr lang="es-AR" altLang="es-E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AR" altLang="es-ES" sz="2400" b="1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s-AR" altLang="es-E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</a:t>
            </a:r>
            <a:r>
              <a:rPr lang="es-AR" altLang="es-E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AR" altLang="es-ES" sz="24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configuración electrónica </a:t>
            </a:r>
            <a:r>
              <a:rPr lang="es-AR" altLang="es-ES" sz="24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muestra una lista de todos los </a:t>
            </a:r>
            <a:r>
              <a:rPr lang="es-AR" altLang="es-ES" sz="24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orbitales ocupados </a:t>
            </a:r>
            <a:r>
              <a:rPr lang="es-AR" altLang="es-ES" sz="24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indicando el </a:t>
            </a:r>
            <a:r>
              <a:rPr lang="es-AR" altLang="es-ES" sz="24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número de electrones </a:t>
            </a:r>
            <a:r>
              <a:rPr lang="es-AR" altLang="es-ES" sz="24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que contiene cada uno</a:t>
            </a:r>
            <a:r>
              <a:rPr lang="es-ES" altLang="es-E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ES" altLang="es-ES" b="1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155" name="Picture 6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37" t="28664" r="18332" b="41164"/>
          <a:stretch>
            <a:fillRect/>
          </a:stretch>
        </p:blipFill>
        <p:spPr bwMode="auto">
          <a:xfrm>
            <a:off x="684213" y="3644900"/>
            <a:ext cx="7783512" cy="239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5003800" y="6040438"/>
            <a:ext cx="2551113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s-AR" altLang="es-ES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 lee </a:t>
            </a:r>
            <a:r>
              <a:rPr lang="es-AR" altLang="es-E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“uno ese uno”</a:t>
            </a:r>
            <a:r>
              <a:rPr lang="es-AR" altLang="es-ES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AR" altLang="es-ES" sz="1600" b="1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160338" y="3460750"/>
            <a:ext cx="8443912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s-AR" altLang="es-E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Configuración electrónica del átomo de hidrógeno </a:t>
            </a:r>
            <a:r>
              <a:rPr lang="es-AR" altLang="es-ES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(diagrama de recuadros)</a:t>
            </a:r>
            <a:endParaRPr lang="es-AR" altLang="es-ES" sz="1600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1640" y="561498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0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0" t="15302" r="17726" b="15733"/>
          <a:stretch>
            <a:fillRect/>
          </a:stretch>
        </p:blipFill>
        <p:spPr bwMode="auto">
          <a:xfrm>
            <a:off x="611188" y="620713"/>
            <a:ext cx="8008937" cy="504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4"/>
          <p:cNvSpPr>
            <a:spLocks noChangeArrowheads="1"/>
          </p:cNvSpPr>
          <p:nvPr/>
        </p:nvSpPr>
        <p:spPr bwMode="auto">
          <a:xfrm>
            <a:off x="323850" y="2204864"/>
            <a:ext cx="5040313" cy="4078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AR" altLang="es-ES" sz="2000" b="1" u="sng" dirty="0">
                <a:solidFill>
                  <a:srgbClr val="0000FF"/>
                </a:solidFill>
              </a:rPr>
              <a:t>Regla de Orden de llenado de los subniveles</a:t>
            </a:r>
            <a:endParaRPr lang="es-AR" altLang="es-ES" sz="2000" b="1" u="sng" dirty="0">
              <a:solidFill>
                <a:srgbClr val="0000FF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AR" altLang="es-ES" sz="1000" b="1" dirty="0"/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AR" altLang="es-ES" sz="2000" b="1" dirty="0">
                <a:solidFill>
                  <a:srgbClr val="0000FF"/>
                </a:solidFill>
              </a:rPr>
              <a:t>Se llena primero, aquel subnivel que tenga la suma (</a:t>
            </a:r>
            <a:r>
              <a:rPr lang="es-AR" altLang="es-ES" sz="2000" b="1" i="1" dirty="0" err="1">
                <a:solidFill>
                  <a:srgbClr val="0000FF"/>
                </a:solidFill>
              </a:rPr>
              <a:t>n+</a:t>
            </a:r>
            <a:r>
              <a:rPr lang="es-AR" altLang="es-ES" sz="2000" b="1" i="1" dirty="0" err="1">
                <a:solidFill>
                  <a:srgbClr val="0000FF"/>
                </a:solidFill>
                <a:sym typeface="MT Extra" panose="05050102010205020202" pitchFamily="18" charset="2"/>
              </a:rPr>
              <a:t>l</a:t>
            </a:r>
            <a:r>
              <a:rPr lang="es-AR" altLang="es-ES" sz="2000" b="1" dirty="0">
                <a:solidFill>
                  <a:srgbClr val="0000FF"/>
                </a:solidFill>
              </a:rPr>
              <a:t>) más baja</a:t>
            </a:r>
            <a:r>
              <a:rPr lang="es-AR" altLang="es-ES" sz="2400" b="1" dirty="0"/>
              <a:t>.</a:t>
            </a:r>
            <a:endParaRPr lang="es-AR" altLang="es-ES" sz="2400" b="1" dirty="0"/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s-ES" altLang="es-ES" sz="1000" b="1" dirty="0"/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AR" altLang="es-ES" sz="2000" b="1" dirty="0" err="1"/>
              <a:t>Ej</a:t>
            </a:r>
            <a:r>
              <a:rPr lang="es-AR" altLang="es-ES" sz="2000" b="1" dirty="0"/>
              <a:t>: </a:t>
            </a:r>
            <a:r>
              <a:rPr lang="es-AR" altLang="es-ES" sz="2000" dirty="0"/>
              <a:t>el subnivel 4s (</a:t>
            </a:r>
            <a:r>
              <a:rPr lang="es-AR" altLang="es-ES" sz="2000" i="1" dirty="0" smtClean="0"/>
              <a:t>n</a:t>
            </a:r>
            <a:r>
              <a:rPr lang="es-AR" altLang="es-ES" sz="2000" dirty="0" smtClean="0"/>
              <a:t>= </a:t>
            </a:r>
            <a:r>
              <a:rPr lang="es-AR" altLang="es-ES" sz="2000" dirty="0"/>
              <a:t>4, </a:t>
            </a:r>
            <a:r>
              <a:rPr lang="es-AR" altLang="es-ES" sz="2000" i="1" dirty="0" smtClean="0">
                <a:latin typeface="Monotype Corsiva" panose="03010101010201010101" pitchFamily="66" charset="0"/>
              </a:rPr>
              <a:t>l=</a:t>
            </a:r>
            <a:r>
              <a:rPr lang="es-AR" altLang="es-ES" sz="2000" dirty="0" smtClean="0"/>
              <a:t> </a:t>
            </a:r>
            <a:r>
              <a:rPr lang="es-AR" altLang="es-ES" sz="2000" dirty="0"/>
              <a:t>0; 4+0 = 4) se llena antes que subnivel 3d (</a:t>
            </a:r>
            <a:r>
              <a:rPr lang="es-AR" altLang="es-ES" sz="2000" i="1" dirty="0"/>
              <a:t>n</a:t>
            </a:r>
            <a:r>
              <a:rPr lang="es-AR" altLang="es-ES" sz="2000" dirty="0"/>
              <a:t> = 3, </a:t>
            </a:r>
            <a:r>
              <a:rPr lang="es-AR" altLang="es-ES" sz="2400" i="1" dirty="0">
                <a:latin typeface="Times New Roman" panose="02020603050405020304" pitchFamily="18" charset="0"/>
                <a:sym typeface="MT Extra" panose="05050102010205020202" pitchFamily="18" charset="2"/>
              </a:rPr>
              <a:t>l</a:t>
            </a:r>
            <a:r>
              <a:rPr lang="es-AR" altLang="es-ES" sz="2400" dirty="0">
                <a:latin typeface="Times New Roman" panose="02020603050405020304" pitchFamily="18" charset="0"/>
              </a:rPr>
              <a:t> </a:t>
            </a:r>
            <a:r>
              <a:rPr lang="es-AR" altLang="es-ES" sz="2000" dirty="0"/>
              <a:t>= 2; 3+2 = 5)</a:t>
            </a:r>
            <a:endParaRPr lang="es-ES" altLang="es-ES" sz="2000" dirty="0"/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s-AR" altLang="es-ES" sz="400" b="1" dirty="0"/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AR" altLang="es-ES" sz="2000" dirty="0"/>
              <a:t>Cuando (</a:t>
            </a:r>
            <a:r>
              <a:rPr lang="es-AR" altLang="es-ES" sz="2000" i="1" dirty="0"/>
              <a:t>n+ </a:t>
            </a:r>
            <a:r>
              <a:rPr lang="es-AR" altLang="es-ES" sz="2400" i="1" dirty="0">
                <a:latin typeface="Times New Roman" panose="02020603050405020304" pitchFamily="18" charset="0"/>
                <a:sym typeface="MT Extra" panose="05050102010205020202" pitchFamily="18" charset="2"/>
              </a:rPr>
              <a:t>l</a:t>
            </a:r>
            <a:r>
              <a:rPr lang="es-AR" altLang="es-ES" sz="2400" dirty="0">
                <a:latin typeface="Times New Roman" panose="02020603050405020304" pitchFamily="18" charset="0"/>
              </a:rPr>
              <a:t> </a:t>
            </a:r>
            <a:r>
              <a:rPr lang="es-AR" altLang="es-ES" sz="2000" i="1" dirty="0"/>
              <a:t>)</a:t>
            </a:r>
            <a:r>
              <a:rPr lang="es-AR" altLang="es-ES" sz="2000" dirty="0"/>
              <a:t> da el mismo valor para dos subniveles,</a:t>
            </a:r>
            <a:r>
              <a:rPr lang="es-AR" altLang="es-ES" sz="2000" b="1" dirty="0"/>
              <a:t> </a:t>
            </a:r>
            <a:r>
              <a:rPr lang="es-AR" altLang="es-ES" sz="2000" b="1" u="sng" dirty="0"/>
              <a:t>se llenará primero aquel que tenga menor valor de </a:t>
            </a:r>
            <a:r>
              <a:rPr lang="es-AR" altLang="es-ES" sz="2000" b="1" i="1" u="sng" dirty="0"/>
              <a:t>n</a:t>
            </a:r>
            <a:r>
              <a:rPr lang="es-AR" altLang="es-ES" sz="2000" b="1" dirty="0"/>
              <a:t>:</a:t>
            </a:r>
            <a:endParaRPr lang="es-ES" altLang="es-ES" sz="2000" b="1" dirty="0"/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AR" altLang="es-ES" sz="2000" dirty="0"/>
              <a:t>3d (3+2=5) se llena antes que 4p (4+1=5</a:t>
            </a:r>
            <a:r>
              <a:rPr lang="es-AR" altLang="es-ES" sz="2000" b="1" dirty="0"/>
              <a:t>)</a:t>
            </a:r>
            <a:endParaRPr lang="es-AR" altLang="es-ES" sz="2000" b="1" dirty="0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34925" y="322263"/>
            <a:ext cx="8929688" cy="167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eaLnBrk="1" hangingPunct="1">
              <a:defRPr/>
            </a:pPr>
            <a:r>
              <a:rPr lang="es-AR" altLang="es-ES" sz="2200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Principio de </a:t>
            </a:r>
            <a:r>
              <a:rPr lang="es-AR" altLang="es-ES" sz="2200" b="1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Aufbau</a:t>
            </a:r>
            <a:r>
              <a:rPr lang="es-AR" altLang="es-ES" sz="2200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 la construcción del sistema periódico</a:t>
            </a:r>
            <a:endParaRPr lang="es-AR" altLang="es-ES" sz="2200" b="1" i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defRPr/>
            </a:pPr>
            <a:endParaRPr lang="es-AR" altLang="es-ES" sz="9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defRPr/>
            </a:pPr>
            <a:r>
              <a:rPr lang="es-AR" altLang="es-ES" dirty="0">
                <a:latin typeface="Arial" panose="020B0604020202020204" pitchFamily="34" charset="0"/>
                <a:cs typeface="Arial" panose="020B0604020202020204" pitchFamily="34" charset="0"/>
              </a:rPr>
              <a:t>A medida que Z aumenta en una unidad, los e- se agregan de a uno a los orbitales, simultáneamente con el agregado de uno en uno de p+ </a:t>
            </a:r>
            <a:r>
              <a:rPr lang="es-AR" alt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(protones) en </a:t>
            </a:r>
            <a:r>
              <a:rPr lang="es-AR" altLang="es-ES" dirty="0">
                <a:latin typeface="Arial" panose="020B0604020202020204" pitchFamily="34" charset="0"/>
                <a:cs typeface="Arial" panose="020B0604020202020204" pitchFamily="34" charset="0"/>
              </a:rPr>
              <a:t>el núcleo y siempre ocupando</a:t>
            </a:r>
            <a:r>
              <a:rPr lang="es-AR" altLang="es-ES" i="1" dirty="0">
                <a:latin typeface="Arial" panose="020B0604020202020204" pitchFamily="34" charset="0"/>
                <a:cs typeface="Arial" panose="020B0604020202020204" pitchFamily="34" charset="0"/>
              </a:rPr>
              <a:t> el </a:t>
            </a:r>
            <a:r>
              <a:rPr lang="es-AR" altLang="es-ES" b="1" i="1" dirty="0">
                <a:latin typeface="Arial" panose="020B0604020202020204" pitchFamily="34" charset="0"/>
                <a:cs typeface="Arial" panose="020B0604020202020204" pitchFamily="34" charset="0"/>
              </a:rPr>
              <a:t>nivel de menor energía</a:t>
            </a:r>
            <a:r>
              <a:rPr lang="es-AR" altLang="es-E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AR" alt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defRPr/>
            </a:pPr>
            <a:r>
              <a:rPr lang="es-AR" altLang="es-ES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El nuevo electrón que ha ingresado se conoce como </a:t>
            </a:r>
            <a:r>
              <a:rPr lang="es-AR" altLang="es-ES" b="1" i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electrón </a:t>
            </a:r>
            <a:r>
              <a:rPr lang="es-AR" altLang="es-ES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diferenciador.</a:t>
            </a:r>
            <a:endParaRPr lang="es-AR" altLang="es-ES" b="1" u="sng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upo 2"/>
          <p:cNvGrpSpPr/>
          <p:nvPr/>
        </p:nvGrpSpPr>
        <p:grpSpPr>
          <a:xfrm>
            <a:off x="5580063" y="2132856"/>
            <a:ext cx="2952750" cy="4175125"/>
            <a:chOff x="5580063" y="2276475"/>
            <a:chExt cx="2952750" cy="4175125"/>
          </a:xfrm>
        </p:grpSpPr>
        <p:pic>
          <p:nvPicPr>
            <p:cNvPr id="38915" name="Picture 3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225" t="22844" r="24632" b="6250"/>
            <a:stretch>
              <a:fillRect/>
            </a:stretch>
          </p:blipFill>
          <p:spPr bwMode="auto">
            <a:xfrm>
              <a:off x="5580063" y="2276475"/>
              <a:ext cx="2952750" cy="417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ángulo 1"/>
            <p:cNvSpPr/>
            <p:nvPr/>
          </p:nvSpPr>
          <p:spPr>
            <a:xfrm>
              <a:off x="5724127" y="2276475"/>
              <a:ext cx="2808685" cy="4175125"/>
            </a:xfrm>
            <a:prstGeom prst="rect">
              <a:avLst/>
            </a:prstGeom>
            <a:noFill/>
            <a:ln w="60325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ángulo 4"/>
          <p:cNvSpPr/>
          <p:nvPr/>
        </p:nvSpPr>
        <p:spPr>
          <a:xfrm>
            <a:off x="34925" y="6512595"/>
            <a:ext cx="896461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AR" altLang="es-AR" sz="1200" b="1" dirty="0" smtClean="0">
                <a:solidFill>
                  <a:srgbClr val="FF0066"/>
                </a:solidFill>
              </a:rPr>
              <a:t>El orden de llenado (recuadro en rosa) no deben saber de memoria ya que se encuentra en la tabla periódica</a:t>
            </a:r>
            <a:r>
              <a:rPr lang="en-US" altLang="es-AR" sz="1200" b="1" dirty="0" smtClean="0">
                <a:solidFill>
                  <a:srgbClr val="FF0066"/>
                </a:solidFill>
              </a:rPr>
              <a:t>.</a:t>
            </a:r>
            <a:endParaRPr lang="en-US" altLang="es-AR" sz="1200" b="1" dirty="0">
              <a:solidFill>
                <a:srgbClr val="FF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1187450" y="568325"/>
            <a:ext cx="7178675" cy="530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eaLnBrk="1" hangingPunct="1">
              <a:buClr>
                <a:srgbClr val="FF3300"/>
              </a:buClr>
              <a:buFontTx/>
              <a:buChar char="o"/>
              <a:defRPr/>
            </a:pPr>
            <a:r>
              <a:rPr lang="es-ES" altLang="es-E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El </a:t>
            </a:r>
            <a:r>
              <a:rPr lang="es-ES" altLang="es-ES" sz="28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número atómico (Z)</a:t>
            </a:r>
            <a:r>
              <a:rPr lang="es-ES" altLang="es-E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es una propiedad característica de cada elemento químico, determina la identidad del mismo. </a:t>
            </a:r>
            <a:endParaRPr lang="es-ES" altLang="es-ES" sz="28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60000"/>
              </a:spcBef>
              <a:buClr>
                <a:srgbClr val="FF3300"/>
              </a:buClr>
              <a:buFontTx/>
              <a:buChar char="o"/>
              <a:defRPr/>
            </a:pPr>
            <a:r>
              <a:rPr lang="es-ES" altLang="es-ES" sz="28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El número másico (A)</a:t>
            </a:r>
            <a:r>
              <a:rPr lang="es-ES" altLang="es-E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no es una propiedad característica del elemento químico.</a:t>
            </a:r>
            <a:r>
              <a:rPr lang="es-ES_tradnl" altLang="es-E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ES_tradnl" altLang="es-ES" sz="28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60000"/>
              </a:spcBef>
              <a:buClr>
                <a:srgbClr val="FF3300"/>
              </a:buClr>
              <a:buFontTx/>
              <a:buChar char="o"/>
              <a:defRPr/>
            </a:pPr>
            <a:r>
              <a:rPr lang="es-ES_tradnl" altLang="es-E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Los números atómicos son siempre números enteros exactos, pues los protones no existen en cantidades fraccionarias.</a:t>
            </a:r>
            <a:endParaRPr lang="es-ES_tradnl" altLang="es-ES" sz="28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/>
          <p:cNvPicPr>
            <a:picLocks noChangeAspect="1" noChangeArrowheads="1"/>
          </p:cNvPicPr>
          <p:nvPr/>
        </p:nvPicPr>
        <p:blipFill>
          <a:blip r:embed="rId1">
            <a:lum bright="-18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8713787" cy="6554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4"/>
          <p:cNvPicPr>
            <a:picLocks noChangeAspect="1" noChangeArrowheads="1"/>
          </p:cNvPicPr>
          <p:nvPr/>
        </p:nvPicPr>
        <p:blipFill>
          <a:blip r:embed="rId1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350"/>
            <a:ext cx="9144000" cy="6332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4"/>
          <p:cNvPicPr>
            <a:picLocks noChangeAspect="1" noChangeArrowheads="1"/>
          </p:cNvPicPr>
          <p:nvPr/>
        </p:nvPicPr>
        <p:blipFill>
          <a:blip r:embed="rId1">
            <a:lum bright="-18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8785225" cy="6319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79512" y="246221"/>
            <a:ext cx="8713788" cy="6247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just" eaLnBrk="1" hangingPunct="1">
              <a:defRPr/>
            </a:pPr>
            <a:r>
              <a:rPr lang="es-ES_tradnl" altLang="es-E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Ejercitación:</a:t>
            </a:r>
            <a:endParaRPr lang="es-ES_tradnl" altLang="es-ES" sz="28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es-ES" altLang="es-ES" sz="24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r>
              <a:rPr lang="es-ES_tradnl" altLang="es-E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1- Escribir la configuración electrónica de:</a:t>
            </a:r>
            <a:endParaRPr lang="es-ES_tradnl" altLang="es-ES" sz="24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s-ES_tradnl" altLang="es-ES" sz="24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indent="-342900" eaLnBrk="1" hangingPunct="1">
              <a:buFontTx/>
              <a:buAutoNum type="alphaLcParenR"/>
              <a:defRPr/>
            </a:pPr>
            <a:r>
              <a:rPr lang="es-ES_tradnl" altLang="es-E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Nitrógeno</a:t>
            </a:r>
            <a:endParaRPr lang="es-ES_tradnl" altLang="es-ES" sz="24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1" hangingPunct="1">
              <a:buFontTx/>
              <a:buAutoNum type="alphaLcParenR"/>
              <a:defRPr/>
            </a:pPr>
            <a:r>
              <a:rPr lang="es-AR" altLang="es-E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Elemento cuyo Z: 11</a:t>
            </a:r>
            <a:endParaRPr lang="es-AR" altLang="es-ES" sz="24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1" hangingPunct="1">
              <a:buFontTx/>
              <a:buAutoNum type="alphaLcParenR"/>
              <a:defRPr/>
            </a:pPr>
            <a:r>
              <a:rPr lang="es-AR" altLang="es-E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Elemento cuyo Z: 15.</a:t>
            </a:r>
            <a:endParaRPr lang="es-AR" altLang="es-ES" sz="24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1" hangingPunct="1">
              <a:buFontTx/>
              <a:buAutoNum type="alphaLcParenR"/>
              <a:defRPr/>
            </a:pPr>
            <a:r>
              <a:rPr lang="es-AR" altLang="es-E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Neón</a:t>
            </a:r>
            <a:endParaRPr lang="es-ES" altLang="es-ES" sz="24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endParaRPr lang="es-ES_tradnl" altLang="es-ES" sz="24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defRPr/>
            </a:pPr>
            <a:r>
              <a:rPr lang="es-ES_tradnl" altLang="es-E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2- Escribir las configuraciones electrónicas abreviadas de a, b y c del ejercicio </a:t>
            </a:r>
            <a:r>
              <a:rPr lang="es-ES_tradnl" altLang="es-ES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s-ES_tradnl" altLang="es-ES" sz="24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defRPr/>
            </a:pPr>
            <a:endParaRPr lang="es-ES_tradnl" altLang="es-ES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defRPr/>
            </a:pPr>
            <a:endParaRPr lang="es-ES_tradnl" altLang="es-ES" dirty="0" smtClean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defRPr/>
            </a:pPr>
            <a:endParaRPr lang="es-ES_tradnl" altLang="es-ES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defRPr/>
            </a:pPr>
            <a:endParaRPr lang="es-ES_tradnl" altLang="es-ES" dirty="0" smtClean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defRPr/>
            </a:pPr>
            <a:r>
              <a:rPr lang="es-ES_tradnl" altLang="es-ES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 configuración abreviada se encuentra en la tabla periódica, </a:t>
            </a:r>
            <a:r>
              <a:rPr lang="es-AR" altLang="es-ES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tiene en cuenta que </a:t>
            </a:r>
            <a:r>
              <a:rPr lang="es-AR" altLang="es-ES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los primeros subniveles son </a:t>
            </a:r>
            <a:r>
              <a:rPr lang="es-AR" altLang="es-ES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iguales a las </a:t>
            </a:r>
            <a:r>
              <a:rPr lang="es-AR" altLang="es-ES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del gas noble inmediato anterior. E</a:t>
            </a:r>
            <a:r>
              <a:rPr lang="es-ES_tradnl" altLang="es-ES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j. para el nitrógeno, </a:t>
            </a:r>
            <a:r>
              <a:rPr lang="es-AR" dirty="0" smtClean="0">
                <a:solidFill>
                  <a:srgbClr val="0000FF"/>
                </a:solidFill>
              </a:rPr>
              <a:t>N:</a:t>
            </a:r>
            <a:r>
              <a:rPr lang="es-AR" dirty="0">
                <a:solidFill>
                  <a:srgbClr val="0000FF"/>
                </a:solidFill>
              </a:rPr>
              <a:t> </a:t>
            </a:r>
            <a:r>
              <a:rPr lang="es-AR" dirty="0" smtClean="0">
                <a:solidFill>
                  <a:srgbClr val="0000FF"/>
                </a:solidFill>
              </a:rPr>
              <a:t>[He]2s</a:t>
            </a:r>
            <a:r>
              <a:rPr lang="es-AR" baseline="30000" dirty="0" smtClean="0">
                <a:solidFill>
                  <a:srgbClr val="0000FF"/>
                </a:solidFill>
              </a:rPr>
              <a:t>2</a:t>
            </a:r>
            <a:r>
              <a:rPr lang="es-AR" dirty="0" smtClean="0">
                <a:solidFill>
                  <a:srgbClr val="0000FF"/>
                </a:solidFill>
              </a:rPr>
              <a:t>2p</a:t>
            </a:r>
            <a:r>
              <a:rPr lang="es-AR" baseline="30000" dirty="0" smtClean="0">
                <a:solidFill>
                  <a:srgbClr val="0000FF"/>
                </a:solidFill>
              </a:rPr>
              <a:t>3</a:t>
            </a:r>
            <a:r>
              <a:rPr lang="es-AR" dirty="0" smtClean="0">
                <a:solidFill>
                  <a:srgbClr val="0000FF"/>
                </a:solidFill>
              </a:rPr>
              <a:t>).</a:t>
            </a:r>
            <a:endParaRPr lang="es-ES_tradnl" altLang="es-ES" sz="24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4 Grupo"/>
          <p:cNvGrpSpPr/>
          <p:nvPr/>
        </p:nvGrpSpPr>
        <p:grpSpPr bwMode="auto">
          <a:xfrm>
            <a:off x="468313" y="400050"/>
            <a:ext cx="8280400" cy="5908675"/>
            <a:chOff x="539750" y="208985"/>
            <a:chExt cx="8280400" cy="5909310"/>
          </a:xfrm>
        </p:grpSpPr>
        <p:sp>
          <p:nvSpPr>
            <p:cNvPr id="58370" name="Rectangle 2"/>
            <p:cNvSpPr>
              <a:spLocks noChangeArrowheads="1"/>
            </p:cNvSpPr>
            <p:nvPr/>
          </p:nvSpPr>
          <p:spPr bwMode="auto">
            <a:xfrm>
              <a:off x="539750" y="208985"/>
              <a:ext cx="8280400" cy="5909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just" eaLnBrk="1" hangingPunct="1">
                <a:defRPr/>
              </a:pPr>
              <a:r>
                <a:rPr lang="es-ES_tradnl" altLang="es-ES" sz="2400" b="1" i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Son </a:t>
              </a:r>
              <a:r>
                <a:rPr lang="es-ES_tradnl" altLang="es-ES" sz="2400" b="1" i="1" u="sng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isótopos</a:t>
              </a:r>
              <a:r>
                <a:rPr lang="es-ES_tradnl" altLang="es-ES" sz="2400" b="1" i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aquellos átomos de un mismo elemento que tienen números másicos diferentes por tener distinto número de neutrones, pero no difieren en el número de protones. </a:t>
              </a:r>
              <a:endParaRPr lang="es-ES_tradnl" altLang="es-ES" sz="24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eaLnBrk="1" hangingPunct="1">
                <a:defRPr/>
              </a:pPr>
              <a:r>
                <a:rPr lang="es-ES_tradnl" altLang="es-ES" sz="2400" i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A los átomos de un mismo isótopo se denomina </a:t>
              </a:r>
              <a:r>
                <a:rPr lang="es-ES_tradnl" altLang="es-ES" sz="2400" b="1" i="1" dirty="0" err="1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nucleido</a:t>
              </a:r>
              <a:r>
                <a:rPr lang="es-ES_tradnl" altLang="es-ES" sz="2400" b="1" i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lang="es-ES_tradnl" altLang="es-ES" sz="2400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s-ES_tradnl" altLang="es-E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eaLnBrk="1" hangingPunct="1">
                <a:defRPr/>
              </a:pPr>
              <a:endParaRPr lang="es-ES_tradnl" altLang="es-ES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eaLnBrk="1" hangingPunct="1">
                <a:defRPr/>
              </a:pPr>
              <a:r>
                <a:rPr lang="es-ES_tradnl" altLang="es-ES" sz="2400" b="1" u="sng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Convención de nomenclatura y símbolo de </a:t>
              </a:r>
              <a:r>
                <a:rPr lang="es-ES_tradnl" altLang="es-ES" sz="2400" b="1" u="sng" dirty="0" err="1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nucleido</a:t>
              </a:r>
              <a:r>
                <a:rPr lang="es-ES_tradnl" altLang="es-ES" sz="2400" b="1" u="sng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es-ES_tradnl" altLang="es-ES" sz="2400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eaLnBrk="1" hangingPunct="1">
                <a:defRPr/>
              </a:pPr>
              <a:endParaRPr lang="es-ES_tradnl" altLang="es-ES" sz="2400" b="1" i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eaLnBrk="1" hangingPunct="1">
                <a:defRPr/>
              </a:pPr>
              <a:endParaRPr lang="es-ES_tradnl" altLang="es-ES" sz="24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eaLnBrk="1" hangingPunct="1">
                <a:defRPr/>
              </a:pPr>
              <a:r>
                <a:rPr lang="es-ES_tradnl" altLang="es-ES" sz="2400" b="1" i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Ejemplo:</a:t>
              </a:r>
              <a:endParaRPr lang="es-ES_tradnl" altLang="es-ES" sz="24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eaLnBrk="1" hangingPunct="1">
                <a:defRPr/>
              </a:pPr>
              <a:endParaRPr lang="es-ES_tradnl" altLang="es-ES" sz="24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 eaLnBrk="1" hangingPunct="1">
                <a:defRPr/>
              </a:pPr>
              <a:endParaRPr lang="es-ES_tradnl" altLang="es-ES" sz="20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 eaLnBrk="1" hangingPunct="1">
                <a:defRPr/>
              </a:pPr>
              <a:r>
                <a:rPr lang="es-ES_tradnl" altLang="es-ES" sz="2000" i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donde</a:t>
              </a:r>
              <a:r>
                <a:rPr lang="es-ES_tradnl" altLang="es-ES" sz="2000" b="1" i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_tradnl" altLang="es-ES" sz="20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Co</a:t>
              </a:r>
              <a:r>
                <a:rPr lang="es-ES_tradnl" altLang="es-ES" sz="2000" b="1" i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_tradnl" altLang="es-ES" sz="2000" i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es el </a:t>
              </a:r>
              <a:r>
                <a:rPr lang="es-ES_tradnl" altLang="es-ES" sz="2000" b="1" i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símbolo del elemento, </a:t>
              </a:r>
              <a:r>
                <a:rPr lang="es-ES_tradnl" altLang="es-ES" sz="20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_tradnl" altLang="es-ES" sz="2000" i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con </a:t>
              </a:r>
              <a:r>
                <a:rPr lang="es-ES_tradnl" altLang="es-ES" sz="2000" i="1" dirty="0" err="1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supraíndice</a:t>
              </a:r>
              <a:r>
                <a:rPr lang="es-ES_tradnl" altLang="es-ES" sz="20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_tradnl" altLang="es-ES" sz="20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60 </a:t>
              </a:r>
              <a:r>
                <a:rPr lang="es-ES_tradnl" altLang="es-ES" sz="2000" i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y subíndice</a:t>
              </a:r>
              <a:r>
                <a:rPr lang="es-ES_tradnl" altLang="es-ES" sz="20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_tradnl" altLang="es-ES" sz="20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27 </a:t>
              </a:r>
              <a:r>
                <a:rPr lang="es-ES_tradnl" altLang="es-ES" sz="2000" i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ubicados a la izquierda del símbolo</a:t>
              </a:r>
              <a:r>
                <a:rPr lang="es-ES_tradnl" altLang="es-ES" sz="20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s-ES_tradnl" altLang="es-ES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 eaLnBrk="1" hangingPunct="1">
                <a:defRPr/>
              </a:pPr>
              <a:endParaRPr lang="es-ES_tradnl" altLang="es-ES" sz="1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 eaLnBrk="1" hangingPunct="1">
                <a:defRPr/>
              </a:pPr>
              <a:r>
                <a:rPr lang="es-ES_tradnl" altLang="es-E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Literal: </a:t>
              </a:r>
              <a:r>
                <a:rPr lang="es-ES_tradnl" altLang="es-ES" sz="2000" dirty="0">
                  <a:latin typeface="Arial" panose="020B0604020202020204" pitchFamily="34" charset="0"/>
                  <a:cs typeface="Arial" panose="020B0604020202020204" pitchFamily="34" charset="0"/>
                </a:rPr>
                <a:t>cobalto 60, identifica al isótopo del cobalto que tiene A=60 , Z=27 y N=33.</a:t>
              </a:r>
              <a:endParaRPr lang="es-ES_tradnl" altLang="es-ES" sz="20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aphicFrame>
          <p:nvGraphicFramePr>
            <p:cNvPr id="7172" name="Object 3"/>
            <p:cNvGraphicFramePr>
              <a:graphicFrameLocks noChangeAspect="1"/>
            </p:cNvGraphicFramePr>
            <p:nvPr/>
          </p:nvGraphicFramePr>
          <p:xfrm>
            <a:off x="3995738" y="3789040"/>
            <a:ext cx="1295400" cy="7286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28" name="Equation" r:id="rId1" imgW="406400" imgH="228600" progId="Equation.DSMT4">
                    <p:embed/>
                  </p:oleObj>
                </mc:Choice>
                <mc:Fallback>
                  <p:oleObj name="Equation" r:id="rId1" imgW="406400" imgH="228600" progId="Equation.DSMT4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95738" y="3789040"/>
                          <a:ext cx="1295400" cy="7286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7173" name="3 Grupo"/>
            <p:cNvGrpSpPr/>
            <p:nvPr/>
          </p:nvGrpSpPr>
          <p:grpSpPr bwMode="auto">
            <a:xfrm>
              <a:off x="3779912" y="2945359"/>
              <a:ext cx="623212" cy="699665"/>
              <a:chOff x="3779912" y="2827704"/>
              <a:chExt cx="623212" cy="699665"/>
            </a:xfrm>
          </p:grpSpPr>
          <p:sp>
            <p:nvSpPr>
              <p:cNvPr id="3" name="2 Rectángulo"/>
              <p:cNvSpPr/>
              <p:nvPr/>
            </p:nvSpPr>
            <p:spPr>
              <a:xfrm>
                <a:off x="3779837" y="2828474"/>
                <a:ext cx="320675" cy="3381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lang="es-ES_tradnl" altLang="es-ES" sz="1600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endParaRPr lang="es-ES_tradnl" altLang="es-ES" sz="16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5 Rectángulo"/>
              <p:cNvSpPr/>
              <p:nvPr/>
            </p:nvSpPr>
            <p:spPr>
              <a:xfrm>
                <a:off x="3798887" y="3188876"/>
                <a:ext cx="309563" cy="3381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lang="es-ES_tradnl" altLang="es-ES" sz="1600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Z</a:t>
                </a:r>
                <a:endParaRPr lang="es-ES_tradnl" altLang="es-ES" sz="16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" name="6 Rectángulo"/>
              <p:cNvSpPr/>
              <p:nvPr/>
            </p:nvSpPr>
            <p:spPr>
              <a:xfrm>
                <a:off x="3979862" y="2933260"/>
                <a:ext cx="423863" cy="5223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lang="es-ES_tradnl" altLang="es-ES" sz="2800" b="1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endParaRPr lang="es-ES_tradnl" altLang="es-ES" sz="28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835150" y="2420938"/>
          <a:ext cx="1152525" cy="49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78" name="Equation" r:id="rId1" imgW="647700" imgH="279400" progId="Equation.DSMT4">
                  <p:embed/>
                </p:oleObj>
              </mc:Choice>
              <mc:Fallback>
                <p:oleObj name="Equation" r:id="rId1" imgW="647700" imgH="2794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150" y="2420938"/>
                        <a:ext cx="1152525" cy="492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395" name="Rectangle 3"/>
          <p:cNvSpPr>
            <a:spLocks noChangeArrowheads="1"/>
          </p:cNvSpPr>
          <p:nvPr/>
        </p:nvSpPr>
        <p:spPr bwMode="auto">
          <a:xfrm>
            <a:off x="250825" y="19984"/>
            <a:ext cx="8713788" cy="6340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just" eaLnBrk="1" hangingPunct="1">
              <a:defRPr/>
            </a:pPr>
            <a:r>
              <a:rPr lang="es-ES_tradnl" altLang="es-E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Ejercicios:</a:t>
            </a:r>
            <a:endParaRPr lang="es-ES_tradnl" altLang="es-ES" sz="28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defRPr/>
            </a:pPr>
            <a:endParaRPr lang="es-ES" altLang="es-ES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r>
              <a:rPr lang="es-ES_tradnl" altLang="es-ES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1.- El isótopo radiactivo yodo 131 se emplea para el tratamiento de cáncer de la tiroides y la medición de la actividad del hígado y el metabolismo de grasas. a) ¿Cuál es el número atómico de este isótopo?. b)  ¿Cuántos neutrones contienen los átomos de este isótopo?</a:t>
            </a:r>
            <a:endParaRPr lang="es-ES" altLang="es-ES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endParaRPr lang="es-ES_tradnl" altLang="es-ES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s-ES_tradnl" altLang="es-ES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2.- ¡Es posible que tengas un poco de americio radiactivo en tu casa! El isótopo </a:t>
            </a:r>
            <a:endParaRPr lang="es-ES_tradnl" altLang="es-ES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s-ES_tradnl" altLang="es-ES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r>
              <a:rPr lang="es-ES_tradnl" altLang="es-ES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 emplea en detectores de humo domésticos del tipo  de ionización.</a:t>
            </a:r>
            <a:endParaRPr lang="es-ES_tradnl" altLang="es-ES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1" hangingPunct="1">
              <a:buFontTx/>
              <a:buAutoNum type="alphaLcParenR"/>
              <a:defRPr/>
            </a:pPr>
            <a:r>
              <a:rPr lang="es-ES_tradnl" altLang="es-ES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¿Cuántos protones están presentes en cada átomo de este isótopo?</a:t>
            </a:r>
            <a:endParaRPr lang="es-ES_tradnl" altLang="es-ES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1" hangingPunct="1">
              <a:buFontTx/>
              <a:buAutoNum type="alphaLcParenR"/>
              <a:defRPr/>
            </a:pPr>
            <a:r>
              <a:rPr lang="es-ES_tradnl" altLang="es-ES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¿Cuántos neutrones contienen los átomos de este isótopo?</a:t>
            </a:r>
            <a:endParaRPr lang="es-ES" altLang="es-ES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endParaRPr lang="es-ES_tradnl" altLang="es-ES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s-ES_tradnl" altLang="es-ES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3.- a) De los que siguen, ¿cuáles son isótopos del mismo elemento? Identifica a cada elemento.</a:t>
            </a:r>
            <a:endParaRPr lang="es-ES" altLang="es-ES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defRPr/>
            </a:pPr>
            <a:endParaRPr lang="es-ES" altLang="es-ES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endParaRPr lang="es-ES_tradnl" altLang="es-ES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endParaRPr lang="es-ES_tradnl" altLang="es-ES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defRPr/>
            </a:pPr>
            <a:r>
              <a:rPr lang="es-ES_tradnl" altLang="es-ES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b) ¿Cuáles de los cinco tipos de átomos tienen el mismo número de neutrones?</a:t>
            </a:r>
            <a:endParaRPr lang="es-ES" altLang="es-ES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endParaRPr lang="es-ES_tradnl" altLang="es-ES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396" name="Rectangle 4"/>
          <p:cNvSpPr>
            <a:spLocks noChangeArrowheads="1"/>
          </p:cNvSpPr>
          <p:nvPr/>
        </p:nvSpPr>
        <p:spPr bwMode="auto">
          <a:xfrm>
            <a:off x="179388" y="5314950"/>
            <a:ext cx="896461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1" hangingPunct="1">
              <a:defRPr/>
            </a:pPr>
            <a:r>
              <a:rPr lang="es-ES_tradnl" altLang="es-ES" sz="120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es-ES" altLang="es-ES" sz="1600" b="1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-4587875" y="3060700"/>
            <a:ext cx="56991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ES_tradnl" altLang="es-ES" sz="1200" i="1">
                <a:cs typeface="Times New Roman" panose="02020603050405020304" pitchFamily="18" charset="0"/>
              </a:rPr>
              <a:t>         </a:t>
            </a:r>
            <a:endParaRPr lang="es-ES_tradnl" altLang="es-ES" sz="1800"/>
          </a:p>
        </p:txBody>
      </p:sp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-4587875" y="3611563"/>
            <a:ext cx="56991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ES_tradnl" altLang="es-ES" sz="1200" i="1">
                <a:cs typeface="Times New Roman" panose="02020603050405020304" pitchFamily="18" charset="0"/>
              </a:rPr>
              <a:t>         </a:t>
            </a:r>
            <a:endParaRPr lang="es-ES_tradnl" altLang="es-ES" sz="1800"/>
          </a:p>
        </p:txBody>
      </p:sp>
      <p:sp>
        <p:nvSpPr>
          <p:cNvPr id="9223" name="Rectangle 7"/>
          <p:cNvSpPr>
            <a:spLocks noChangeArrowheads="1"/>
          </p:cNvSpPr>
          <p:nvPr/>
        </p:nvSpPr>
        <p:spPr bwMode="auto">
          <a:xfrm>
            <a:off x="-4587875" y="4162425"/>
            <a:ext cx="6127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ES_tradnl" altLang="es-ES" sz="1200" i="1">
                <a:cs typeface="Times New Roman" panose="02020603050405020304" pitchFamily="18" charset="0"/>
              </a:rPr>
              <a:t>          </a:t>
            </a:r>
            <a:endParaRPr lang="es-ES_tradnl" altLang="es-ES" sz="1800"/>
          </a:p>
        </p:txBody>
      </p:sp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-4587875" y="4713288"/>
            <a:ext cx="5270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ES_tradnl" altLang="es-ES" sz="1200" i="1">
                <a:cs typeface="Times New Roman" panose="02020603050405020304" pitchFamily="18" charset="0"/>
              </a:rPr>
              <a:t>        </a:t>
            </a:r>
            <a:endParaRPr lang="es-ES_tradnl" altLang="es-ES" sz="1800"/>
          </a:p>
        </p:txBody>
      </p:sp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4724400"/>
            <a:ext cx="6484937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205038"/>
            <a:ext cx="8280400" cy="363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Rectangle 3"/>
          <p:cNvSpPr>
            <a:spLocks noChangeArrowheads="1"/>
          </p:cNvSpPr>
          <p:nvPr/>
        </p:nvSpPr>
        <p:spPr bwMode="auto">
          <a:xfrm>
            <a:off x="827088" y="1052513"/>
            <a:ext cx="7885112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s-ES_tradnl" altLang="es-E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4.-  Consultando a la tabla periódica, completa el siguiente cuadro:</a:t>
            </a:r>
            <a:endParaRPr lang="es-ES_tradnl" altLang="es-ES" sz="24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Rectangle 3"/>
          <p:cNvSpPr>
            <a:spLocks noChangeArrowheads="1"/>
          </p:cNvSpPr>
          <p:nvPr/>
        </p:nvSpPr>
        <p:spPr bwMode="auto">
          <a:xfrm>
            <a:off x="611188" y="549275"/>
            <a:ext cx="7885112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altLang="es-ES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LOS ÁTOMOS: el mundo cuántico</a:t>
            </a:r>
            <a:endParaRPr lang="es-ES_tradnl" altLang="es-ES" sz="2800" b="1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1763713" y="1412875"/>
            <a:ext cx="6048375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ES_tradnl" sz="24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¿De qué está compuesta la materia?</a:t>
            </a: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755650" y="2924175"/>
            <a:ext cx="7740650" cy="15700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eaLnBrk="1" hangingPunct="1">
              <a:defRPr/>
            </a:pPr>
            <a:r>
              <a:rPr lang="es-ES_tradnl" sz="24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s-ES_tradnl" sz="2400" b="1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mecánica cuántica</a:t>
            </a:r>
            <a:r>
              <a:rPr lang="es-ES_tradnl" sz="24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es una teoría matemática que explica las estructuras y propiedades de los átomos; combina las propiedades de las partículas y de las ondas.</a:t>
            </a: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763588" y="1989138"/>
            <a:ext cx="7885112" cy="52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altLang="es-ES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ÁTOMOS</a:t>
            </a:r>
            <a:endParaRPr lang="es-ES_tradnl" altLang="es-ES" sz="2800" b="1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94" name="6 Rectángulo"/>
          <p:cNvSpPr>
            <a:spLocks noChangeArrowheads="1"/>
          </p:cNvSpPr>
          <p:nvPr/>
        </p:nvSpPr>
        <p:spPr bwMode="auto">
          <a:xfrm>
            <a:off x="755650" y="4667250"/>
            <a:ext cx="77406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ES_tradnl" altLang="es-AR" sz="2400" b="1">
                <a:solidFill>
                  <a:srgbClr val="0000FF"/>
                </a:solidFill>
              </a:rPr>
              <a:t>Entender la estructura electrónica del átomo nos permitirá comprender y explicar los fenómenos químicos de la naturaleza.</a:t>
            </a:r>
            <a:endParaRPr lang="es-ES" altLang="es-AR" sz="1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229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684213" y="260648"/>
            <a:ext cx="7885112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altLang="es-ES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¿Qué es la Radiación?</a:t>
            </a:r>
            <a:endParaRPr lang="es-ES_tradnl" altLang="es-ES" sz="2800" b="1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6 Rectángulo"/>
          <p:cNvSpPr>
            <a:spLocks noChangeArrowheads="1"/>
          </p:cNvSpPr>
          <p:nvPr/>
        </p:nvSpPr>
        <p:spPr bwMode="auto">
          <a:xfrm>
            <a:off x="179512" y="782936"/>
            <a:ext cx="878497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ES_tradnl" altLang="es-AR" sz="2200" b="1" i="1" dirty="0">
                <a:solidFill>
                  <a:srgbClr val="0000FF"/>
                </a:solidFill>
              </a:rPr>
              <a:t>Es la transmisión de la energía a través del espacio y la materia. </a:t>
            </a:r>
            <a:endParaRPr lang="es-ES_tradnl" altLang="es-AR" sz="2200" b="1" i="1" dirty="0">
              <a:solidFill>
                <a:srgbClr val="0000FF"/>
              </a:solidFill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ES_tradnl" altLang="es-AR" sz="2200" b="1" dirty="0">
                <a:solidFill>
                  <a:srgbClr val="0000FF"/>
                </a:solidFill>
              </a:rPr>
              <a:t>Puede producirse en dos formas:</a:t>
            </a:r>
            <a:endParaRPr lang="es-ES" altLang="es-AR" sz="2200" dirty="0"/>
          </a:p>
        </p:txBody>
      </p:sp>
      <p:sp>
        <p:nvSpPr>
          <p:cNvPr id="4" name="6 Rectángulo"/>
          <p:cNvSpPr>
            <a:spLocks noChangeArrowheads="1"/>
          </p:cNvSpPr>
          <p:nvPr/>
        </p:nvSpPr>
        <p:spPr bwMode="auto">
          <a:xfrm>
            <a:off x="179512" y="1844824"/>
            <a:ext cx="396044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ES_tradnl" altLang="es-AR" sz="2200" b="1" dirty="0" err="1">
                <a:solidFill>
                  <a:srgbClr val="0000FF"/>
                </a:solidFill>
              </a:rPr>
              <a:t>Particulada</a:t>
            </a:r>
            <a:endParaRPr lang="es-ES_tradnl" altLang="es-AR" sz="2200" b="1" dirty="0">
              <a:solidFill>
                <a:srgbClr val="0000FF"/>
              </a:solidFill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s-ES_tradnl" altLang="es-AR" sz="1000" b="1" dirty="0">
              <a:solidFill>
                <a:srgbClr val="0000FF"/>
              </a:solidFill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ES_tradnl" altLang="es-AR" sz="1800" dirty="0">
                <a:solidFill>
                  <a:srgbClr val="0000FF"/>
                </a:solidFill>
              </a:rPr>
              <a:t>Núcleos atómicos o partículas subatómicas que se mueven a alta velocidad.</a:t>
            </a:r>
            <a:endParaRPr lang="es-ES_tradnl" altLang="es-AR" sz="1800" dirty="0">
              <a:solidFill>
                <a:srgbClr val="0000FF"/>
              </a:solidFill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ES_tradnl" altLang="es-AR" sz="1800" dirty="0" err="1">
                <a:solidFill>
                  <a:srgbClr val="0000FF"/>
                </a:solidFill>
              </a:rPr>
              <a:t>Ej</a:t>
            </a:r>
            <a:r>
              <a:rPr lang="es-ES_tradnl" altLang="es-AR" sz="1800" dirty="0">
                <a:solidFill>
                  <a:srgbClr val="0000FF"/>
                </a:solidFill>
              </a:rPr>
              <a:t>: los rayos alfa, los rayos beta y los rayos catódicos.</a:t>
            </a:r>
            <a:endParaRPr lang="es-ES" altLang="es-AR" sz="1400" dirty="0"/>
          </a:p>
        </p:txBody>
      </p:sp>
      <p:sp>
        <p:nvSpPr>
          <p:cNvPr id="5" name="6 Rectángulo"/>
          <p:cNvSpPr>
            <a:spLocks noChangeArrowheads="1"/>
          </p:cNvSpPr>
          <p:nvPr/>
        </p:nvSpPr>
        <p:spPr bwMode="auto">
          <a:xfrm>
            <a:off x="4427984" y="1558384"/>
            <a:ext cx="4517231" cy="3077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ES_tradnl" altLang="es-AR" sz="2200" b="1" dirty="0">
                <a:solidFill>
                  <a:srgbClr val="0000FF"/>
                </a:solidFill>
              </a:rPr>
              <a:t>Electromagnética</a:t>
            </a:r>
            <a:endParaRPr lang="es-ES_tradnl" altLang="es-AR" sz="2200" b="1" dirty="0">
              <a:solidFill>
                <a:srgbClr val="0000FF"/>
              </a:solidFill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s-ES_tradnl" altLang="es-AR" sz="1000" b="1" dirty="0">
              <a:solidFill>
                <a:srgbClr val="0000FF"/>
              </a:solidFill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ES_tradnl" altLang="es-AR" sz="1800" dirty="0">
                <a:solidFill>
                  <a:srgbClr val="0000FF"/>
                </a:solidFill>
              </a:rPr>
              <a:t>Movimiento de energía a través del espacio como una combinación de los campos eléctricos y magnéticos. </a:t>
            </a:r>
            <a:endParaRPr lang="es-ES_tradnl" altLang="es-AR" sz="1800" dirty="0">
              <a:solidFill>
                <a:srgbClr val="0000FF"/>
              </a:solidFill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ES_tradnl" altLang="es-AR" sz="1800" dirty="0">
                <a:solidFill>
                  <a:srgbClr val="0000FF"/>
                </a:solidFill>
              </a:rPr>
              <a:t>Se genera cuando se altera la velocidad de una partícula cargada eléctricamente.</a:t>
            </a:r>
            <a:endParaRPr lang="es-ES_tradnl" altLang="es-AR" sz="1800" dirty="0">
              <a:solidFill>
                <a:srgbClr val="0000FF"/>
              </a:solidFill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ES_tradnl" altLang="es-AR" sz="1800" dirty="0" err="1">
                <a:solidFill>
                  <a:srgbClr val="0000FF"/>
                </a:solidFill>
              </a:rPr>
              <a:t>Ej</a:t>
            </a:r>
            <a:r>
              <a:rPr lang="es-ES_tradnl" altLang="es-AR" sz="1800" dirty="0">
                <a:solidFill>
                  <a:srgbClr val="0000FF"/>
                </a:solidFill>
              </a:rPr>
              <a:t>: los rayos gamma, los rayos X, los rayos UV, la luz visible, la radiación infrarroja (calor), las microondas y las ondas de radio.</a:t>
            </a:r>
            <a:endParaRPr lang="es-ES" altLang="es-AR" sz="1400" dirty="0"/>
          </a:p>
        </p:txBody>
      </p:sp>
      <p:pic>
        <p:nvPicPr>
          <p:cNvPr id="10242" name="Picture 2" descr="Ondas De Radiación Electromagnética Incluyendo Campos Eléctricos Y  Magnéticos Curva De Onda Longitud Amplitud Fuente Dirección Flecha Fácil  Lección De Física Sencilla útil Para La Educación Ilustraciones  Vectoriales, Clip Art Vectorizado Libre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56" b="784"/>
          <a:stretch>
            <a:fillRect/>
          </a:stretch>
        </p:blipFill>
        <p:spPr bwMode="auto">
          <a:xfrm>
            <a:off x="4785458" y="4636150"/>
            <a:ext cx="3783867" cy="208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PARTÍCULAS ALFA » Qué son, Características, Usos - Cumbre Puebl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957" y="4279889"/>
            <a:ext cx="3257550" cy="2409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4" t="16811" r="18332" b="6250"/>
          <a:stretch>
            <a:fillRect/>
          </a:stretch>
        </p:blipFill>
        <p:spPr bwMode="auto">
          <a:xfrm>
            <a:off x="611188" y="476250"/>
            <a:ext cx="8243887" cy="578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6571</Words>
  <Application>WPS Presentation</Application>
  <PresentationFormat>Presentación en pantalla (4:3)</PresentationFormat>
  <Paragraphs>163</Paragraphs>
  <Slides>33</Slides>
  <Notes>33</Notes>
  <HiddenSlides>0</HiddenSlides>
  <MMClips>4</MMClips>
  <ScaleCrop>false</ScaleCrop>
  <HeadingPairs>
    <vt:vector size="8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3</vt:i4>
      </vt:variant>
      <vt:variant>
        <vt:lpstr>幻灯片标题</vt:lpstr>
      </vt:variant>
      <vt:variant>
        <vt:i4>33</vt:i4>
      </vt:variant>
    </vt:vector>
  </HeadingPairs>
  <TitlesOfParts>
    <vt:vector size="49" baseType="lpstr">
      <vt:lpstr>Arial</vt:lpstr>
      <vt:lpstr>SimSun</vt:lpstr>
      <vt:lpstr>Wingdings</vt:lpstr>
      <vt:lpstr>Tahoma</vt:lpstr>
      <vt:lpstr>Times New Roman</vt:lpstr>
      <vt:lpstr>Microsoft YaHei</vt:lpstr>
      <vt:lpstr>Arial Unicode MS</vt:lpstr>
      <vt:lpstr>Calibri</vt:lpstr>
      <vt:lpstr>TimesLTStd-Roman</vt:lpstr>
      <vt:lpstr>MT Extra</vt:lpstr>
      <vt:lpstr>Monotype Corsiva</vt:lpstr>
      <vt:lpstr>AMGDT</vt:lpstr>
      <vt:lpstr>Diseño predeterminado</vt:lpstr>
      <vt:lpstr>Equation.DSMT4</vt:lpstr>
      <vt:lpstr>Equation.DSMT4</vt:lpstr>
      <vt:lpstr>Equation.DSMT4</vt:lpstr>
      <vt:lpstr> TEMA 1: FUNDAMENTOS DE QUIMICA GENERAL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Naturaleza corpuscular: ESPECTROS DE LOS ELEMENTOS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Windows XP Titan Ultimate Edition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Asignatura:  QUÍMICA GENERAL Carreras: Profesorado en Biología Licenciatura en Cs. Biológicas</dc:title>
  <dc:creator>Admin</dc:creator>
  <cp:lastModifiedBy>lasco</cp:lastModifiedBy>
  <cp:revision>330</cp:revision>
  <dcterms:created xsi:type="dcterms:W3CDTF">2007-01-16T21:59:00Z</dcterms:created>
  <dcterms:modified xsi:type="dcterms:W3CDTF">2023-05-10T20:09:53Z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3082-11.2.0.11537</vt:lpwstr>
  </property>
  <property fmtid="{D5CDD505-2E9C-101B-9397-08002B2CF9AE}" pid="3" name="ICV">
    <vt:lpwstr>7D5B73A6F3BE478784591D2EAA8DF484</vt:lpwstr>
  </property>
</Properties>
</file>