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96" r:id="rId15"/>
    <p:sldId id="279" r:id="rId16"/>
    <p:sldId id="268" r:id="rId17"/>
    <p:sldId id="297" r:id="rId18"/>
    <p:sldId id="269" r:id="rId19"/>
    <p:sldId id="270" r:id="rId20"/>
    <p:sldId id="271" r:id="rId21"/>
    <p:sldId id="298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4292" y="1347978"/>
            <a:ext cx="6995414" cy="100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hlink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1818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1818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1818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76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5437" y="1292288"/>
            <a:ext cx="341312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1818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60" y="1300989"/>
            <a:ext cx="7728879" cy="450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40410" y="1348105"/>
            <a:ext cx="7329170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TEMA</a:t>
            </a:r>
            <a:r>
              <a:rPr spc="-85" dirty="0"/>
              <a:t> </a:t>
            </a:r>
            <a:r>
              <a:rPr spc="-5" dirty="0"/>
              <a:t>1</a:t>
            </a:r>
          </a:p>
          <a:p>
            <a:pPr marL="138430" algn="ctr">
              <a:lnSpc>
                <a:spcPct val="100000"/>
              </a:lnSpc>
              <a:spcBef>
                <a:spcPts val="20"/>
              </a:spcBef>
            </a:pPr>
            <a:r>
              <a:rPr sz="2800" spc="-10" dirty="0"/>
              <a:t>FUNDAMENTOS</a:t>
            </a:r>
            <a:r>
              <a:rPr sz="2800" spc="45" dirty="0"/>
              <a:t> </a:t>
            </a:r>
            <a:r>
              <a:rPr sz="2800" spc="-10" dirty="0"/>
              <a:t>DE</a:t>
            </a:r>
            <a:r>
              <a:rPr sz="2800" spc="5" dirty="0"/>
              <a:t> </a:t>
            </a:r>
            <a:r>
              <a:rPr sz="2800" spc="-10" dirty="0"/>
              <a:t>QUÍMICA</a:t>
            </a:r>
            <a:r>
              <a:rPr sz="2800" spc="20" dirty="0"/>
              <a:t> </a:t>
            </a:r>
            <a:r>
              <a:rPr sz="2800" spc="-10" dirty="0"/>
              <a:t>GENERAL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9811" y="3248979"/>
            <a:ext cx="7620634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  <a:tabLst>
                <a:tab pos="833755" algn="l"/>
                <a:tab pos="1252855" algn="l"/>
                <a:tab pos="1750060" algn="l"/>
                <a:tab pos="3206750" algn="l"/>
                <a:tab pos="4408805" algn="l"/>
                <a:tab pos="5317490" algn="l"/>
                <a:tab pos="5585460" algn="l"/>
                <a:tab pos="6477000" algn="l"/>
                <a:tab pos="7014845" algn="l"/>
              </a:tabLst>
            </a:pP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C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ase	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º	6</a:t>
            </a:r>
            <a:r>
              <a:rPr sz="2000" dirty="0">
                <a:latin typeface="Arial MT"/>
                <a:cs typeface="Arial MT"/>
              </a:rPr>
              <a:t>:	</a:t>
            </a:r>
            <a:r>
              <a:rPr sz="2000" spc="-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l</a:t>
            </a:r>
            <a:r>
              <a:rPr sz="2000" dirty="0">
                <a:latin typeface="Arial MT"/>
                <a:cs typeface="Arial MT"/>
              </a:rPr>
              <a:t>u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.	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l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d</a:t>
            </a:r>
            <a:r>
              <a:rPr sz="2000" spc="-15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.	</a:t>
            </a:r>
            <a:r>
              <a:rPr sz="2000" spc="-5" dirty="0">
                <a:latin typeface="Arial MT"/>
                <a:cs typeface="Arial MT"/>
              </a:rPr>
              <a:t>Á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dos	y	b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spc="-10" dirty="0">
                <a:latin typeface="Arial MT"/>
                <a:cs typeface="Arial MT"/>
              </a:rPr>
              <a:t>e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.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,	</a:t>
            </a:r>
            <a:r>
              <a:rPr sz="2000" spc="-10" dirty="0">
                <a:latin typeface="Arial MT"/>
                <a:cs typeface="Arial MT"/>
              </a:rPr>
              <a:t>p</a:t>
            </a:r>
            <a:r>
              <a:rPr sz="2000" spc="-15" dirty="0">
                <a:latin typeface="Arial MT"/>
                <a:cs typeface="Arial MT"/>
              </a:rPr>
              <a:t>O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dirty="0">
                <a:latin typeface="Arial MT"/>
                <a:cs typeface="Arial MT"/>
              </a:rPr>
              <a:t>.  Soluciones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amortiguadoras.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3093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8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127" y="6408673"/>
            <a:ext cx="3084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66633"/>
                </a:solidFill>
                <a:latin typeface="Arial MT"/>
                <a:cs typeface="Arial MT"/>
              </a:rPr>
              <a:t>Química</a:t>
            </a:r>
            <a:r>
              <a:rPr sz="1400" spc="-40" dirty="0">
                <a:solidFill>
                  <a:srgbClr val="6666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666633"/>
                </a:solidFill>
                <a:latin typeface="Arial MT"/>
                <a:cs typeface="Arial MT"/>
              </a:rPr>
              <a:t>General</a:t>
            </a:r>
            <a:r>
              <a:rPr sz="1400" spc="-55" dirty="0">
                <a:solidFill>
                  <a:srgbClr val="6666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66633"/>
                </a:solidFill>
                <a:latin typeface="Arial MT"/>
                <a:cs typeface="Arial MT"/>
              </a:rPr>
              <a:t>y</a:t>
            </a:r>
            <a:r>
              <a:rPr sz="1400" spc="-10" dirty="0">
                <a:solidFill>
                  <a:srgbClr val="6666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66633"/>
                </a:solidFill>
                <a:latin typeface="Arial MT"/>
                <a:cs typeface="Arial MT"/>
              </a:rPr>
              <a:t>Biológica,</a:t>
            </a:r>
            <a:r>
              <a:rPr sz="1400" spc="-35" dirty="0">
                <a:solidFill>
                  <a:srgbClr val="666633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666633"/>
                </a:solidFill>
                <a:latin typeface="Arial MT"/>
                <a:cs typeface="Arial MT"/>
              </a:rPr>
              <a:t>FACENA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3662" y="966787"/>
          <a:ext cx="8893175" cy="5449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6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Tipo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498475" marR="49085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Fase</a:t>
                      </a:r>
                      <a:r>
                        <a:rPr sz="1800" b="1" spc="-4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de</a:t>
                      </a:r>
                      <a:r>
                        <a:rPr sz="1800" b="1" spc="-2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la </a:t>
                      </a:r>
                      <a:r>
                        <a:rPr sz="1800" b="1" spc="-6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partícula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Verdana" panose="020B0604030504040204"/>
                          <a:cs typeface="Verdana" panose="020B0604030504040204"/>
                        </a:rPr>
                        <a:t>(fase</a:t>
                      </a:r>
                      <a:r>
                        <a:rPr sz="1400" b="1" spc="-5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400" b="1" spc="-5" dirty="0">
                          <a:latin typeface="Verdana" panose="020B0604030504040204"/>
                          <a:cs typeface="Verdana" panose="020B0604030504040204"/>
                        </a:rPr>
                        <a:t>dispersa)</a:t>
                      </a:r>
                      <a:endParaRPr sz="14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Fase</a:t>
                      </a:r>
                      <a:r>
                        <a:rPr sz="1800" b="1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del</a:t>
                      </a:r>
                      <a:r>
                        <a:rPr sz="1800" b="1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medio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  <a:p>
                      <a:pPr marL="220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Verdana" panose="020B0604030504040204"/>
                          <a:cs typeface="Verdana" panose="020B0604030504040204"/>
                        </a:rPr>
                        <a:t>(fase</a:t>
                      </a:r>
                      <a:r>
                        <a:rPr sz="1400" b="1" spc="-4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400" b="1" spc="-5" dirty="0">
                          <a:latin typeface="Verdana" panose="020B0604030504040204"/>
                          <a:cs typeface="Verdana" panose="020B0604030504040204"/>
                        </a:rPr>
                        <a:t>dispersante)</a:t>
                      </a:r>
                      <a:endParaRPr sz="14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235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Ejemplo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Espuma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Líquida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Crema</a:t>
                      </a:r>
                      <a:r>
                        <a:rPr sz="18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batida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Espuma</a:t>
                      </a:r>
                      <a:r>
                        <a:rPr sz="1800" b="1" spc="-5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Jabón</a:t>
                      </a:r>
                      <a:r>
                        <a:rPr sz="18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flotante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Aerosol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09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Líquida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724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Fijadores </a:t>
                      </a:r>
                      <a:r>
                        <a:rPr sz="1800" spc="-15" dirty="0">
                          <a:latin typeface="Verdana" panose="020B0604030504040204"/>
                          <a:cs typeface="Verdana" panose="020B0604030504040204"/>
                        </a:rPr>
                        <a:t>para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el </a:t>
                      </a:r>
                      <a:r>
                        <a:rPr sz="1800" spc="-6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cabello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pPr marL="91440" marR="7639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10" dirty="0">
                          <a:latin typeface="Verdana" panose="020B0604030504040204"/>
                          <a:cs typeface="Verdana" panose="020B0604030504040204"/>
                        </a:rPr>
                        <a:t>E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mu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l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s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ió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n 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líquida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Liquida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Líquida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Leche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pPr marL="91440" marR="7639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10" dirty="0">
                          <a:latin typeface="Verdana" panose="020B0604030504040204"/>
                          <a:cs typeface="Verdana" panose="020B0604030504040204"/>
                        </a:rPr>
                        <a:t>E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mu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l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s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ió</a:t>
                      </a: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n 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Líquida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Manteca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Humo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60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5" dirty="0">
                          <a:latin typeface="Verdana" panose="020B0604030504040204"/>
                          <a:cs typeface="Verdana" panose="020B0604030504040204"/>
                        </a:rPr>
                        <a:t>Polvo</a:t>
                      </a:r>
                      <a:r>
                        <a:rPr sz="1800" spc="-3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fino</a:t>
                      </a:r>
                      <a:r>
                        <a:rPr sz="1800" spc="-2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u</a:t>
                      </a:r>
                      <a:r>
                        <a:rPr sz="1800" spc="-3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5" dirty="0">
                          <a:latin typeface="Verdana" panose="020B0604030504040204"/>
                          <a:cs typeface="Verdana" panose="020B0604030504040204"/>
                        </a:rPr>
                        <a:t>hollín </a:t>
                      </a:r>
                      <a:r>
                        <a:rPr sz="1800" spc="-6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en</a:t>
                      </a:r>
                      <a:r>
                        <a:rPr sz="18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el</a:t>
                      </a:r>
                      <a:r>
                        <a:rPr sz="1800" spc="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aire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b="1" dirty="0">
                          <a:latin typeface="Verdana" panose="020B0604030504040204"/>
                          <a:cs typeface="Verdana" panose="020B0604030504040204"/>
                        </a:rPr>
                        <a:t>Sol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Líquida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0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Soluciones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de </a:t>
                      </a: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almidón,</a:t>
                      </a:r>
                      <a:r>
                        <a:rPr sz="1800" spc="-6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spc="-5" dirty="0">
                          <a:latin typeface="Verdana" panose="020B0604030504040204"/>
                          <a:cs typeface="Verdana" panose="020B0604030504040204"/>
                        </a:rPr>
                        <a:t>jaleas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6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Sol</a:t>
                      </a:r>
                      <a:r>
                        <a:rPr sz="1800" b="1" spc="-6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1800" b="1" spc="-5" dirty="0"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dirty="0">
                          <a:latin typeface="Verdana" panose="020B0604030504040204"/>
                          <a:cs typeface="Verdana" panose="020B0604030504040204"/>
                        </a:rPr>
                        <a:t>Sólida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15" dirty="0">
                          <a:latin typeface="Verdana" panose="020B0604030504040204"/>
                          <a:cs typeface="Verdana" panose="020B0604030504040204"/>
                        </a:rPr>
                        <a:t>Perla</a:t>
                      </a:r>
                      <a:endParaRPr sz="18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0152" y="348996"/>
            <a:ext cx="4147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6600"/>
                </a:solidFill>
                <a:latin typeface="Verdana" panose="020B0604030504040204"/>
                <a:cs typeface="Verdana" panose="020B0604030504040204"/>
              </a:rPr>
              <a:t>Dispersiones</a:t>
            </a:r>
            <a:r>
              <a:rPr dirty="0">
                <a:solidFill>
                  <a:srgbClr val="FF66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pc="-10" dirty="0">
                <a:solidFill>
                  <a:srgbClr val="FF6600"/>
                </a:solidFill>
                <a:latin typeface="Verdana" panose="020B0604030504040204"/>
                <a:cs typeface="Verdana" panose="020B0604030504040204"/>
              </a:rPr>
              <a:t>coloidales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7637" y="1254125"/>
          <a:ext cx="8821419" cy="4159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611"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Propiedad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35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Solución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Coloide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Suspensión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08">
                <a:tc>
                  <a:txBody>
                    <a:bodyPr/>
                    <a:lstStyle/>
                    <a:p>
                      <a:pPr marL="90805" marR="7124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45" dirty="0">
                          <a:latin typeface="Verdana" panose="020B0604030504040204"/>
                          <a:cs typeface="Verdana" panose="020B0604030504040204"/>
                        </a:rPr>
                        <a:t>Tamaño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de </a:t>
                      </a:r>
                      <a:r>
                        <a:rPr sz="2000" spc="-69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partícula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0.1-1</a:t>
                      </a:r>
                      <a:r>
                        <a:rPr sz="2000" spc="-5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nm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1-100</a:t>
                      </a:r>
                      <a:r>
                        <a:rPr sz="20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nm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&gt;</a:t>
                      </a:r>
                      <a:r>
                        <a:rPr sz="2000" spc="-3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100</a:t>
                      </a:r>
                      <a:r>
                        <a:rPr sz="2000" spc="-2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nm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08">
                <a:tc>
                  <a:txBody>
                    <a:bodyPr/>
                    <a:lstStyle/>
                    <a:p>
                      <a:pPr marL="90805" marR="3270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¿Se</a:t>
                      </a:r>
                      <a:r>
                        <a:rPr sz="2000" spc="-6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asienta</a:t>
                      </a:r>
                      <a:r>
                        <a:rPr sz="2000" spc="-5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al </a:t>
                      </a:r>
                      <a:r>
                        <a:rPr sz="2000" spc="-68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reposar?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Sí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08">
                <a:tc>
                  <a:txBody>
                    <a:bodyPr/>
                    <a:lstStyle/>
                    <a:p>
                      <a:pPr marL="91440" marR="4349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¿Se</a:t>
                      </a:r>
                      <a:r>
                        <a:rPr sz="2000" spc="-7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10" dirty="0">
                          <a:latin typeface="Verdana" panose="020B0604030504040204"/>
                          <a:cs typeface="Verdana" panose="020B0604030504040204"/>
                        </a:rPr>
                        <a:t>filtra</a:t>
                      </a:r>
                      <a:r>
                        <a:rPr sz="20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con </a:t>
                      </a:r>
                      <a:r>
                        <a:rPr sz="2000" spc="-69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papel?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Sí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6">
                <a:tc>
                  <a:txBody>
                    <a:bodyPr/>
                    <a:lstStyle/>
                    <a:p>
                      <a:pPr marL="91440" marR="1962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¿Se</a:t>
                      </a:r>
                      <a:r>
                        <a:rPr sz="2000" spc="-6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10" dirty="0">
                          <a:latin typeface="Verdana" panose="020B0604030504040204"/>
                          <a:cs typeface="Verdana" panose="020B0604030504040204"/>
                        </a:rPr>
                        <a:t>separa</a:t>
                      </a:r>
                      <a:r>
                        <a:rPr sz="2000" spc="-5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por </a:t>
                      </a:r>
                      <a:r>
                        <a:rPr sz="2000" spc="-68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diálisis?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Sí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Sí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¿Homogéneo?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Sí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*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No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083" y="185483"/>
            <a:ext cx="130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Co</a:t>
            </a:r>
            <a:r>
              <a:rPr sz="24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4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4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614" y="6300660"/>
            <a:ext cx="88093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Verdana" panose="020B0604030504040204"/>
                <a:cs typeface="Verdana" panose="020B0604030504040204"/>
              </a:rPr>
              <a:t>*</a:t>
            </a:r>
            <a:r>
              <a:rPr sz="1500" spc="90" dirty="0">
                <a:latin typeface="Verdana" panose="020B0604030504040204"/>
                <a:cs typeface="Verdana" panose="020B060403050404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Una</a:t>
            </a:r>
            <a:r>
              <a:rPr sz="1500" b="1" spc="21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dispersión</a:t>
            </a:r>
            <a:r>
              <a:rPr sz="1500" b="1" spc="204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coloidal</a:t>
            </a:r>
            <a:r>
              <a:rPr sz="1500" b="1" spc="19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es</a:t>
            </a:r>
            <a:r>
              <a:rPr sz="1500" b="1" spc="21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homogénea</a:t>
            </a:r>
            <a:r>
              <a:rPr sz="1500" b="1" spc="215" dirty="0"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Arial MT"/>
                <a:cs typeface="Arial MT"/>
              </a:rPr>
              <a:t>cuando</a:t>
            </a:r>
            <a:r>
              <a:rPr sz="1500" spc="204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todas</a:t>
            </a:r>
            <a:r>
              <a:rPr sz="1500" spc="2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las</a:t>
            </a:r>
            <a:r>
              <a:rPr sz="1500" spc="204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partículas</a:t>
            </a:r>
            <a:r>
              <a:rPr sz="1500" spc="2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dispersadas</a:t>
            </a:r>
            <a:r>
              <a:rPr sz="1500" spc="204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son</a:t>
            </a:r>
            <a:r>
              <a:rPr sz="1500" spc="21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del</a:t>
            </a:r>
            <a:r>
              <a:rPr sz="1500" spc="195" dirty="0">
                <a:latin typeface="Arial MT"/>
                <a:cs typeface="Arial MT"/>
              </a:rPr>
              <a:t> </a:t>
            </a:r>
            <a:r>
              <a:rPr sz="1500" spc="-5" dirty="0">
                <a:latin typeface="Arial MT"/>
                <a:cs typeface="Arial MT"/>
              </a:rPr>
              <a:t>mismo </a:t>
            </a:r>
            <a:r>
              <a:rPr sz="1500" spc="-400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tamaño.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83" y="4508"/>
            <a:ext cx="130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Os</a:t>
            </a:r>
            <a:r>
              <a:rPr sz="2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400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os</a:t>
            </a:r>
            <a:r>
              <a:rPr sz="2400" spc="-1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640" y="424281"/>
            <a:ext cx="80168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2915">
              <a:lnSpc>
                <a:spcPct val="120000"/>
              </a:lnSpc>
              <a:spcBef>
                <a:spcPts val="100"/>
              </a:spcBef>
            </a:pPr>
            <a:r>
              <a:rPr sz="2000" spc="-5" dirty="0">
                <a:latin typeface="Verdana" panose="020B0604030504040204"/>
                <a:cs typeface="Verdana" panose="020B0604030504040204"/>
              </a:rPr>
              <a:t>En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osmosis,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el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disolvente (agua)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se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mueve </a:t>
            </a:r>
            <a:r>
              <a:rPr sz="2000" dirty="0">
                <a:latin typeface="Verdana" panose="020B0604030504040204"/>
                <a:cs typeface="Verdana" panose="020B0604030504040204"/>
              </a:rPr>
              <a:t>a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través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de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una </a:t>
            </a:r>
            <a:r>
              <a:rPr sz="2000" spc="-69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membrana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semipermeable.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sz="2000" spc="-5" dirty="0">
                <a:latin typeface="Verdana" panose="020B0604030504040204"/>
                <a:cs typeface="Verdana" panose="020B0604030504040204"/>
              </a:rPr>
              <a:t>El agua fluye de una menor hacia una</a:t>
            </a:r>
            <a:r>
              <a:rPr sz="200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mayor concentración de </a:t>
            </a:r>
            <a:r>
              <a:rPr sz="2000" spc="-69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soluto.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 marR="652780">
              <a:lnSpc>
                <a:spcPct val="120000"/>
              </a:lnSpc>
              <a:spcBef>
                <a:spcPts val="180"/>
              </a:spcBef>
            </a:pPr>
            <a:r>
              <a:rPr sz="2000" dirty="0">
                <a:latin typeface="Verdana" panose="020B0604030504040204"/>
                <a:cs typeface="Verdana" panose="020B0604030504040204"/>
              </a:rPr>
              <a:t>Eventualmente,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las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concentraciones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de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ambas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soluciones </a:t>
            </a:r>
            <a:r>
              <a:rPr sz="2000" spc="-68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pueden</a:t>
            </a:r>
            <a:r>
              <a:rPr sz="2000" spc="-2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igualarse.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540004"/>
            <a:ext cx="202692" cy="2133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1309636"/>
            <a:ext cx="202692" cy="2133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2003044"/>
            <a:ext cx="202692" cy="21335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72311" y="3069335"/>
            <a:ext cx="6753225" cy="3258185"/>
            <a:chOff x="972311" y="3069335"/>
            <a:chExt cx="6753225" cy="32581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1" y="3069335"/>
              <a:ext cx="6753033" cy="32577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79519" y="4507991"/>
              <a:ext cx="1082040" cy="721360"/>
            </a:xfrm>
            <a:custGeom>
              <a:avLst/>
              <a:gdLst/>
              <a:ahLst/>
              <a:cxnLst/>
              <a:rect l="l" t="t" r="r" b="b"/>
              <a:pathLst>
                <a:path w="1082039" h="721360">
                  <a:moveTo>
                    <a:pt x="270319" y="0"/>
                  </a:moveTo>
                  <a:lnTo>
                    <a:pt x="0" y="360425"/>
                  </a:lnTo>
                  <a:lnTo>
                    <a:pt x="270319" y="720851"/>
                  </a:lnTo>
                  <a:lnTo>
                    <a:pt x="270319" y="540638"/>
                  </a:lnTo>
                  <a:lnTo>
                    <a:pt x="1082040" y="540638"/>
                  </a:lnTo>
                  <a:lnTo>
                    <a:pt x="1082040" y="180212"/>
                  </a:lnTo>
                  <a:lnTo>
                    <a:pt x="270319" y="180212"/>
                  </a:lnTo>
                  <a:lnTo>
                    <a:pt x="270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9519" y="4507991"/>
              <a:ext cx="1082040" cy="721360"/>
            </a:xfrm>
            <a:custGeom>
              <a:avLst/>
              <a:gdLst/>
              <a:ahLst/>
              <a:cxnLst/>
              <a:rect l="l" t="t" r="r" b="b"/>
              <a:pathLst>
                <a:path w="1082039" h="721360">
                  <a:moveTo>
                    <a:pt x="0" y="360425"/>
                  </a:moveTo>
                  <a:lnTo>
                    <a:pt x="270319" y="0"/>
                  </a:lnTo>
                  <a:lnTo>
                    <a:pt x="270319" y="180212"/>
                  </a:lnTo>
                  <a:lnTo>
                    <a:pt x="1082040" y="180212"/>
                  </a:lnTo>
                  <a:lnTo>
                    <a:pt x="1082040" y="540638"/>
                  </a:lnTo>
                  <a:lnTo>
                    <a:pt x="270319" y="540638"/>
                  </a:lnTo>
                  <a:lnTo>
                    <a:pt x="270319" y="720851"/>
                  </a:lnTo>
                  <a:lnTo>
                    <a:pt x="0" y="36042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700" y="3860292"/>
              <a:ext cx="505205" cy="4389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9611" y="5013959"/>
              <a:ext cx="505205" cy="4374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41605"/>
            <a:ext cx="6977380" cy="6565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Marcador de posición de contenido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2235"/>
            <a:ext cx="9144635" cy="6635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72390"/>
            <a:ext cx="7648575" cy="6713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7912100" cy="5670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bject 7"/>
          <p:cNvSpPr/>
          <p:nvPr/>
        </p:nvSpPr>
        <p:spPr>
          <a:xfrm>
            <a:off x="761" y="76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B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9046" y="152400"/>
            <a:ext cx="609599" cy="6857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010272" y="914526"/>
            <a:ext cx="972819" cy="629920"/>
          </a:xfrm>
          <a:custGeom>
            <a:avLst/>
            <a:gdLst/>
            <a:ahLst/>
            <a:cxnLst/>
            <a:rect l="l" t="t" r="r" b="b"/>
            <a:pathLst>
              <a:path w="972820" h="629919">
                <a:moveTo>
                  <a:pt x="0" y="314706"/>
                </a:moveTo>
                <a:lnTo>
                  <a:pt x="12840" y="242545"/>
                </a:lnTo>
                <a:lnTo>
                  <a:pt x="49414" y="176304"/>
                </a:lnTo>
                <a:lnTo>
                  <a:pt x="75690" y="145993"/>
                </a:lnTo>
                <a:lnTo>
                  <a:pt x="106804" y="117871"/>
                </a:lnTo>
                <a:lnTo>
                  <a:pt x="142393" y="92173"/>
                </a:lnTo>
                <a:lnTo>
                  <a:pt x="182092" y="69135"/>
                </a:lnTo>
                <a:lnTo>
                  <a:pt x="225536" y="48994"/>
                </a:lnTo>
                <a:lnTo>
                  <a:pt x="272359" y="31986"/>
                </a:lnTo>
                <a:lnTo>
                  <a:pt x="322197" y="18346"/>
                </a:lnTo>
                <a:lnTo>
                  <a:pt x="374686" y="8311"/>
                </a:lnTo>
                <a:lnTo>
                  <a:pt x="429461" y="2117"/>
                </a:lnTo>
                <a:lnTo>
                  <a:pt x="486156" y="0"/>
                </a:lnTo>
                <a:lnTo>
                  <a:pt x="542850" y="2117"/>
                </a:lnTo>
                <a:lnTo>
                  <a:pt x="597625" y="8311"/>
                </a:lnTo>
                <a:lnTo>
                  <a:pt x="650114" y="18346"/>
                </a:lnTo>
                <a:lnTo>
                  <a:pt x="699952" y="31986"/>
                </a:lnTo>
                <a:lnTo>
                  <a:pt x="746775" y="48994"/>
                </a:lnTo>
                <a:lnTo>
                  <a:pt x="790219" y="69135"/>
                </a:lnTo>
                <a:lnTo>
                  <a:pt x="829918" y="92173"/>
                </a:lnTo>
                <a:lnTo>
                  <a:pt x="865507" y="117871"/>
                </a:lnTo>
                <a:lnTo>
                  <a:pt x="896621" y="145993"/>
                </a:lnTo>
                <a:lnTo>
                  <a:pt x="922897" y="176304"/>
                </a:lnTo>
                <a:lnTo>
                  <a:pt x="943969" y="208566"/>
                </a:lnTo>
                <a:lnTo>
                  <a:pt x="969041" y="278003"/>
                </a:lnTo>
                <a:lnTo>
                  <a:pt x="972312" y="314706"/>
                </a:lnTo>
                <a:lnTo>
                  <a:pt x="969041" y="351408"/>
                </a:lnTo>
                <a:lnTo>
                  <a:pt x="943969" y="420845"/>
                </a:lnTo>
                <a:lnTo>
                  <a:pt x="922897" y="453107"/>
                </a:lnTo>
                <a:lnTo>
                  <a:pt x="896621" y="483418"/>
                </a:lnTo>
                <a:lnTo>
                  <a:pt x="865507" y="511540"/>
                </a:lnTo>
                <a:lnTo>
                  <a:pt x="829918" y="537238"/>
                </a:lnTo>
                <a:lnTo>
                  <a:pt x="790219" y="560276"/>
                </a:lnTo>
                <a:lnTo>
                  <a:pt x="746775" y="580417"/>
                </a:lnTo>
                <a:lnTo>
                  <a:pt x="699952" y="597425"/>
                </a:lnTo>
                <a:lnTo>
                  <a:pt x="650114" y="611065"/>
                </a:lnTo>
                <a:lnTo>
                  <a:pt x="597625" y="621100"/>
                </a:lnTo>
                <a:lnTo>
                  <a:pt x="542850" y="627294"/>
                </a:lnTo>
                <a:lnTo>
                  <a:pt x="486156" y="629412"/>
                </a:lnTo>
                <a:lnTo>
                  <a:pt x="429461" y="627294"/>
                </a:lnTo>
                <a:lnTo>
                  <a:pt x="374686" y="621100"/>
                </a:lnTo>
                <a:lnTo>
                  <a:pt x="322197" y="611065"/>
                </a:lnTo>
                <a:lnTo>
                  <a:pt x="272359" y="597425"/>
                </a:lnTo>
                <a:lnTo>
                  <a:pt x="225536" y="580417"/>
                </a:lnTo>
                <a:lnTo>
                  <a:pt x="182092" y="560276"/>
                </a:lnTo>
                <a:lnTo>
                  <a:pt x="142393" y="537238"/>
                </a:lnTo>
                <a:lnTo>
                  <a:pt x="106804" y="511540"/>
                </a:lnTo>
                <a:lnTo>
                  <a:pt x="75690" y="483418"/>
                </a:lnTo>
                <a:lnTo>
                  <a:pt x="49414" y="453107"/>
                </a:lnTo>
                <a:lnTo>
                  <a:pt x="28342" y="420845"/>
                </a:lnTo>
                <a:lnTo>
                  <a:pt x="3270" y="351408"/>
                </a:lnTo>
                <a:lnTo>
                  <a:pt x="0" y="314706"/>
                </a:lnTo>
                <a:close/>
              </a:path>
            </a:pathLst>
          </a:custGeom>
          <a:ln w="3200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466725" y="1307465"/>
            <a:ext cx="8350250" cy="4184650"/>
            <a:chOff x="4345759" y="5136909"/>
            <a:chExt cx="4691875" cy="1722234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5759" y="5136909"/>
              <a:ext cx="4691875" cy="1662148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>
            <a:xfrm>
              <a:off x="6761226" y="5517641"/>
              <a:ext cx="370840" cy="360045"/>
            </a:xfrm>
            <a:custGeom>
              <a:avLst/>
              <a:gdLst/>
              <a:ahLst/>
              <a:cxnLst/>
              <a:rect l="l" t="t" r="r" b="b"/>
              <a:pathLst>
                <a:path w="370840" h="360045">
                  <a:moveTo>
                    <a:pt x="0" y="179831"/>
                  </a:moveTo>
                  <a:lnTo>
                    <a:pt x="6614" y="132027"/>
                  </a:lnTo>
                  <a:lnTo>
                    <a:pt x="25281" y="89069"/>
                  </a:lnTo>
                  <a:lnTo>
                    <a:pt x="54235" y="52673"/>
                  </a:lnTo>
                  <a:lnTo>
                    <a:pt x="91710" y="24553"/>
                  </a:lnTo>
                  <a:lnTo>
                    <a:pt x="135942" y="6424"/>
                  </a:lnTo>
                  <a:lnTo>
                    <a:pt x="185166" y="0"/>
                  </a:lnTo>
                  <a:lnTo>
                    <a:pt x="234389" y="6424"/>
                  </a:lnTo>
                  <a:lnTo>
                    <a:pt x="278621" y="24553"/>
                  </a:lnTo>
                  <a:lnTo>
                    <a:pt x="316096" y="52673"/>
                  </a:lnTo>
                  <a:lnTo>
                    <a:pt x="345050" y="89069"/>
                  </a:lnTo>
                  <a:lnTo>
                    <a:pt x="363717" y="132027"/>
                  </a:lnTo>
                  <a:lnTo>
                    <a:pt x="370332" y="179831"/>
                  </a:lnTo>
                  <a:lnTo>
                    <a:pt x="363717" y="227636"/>
                  </a:lnTo>
                  <a:lnTo>
                    <a:pt x="345050" y="270594"/>
                  </a:lnTo>
                  <a:lnTo>
                    <a:pt x="316096" y="306990"/>
                  </a:lnTo>
                  <a:lnTo>
                    <a:pt x="278621" y="335110"/>
                  </a:lnTo>
                  <a:lnTo>
                    <a:pt x="234389" y="353239"/>
                  </a:lnTo>
                  <a:lnTo>
                    <a:pt x="185166" y="359663"/>
                  </a:lnTo>
                  <a:lnTo>
                    <a:pt x="135942" y="353239"/>
                  </a:lnTo>
                  <a:lnTo>
                    <a:pt x="91710" y="335110"/>
                  </a:lnTo>
                  <a:lnTo>
                    <a:pt x="54235" y="306990"/>
                  </a:lnTo>
                  <a:lnTo>
                    <a:pt x="25281" y="270594"/>
                  </a:lnTo>
                  <a:lnTo>
                    <a:pt x="6614" y="227636"/>
                  </a:lnTo>
                  <a:lnTo>
                    <a:pt x="0" y="179831"/>
                  </a:lnTo>
                  <a:close/>
                </a:path>
              </a:pathLst>
            </a:custGeom>
            <a:ln w="3200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7315962" y="6453378"/>
              <a:ext cx="425450" cy="405765"/>
            </a:xfrm>
            <a:custGeom>
              <a:avLst/>
              <a:gdLst/>
              <a:ahLst/>
              <a:cxnLst/>
              <a:rect l="l" t="t" r="r" b="b"/>
              <a:pathLst>
                <a:path w="425450" h="405765">
                  <a:moveTo>
                    <a:pt x="0" y="202692"/>
                  </a:moveTo>
                  <a:lnTo>
                    <a:pt x="5615" y="156218"/>
                  </a:lnTo>
                  <a:lnTo>
                    <a:pt x="21609" y="113555"/>
                  </a:lnTo>
                  <a:lnTo>
                    <a:pt x="46706" y="75920"/>
                  </a:lnTo>
                  <a:lnTo>
                    <a:pt x="79630" y="44531"/>
                  </a:lnTo>
                  <a:lnTo>
                    <a:pt x="119104" y="20602"/>
                  </a:lnTo>
                  <a:lnTo>
                    <a:pt x="163852" y="5353"/>
                  </a:lnTo>
                  <a:lnTo>
                    <a:pt x="212597" y="0"/>
                  </a:lnTo>
                  <a:lnTo>
                    <a:pt x="261343" y="5353"/>
                  </a:lnTo>
                  <a:lnTo>
                    <a:pt x="306091" y="20602"/>
                  </a:lnTo>
                  <a:lnTo>
                    <a:pt x="345565" y="44531"/>
                  </a:lnTo>
                  <a:lnTo>
                    <a:pt x="378489" y="75920"/>
                  </a:lnTo>
                  <a:lnTo>
                    <a:pt x="403586" y="113555"/>
                  </a:lnTo>
                  <a:lnTo>
                    <a:pt x="419580" y="156218"/>
                  </a:lnTo>
                  <a:lnTo>
                    <a:pt x="425195" y="202692"/>
                  </a:lnTo>
                  <a:lnTo>
                    <a:pt x="419580" y="249165"/>
                  </a:lnTo>
                  <a:lnTo>
                    <a:pt x="403586" y="291828"/>
                  </a:lnTo>
                  <a:lnTo>
                    <a:pt x="378489" y="329463"/>
                  </a:lnTo>
                  <a:lnTo>
                    <a:pt x="345565" y="360852"/>
                  </a:lnTo>
                  <a:lnTo>
                    <a:pt x="306091" y="384781"/>
                  </a:lnTo>
                  <a:lnTo>
                    <a:pt x="261343" y="400030"/>
                  </a:lnTo>
                  <a:lnTo>
                    <a:pt x="212597" y="405384"/>
                  </a:lnTo>
                  <a:lnTo>
                    <a:pt x="163852" y="400030"/>
                  </a:lnTo>
                  <a:lnTo>
                    <a:pt x="119104" y="384781"/>
                  </a:lnTo>
                  <a:lnTo>
                    <a:pt x="79630" y="360852"/>
                  </a:lnTo>
                  <a:lnTo>
                    <a:pt x="46706" y="329463"/>
                  </a:lnTo>
                  <a:lnTo>
                    <a:pt x="21609" y="291828"/>
                  </a:lnTo>
                  <a:lnTo>
                    <a:pt x="5615" y="249165"/>
                  </a:lnTo>
                  <a:lnTo>
                    <a:pt x="0" y="202692"/>
                  </a:lnTo>
                  <a:close/>
                </a:path>
              </a:pathLst>
            </a:custGeom>
            <a:ln w="32003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0" y="1619885"/>
            <a:ext cx="2724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[</a:t>
            </a:r>
            <a:r>
              <a:rPr sz="3200" spc="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3150" spc="22" baseline="-21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3</a:t>
            </a:r>
            <a:r>
              <a:rPr sz="32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150" spc="37" baseline="25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+</a:t>
            </a:r>
            <a:r>
              <a:rPr sz="32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]</a:t>
            </a:r>
            <a:r>
              <a:rPr sz="3200" spc="-66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x</a:t>
            </a:r>
            <a:r>
              <a:rPr sz="2000" spc="24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Arial MT"/>
                <a:cs typeface="Arial MT"/>
              </a:rPr>
              <a:t>[</a:t>
            </a:r>
            <a:r>
              <a:rPr sz="3200" dirty="0">
                <a:solidFill>
                  <a:srgbClr val="0066FF"/>
                </a:solidFill>
                <a:latin typeface="Arial MT"/>
                <a:cs typeface="Arial MT"/>
              </a:rPr>
              <a:t>OH</a:t>
            </a:r>
            <a:r>
              <a:rPr sz="3150" spc="7" baseline="25000" dirty="0">
                <a:solidFill>
                  <a:srgbClr val="0066FF"/>
                </a:solidFill>
                <a:latin typeface="Arial MT"/>
                <a:cs typeface="Arial MT"/>
              </a:rPr>
              <a:t>-</a:t>
            </a:r>
            <a:r>
              <a:rPr sz="3200" dirty="0">
                <a:solidFill>
                  <a:srgbClr val="0066FF"/>
                </a:solidFill>
                <a:latin typeface="Arial MT"/>
                <a:cs typeface="Arial MT"/>
              </a:rPr>
              <a:t>]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3417" y="2325560"/>
            <a:ext cx="1981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2</a:t>
            </a:r>
            <a:endParaRPr sz="21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7276" y="2089380"/>
            <a:ext cx="1416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[H</a:t>
            </a:r>
            <a:r>
              <a:rPr sz="3200" spc="16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O]</a:t>
            </a:r>
            <a:r>
              <a:rPr sz="3150" spc="7" baseline="25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2</a:t>
            </a:r>
            <a:endParaRPr sz="3150" baseline="250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0192" y="2133600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>
                <a:moveTo>
                  <a:pt x="0" y="0"/>
                </a:moveTo>
                <a:lnTo>
                  <a:pt x="29535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724" y="523132"/>
            <a:ext cx="3100705" cy="1915268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5"/>
              </a:spcBef>
            </a:pP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Autoionización</a:t>
            </a:r>
            <a:r>
              <a:rPr sz="2000" spc="-4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del</a:t>
            </a:r>
            <a:r>
              <a:rPr sz="2000" spc="-3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agua</a:t>
            </a:r>
            <a:endParaRPr sz="2000" dirty="0">
              <a:latin typeface="Verdana" panose="020B0604030504040204"/>
              <a:cs typeface="Verdana" panose="020B0604030504040204"/>
            </a:endParaRPr>
          </a:p>
          <a:p>
            <a:pPr marL="1078865" algn="ctr">
              <a:lnSpc>
                <a:spcPct val="100000"/>
              </a:lnSpc>
              <a:spcBef>
                <a:spcPts val="1840"/>
              </a:spcBef>
            </a:pPr>
            <a:endParaRPr lang="es-ES" sz="3200" spc="-20" dirty="0">
              <a:solidFill>
                <a:srgbClr val="0066FF"/>
              </a:solidFill>
              <a:latin typeface="Verdana" panose="020B0604030504040204"/>
              <a:cs typeface="Verdana" panose="020B0604030504040204"/>
            </a:endParaRPr>
          </a:p>
          <a:p>
            <a:pPr marL="1078865" algn="ctr">
              <a:lnSpc>
                <a:spcPct val="100000"/>
              </a:lnSpc>
              <a:spcBef>
                <a:spcPts val="1840"/>
              </a:spcBef>
            </a:pPr>
            <a:r>
              <a:rPr sz="3200" spc="-2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K</a:t>
            </a:r>
            <a:r>
              <a:rPr sz="3150" spc="-30" baseline="-21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eq</a:t>
            </a:r>
            <a:r>
              <a:rPr sz="3200" spc="-2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=</a:t>
            </a:r>
            <a:endParaRPr sz="32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8778" y="185483"/>
            <a:ext cx="227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Ácidos</a:t>
            </a:r>
            <a:r>
              <a:rPr sz="24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2400" spc="-4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bases</a:t>
            </a:r>
            <a:endParaRPr sz="24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8613" y="5257800"/>
            <a:ext cx="835850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800" i="1" spc="13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Si </a:t>
            </a:r>
            <a:r>
              <a:rPr sz="2800" i="1" spc="-32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aumenta</a:t>
            </a:r>
            <a:r>
              <a:rPr sz="2800" i="1" spc="-31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4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[H</a:t>
            </a:r>
            <a:r>
              <a:rPr sz="2775" i="1" spc="-217" baseline="2600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i="1" spc="-14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] </a:t>
            </a:r>
            <a:r>
              <a:rPr sz="2800" i="1" spc="-26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(o </a:t>
            </a:r>
            <a:r>
              <a:rPr sz="2800" i="1" spc="-34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iones</a:t>
            </a:r>
            <a:r>
              <a:rPr sz="2800" i="1" spc="-33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4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hidronio), </a:t>
            </a:r>
            <a:r>
              <a:rPr sz="2800" i="1" spc="-204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la </a:t>
            </a:r>
            <a:r>
              <a:rPr sz="2800" i="1" spc="-13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[OH</a:t>
            </a:r>
            <a:r>
              <a:rPr sz="2775" i="1" spc="-195" baseline="2600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800" i="1" spc="-13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] </a:t>
            </a:r>
            <a:r>
              <a:rPr sz="2800" i="1" spc="-26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disminuirá </a:t>
            </a:r>
            <a:r>
              <a:rPr sz="2800" i="1" spc="-24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hasta </a:t>
            </a:r>
            <a:r>
              <a:rPr sz="2800" i="1" spc="-37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que</a:t>
            </a:r>
            <a:r>
              <a:rPr sz="2800" i="1" spc="-36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8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el </a:t>
            </a:r>
            <a:r>
              <a:rPr sz="2800" i="1" spc="-28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3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producto</a:t>
            </a:r>
            <a:r>
              <a:rPr sz="2800" i="1" spc="-33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3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800" i="1" spc="-33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1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las </a:t>
            </a:r>
            <a:r>
              <a:rPr sz="2800" i="1" spc="-33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dos</a:t>
            </a:r>
            <a:r>
              <a:rPr sz="2800" i="1" spc="-32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5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concentraciones</a:t>
            </a:r>
            <a:r>
              <a:rPr sz="2800" i="1" spc="-35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0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sea</a:t>
            </a:r>
            <a:r>
              <a:rPr sz="2800" i="1" spc="-30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4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igual </a:t>
            </a:r>
            <a:r>
              <a:rPr sz="2800" i="1" spc="-27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3200" i="1" spc="-22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1.0 </a:t>
            </a:r>
            <a:r>
              <a:rPr sz="3200" i="1" spc="-484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x</a:t>
            </a:r>
            <a:r>
              <a:rPr sz="3200" i="1" spc="-48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15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3150" i="1" spc="-232" baseline="2500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-14</a:t>
            </a:r>
            <a:r>
              <a:rPr sz="2800" i="1" spc="-15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, </a:t>
            </a:r>
            <a:r>
              <a:rPr sz="2800" i="1" spc="-19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y </a:t>
            </a:r>
            <a:r>
              <a:rPr sz="2800" i="1" spc="-32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viceversa </a:t>
            </a:r>
            <a:r>
              <a:rPr sz="2800" i="1" spc="-32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7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(siguiendo</a:t>
            </a:r>
            <a:r>
              <a:rPr sz="2800" i="1" spc="8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8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el</a:t>
            </a:r>
            <a:r>
              <a:rPr sz="2800" i="1" spc="7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8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principio</a:t>
            </a:r>
            <a:r>
              <a:rPr sz="2800" i="1" spc="9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3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800" i="1" spc="-28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7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Le</a:t>
            </a:r>
            <a:r>
              <a:rPr sz="2800" i="1" spc="90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95" dirty="0">
                <a:solidFill>
                  <a:srgbClr val="006666"/>
                </a:solidFill>
                <a:latin typeface="Times New Roman" panose="02020603050405020304"/>
                <a:cs typeface="Times New Roman" panose="02020603050405020304"/>
              </a:rPr>
              <a:t>Chatelier).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9562" y="1631576"/>
            <a:ext cx="262509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30480" indent="-133985">
              <a:lnSpc>
                <a:spcPct val="127000"/>
              </a:lnSpc>
              <a:spcBef>
                <a:spcPts val="100"/>
              </a:spcBef>
            </a:pPr>
            <a:r>
              <a:rPr sz="1600" spc="-10" dirty="0">
                <a:latin typeface="Verdana" panose="020B0604030504040204"/>
                <a:cs typeface="Verdana" panose="020B0604030504040204"/>
              </a:rPr>
              <a:t>En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el agua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pura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a </a:t>
            </a:r>
            <a:r>
              <a:rPr sz="1600" dirty="0">
                <a:latin typeface="Verdana" panose="020B0604030504040204"/>
                <a:cs typeface="Verdana" panose="020B0604030504040204"/>
              </a:rPr>
              <a:t>25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ºC: </a:t>
            </a:r>
            <a:r>
              <a:rPr sz="1600" spc="-55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dirty="0">
                <a:latin typeface="Verdana" panose="020B0604030504040204"/>
                <a:cs typeface="Verdana" panose="020B0604030504040204"/>
              </a:rPr>
              <a:t>[H</a:t>
            </a:r>
            <a:r>
              <a:rPr sz="1575" baseline="-21000" dirty="0">
                <a:latin typeface="Verdana" panose="020B0604030504040204"/>
                <a:cs typeface="Verdana" panose="020B0604030504040204"/>
              </a:rPr>
              <a:t>3</a:t>
            </a:r>
            <a:r>
              <a:rPr sz="1600" dirty="0">
                <a:latin typeface="Verdana" panose="020B0604030504040204"/>
                <a:cs typeface="Verdana" panose="020B0604030504040204"/>
              </a:rPr>
              <a:t>O</a:t>
            </a:r>
            <a:r>
              <a:rPr sz="1575" baseline="26000" dirty="0">
                <a:latin typeface="Verdana" panose="020B0604030504040204"/>
                <a:cs typeface="Verdana" panose="020B0604030504040204"/>
              </a:rPr>
              <a:t>+</a:t>
            </a:r>
            <a:r>
              <a:rPr sz="1600" dirty="0">
                <a:latin typeface="Verdana" panose="020B0604030504040204"/>
                <a:cs typeface="Verdana" panose="020B0604030504040204"/>
              </a:rPr>
              <a:t>]=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1.0 x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dirty="0">
                <a:latin typeface="Verdana" panose="020B0604030504040204"/>
                <a:cs typeface="Verdana" panose="020B0604030504040204"/>
              </a:rPr>
              <a:t>10</a:t>
            </a:r>
            <a:r>
              <a:rPr sz="1575" baseline="26000" dirty="0">
                <a:latin typeface="Verdana" panose="020B0604030504040204"/>
                <a:cs typeface="Verdana" panose="020B0604030504040204"/>
              </a:rPr>
              <a:t>-7</a:t>
            </a:r>
            <a:r>
              <a:rPr sz="1575" spc="262" baseline="260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M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72085">
              <a:lnSpc>
                <a:spcPct val="100000"/>
              </a:lnSpc>
              <a:spcBef>
                <a:spcPts val="1475"/>
              </a:spcBef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[OH</a:t>
            </a:r>
            <a:r>
              <a:rPr sz="1575" spc="-7" baseline="26000" dirty="0">
                <a:latin typeface="Verdana" panose="020B0604030504040204"/>
                <a:cs typeface="Verdana" panose="020B0604030504040204"/>
              </a:rPr>
              <a:t>-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]=</a:t>
            </a:r>
            <a:r>
              <a:rPr sz="1600" spc="1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1.0</a:t>
            </a:r>
            <a:r>
              <a:rPr sz="1600" spc="-2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x</a:t>
            </a:r>
            <a:r>
              <a:rPr sz="16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dirty="0">
                <a:latin typeface="Verdana" panose="020B0604030504040204"/>
                <a:cs typeface="Verdana" panose="020B0604030504040204"/>
              </a:rPr>
              <a:t>10</a:t>
            </a:r>
            <a:r>
              <a:rPr sz="1575" baseline="26000" dirty="0">
                <a:latin typeface="Verdana" panose="020B0604030504040204"/>
                <a:cs typeface="Verdana" panose="020B0604030504040204"/>
              </a:rPr>
              <a:t>-7</a:t>
            </a:r>
            <a:r>
              <a:rPr sz="1575" spc="240" baseline="260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M</a:t>
            </a:r>
            <a:endParaRPr sz="1600" dirty="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1459" y="1370076"/>
            <a:ext cx="8498205" cy="3827145"/>
            <a:chOff x="251459" y="1370076"/>
            <a:chExt cx="8498205" cy="382714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393" y="3384804"/>
              <a:ext cx="7954850" cy="13997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1979" y="1988825"/>
              <a:ext cx="946785" cy="1411605"/>
            </a:xfrm>
            <a:custGeom>
              <a:avLst/>
              <a:gdLst/>
              <a:ahLst/>
              <a:cxnLst/>
              <a:rect l="l" t="t" r="r" b="b"/>
              <a:pathLst>
                <a:path w="946785" h="1411604">
                  <a:moveTo>
                    <a:pt x="0" y="504050"/>
                  </a:moveTo>
                  <a:lnTo>
                    <a:pt x="9188" y="574263"/>
                  </a:lnTo>
                  <a:lnTo>
                    <a:pt x="36053" y="641968"/>
                  </a:lnTo>
                  <a:lnTo>
                    <a:pt x="55787" y="674633"/>
                  </a:lnTo>
                  <a:lnTo>
                    <a:pt x="79547" y="706374"/>
                  </a:lnTo>
                  <a:lnTo>
                    <a:pt x="107201" y="737093"/>
                  </a:lnTo>
                  <a:lnTo>
                    <a:pt x="138619" y="766691"/>
                  </a:lnTo>
                  <a:lnTo>
                    <a:pt x="173669" y="795069"/>
                  </a:lnTo>
                  <a:lnTo>
                    <a:pt x="212220" y="822128"/>
                  </a:lnTo>
                  <a:lnTo>
                    <a:pt x="254142" y="847770"/>
                  </a:lnTo>
                  <a:lnTo>
                    <a:pt x="299302" y="871896"/>
                  </a:lnTo>
                  <a:lnTo>
                    <a:pt x="347570" y="894408"/>
                  </a:lnTo>
                  <a:lnTo>
                    <a:pt x="398814" y="915205"/>
                  </a:lnTo>
                  <a:lnTo>
                    <a:pt x="452904" y="934190"/>
                  </a:lnTo>
                  <a:lnTo>
                    <a:pt x="509709" y="951264"/>
                  </a:lnTo>
                  <a:lnTo>
                    <a:pt x="569096" y="966328"/>
                  </a:lnTo>
                  <a:lnTo>
                    <a:pt x="630936" y="979284"/>
                  </a:lnTo>
                  <a:lnTo>
                    <a:pt x="630936" y="835253"/>
                  </a:lnTo>
                  <a:lnTo>
                    <a:pt x="946404" y="1152131"/>
                  </a:lnTo>
                  <a:lnTo>
                    <a:pt x="630936" y="1411351"/>
                  </a:lnTo>
                  <a:lnTo>
                    <a:pt x="630936" y="1267320"/>
                  </a:lnTo>
                  <a:lnTo>
                    <a:pt x="569096" y="1254366"/>
                  </a:lnTo>
                  <a:lnTo>
                    <a:pt x="509709" y="1239304"/>
                  </a:lnTo>
                  <a:lnTo>
                    <a:pt x="452904" y="1222232"/>
                  </a:lnTo>
                  <a:lnTo>
                    <a:pt x="398814" y="1203248"/>
                  </a:lnTo>
                  <a:lnTo>
                    <a:pt x="347570" y="1182451"/>
                  </a:lnTo>
                  <a:lnTo>
                    <a:pt x="299302" y="1159941"/>
                  </a:lnTo>
                  <a:lnTo>
                    <a:pt x="254142" y="1135816"/>
                  </a:lnTo>
                  <a:lnTo>
                    <a:pt x="212220" y="1110175"/>
                  </a:lnTo>
                  <a:lnTo>
                    <a:pt x="173669" y="1083116"/>
                  </a:lnTo>
                  <a:lnTo>
                    <a:pt x="138619" y="1054738"/>
                  </a:lnTo>
                  <a:lnTo>
                    <a:pt x="107201" y="1025141"/>
                  </a:lnTo>
                  <a:lnTo>
                    <a:pt x="79547" y="994422"/>
                  </a:lnTo>
                  <a:lnTo>
                    <a:pt x="55787" y="962681"/>
                  </a:lnTo>
                  <a:lnTo>
                    <a:pt x="36053" y="930017"/>
                  </a:lnTo>
                  <a:lnTo>
                    <a:pt x="9188" y="862312"/>
                  </a:lnTo>
                  <a:lnTo>
                    <a:pt x="0" y="792099"/>
                  </a:lnTo>
                  <a:lnTo>
                    <a:pt x="0" y="504050"/>
                  </a:lnTo>
                  <a:lnTo>
                    <a:pt x="7969" y="438338"/>
                  </a:lnTo>
                  <a:lnTo>
                    <a:pt x="31211" y="375183"/>
                  </a:lnTo>
                  <a:lnTo>
                    <a:pt x="68729" y="315114"/>
                  </a:lnTo>
                  <a:lnTo>
                    <a:pt x="119525" y="258663"/>
                  </a:lnTo>
                  <a:lnTo>
                    <a:pt x="149591" y="231961"/>
                  </a:lnTo>
                  <a:lnTo>
                    <a:pt x="182602" y="206362"/>
                  </a:lnTo>
                  <a:lnTo>
                    <a:pt x="218433" y="181934"/>
                  </a:lnTo>
                  <a:lnTo>
                    <a:pt x="256960" y="158742"/>
                  </a:lnTo>
                  <a:lnTo>
                    <a:pt x="298059" y="136853"/>
                  </a:lnTo>
                  <a:lnTo>
                    <a:pt x="341604" y="116334"/>
                  </a:lnTo>
                  <a:lnTo>
                    <a:pt x="387471" y="97251"/>
                  </a:lnTo>
                  <a:lnTo>
                    <a:pt x="435535" y="79669"/>
                  </a:lnTo>
                  <a:lnTo>
                    <a:pt x="485671" y="63657"/>
                  </a:lnTo>
                  <a:lnTo>
                    <a:pt x="537756" y="49280"/>
                  </a:lnTo>
                  <a:lnTo>
                    <a:pt x="591663" y="36604"/>
                  </a:lnTo>
                  <a:lnTo>
                    <a:pt x="647268" y="25696"/>
                  </a:lnTo>
                  <a:lnTo>
                    <a:pt x="704447" y="16622"/>
                  </a:lnTo>
                  <a:lnTo>
                    <a:pt x="763074" y="9449"/>
                  </a:lnTo>
                  <a:lnTo>
                    <a:pt x="823026" y="4244"/>
                  </a:lnTo>
                  <a:lnTo>
                    <a:pt x="884178" y="1072"/>
                  </a:lnTo>
                  <a:lnTo>
                    <a:pt x="946404" y="0"/>
                  </a:lnTo>
                  <a:lnTo>
                    <a:pt x="946404" y="288036"/>
                  </a:lnTo>
                  <a:lnTo>
                    <a:pt x="886973" y="289023"/>
                  </a:lnTo>
                  <a:lnTo>
                    <a:pt x="828349" y="291951"/>
                  </a:lnTo>
                  <a:lnTo>
                    <a:pt x="770658" y="296769"/>
                  </a:lnTo>
                  <a:lnTo>
                    <a:pt x="714032" y="303425"/>
                  </a:lnTo>
                  <a:lnTo>
                    <a:pt x="658600" y="311867"/>
                  </a:lnTo>
                  <a:lnTo>
                    <a:pt x="604489" y="322045"/>
                  </a:lnTo>
                  <a:lnTo>
                    <a:pt x="551831" y="333907"/>
                  </a:lnTo>
                  <a:lnTo>
                    <a:pt x="500754" y="347402"/>
                  </a:lnTo>
                  <a:lnTo>
                    <a:pt x="451387" y="362479"/>
                  </a:lnTo>
                  <a:lnTo>
                    <a:pt x="403860" y="379085"/>
                  </a:lnTo>
                  <a:lnTo>
                    <a:pt x="358302" y="397171"/>
                  </a:lnTo>
                  <a:lnTo>
                    <a:pt x="314842" y="416684"/>
                  </a:lnTo>
                  <a:lnTo>
                    <a:pt x="273609" y="437573"/>
                  </a:lnTo>
                  <a:lnTo>
                    <a:pt x="234734" y="459787"/>
                  </a:lnTo>
                  <a:lnTo>
                    <a:pt x="198345" y="483274"/>
                  </a:lnTo>
                  <a:lnTo>
                    <a:pt x="164571" y="507984"/>
                  </a:lnTo>
                  <a:lnTo>
                    <a:pt x="133542" y="533864"/>
                  </a:lnTo>
                  <a:lnTo>
                    <a:pt x="105387" y="560864"/>
                  </a:lnTo>
                  <a:lnTo>
                    <a:pt x="58216" y="618017"/>
                  </a:lnTo>
                  <a:lnTo>
                    <a:pt x="39458" y="64806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370076"/>
              <a:ext cx="609599" cy="6095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3607307"/>
              <a:ext cx="609599" cy="6095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107" y="4587240"/>
              <a:ext cx="577595" cy="609599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17553264-62C5-B304-71BE-7857F8E5B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276" y="23431"/>
            <a:ext cx="5258534" cy="1324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49" y="292925"/>
            <a:ext cx="4799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Escala</a:t>
            </a:r>
            <a:r>
              <a:rPr sz="24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pH</a:t>
            </a:r>
            <a:r>
              <a:rPr sz="24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(Sörensen,</a:t>
            </a:r>
            <a:r>
              <a:rPr sz="24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1929)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663" y="5217604"/>
            <a:ext cx="87395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190" dirty="0">
                <a:latin typeface="Times New Roman" panose="02020603050405020304"/>
                <a:cs typeface="Times New Roman" panose="02020603050405020304"/>
              </a:rPr>
              <a:t>En</a:t>
            </a:r>
            <a:r>
              <a:rPr sz="2800" i="1" spc="-1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40" dirty="0">
                <a:latin typeface="Times New Roman" panose="02020603050405020304"/>
                <a:cs typeface="Times New Roman" panose="02020603050405020304"/>
              </a:rPr>
              <a:t>vez</a:t>
            </a:r>
            <a:r>
              <a:rPr sz="2800" i="1" spc="-335" dirty="0">
                <a:latin typeface="Times New Roman" panose="02020603050405020304"/>
                <a:cs typeface="Times New Roman" panose="02020603050405020304"/>
              </a:rPr>
              <a:t> de</a:t>
            </a:r>
            <a:r>
              <a:rPr sz="2800" i="1" spc="-330" dirty="0">
                <a:latin typeface="Times New Roman" panose="02020603050405020304"/>
                <a:cs typeface="Times New Roman" panose="02020603050405020304"/>
              </a:rPr>
              <a:t> expresar</a:t>
            </a:r>
            <a:r>
              <a:rPr sz="2800" i="1" spc="-3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70" dirty="0">
                <a:latin typeface="Times New Roman" panose="02020603050405020304"/>
                <a:cs typeface="Times New Roman" panose="02020603050405020304"/>
              </a:rPr>
              <a:t>todas</a:t>
            </a:r>
            <a:r>
              <a:rPr sz="2800" i="1" spc="-2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10" dirty="0">
                <a:latin typeface="Times New Roman" panose="02020603050405020304"/>
                <a:cs typeface="Times New Roman" panose="02020603050405020304"/>
              </a:rPr>
              <a:t>las</a:t>
            </a:r>
            <a:r>
              <a:rPr sz="2800" i="1" spc="-20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50" dirty="0">
                <a:latin typeface="Times New Roman" panose="02020603050405020304"/>
                <a:cs typeface="Times New Roman" panose="02020603050405020304"/>
              </a:rPr>
              <a:t>[H+]</a:t>
            </a:r>
            <a:r>
              <a:rPr sz="2800" i="1" spc="-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405" dirty="0">
                <a:latin typeface="Times New Roman" panose="02020603050405020304"/>
                <a:cs typeface="Times New Roman" panose="02020603050405020304"/>
              </a:rPr>
              <a:t>en</a:t>
            </a:r>
            <a:r>
              <a:rPr sz="2800" i="1" spc="-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15" dirty="0">
                <a:latin typeface="Times New Roman" panose="02020603050405020304"/>
                <a:cs typeface="Times New Roman" panose="02020603050405020304"/>
              </a:rPr>
              <a:t>forma</a:t>
            </a:r>
            <a:r>
              <a:rPr sz="2800" i="1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05" dirty="0">
                <a:latin typeface="Times New Roman" panose="02020603050405020304"/>
                <a:cs typeface="Times New Roman" panose="02020603050405020304"/>
              </a:rPr>
              <a:t>exponencial,</a:t>
            </a:r>
            <a:r>
              <a:rPr sz="2800" i="1" spc="-3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45" dirty="0">
                <a:latin typeface="Times New Roman" panose="02020603050405020304"/>
                <a:cs typeface="Times New Roman" panose="02020603050405020304"/>
              </a:rPr>
              <a:t>propuso</a:t>
            </a:r>
            <a:r>
              <a:rPr sz="2800" i="1" spc="-3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70" dirty="0">
                <a:latin typeface="Times New Roman" panose="02020603050405020304"/>
                <a:cs typeface="Times New Roman" panose="02020603050405020304"/>
              </a:rPr>
              <a:t>que</a:t>
            </a:r>
            <a:r>
              <a:rPr sz="2800" i="1" spc="-3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25" dirty="0">
                <a:latin typeface="Times New Roman" panose="02020603050405020304"/>
                <a:cs typeface="Times New Roman" panose="02020603050405020304"/>
              </a:rPr>
              <a:t>se </a:t>
            </a:r>
            <a:r>
              <a:rPr sz="2800" i="1" spc="-320" dirty="0">
                <a:latin typeface="Times New Roman" panose="02020603050405020304"/>
                <a:cs typeface="Times New Roman" panose="02020603050405020304"/>
              </a:rPr>
              <a:t> empleara</a:t>
            </a:r>
            <a:r>
              <a:rPr sz="2800" i="1" spc="-3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85" dirty="0">
                <a:latin typeface="Times New Roman" panose="02020603050405020304"/>
                <a:cs typeface="Times New Roman" panose="02020603050405020304"/>
              </a:rPr>
              <a:t>el</a:t>
            </a:r>
            <a:r>
              <a:rPr sz="2800" i="1" spc="-2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405" dirty="0">
                <a:latin typeface="Times New Roman" panose="02020603050405020304"/>
                <a:cs typeface="Times New Roman" panose="02020603050405020304"/>
              </a:rPr>
              <a:t>número</a:t>
            </a:r>
            <a:r>
              <a:rPr sz="2800" i="1" spc="-4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70" dirty="0">
                <a:latin typeface="Times New Roman" panose="02020603050405020304"/>
                <a:cs typeface="Times New Roman" panose="02020603050405020304"/>
              </a:rPr>
              <a:t>del</a:t>
            </a:r>
            <a:r>
              <a:rPr sz="2800" i="1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80" dirty="0">
                <a:latin typeface="Times New Roman" panose="02020603050405020304"/>
                <a:cs typeface="Times New Roman" panose="02020603050405020304"/>
              </a:rPr>
              <a:t>exponente</a:t>
            </a:r>
            <a:r>
              <a:rPr sz="2800" i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65" dirty="0">
                <a:latin typeface="Times New Roman" panose="02020603050405020304"/>
                <a:cs typeface="Times New Roman" panose="02020603050405020304"/>
              </a:rPr>
              <a:t>para</a:t>
            </a:r>
            <a:r>
              <a:rPr sz="2800" i="1" spc="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30" dirty="0">
                <a:latin typeface="Times New Roman" panose="02020603050405020304"/>
                <a:cs typeface="Times New Roman" panose="02020603050405020304"/>
              </a:rPr>
              <a:t>expresar</a:t>
            </a:r>
            <a:r>
              <a:rPr sz="2800" i="1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04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800" i="1" spc="2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95" dirty="0">
                <a:latin typeface="Times New Roman" panose="02020603050405020304"/>
                <a:cs typeface="Times New Roman" panose="02020603050405020304"/>
              </a:rPr>
              <a:t>acidez</a:t>
            </a:r>
            <a:r>
              <a:rPr sz="2800" i="1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55" dirty="0">
                <a:latin typeface="Times New Roman" panose="02020603050405020304"/>
                <a:cs typeface="Times New Roman" panose="02020603050405020304"/>
              </a:rPr>
              <a:t>(alta </a:t>
            </a:r>
            <a:r>
              <a:rPr sz="2800" i="1" spc="-360" dirty="0">
                <a:latin typeface="Times New Roman" panose="02020603050405020304"/>
                <a:cs typeface="Times New Roman" panose="02020603050405020304"/>
              </a:rPr>
              <a:t>concentración </a:t>
            </a:r>
            <a:r>
              <a:rPr sz="2800" i="1" spc="-6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4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i="1" spc="-43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i="1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1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00" i="1" spc="-30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00" i="1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52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i="1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50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00" i="1" spc="-26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-22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i="1" spc="-14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i="1" spc="-35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i="1" spc="-22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i="1" spc="-24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i="1" spc="-26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-23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i="1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800" i="1" spc="-26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-14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00" i="1" spc="-8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i="1" spc="-27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405" dirty="0">
                <a:latin typeface="Times New Roman" panose="02020603050405020304"/>
                <a:cs typeface="Times New Roman" panose="02020603050405020304"/>
              </a:rPr>
              <a:t>concen</a:t>
            </a:r>
            <a:r>
              <a:rPr sz="2800" i="1" spc="-24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i="1" spc="-24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i="1" spc="-3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-35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i="1" spc="-22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i="1" spc="-455" dirty="0">
                <a:latin typeface="Times New Roman" panose="02020603050405020304"/>
                <a:cs typeface="Times New Roman" panose="02020603050405020304"/>
              </a:rPr>
              <a:t>ón</a:t>
            </a:r>
            <a:r>
              <a:rPr sz="2800" i="1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4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i="1" spc="-43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i="1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4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i="1" spc="-390" dirty="0">
                <a:latin typeface="Times New Roman" panose="02020603050405020304"/>
                <a:cs typeface="Times New Roman" panose="02020603050405020304"/>
              </a:rPr>
              <a:t>ones</a:t>
            </a:r>
            <a:r>
              <a:rPr sz="2800" i="1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41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i="1" spc="-22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00" i="1" spc="49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00" i="1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4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i="1" spc="-43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i="1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25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800" i="1" spc="-33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i="1" spc="-32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2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i="1" spc="-43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i="1" spc="-24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00" i="1" spc="-325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800" i="1" spc="-35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i="1" spc="-225" dirty="0">
                <a:latin typeface="Times New Roman" panose="02020603050405020304"/>
                <a:cs typeface="Times New Roman" panose="02020603050405020304"/>
              </a:rPr>
              <a:t>ión.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9749" y="951739"/>
            <a:ext cx="2322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Verdana" panose="020B0604030504040204"/>
                <a:cs typeface="Verdana" panose="020B0604030504040204"/>
              </a:rPr>
              <a:t>pH=</a:t>
            </a:r>
            <a:r>
              <a:rPr sz="2400" b="1" spc="-5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5" dirty="0">
                <a:latin typeface="Verdana" panose="020B0604030504040204"/>
                <a:cs typeface="Verdana" panose="020B0604030504040204"/>
              </a:rPr>
              <a:t>-log[H</a:t>
            </a:r>
            <a:r>
              <a:rPr sz="2400" b="1" spc="-7" baseline="24000" dirty="0">
                <a:latin typeface="Verdana" panose="020B0604030504040204"/>
                <a:cs typeface="Verdana" panose="020B0604030504040204"/>
              </a:rPr>
              <a:t>+</a:t>
            </a:r>
            <a:r>
              <a:rPr sz="2400" b="1" spc="-5" dirty="0">
                <a:latin typeface="Verdana" panose="020B0604030504040204"/>
                <a:cs typeface="Verdana" panose="020B0604030504040204"/>
              </a:rPr>
              <a:t>]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476" y="954787"/>
            <a:ext cx="278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08080"/>
                </a:solidFill>
                <a:latin typeface="Verdana" panose="020B0604030504040204"/>
                <a:cs typeface="Verdana" panose="020B0604030504040204"/>
              </a:rPr>
              <a:t>pOH=</a:t>
            </a:r>
            <a:r>
              <a:rPr sz="2400" b="1" spc="-40" dirty="0">
                <a:solidFill>
                  <a:srgbClr val="80808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5" dirty="0">
                <a:solidFill>
                  <a:srgbClr val="808080"/>
                </a:solidFill>
                <a:latin typeface="Verdana" panose="020B0604030504040204"/>
                <a:cs typeface="Verdana" panose="020B0604030504040204"/>
              </a:rPr>
              <a:t>-log[OH</a:t>
            </a:r>
            <a:r>
              <a:rPr sz="2400" b="1" spc="-7" baseline="24000" dirty="0">
                <a:solidFill>
                  <a:srgbClr val="808080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2400" b="1" spc="-5" dirty="0">
                <a:solidFill>
                  <a:srgbClr val="808080"/>
                </a:solidFill>
                <a:latin typeface="Verdana" panose="020B0604030504040204"/>
                <a:cs typeface="Verdana" panose="020B0604030504040204"/>
              </a:rPr>
              <a:t>]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496" y="3102876"/>
            <a:ext cx="1664207" cy="4007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10652" y="3154553"/>
            <a:ext cx="516382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spc="-5" dirty="0">
                <a:solidFill>
                  <a:srgbClr val="993366"/>
                </a:solidFill>
                <a:latin typeface="Comic Sans MS" panose="030F0702030302020204"/>
                <a:cs typeface="Comic Sans MS" panose="030F0702030302020204"/>
              </a:rPr>
              <a:t>Escala</a:t>
            </a:r>
            <a:r>
              <a:rPr sz="1800" spc="-35" dirty="0">
                <a:solidFill>
                  <a:srgbClr val="99336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1800" spc="-5" dirty="0">
                <a:solidFill>
                  <a:srgbClr val="993366"/>
                </a:solidFill>
                <a:latin typeface="Comic Sans MS" panose="030F0702030302020204"/>
                <a:cs typeface="Comic Sans MS" panose="030F0702030302020204"/>
              </a:rPr>
              <a:t>de</a:t>
            </a:r>
            <a:r>
              <a:rPr sz="1800" spc="-15" dirty="0">
                <a:solidFill>
                  <a:srgbClr val="993366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1800" spc="-5" dirty="0">
                <a:solidFill>
                  <a:srgbClr val="993366"/>
                </a:solidFill>
                <a:latin typeface="Comic Sans MS" panose="030F0702030302020204"/>
                <a:cs typeface="Comic Sans MS" panose="030F0702030302020204"/>
              </a:rPr>
              <a:t>pH</a:t>
            </a:r>
            <a:endParaRPr sz="1800">
              <a:latin typeface="Comic Sans MS" panose="030F0702030302020204"/>
              <a:cs typeface="Comic Sans MS" panose="030F0702030302020204"/>
            </a:endParaRPr>
          </a:p>
          <a:p>
            <a:pPr marL="2028825">
              <a:lnSpc>
                <a:spcPts val="1850"/>
              </a:lnSpc>
            </a:pPr>
            <a:r>
              <a:rPr sz="1600" spc="-1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Escala</a:t>
            </a:r>
            <a:r>
              <a:rPr sz="1600" spc="3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1600" spc="-1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14</a:t>
            </a:r>
            <a:r>
              <a:rPr sz="1600" spc="-15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unidades</a:t>
            </a:r>
            <a:r>
              <a:rPr sz="1600" spc="25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160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25</a:t>
            </a:r>
            <a:r>
              <a:rPr sz="1600" spc="-20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0099"/>
                </a:solidFill>
                <a:latin typeface="Verdana" panose="020B0604030504040204"/>
                <a:cs typeface="Verdana" panose="020B0604030504040204"/>
              </a:rPr>
              <a:t>ºC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85338" y="4076700"/>
            <a:ext cx="2667000" cy="216535"/>
            <a:chOff x="3085338" y="4076700"/>
            <a:chExt cx="2667000" cy="216535"/>
          </a:xfrm>
        </p:grpSpPr>
        <p:sp>
          <p:nvSpPr>
            <p:cNvPr id="9" name="object 9"/>
            <p:cNvSpPr/>
            <p:nvPr/>
          </p:nvSpPr>
          <p:spPr>
            <a:xfrm>
              <a:off x="3085338" y="4179570"/>
              <a:ext cx="2667000" cy="0"/>
            </a:xfrm>
            <a:custGeom>
              <a:avLst/>
              <a:gdLst/>
              <a:ahLst/>
              <a:cxnLst/>
              <a:rect l="l" t="t" r="r" b="b"/>
              <a:pathLst>
                <a:path w="2667000">
                  <a:moveTo>
                    <a:pt x="0" y="0"/>
                  </a:moveTo>
                  <a:lnTo>
                    <a:pt x="2667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0372" y="4076700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914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6645" y="3951033"/>
            <a:ext cx="14814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0477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pH disolución </a:t>
            </a:r>
            <a:r>
              <a:rPr sz="1400" spc="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1,00</a:t>
            </a:r>
            <a:r>
              <a:rPr sz="1400" spc="-4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1400" spc="-3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1350" spc="15" baseline="-220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3</a:t>
            </a:r>
            <a:r>
              <a:rPr sz="1400" spc="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1350" spc="15" baseline="250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+</a:t>
            </a:r>
            <a:endParaRPr sz="1350" baseline="250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7576" y="3951033"/>
            <a:ext cx="136207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4381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pH disolución </a:t>
            </a:r>
            <a:r>
              <a:rPr sz="1400" spc="-48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1,00</a:t>
            </a:r>
            <a:r>
              <a:rPr sz="1400" spc="-5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1400" spc="-4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OH</a:t>
            </a:r>
            <a:r>
              <a:rPr sz="1350" spc="7" baseline="250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-</a:t>
            </a:r>
            <a:endParaRPr sz="1350" baseline="250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4002" y="4463797"/>
            <a:ext cx="624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ÁC</a:t>
            </a:r>
            <a:r>
              <a:rPr sz="1400" spc="-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IDO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9410" y="4463797"/>
            <a:ext cx="776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0066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1400" dirty="0">
                <a:solidFill>
                  <a:srgbClr val="006600"/>
                </a:solidFill>
                <a:latin typeface="Verdana" panose="020B0604030504040204"/>
                <a:cs typeface="Verdana" panose="020B0604030504040204"/>
              </a:rPr>
              <a:t>EU</a:t>
            </a:r>
            <a:r>
              <a:rPr sz="1400" spc="-5" dirty="0">
                <a:solidFill>
                  <a:srgbClr val="006600"/>
                </a:solidFill>
                <a:latin typeface="Verdana" panose="020B0604030504040204"/>
                <a:cs typeface="Verdana" panose="020B0604030504040204"/>
              </a:rPr>
              <a:t>TRO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8728" y="4465401"/>
            <a:ext cx="731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BÁ</a:t>
            </a:r>
            <a:r>
              <a:rPr sz="1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1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1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CO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1191" y="3814508"/>
            <a:ext cx="139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600"/>
                </a:solidFill>
                <a:latin typeface="Verdana" panose="020B0604030504040204"/>
                <a:cs typeface="Verdana" panose="020B0604030504040204"/>
              </a:rPr>
              <a:t>7</a:t>
            </a:r>
            <a:endParaRPr sz="14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4467" y="1633657"/>
            <a:ext cx="5068119" cy="99920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1679" y="54863"/>
            <a:ext cx="609599" cy="6095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39" y="992123"/>
            <a:ext cx="609599" cy="6095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4740" y="2074164"/>
            <a:ext cx="598931" cy="598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81200"/>
            <a:ext cx="7616825" cy="1764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93980" algn="l">
              <a:lnSpc>
                <a:spcPct val="102000"/>
              </a:lnSpc>
              <a:spcBef>
                <a:spcPts val="65"/>
              </a:spcBef>
            </a:pPr>
            <a:r>
              <a:rPr sz="2800" b="1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Solución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: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Mezcla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 dos o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más sustancias </a:t>
            </a:r>
            <a:r>
              <a:rPr sz="28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puras,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en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donde</a:t>
            </a:r>
            <a:r>
              <a:rPr sz="2800" spc="-2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una</a:t>
            </a:r>
            <a:r>
              <a:rPr sz="2800" spc="-3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800" spc="-2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ellas,</a:t>
            </a:r>
            <a:r>
              <a:rPr sz="2800" spc="14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solvente*,</a:t>
            </a:r>
            <a:r>
              <a:rPr sz="2800" spc="3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se</a:t>
            </a:r>
            <a:r>
              <a:rPr sz="2800" spc="-2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encuentra</a:t>
            </a:r>
            <a:r>
              <a:rPr sz="2800" spc="-5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en</a:t>
            </a:r>
            <a:r>
              <a:rPr sz="28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mayor </a:t>
            </a:r>
            <a:r>
              <a:rPr sz="2800" spc="-69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proporción</a:t>
            </a:r>
            <a:r>
              <a:rPr sz="28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que</a:t>
            </a:r>
            <a:r>
              <a:rPr sz="2800" spc="-1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la(s)</a:t>
            </a:r>
            <a:r>
              <a:rPr sz="28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otra(s),</a:t>
            </a:r>
            <a:r>
              <a:rPr sz="2800" spc="13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soluto</a:t>
            </a:r>
            <a:r>
              <a:rPr sz="2800" spc="2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(s).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0934" y="4330389"/>
            <a:ext cx="21386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Sólida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Líquida</a:t>
            </a:r>
            <a:r>
              <a:rPr sz="2000" spc="-35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2000" spc="-30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Acuosa </a:t>
            </a:r>
            <a:r>
              <a:rPr sz="2000" spc="-685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818181"/>
                </a:solidFill>
                <a:latin typeface="Verdana" panose="020B0604030504040204"/>
                <a:cs typeface="Verdana" panose="020B0604030504040204"/>
              </a:rPr>
              <a:t>Gaseosa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7175" y="658495"/>
            <a:ext cx="3496310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So</a:t>
            </a:r>
            <a:r>
              <a:rPr sz="4400" spc="-1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4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4400" spc="-1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cio</a:t>
            </a:r>
            <a:r>
              <a:rPr sz="4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nes</a:t>
            </a:r>
            <a:endParaRPr sz="4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600" y="4641850"/>
            <a:ext cx="208978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9900"/>
                </a:solidFill>
                <a:latin typeface="Verdana" panose="020B0604030504040204"/>
                <a:cs typeface="Verdana" panose="020B0604030504040204"/>
              </a:rPr>
              <a:t>HOMOGÉNEA</a:t>
            </a:r>
          </a:p>
        </p:txBody>
      </p:sp>
      <p:sp>
        <p:nvSpPr>
          <p:cNvPr id="6" name="object 6"/>
          <p:cNvSpPr/>
          <p:nvPr/>
        </p:nvSpPr>
        <p:spPr>
          <a:xfrm>
            <a:off x="4427220" y="4085844"/>
            <a:ext cx="288290" cy="1440180"/>
          </a:xfrm>
          <a:custGeom>
            <a:avLst/>
            <a:gdLst/>
            <a:ahLst/>
            <a:cxnLst/>
            <a:rect l="l" t="t" r="r" b="b"/>
            <a:pathLst>
              <a:path w="288289" h="1440179">
                <a:moveTo>
                  <a:pt x="288036" y="1440179"/>
                </a:moveTo>
                <a:lnTo>
                  <a:pt x="242514" y="1434048"/>
                </a:lnTo>
                <a:lnTo>
                  <a:pt x="202980" y="1416973"/>
                </a:lnTo>
                <a:lnTo>
                  <a:pt x="171804" y="1390936"/>
                </a:lnTo>
                <a:lnTo>
                  <a:pt x="151360" y="1357918"/>
                </a:lnTo>
                <a:lnTo>
                  <a:pt x="144018" y="1319898"/>
                </a:lnTo>
                <a:lnTo>
                  <a:pt x="144018" y="840371"/>
                </a:lnTo>
                <a:lnTo>
                  <a:pt x="136675" y="802351"/>
                </a:lnTo>
                <a:lnTo>
                  <a:pt x="116231" y="769333"/>
                </a:lnTo>
                <a:lnTo>
                  <a:pt x="85055" y="743296"/>
                </a:lnTo>
                <a:lnTo>
                  <a:pt x="45521" y="726221"/>
                </a:lnTo>
                <a:lnTo>
                  <a:pt x="0" y="720089"/>
                </a:lnTo>
                <a:lnTo>
                  <a:pt x="45521" y="713958"/>
                </a:lnTo>
                <a:lnTo>
                  <a:pt x="85055" y="696883"/>
                </a:lnTo>
                <a:lnTo>
                  <a:pt x="116231" y="670846"/>
                </a:lnTo>
                <a:lnTo>
                  <a:pt x="136675" y="637828"/>
                </a:lnTo>
                <a:lnTo>
                  <a:pt x="144018" y="599808"/>
                </a:lnTo>
                <a:lnTo>
                  <a:pt x="144018" y="120281"/>
                </a:lnTo>
                <a:lnTo>
                  <a:pt x="151360" y="82261"/>
                </a:lnTo>
                <a:lnTo>
                  <a:pt x="171804" y="49243"/>
                </a:lnTo>
                <a:lnTo>
                  <a:pt x="202980" y="23206"/>
                </a:lnTo>
                <a:lnTo>
                  <a:pt x="242514" y="6131"/>
                </a:lnTo>
                <a:lnTo>
                  <a:pt x="288036" y="0"/>
                </a:lnTo>
              </a:path>
            </a:pathLst>
          </a:custGeom>
          <a:ln w="6400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688" y="167640"/>
            <a:ext cx="1731566" cy="180656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852" y="6492747"/>
            <a:ext cx="2378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*</a:t>
            </a:r>
            <a:r>
              <a:rPr sz="1600" spc="-2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solvente</a:t>
            </a:r>
            <a:r>
              <a:rPr sz="16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16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disolvente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6811" y="12192"/>
            <a:ext cx="7061415" cy="66568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8799" y="6125400"/>
            <a:ext cx="272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Verdana" panose="020B0604030504040204"/>
                <a:cs typeface="Verdana" panose="020B0604030504040204"/>
              </a:rPr>
              <a:t>(Sörensen,</a:t>
            </a:r>
            <a:r>
              <a:rPr sz="2400" i="1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i="1" spc="-5" dirty="0">
                <a:latin typeface="Verdana" panose="020B0604030504040204"/>
                <a:cs typeface="Verdana" panose="020B0604030504040204"/>
              </a:rPr>
              <a:t>1929)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6BA046-E9BC-5FEB-1642-418468F0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752"/>
            <a:ext cx="9144000" cy="51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4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5" y="228409"/>
            <a:ext cx="89808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15440" algn="l"/>
                <a:tab pos="3133725" algn="l"/>
                <a:tab pos="4745990" algn="l"/>
                <a:tab pos="5294630" algn="l"/>
                <a:tab pos="5755005" algn="l"/>
                <a:tab pos="7135495" algn="l"/>
                <a:tab pos="8408035" algn="l"/>
              </a:tabLst>
            </a:pPr>
            <a:r>
              <a:rPr sz="2000" spc="-5" dirty="0">
                <a:latin typeface="Verdana" panose="020B0604030504040204"/>
                <a:cs typeface="Verdana" panose="020B0604030504040204"/>
              </a:rPr>
              <a:t>S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u</a:t>
            </a:r>
            <a:r>
              <a:rPr sz="2000" dirty="0">
                <a:latin typeface="Verdana" panose="020B0604030504040204"/>
                <a:cs typeface="Verdana" panose="020B0604030504040204"/>
              </a:rPr>
              <a:t>st</a:t>
            </a:r>
            <a:r>
              <a:rPr sz="2000" spc="-20" dirty="0">
                <a:latin typeface="Verdana" panose="020B0604030504040204"/>
                <a:cs typeface="Verdana" panose="020B0604030504040204"/>
              </a:rPr>
              <a:t>a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n</a:t>
            </a:r>
            <a:r>
              <a:rPr sz="2000" dirty="0">
                <a:latin typeface="Verdana" panose="020B0604030504040204"/>
                <a:cs typeface="Verdana" panose="020B0604030504040204"/>
              </a:rPr>
              <a:t>c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i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a</a:t>
            </a:r>
            <a:r>
              <a:rPr sz="2000" dirty="0">
                <a:latin typeface="Verdana" panose="020B0604030504040204"/>
                <a:cs typeface="Verdana" panose="020B0604030504040204"/>
              </a:rPr>
              <a:t>s	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a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n</a:t>
            </a:r>
            <a:r>
              <a:rPr sz="2000" dirty="0">
                <a:latin typeface="Verdana" panose="020B0604030504040204"/>
                <a:cs typeface="Verdana" panose="020B0604030504040204"/>
              </a:rPr>
              <a:t>t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i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á</a:t>
            </a:r>
            <a:r>
              <a:rPr sz="2000" dirty="0">
                <a:latin typeface="Verdana" panose="020B0604030504040204"/>
                <a:cs typeface="Verdana" panose="020B0604030504040204"/>
              </a:rPr>
              <a:t>c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i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da</a:t>
            </a:r>
            <a:r>
              <a:rPr sz="2000" dirty="0">
                <a:latin typeface="Verdana" panose="020B0604030504040204"/>
                <a:cs typeface="Verdana" panose="020B0604030504040204"/>
              </a:rPr>
              <a:t>s	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em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p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le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ad</a:t>
            </a:r>
            <a:r>
              <a:rPr sz="2000" spc="5" dirty="0">
                <a:latin typeface="Verdana" panose="020B0604030504040204"/>
                <a:cs typeface="Verdana" panose="020B0604030504040204"/>
              </a:rPr>
              <a:t>a</a:t>
            </a:r>
            <a:r>
              <a:rPr sz="2000" dirty="0">
                <a:latin typeface="Verdana" panose="020B0604030504040204"/>
                <a:cs typeface="Verdana" panose="020B0604030504040204"/>
              </a:rPr>
              <a:t>s	</a:t>
            </a:r>
            <a:r>
              <a:rPr sz="2000" spc="-20" dirty="0">
                <a:latin typeface="Verdana" panose="020B0604030504040204"/>
                <a:cs typeface="Verdana" panose="020B0604030504040204"/>
              </a:rPr>
              <a:t>e</a:t>
            </a:r>
            <a:r>
              <a:rPr sz="2000" dirty="0">
                <a:latin typeface="Verdana" panose="020B0604030504040204"/>
                <a:cs typeface="Verdana" panose="020B0604030504040204"/>
              </a:rPr>
              <a:t>n	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l</a:t>
            </a:r>
            <a:r>
              <a:rPr sz="2000" dirty="0">
                <a:latin typeface="Verdana" panose="020B0604030504040204"/>
                <a:cs typeface="Verdana" panose="020B0604030504040204"/>
              </a:rPr>
              <a:t>a	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me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d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i</a:t>
            </a:r>
            <a:r>
              <a:rPr sz="2000" spc="10" dirty="0">
                <a:latin typeface="Verdana" panose="020B0604030504040204"/>
                <a:cs typeface="Verdana" panose="020B0604030504040204"/>
              </a:rPr>
              <a:t>c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i</a:t>
            </a:r>
            <a:r>
              <a:rPr sz="2000" dirty="0">
                <a:latin typeface="Verdana" panose="020B0604030504040204"/>
                <a:cs typeface="Verdana" panose="020B0604030504040204"/>
              </a:rPr>
              <a:t>na	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h</a:t>
            </a:r>
            <a:r>
              <a:rPr sz="2000" dirty="0">
                <a:latin typeface="Verdana" panose="020B0604030504040204"/>
                <a:cs typeface="Verdana" panose="020B0604030504040204"/>
              </a:rPr>
              <a:t>u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m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a</a:t>
            </a:r>
            <a:r>
              <a:rPr sz="2000" dirty="0">
                <a:latin typeface="Verdana" panose="020B0604030504040204"/>
                <a:cs typeface="Verdana" panose="020B0604030504040204"/>
              </a:rPr>
              <a:t>na	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pa</a:t>
            </a:r>
            <a:r>
              <a:rPr sz="2000" spc="-55" dirty="0">
                <a:latin typeface="Verdana" panose="020B0604030504040204"/>
                <a:cs typeface="Verdana" panose="020B0604030504040204"/>
              </a:rPr>
              <a:t>ra 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disminuir la</a:t>
            </a:r>
            <a:r>
              <a:rPr sz="200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acidez</a:t>
            </a:r>
            <a:r>
              <a:rPr sz="20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estomacal.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5378" y="2996184"/>
            <a:ext cx="178307" cy="1783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17277" y="2805175"/>
            <a:ext cx="3433445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818181"/>
                </a:solidFill>
                <a:latin typeface="Arial MT"/>
                <a:cs typeface="Arial MT"/>
              </a:rPr>
              <a:t>Leche</a:t>
            </a:r>
            <a:r>
              <a:rPr sz="2800" spc="-30" dirty="0">
                <a:solidFill>
                  <a:srgbClr val="818181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818181"/>
                </a:solidFill>
                <a:latin typeface="Arial MT"/>
                <a:cs typeface="Arial MT"/>
              </a:rPr>
              <a:t>de</a:t>
            </a:r>
            <a:r>
              <a:rPr sz="2800" spc="-30" dirty="0">
                <a:solidFill>
                  <a:srgbClr val="818181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818181"/>
                </a:solidFill>
                <a:latin typeface="Arial MT"/>
                <a:cs typeface="Arial MT"/>
              </a:rPr>
              <a:t>magnesia</a:t>
            </a:r>
            <a:endParaRPr sz="2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818181"/>
                </a:solidFill>
                <a:latin typeface="Arial MT"/>
                <a:cs typeface="Arial MT"/>
              </a:rPr>
              <a:t>Mg(OH)</a:t>
            </a:r>
            <a:r>
              <a:rPr sz="1950" baseline="-21000" dirty="0">
                <a:solidFill>
                  <a:srgbClr val="818181"/>
                </a:solidFill>
                <a:latin typeface="Arial MT"/>
                <a:cs typeface="Arial MT"/>
              </a:rPr>
              <a:t>2</a:t>
            </a:r>
            <a:endParaRPr sz="1950" baseline="-2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5378" y="1483297"/>
            <a:ext cx="178307" cy="1783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8225">
              <a:lnSpc>
                <a:spcPct val="100000"/>
              </a:lnSpc>
              <a:spcBef>
                <a:spcPts val="95"/>
              </a:spcBef>
            </a:pPr>
            <a:r>
              <a:rPr dirty="0"/>
              <a:t>Mylanta</a:t>
            </a:r>
            <a:r>
              <a:rPr sz="2000" dirty="0"/>
              <a:t>,</a:t>
            </a:r>
            <a:r>
              <a:rPr sz="2000" spc="-60" dirty="0"/>
              <a:t> </a:t>
            </a:r>
            <a:r>
              <a:rPr spc="-5" dirty="0"/>
              <a:t>Melox</a:t>
            </a:r>
            <a:endParaRPr sz="2000"/>
          </a:p>
          <a:p>
            <a:pPr marL="789940">
              <a:lnSpc>
                <a:spcPct val="100000"/>
              </a:lnSpc>
              <a:spcBef>
                <a:spcPts val="20"/>
              </a:spcBef>
            </a:pPr>
            <a:r>
              <a:rPr sz="2000" spc="-5" dirty="0"/>
              <a:t>M</a:t>
            </a:r>
            <a:r>
              <a:rPr sz="2000" dirty="0"/>
              <a:t>g(O</a:t>
            </a:r>
            <a:r>
              <a:rPr sz="2000" spc="5" dirty="0"/>
              <a:t>H</a:t>
            </a:r>
            <a:r>
              <a:rPr sz="2000" dirty="0"/>
              <a:t>)</a:t>
            </a:r>
            <a:r>
              <a:rPr sz="1950" spc="22" baseline="-21000" dirty="0"/>
              <a:t>2</a:t>
            </a:r>
            <a:r>
              <a:rPr sz="1950" spc="217" baseline="-21000" dirty="0"/>
              <a:t> </a:t>
            </a:r>
            <a:r>
              <a:rPr sz="2000" dirty="0"/>
              <a:t>+</a:t>
            </a:r>
            <a:r>
              <a:rPr sz="2000" spc="-130" dirty="0"/>
              <a:t> </a:t>
            </a:r>
            <a:r>
              <a:rPr sz="2000" spc="-5" dirty="0"/>
              <a:t>A</a:t>
            </a:r>
            <a:r>
              <a:rPr sz="2000" dirty="0"/>
              <a:t>L(O</a:t>
            </a:r>
            <a:r>
              <a:rPr sz="2000" spc="5" dirty="0"/>
              <a:t>H</a:t>
            </a:r>
            <a:r>
              <a:rPr sz="2000" dirty="0"/>
              <a:t>)</a:t>
            </a:r>
            <a:r>
              <a:rPr sz="1950" spc="22" baseline="-21000" dirty="0"/>
              <a:t>3</a:t>
            </a:r>
            <a:endParaRPr sz="1950" baseline="-210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6815" y="4890515"/>
            <a:ext cx="178307" cy="1783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76015" y="4749800"/>
            <a:ext cx="3321050" cy="162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818181"/>
                </a:solidFill>
                <a:latin typeface="Arial MT"/>
                <a:cs typeface="Arial MT"/>
              </a:rPr>
              <a:t>Alka-Seltzer</a:t>
            </a:r>
            <a:endParaRPr sz="24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2165"/>
              </a:spcBef>
            </a:pPr>
            <a:r>
              <a:rPr sz="2000" spc="5" dirty="0">
                <a:solidFill>
                  <a:srgbClr val="818181"/>
                </a:solidFill>
                <a:latin typeface="Arial MT"/>
                <a:cs typeface="Arial MT"/>
              </a:rPr>
              <a:t>NaHCO</a:t>
            </a:r>
            <a:r>
              <a:rPr sz="1950" spc="7" baseline="-21000" dirty="0">
                <a:solidFill>
                  <a:srgbClr val="818181"/>
                </a:solidFill>
                <a:latin typeface="Arial MT"/>
                <a:cs typeface="Arial MT"/>
              </a:rPr>
              <a:t>3</a:t>
            </a:r>
            <a:endParaRPr sz="1950" baseline="-2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1800" dirty="0">
                <a:solidFill>
                  <a:srgbClr val="818181"/>
                </a:solidFill>
                <a:latin typeface="Arial MT"/>
                <a:cs typeface="Arial MT"/>
              </a:rPr>
              <a:t>(HCO</a:t>
            </a:r>
            <a:r>
              <a:rPr sz="1800" baseline="-21000" dirty="0">
                <a:solidFill>
                  <a:srgbClr val="818181"/>
                </a:solidFill>
                <a:latin typeface="Arial MT"/>
                <a:cs typeface="Arial MT"/>
              </a:rPr>
              <a:t>3</a:t>
            </a:r>
            <a:r>
              <a:rPr sz="2775" baseline="26000" dirty="0">
                <a:solidFill>
                  <a:srgbClr val="818181"/>
                </a:solidFill>
                <a:latin typeface="Arial MT"/>
                <a:cs typeface="Arial MT"/>
              </a:rPr>
              <a:t>-</a:t>
            </a:r>
            <a:r>
              <a:rPr sz="1800" dirty="0">
                <a:solidFill>
                  <a:srgbClr val="818181"/>
                </a:solidFill>
                <a:latin typeface="Arial MT"/>
                <a:cs typeface="Arial MT"/>
              </a:rPr>
              <a:t>+H</a:t>
            </a:r>
            <a:r>
              <a:rPr sz="1800" baseline="-21000" dirty="0">
                <a:solidFill>
                  <a:srgbClr val="818181"/>
                </a:solidFill>
                <a:latin typeface="Arial MT"/>
                <a:cs typeface="Arial MT"/>
              </a:rPr>
              <a:t>3</a:t>
            </a:r>
            <a:r>
              <a:rPr sz="1800" dirty="0">
                <a:solidFill>
                  <a:srgbClr val="818181"/>
                </a:solidFill>
                <a:latin typeface="Arial MT"/>
                <a:cs typeface="Arial MT"/>
              </a:rPr>
              <a:t>O</a:t>
            </a:r>
            <a:r>
              <a:rPr sz="1950" baseline="26000" dirty="0">
                <a:solidFill>
                  <a:srgbClr val="818181"/>
                </a:solidFill>
                <a:latin typeface="Arial MT"/>
                <a:cs typeface="Arial MT"/>
              </a:rPr>
              <a:t>+</a:t>
            </a:r>
            <a:r>
              <a:rPr sz="1800" dirty="0">
                <a:solidFill>
                  <a:srgbClr val="818181"/>
                </a:solidFill>
                <a:latin typeface="Arial MT"/>
                <a:cs typeface="Arial MT"/>
              </a:rPr>
              <a:t>→</a:t>
            </a:r>
            <a:r>
              <a:rPr sz="1800" spc="-30" dirty="0">
                <a:solidFill>
                  <a:srgbClr val="81818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18181"/>
                </a:solidFill>
                <a:latin typeface="Arial MT"/>
                <a:cs typeface="Arial MT"/>
              </a:rPr>
              <a:t>CO</a:t>
            </a:r>
            <a:r>
              <a:rPr sz="1800" spc="-7" baseline="-21000" dirty="0">
                <a:solidFill>
                  <a:srgbClr val="818181"/>
                </a:solidFill>
                <a:latin typeface="Arial MT"/>
                <a:cs typeface="Arial MT"/>
              </a:rPr>
              <a:t>2</a:t>
            </a:r>
            <a:r>
              <a:rPr sz="1800" spc="-5" dirty="0">
                <a:solidFill>
                  <a:srgbClr val="818181"/>
                </a:solidFill>
                <a:latin typeface="Symbol" panose="05050102010706020507"/>
                <a:cs typeface="Symbol" panose="05050102010706020507"/>
              </a:rPr>
              <a:t></a:t>
            </a:r>
            <a:r>
              <a:rPr sz="1800" spc="25" dirty="0">
                <a:solidFill>
                  <a:srgbClr val="81818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818181"/>
                </a:solidFill>
                <a:latin typeface="Arial MT"/>
                <a:cs typeface="Arial MT"/>
              </a:rPr>
              <a:t>+</a:t>
            </a:r>
            <a:r>
              <a:rPr sz="1800" spc="-20" dirty="0">
                <a:solidFill>
                  <a:srgbClr val="81818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18181"/>
                </a:solidFill>
                <a:latin typeface="Arial MT"/>
                <a:cs typeface="Arial MT"/>
              </a:rPr>
              <a:t>2</a:t>
            </a:r>
            <a:r>
              <a:rPr sz="1800" spc="-15" dirty="0">
                <a:solidFill>
                  <a:srgbClr val="81818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818181"/>
                </a:solidFill>
                <a:latin typeface="Arial MT"/>
                <a:cs typeface="Arial MT"/>
              </a:rPr>
              <a:t>H</a:t>
            </a:r>
            <a:r>
              <a:rPr sz="1800" spc="-7" baseline="-21000" dirty="0">
                <a:solidFill>
                  <a:srgbClr val="818181"/>
                </a:solidFill>
                <a:latin typeface="Arial MT"/>
                <a:cs typeface="Arial MT"/>
              </a:rPr>
              <a:t>2</a:t>
            </a:r>
            <a:r>
              <a:rPr sz="1800" spc="-5" dirty="0">
                <a:solidFill>
                  <a:srgbClr val="818181"/>
                </a:solidFill>
                <a:latin typeface="Arial MT"/>
                <a:cs typeface="Arial MT"/>
              </a:rPr>
              <a:t>O)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9032" y="1333160"/>
            <a:ext cx="1808987" cy="24936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563" y="4177284"/>
            <a:ext cx="2066620" cy="22326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5919" y="3300983"/>
            <a:ext cx="609599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049" y="149861"/>
            <a:ext cx="6843395" cy="118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70"/>
              </a:lnSpc>
              <a:spcBef>
                <a:spcPts val="100"/>
              </a:spcBef>
            </a:pPr>
            <a:r>
              <a:rPr sz="4400" i="1" spc="-29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Lluvia</a:t>
            </a:r>
            <a:r>
              <a:rPr sz="4400" i="1" spc="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i="1" spc="-4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ácida</a:t>
            </a: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1404620">
              <a:lnSpc>
                <a:spcPts val="3830"/>
              </a:lnSpc>
            </a:pPr>
            <a:r>
              <a:rPr sz="3200" i="1" spc="-33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¿Cuáles</a:t>
            </a:r>
            <a:r>
              <a:rPr sz="3200" i="1" spc="1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4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son</a:t>
            </a:r>
            <a:r>
              <a:rPr sz="3200" i="1" spc="1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33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los</a:t>
            </a:r>
            <a:r>
              <a:rPr sz="3200" i="1" spc="1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3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factores</a:t>
            </a:r>
            <a:r>
              <a:rPr sz="3200" i="1" spc="8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3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desencadenantes?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1557527"/>
            <a:ext cx="7731251" cy="46390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412" y="228917"/>
            <a:ext cx="611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7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¿</a:t>
            </a:r>
            <a:r>
              <a:rPr sz="4000" i="1" spc="-4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Q</a:t>
            </a:r>
            <a:r>
              <a:rPr sz="4000" i="1" spc="-3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4000" i="1" spc="-6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é</a:t>
            </a:r>
            <a:r>
              <a:rPr sz="4000" i="1" spc="1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36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4000" i="1" spc="-3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-54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ñ</a:t>
            </a:r>
            <a:r>
              <a:rPr sz="4000" i="1" spc="-7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4000" i="1" spc="-3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4000" i="1" spc="1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7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4000" i="1" spc="-6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4000" i="1" spc="-38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-3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4000" i="1" spc="-2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4000" i="1" spc="-7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4000" i="1" spc="-54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4000" i="1" spc="-38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1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2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4000" i="1" spc="-38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1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2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ll</a:t>
            </a:r>
            <a:r>
              <a:rPr sz="4000" i="1" spc="-4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4000" i="1" spc="-48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4000" i="1" spc="-2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4000" i="1" spc="-38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1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38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á</a:t>
            </a:r>
            <a:r>
              <a:rPr sz="4000" i="1" spc="-6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4000" i="1" spc="-2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4000" i="1" spc="-36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4000" i="1" spc="-3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-7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?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549" y="1427989"/>
            <a:ext cx="178307" cy="1783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554" y="2275344"/>
            <a:ext cx="202687" cy="2133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549" y="3159252"/>
            <a:ext cx="202691" cy="2133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549" y="5140453"/>
            <a:ext cx="202691" cy="2133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48849" y="1300989"/>
            <a:ext cx="7387590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26797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Acidifica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el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pH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de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lagos,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ríos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y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mares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ocasionando</a:t>
            </a:r>
            <a:r>
              <a:rPr sz="2400" spc="4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400" spc="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muerte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400" spc="1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vida</a:t>
            </a:r>
            <a:r>
              <a:rPr sz="2400" spc="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acuática.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12700" marR="5080" indent="320040" algn="just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Acidifica</a:t>
            </a:r>
            <a:r>
              <a:rPr sz="2400" spc="57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el</a:t>
            </a:r>
            <a:r>
              <a:rPr sz="2400" spc="55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suelo</a:t>
            </a:r>
            <a:r>
              <a:rPr sz="2400" spc="56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ocasionando</a:t>
            </a:r>
            <a:r>
              <a:rPr sz="2400" spc="57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400" spc="56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muerte</a:t>
            </a:r>
            <a:r>
              <a:rPr sz="2400" spc="55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2400" spc="-83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2400" spc="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raíces</a:t>
            </a:r>
            <a:r>
              <a:rPr sz="2400" spc="1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las</a:t>
            </a:r>
            <a:r>
              <a:rPr sz="2400" spc="1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plantas.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12700" marR="6350" indent="320040" algn="just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Efectos nocivos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en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salud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humana debido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2400" spc="-83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que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aguas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acidificadas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pueden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disolver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metales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y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sustancias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tóxicas de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suelos, rocas,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conductos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tuberías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que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son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transportados </a:t>
            </a:r>
            <a:r>
              <a:rPr sz="2400" spc="-83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hacia</a:t>
            </a:r>
            <a:r>
              <a:rPr sz="2400" spc="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los</a:t>
            </a:r>
            <a:r>
              <a:rPr sz="2400" spc="3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sistemas</a:t>
            </a:r>
            <a:r>
              <a:rPr sz="2400" spc="1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agua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potable.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12700" marR="8255" indent="320040" algn="just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Puede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ocasionar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4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erosión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edificios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y </a:t>
            </a:r>
            <a:r>
              <a:rPr sz="2400" spc="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monumentos.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049" y="157481"/>
            <a:ext cx="3556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7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¿</a:t>
            </a:r>
            <a:r>
              <a:rPr sz="4000" i="1" spc="-3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Q</a:t>
            </a:r>
            <a:r>
              <a:rPr sz="4000" i="1" spc="-5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4000" i="1" spc="-5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é</a:t>
            </a:r>
            <a:r>
              <a:rPr sz="4000" i="1" spc="1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3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4000" i="1" spc="-4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i="1" spc="-4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ñ</a:t>
            </a:r>
            <a:r>
              <a:rPr sz="4000" i="1" spc="-6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4000" i="1" spc="-4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4000" i="1" spc="1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i="1" spc="-54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ocacio</a:t>
            </a:r>
            <a:r>
              <a:rPr sz="4000" i="1" spc="-6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4000" i="1" spc="-55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a?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" y="182880"/>
            <a:ext cx="8894063" cy="64922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513" y="76200"/>
            <a:ext cx="5791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Soluciones</a:t>
            </a:r>
            <a:r>
              <a:rPr spc="3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amortiguadoras</a:t>
            </a:r>
            <a:r>
              <a:rPr spc="3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pc="-1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(SA)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649" y="2304224"/>
            <a:ext cx="140208" cy="141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25" y="1701801"/>
            <a:ext cx="152399" cy="160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213" y="888174"/>
            <a:ext cx="140208" cy="1417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2495" y="533400"/>
            <a:ext cx="7774305" cy="3370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35255" indent="21336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 </a:t>
            </a:r>
            <a:r>
              <a:rPr sz="18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amortiguador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se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prepara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empleando un ácido débil y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sal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del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mismo ácido 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(o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base débil y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sal 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esa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base) en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concentraciones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aproximadamente</a:t>
            </a:r>
            <a:r>
              <a:rPr sz="1600" spc="5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iguales.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74295" marR="139065" indent="240665" algn="just">
              <a:lnSpc>
                <a:spcPct val="100000"/>
              </a:lnSpc>
              <a:spcBef>
                <a:spcPts val="560"/>
              </a:spcBef>
            </a:pPr>
            <a:r>
              <a:rPr sz="18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SA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contiene especies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que </a:t>
            </a:r>
            <a:r>
              <a:rPr sz="16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van</a:t>
            </a:r>
            <a:r>
              <a:rPr lang="es-ES" sz="16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a</a:t>
            </a:r>
            <a:r>
              <a:rPr sz="16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reaccionar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con (y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atrapar) iones </a:t>
            </a:r>
            <a:r>
              <a:rPr sz="1600" spc="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1575" spc="7" baseline="26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+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los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iones</a:t>
            </a:r>
            <a:r>
              <a:rPr sz="1600" spc="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OH</a:t>
            </a:r>
            <a:r>
              <a:rPr sz="1575" baseline="26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1575" spc="300" baseline="260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agregados.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 marL="109855" marR="30480" indent="212725" algn="just">
              <a:lnSpc>
                <a:spcPct val="100000"/>
              </a:lnSpc>
              <a:spcBef>
                <a:spcPts val="510"/>
              </a:spcBef>
            </a:pP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 </a:t>
            </a:r>
            <a:r>
              <a:rPr sz="18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amortiguador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es un 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par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de sustancias que cuando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están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presentes 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en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solución dada, pueden mantener el pH casi constante cuando 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se </a:t>
            </a:r>
            <a:r>
              <a:rPr sz="1600" spc="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agrega</a:t>
            </a:r>
            <a:r>
              <a:rPr sz="1600" spc="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</a:t>
            </a:r>
            <a:r>
              <a:rPr sz="1600" spc="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ácido</a:t>
            </a:r>
            <a:r>
              <a:rPr sz="1600" spc="2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16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una</a:t>
            </a:r>
            <a:r>
              <a:rPr sz="1600" spc="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base.</a:t>
            </a:r>
            <a:endParaRPr sz="1600" dirty="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Verdana" panose="020B0604030504040204"/>
              <a:cs typeface="Verdana" panose="020B0604030504040204"/>
            </a:endParaRPr>
          </a:p>
          <a:p>
            <a:pPr marL="829945">
              <a:tabLst>
                <a:tab pos="2253615" algn="l"/>
              </a:tabLst>
            </a:pPr>
            <a:r>
              <a:rPr lang="es-AR" sz="2000" dirty="0">
                <a:latin typeface="Verdana" panose="020B0604030504040204"/>
                <a:cs typeface="Verdana" panose="020B0604030504040204"/>
              </a:rPr>
              <a:t>Ácido acético     Acetato de sodio</a:t>
            </a:r>
          </a:p>
          <a:p>
            <a:pPr marL="829945">
              <a:lnSpc>
                <a:spcPct val="100000"/>
              </a:lnSpc>
              <a:tabLst>
                <a:tab pos="2253615" algn="l"/>
              </a:tabLst>
            </a:pPr>
            <a:r>
              <a:rPr sz="2000" b="1" spc="5" dirty="0">
                <a:latin typeface="Verdana" panose="020B0604030504040204"/>
                <a:cs typeface="Verdana" panose="020B0604030504040204"/>
              </a:rPr>
              <a:t>CH</a:t>
            </a:r>
            <a:r>
              <a:rPr sz="1950" b="1" spc="7" baseline="-21000" dirty="0">
                <a:latin typeface="Verdana" panose="020B0604030504040204"/>
                <a:cs typeface="Verdana" panose="020B0604030504040204"/>
              </a:rPr>
              <a:t>3</a:t>
            </a:r>
            <a:r>
              <a:rPr sz="2000" b="1" spc="5" dirty="0">
                <a:latin typeface="Verdana" panose="020B0604030504040204"/>
                <a:cs typeface="Verdana" panose="020B0604030504040204"/>
              </a:rPr>
              <a:t>COO</a:t>
            </a:r>
            <a:r>
              <a:rPr sz="2000" b="1" spc="5" dirty="0">
                <a:solidFill>
                  <a:srgbClr val="00B050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000" b="1" spc="5" dirty="0">
                <a:latin typeface="Verdana" panose="020B0604030504040204"/>
                <a:cs typeface="Verdana" panose="020B0604030504040204"/>
              </a:rPr>
              <a:t>	</a:t>
            </a:r>
            <a:r>
              <a:rPr sz="2000" b="1" dirty="0">
                <a:latin typeface="Verdana" panose="020B0604030504040204"/>
                <a:cs typeface="Verdana" panose="020B0604030504040204"/>
              </a:rPr>
              <a:t>+</a:t>
            </a:r>
            <a:r>
              <a:rPr sz="2000" b="1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b="1" dirty="0">
                <a:latin typeface="Verdana" panose="020B0604030504040204"/>
                <a:cs typeface="Verdana" panose="020B0604030504040204"/>
              </a:rPr>
              <a:t>CH</a:t>
            </a:r>
            <a:r>
              <a:rPr sz="1950" b="1" baseline="-21000" dirty="0">
                <a:latin typeface="Verdana" panose="020B0604030504040204"/>
                <a:cs typeface="Verdana" panose="020B0604030504040204"/>
              </a:rPr>
              <a:t>3</a:t>
            </a:r>
            <a:r>
              <a:rPr sz="2000" b="1" dirty="0">
                <a:latin typeface="Verdana" panose="020B0604030504040204"/>
                <a:cs typeface="Verdana" panose="020B0604030504040204"/>
              </a:rPr>
              <a:t>COO</a:t>
            </a:r>
            <a:r>
              <a:rPr sz="2000" b="1" dirty="0">
                <a:solidFill>
                  <a:srgbClr val="00B050"/>
                </a:solidFill>
                <a:latin typeface="Verdana" panose="020B0604030504040204"/>
                <a:cs typeface="Verdana" panose="020B0604030504040204"/>
              </a:rPr>
              <a:t>Na</a:t>
            </a:r>
            <a:endParaRPr lang="es-ES" sz="2000" b="1" dirty="0">
              <a:solidFill>
                <a:srgbClr val="00B050"/>
              </a:solidFill>
              <a:latin typeface="Verdana" panose="020B0604030504040204"/>
              <a:cs typeface="Verdana" panose="020B0604030504040204"/>
            </a:endParaRPr>
          </a:p>
          <a:p>
            <a:pPr marL="829945">
              <a:lnSpc>
                <a:spcPct val="100000"/>
              </a:lnSpc>
              <a:tabLst>
                <a:tab pos="2253615" algn="l"/>
              </a:tabLst>
            </a:pPr>
            <a:r>
              <a:rPr lang="es-AR" sz="2000" dirty="0">
                <a:latin typeface="Verdana" panose="020B0604030504040204"/>
                <a:cs typeface="Verdana" panose="020B0604030504040204"/>
              </a:rPr>
              <a:t>Acido débil      Base conjugada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892558" y="4000500"/>
            <a:ext cx="114300" cy="647700"/>
            <a:chOff x="2892558" y="3640073"/>
            <a:chExt cx="114300" cy="647700"/>
          </a:xfrm>
        </p:grpSpPr>
        <p:sp>
          <p:nvSpPr>
            <p:cNvPr id="8" name="object 8"/>
            <p:cNvSpPr/>
            <p:nvPr/>
          </p:nvSpPr>
          <p:spPr>
            <a:xfrm>
              <a:off x="2949701" y="3640073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0"/>
                  </a:moveTo>
                  <a:lnTo>
                    <a:pt x="0" y="5524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2558" y="417347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90015" y="4288156"/>
            <a:ext cx="4324985" cy="969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08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Adición</a:t>
            </a:r>
            <a:r>
              <a:rPr sz="1400" spc="-3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1400" spc="-1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ácido</a:t>
            </a:r>
            <a:r>
              <a:rPr sz="1400" spc="-3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fuerte</a:t>
            </a:r>
            <a:endParaRPr sz="1400" dirty="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</a:pPr>
            <a:endParaRPr sz="1700" dirty="0">
              <a:latin typeface="Verdana" panose="020B0604030504040204"/>
              <a:cs typeface="Verdana" panose="020B0604030504040204"/>
            </a:endParaRPr>
          </a:p>
          <a:p>
            <a:pPr marL="63500">
              <a:lnSpc>
                <a:spcPts val="1600"/>
              </a:lnSpc>
              <a:spcBef>
                <a:spcPts val="1205"/>
              </a:spcBef>
              <a:tabLst>
                <a:tab pos="2510790" algn="l"/>
              </a:tabLst>
            </a:pPr>
            <a:endParaRPr sz="1800" dirty="0">
              <a:latin typeface="Verdana" panose="020B0604030504040204"/>
              <a:cs typeface="Verdana" panose="020B0604030504040204"/>
            </a:endParaRPr>
          </a:p>
          <a:p>
            <a:pPr marL="2038350">
              <a:lnSpc>
                <a:spcPts val="880"/>
              </a:lnSpc>
              <a:tabLst>
                <a:tab pos="3162935" algn="l"/>
                <a:tab pos="3952240" algn="l"/>
              </a:tabLst>
            </a:pPr>
            <a:endParaRPr sz="12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8994" y="4648200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 panose="020B0604030504040204"/>
                <a:cs typeface="Verdana" panose="020B0604030504040204"/>
              </a:rPr>
              <a:t>CH</a:t>
            </a:r>
            <a:r>
              <a:rPr sz="1800" spc="-7" baseline="-21000" dirty="0">
                <a:latin typeface="Verdana" panose="020B0604030504040204"/>
                <a:cs typeface="Verdana" panose="020B0604030504040204"/>
              </a:rPr>
              <a:t>3</a:t>
            </a:r>
            <a:r>
              <a:rPr sz="1800" spc="-5" dirty="0">
                <a:latin typeface="Verdana" panose="020B0604030504040204"/>
                <a:cs typeface="Verdana" panose="020B0604030504040204"/>
              </a:rPr>
              <a:t>COOH</a:t>
            </a:r>
            <a:r>
              <a:rPr sz="1800" spc="-7" baseline="-21000" dirty="0">
                <a:latin typeface="Verdana" panose="020B0604030504040204"/>
                <a:cs typeface="Verdana" panose="020B0604030504040204"/>
              </a:rPr>
              <a:t>(ac)</a:t>
            </a:r>
            <a:endParaRPr sz="1800" baseline="-210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1574" y="4724400"/>
            <a:ext cx="2678430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600"/>
              </a:lnSpc>
              <a:spcBef>
                <a:spcPts val="100"/>
              </a:spcBef>
              <a:tabLst>
                <a:tab pos="1765935" algn="l"/>
              </a:tabLst>
            </a:pPr>
            <a:r>
              <a:rPr sz="1800" dirty="0">
                <a:latin typeface="Symbol" panose="05050102010706020507"/>
                <a:cs typeface="Symbol" panose="05050102010706020507"/>
              </a:rPr>
              <a:t></a:t>
            </a:r>
            <a:r>
              <a:rPr sz="180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solidFill>
                  <a:srgbClr val="0070C0"/>
                </a:solidFill>
                <a:latin typeface="Verdana" panose="020B0604030504040204"/>
                <a:cs typeface="Verdana" panose="020B0604030504040204"/>
              </a:rPr>
              <a:t>CH</a:t>
            </a:r>
            <a:r>
              <a:rPr sz="1800" spc="-7" baseline="-21000" dirty="0">
                <a:solidFill>
                  <a:srgbClr val="0070C0"/>
                </a:solidFill>
                <a:latin typeface="Verdana" panose="020B0604030504040204"/>
                <a:cs typeface="Verdana" panose="020B0604030504040204"/>
              </a:rPr>
              <a:t>3</a:t>
            </a:r>
            <a:r>
              <a:rPr sz="1800" spc="-5" dirty="0">
                <a:solidFill>
                  <a:srgbClr val="0070C0"/>
                </a:solidFill>
                <a:latin typeface="Verdana" panose="020B0604030504040204"/>
                <a:cs typeface="Verdana" panose="020B0604030504040204"/>
              </a:rPr>
              <a:t>COO</a:t>
            </a:r>
            <a:r>
              <a:rPr sz="1800" spc="-7" baseline="25000" dirty="0">
                <a:solidFill>
                  <a:srgbClr val="0070C0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1800" spc="-7" baseline="25000" dirty="0">
                <a:latin typeface="Verdana" panose="020B0604030504040204"/>
                <a:cs typeface="Verdana" panose="020B0604030504040204"/>
              </a:rPr>
              <a:t>	</a:t>
            </a:r>
            <a:r>
              <a:rPr sz="1800" spc="-5" dirty="0">
                <a:latin typeface="Verdana" panose="020B0604030504040204"/>
                <a:cs typeface="Verdana" panose="020B0604030504040204"/>
              </a:rPr>
              <a:t>+</a:t>
            </a:r>
            <a:r>
              <a:rPr sz="1800" spc="-4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1800" spc="-7" baseline="2500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+</a:t>
            </a:r>
            <a:endParaRPr sz="1800" baseline="25000" dirty="0">
              <a:solidFill>
                <a:srgbClr val="FF0000"/>
              </a:solidFill>
              <a:latin typeface="Verdana" panose="020B0604030504040204"/>
              <a:cs typeface="Verdana" panose="020B0604030504040204"/>
            </a:endParaRPr>
          </a:p>
          <a:p>
            <a:pPr marL="1374140">
              <a:lnSpc>
                <a:spcPts val="880"/>
              </a:lnSpc>
              <a:tabLst>
                <a:tab pos="2331085" algn="l"/>
              </a:tabLst>
            </a:pPr>
            <a:r>
              <a:rPr sz="1200" spc="-5" dirty="0">
                <a:latin typeface="Verdana" panose="020B0604030504040204"/>
                <a:cs typeface="Verdana" panose="020B0604030504040204"/>
              </a:rPr>
              <a:t>(ac)	</a:t>
            </a:r>
            <a:r>
              <a:rPr sz="1200" spc="-10" dirty="0">
                <a:latin typeface="Verdana" panose="020B0604030504040204"/>
                <a:cs typeface="Verdana" panose="020B0604030504040204"/>
              </a:rPr>
              <a:t>(ac)</a:t>
            </a:r>
            <a:endParaRPr sz="1200" dirty="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267" y="5268467"/>
            <a:ext cx="609599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513" y="315150"/>
            <a:ext cx="5791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Soluciones</a:t>
            </a:r>
            <a:r>
              <a:rPr spc="3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amortiguadoras</a:t>
            </a:r>
            <a:r>
              <a:rPr spc="3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pc="-1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(SA)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649" y="2304224"/>
            <a:ext cx="140208" cy="141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25" y="1701801"/>
            <a:ext cx="152399" cy="160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213" y="888174"/>
            <a:ext cx="140208" cy="1417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92558" y="3640073"/>
            <a:ext cx="114300" cy="647700"/>
            <a:chOff x="2892558" y="3640073"/>
            <a:chExt cx="114300" cy="647700"/>
          </a:xfrm>
        </p:grpSpPr>
        <p:sp>
          <p:nvSpPr>
            <p:cNvPr id="7" name="object 7"/>
            <p:cNvSpPr/>
            <p:nvPr/>
          </p:nvSpPr>
          <p:spPr>
            <a:xfrm>
              <a:off x="2949701" y="3640073"/>
              <a:ext cx="0" cy="552450"/>
            </a:xfrm>
            <a:custGeom>
              <a:avLst/>
              <a:gdLst/>
              <a:ahLst/>
              <a:cxnLst/>
              <a:rect l="l" t="t" r="r" b="b"/>
              <a:pathLst>
                <a:path h="552450">
                  <a:moveTo>
                    <a:pt x="0" y="0"/>
                  </a:moveTo>
                  <a:lnTo>
                    <a:pt x="0" y="5524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2558" y="4173476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3217" y="797750"/>
            <a:ext cx="7800975" cy="354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49225" indent="213360" algn="just">
              <a:lnSpc>
                <a:spcPct val="100000"/>
              </a:lnSpc>
              <a:spcBef>
                <a:spcPts val="100"/>
              </a:spcBef>
            </a:pPr>
            <a:r>
              <a:rPr lang="es-ES" sz="16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Cuando se agrega un ácido o base a una disolución su pH va a cambiar. </a:t>
            </a:r>
            <a:r>
              <a:rPr lang="es-ES" dirty="0">
                <a:solidFill>
                  <a:srgbClr val="0070C0"/>
                </a:solidFill>
                <a:latin typeface="Verdana" panose="020B0604030504040204"/>
                <a:cs typeface="Verdana" panose="020B0604030504040204"/>
              </a:rPr>
              <a:t>Las soluciones amortiguadoras son capaces de resistir cambios de pH cuando se agregan pequeñas cantidades de ácido o base. </a:t>
            </a:r>
          </a:p>
          <a:p>
            <a:pPr marL="842645">
              <a:lnSpc>
                <a:spcPct val="100000"/>
              </a:lnSpc>
              <a:tabLst>
                <a:tab pos="2266315" algn="l"/>
              </a:tabLst>
            </a:pPr>
            <a:endParaRPr lang="es-AR" spc="5" dirty="0">
              <a:solidFill>
                <a:srgbClr val="0070C0"/>
              </a:solidFill>
              <a:latin typeface="Verdana" panose="020B0604030504040204"/>
              <a:cs typeface="Verdana" panose="020B0604030504040204"/>
            </a:endParaRPr>
          </a:p>
          <a:p>
            <a:pPr marL="842645">
              <a:lnSpc>
                <a:spcPct val="100000"/>
              </a:lnSpc>
              <a:tabLst>
                <a:tab pos="2266315" algn="l"/>
              </a:tabLst>
            </a:pPr>
            <a:r>
              <a:rPr lang="es-AR" spc="5" dirty="0">
                <a:solidFill>
                  <a:srgbClr val="0070C0"/>
                </a:solidFill>
                <a:latin typeface="Verdana" panose="020B0604030504040204"/>
                <a:cs typeface="Verdana" panose="020B0604030504040204"/>
              </a:rPr>
              <a:t>Una solución que contenga un buffer va a poder resistir variaciones de su pH cuando se agreguen pequeñas cantidades de ácido o base,</a:t>
            </a:r>
          </a:p>
          <a:p>
            <a:pPr marL="842645">
              <a:lnSpc>
                <a:spcPct val="100000"/>
              </a:lnSpc>
              <a:tabLst>
                <a:tab pos="2266315" algn="l"/>
              </a:tabLst>
            </a:pPr>
            <a:endParaRPr lang="es-AR" sz="1600" spc="5" dirty="0">
              <a:latin typeface="Verdana" panose="020B0604030504040204"/>
              <a:cs typeface="Verdana" panose="020B0604030504040204"/>
            </a:endParaRPr>
          </a:p>
          <a:p>
            <a:pPr marL="842645">
              <a:lnSpc>
                <a:spcPct val="100000"/>
              </a:lnSpc>
              <a:tabLst>
                <a:tab pos="2266315" algn="l"/>
              </a:tabLst>
            </a:pPr>
            <a:endParaRPr lang="es-AR" sz="1600" spc="5" dirty="0">
              <a:latin typeface="Verdana" panose="020B0604030504040204"/>
              <a:cs typeface="Verdana" panose="020B0604030504040204"/>
            </a:endParaRPr>
          </a:p>
          <a:p>
            <a:pPr marL="842645">
              <a:lnSpc>
                <a:spcPct val="100000"/>
              </a:lnSpc>
              <a:tabLst>
                <a:tab pos="2266315" algn="l"/>
              </a:tabLst>
            </a:pPr>
            <a:endParaRPr lang="es-AR" sz="1600" spc="5" dirty="0">
              <a:latin typeface="Verdana" panose="020B0604030504040204"/>
              <a:cs typeface="Verdana" panose="020B0604030504040204"/>
            </a:endParaRPr>
          </a:p>
          <a:p>
            <a:pPr marL="842645">
              <a:lnSpc>
                <a:spcPct val="100000"/>
              </a:lnSpc>
              <a:tabLst>
                <a:tab pos="2266315" algn="l"/>
              </a:tabLst>
            </a:pPr>
            <a:r>
              <a:rPr sz="2000" spc="5" dirty="0">
                <a:latin typeface="Verdana" panose="020B0604030504040204"/>
                <a:cs typeface="Verdana" panose="020B0604030504040204"/>
              </a:rPr>
              <a:t>CH</a:t>
            </a:r>
            <a:r>
              <a:rPr sz="1950" spc="7" baseline="-21000" dirty="0">
                <a:latin typeface="Verdana" panose="020B0604030504040204"/>
                <a:cs typeface="Verdana" panose="020B0604030504040204"/>
              </a:rPr>
              <a:t>3</a:t>
            </a:r>
            <a:r>
              <a:rPr sz="2000" spc="5" dirty="0">
                <a:latin typeface="Verdana" panose="020B0604030504040204"/>
                <a:cs typeface="Verdana" panose="020B0604030504040204"/>
              </a:rPr>
              <a:t>COO</a:t>
            </a:r>
            <a:r>
              <a:rPr sz="2000" spc="5" dirty="0">
                <a:solidFill>
                  <a:srgbClr val="00B050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000" spc="5" dirty="0">
                <a:latin typeface="Verdana" panose="020B0604030504040204"/>
                <a:cs typeface="Verdana" panose="020B0604030504040204"/>
              </a:rPr>
              <a:t>	</a:t>
            </a:r>
            <a:r>
              <a:rPr sz="2000" dirty="0">
                <a:latin typeface="Verdana" panose="020B0604030504040204"/>
                <a:cs typeface="Verdana" panose="020B0604030504040204"/>
              </a:rPr>
              <a:t>+</a:t>
            </a:r>
            <a:r>
              <a:rPr sz="20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CH</a:t>
            </a:r>
            <a:r>
              <a:rPr sz="1950" baseline="-21000" dirty="0">
                <a:latin typeface="Verdana" panose="020B0604030504040204"/>
                <a:cs typeface="Verdana" panose="020B0604030504040204"/>
              </a:rPr>
              <a:t>3</a:t>
            </a:r>
            <a:r>
              <a:rPr sz="2000" dirty="0">
                <a:latin typeface="Verdana" panose="020B0604030504040204"/>
                <a:cs typeface="Verdana" panose="020B0604030504040204"/>
              </a:rPr>
              <a:t>COO</a:t>
            </a:r>
            <a:r>
              <a:rPr sz="2000" dirty="0">
                <a:solidFill>
                  <a:srgbClr val="00B050"/>
                </a:solidFill>
                <a:latin typeface="Verdana" panose="020B0604030504040204"/>
                <a:cs typeface="Verdana" panose="020B0604030504040204"/>
              </a:rPr>
              <a:t>Na</a:t>
            </a:r>
          </a:p>
          <a:p>
            <a:pPr marL="2569845">
              <a:lnSpc>
                <a:spcPct val="100000"/>
              </a:lnSpc>
              <a:spcBef>
                <a:spcPts val="2115"/>
              </a:spcBef>
            </a:pPr>
            <a:r>
              <a:rPr sz="2000" spc="-5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Adición</a:t>
            </a:r>
            <a:r>
              <a:rPr sz="2000" spc="-3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3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base</a:t>
            </a:r>
            <a:endParaRPr sz="20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2039" y="4430077"/>
            <a:ext cx="2847879" cy="374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795"/>
              </a:lnSpc>
              <a:spcBef>
                <a:spcPts val="100"/>
              </a:spcBef>
              <a:tabLst>
                <a:tab pos="936625" algn="l"/>
              </a:tabLst>
            </a:pPr>
            <a:r>
              <a:rPr lang="es-ES" sz="2000" dirty="0">
                <a:latin typeface="Verdana" panose="020B0604030504040204"/>
                <a:cs typeface="Verdana" panose="020B0604030504040204"/>
              </a:rPr>
              <a:t>CH3COOH +</a:t>
            </a:r>
            <a:r>
              <a:rPr sz="20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OH</a:t>
            </a:r>
            <a:r>
              <a:rPr sz="1950" baseline="26000" dirty="0">
                <a:solidFill>
                  <a:srgbClr val="0000FF"/>
                </a:solidFill>
                <a:latin typeface="Verdana" panose="020B0604030504040204"/>
                <a:cs typeface="Verdana" panose="020B0604030504040204"/>
              </a:rPr>
              <a:t>-	</a:t>
            </a:r>
            <a:endParaRPr sz="1950" baseline="26000" dirty="0">
              <a:latin typeface="Verdana" panose="020B0604030504040204"/>
              <a:cs typeface="Verdana" panose="020B0604030504040204"/>
            </a:endParaRPr>
          </a:p>
          <a:p>
            <a:pPr marL="505460">
              <a:lnSpc>
                <a:spcPts val="955"/>
              </a:lnSpc>
              <a:tabLst>
                <a:tab pos="1563370" algn="l"/>
              </a:tabLst>
            </a:pPr>
            <a:r>
              <a:rPr sz="1300" spc="10" dirty="0">
                <a:latin typeface="Verdana" panose="020B0604030504040204"/>
                <a:cs typeface="Verdana" panose="020B0604030504040204"/>
              </a:rPr>
              <a:t>(ac)	(ac)</a:t>
            </a:r>
            <a:endParaRPr sz="13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103" y="4406487"/>
            <a:ext cx="40962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14000" dirty="0">
                <a:latin typeface="Symbol" panose="05050102010706020507"/>
                <a:cs typeface="Symbol" panose="05050102010706020507"/>
              </a:rPr>
              <a:t></a:t>
            </a:r>
            <a:r>
              <a:rPr sz="3000" spc="202" baseline="1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s-ES" sz="3000" spc="202" baseline="14000" dirty="0">
                <a:latin typeface="Times New Roman" panose="02020603050405020304"/>
                <a:cs typeface="Times New Roman" panose="02020603050405020304"/>
              </a:rPr>
              <a:t>CH3COO- + </a:t>
            </a:r>
            <a:r>
              <a:rPr sz="3000" spc="15" baseline="14000" dirty="0">
                <a:latin typeface="Verdana" panose="020B0604030504040204"/>
                <a:cs typeface="Verdana" panose="020B0604030504040204"/>
              </a:rPr>
              <a:t>H</a:t>
            </a:r>
            <a:r>
              <a:rPr sz="13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3000" spc="15" baseline="14000" dirty="0">
                <a:latin typeface="Verdana" panose="020B0604030504040204"/>
                <a:cs typeface="Verdana" panose="020B0604030504040204"/>
              </a:rPr>
              <a:t>O</a:t>
            </a:r>
            <a:r>
              <a:rPr sz="1300" spc="10" dirty="0">
                <a:latin typeface="Verdana" panose="020B0604030504040204"/>
                <a:cs typeface="Verdana" panose="020B0604030504040204"/>
              </a:rPr>
              <a:t>(ac)</a:t>
            </a:r>
            <a:endParaRPr sz="130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188" y="5289043"/>
            <a:ext cx="807700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i="1" u="heavy" spc="6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u="heavy" spc="9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29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nivel</a:t>
            </a:r>
            <a:r>
              <a:rPr sz="2800" i="1" u="heavy" spc="8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3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sanguíneo</a:t>
            </a:r>
            <a:r>
              <a:rPr sz="2800" i="1" u="heavy" spc="-28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36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encontramos</a:t>
            </a:r>
            <a:r>
              <a:rPr sz="2800" i="1" u="heavy" spc="-25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35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otro</a:t>
            </a:r>
            <a:r>
              <a:rPr sz="2800" i="1" u="heavy" spc="9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29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pares</a:t>
            </a:r>
            <a:r>
              <a:rPr sz="2800" i="1" u="heavy" spc="7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29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amortiguadores</a:t>
            </a:r>
            <a:r>
              <a:rPr sz="2800" i="1" spc="-290" dirty="0">
                <a:latin typeface="Times New Roman" panose="02020603050405020304"/>
                <a:cs typeface="Times New Roman" panose="02020603050405020304"/>
              </a:rPr>
              <a:t>: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 marL="38100">
              <a:lnSpc>
                <a:spcPct val="100000"/>
              </a:lnSpc>
            </a:pPr>
            <a:r>
              <a:rPr sz="2800" i="1" spc="-215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00" i="1" spc="-29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i="1" spc="-31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775" i="1" spc="44" baseline="-2100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775" i="1" spc="509" baseline="2600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800" i="1" spc="-65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2800" i="1" spc="-15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775" i="1" spc="-172" baseline="-2100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i="1" spc="-29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i="1" spc="-31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775" i="1" spc="22" baseline="-21000" dirty="0">
                <a:solidFill>
                  <a:srgbClr val="6600CC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;</a:t>
            </a:r>
            <a:r>
              <a:rPr sz="2800" i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1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775" i="1" spc="-172" baseline="-210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i="1" spc="-17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00" i="1" spc="-2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775" i="1" spc="-195" baseline="-210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775" i="1" spc="509" baseline="260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800" i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2800" i="1" spc="-19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HP</a:t>
            </a:r>
            <a:r>
              <a:rPr sz="2800" i="1" spc="-21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775" i="1" spc="-195" baseline="-210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775" i="1" spc="-172" baseline="260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775" i="1" spc="487" baseline="260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;</a:t>
            </a:r>
            <a:r>
              <a:rPr sz="2800" i="1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6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00" i="1" spc="-33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ro</a:t>
            </a:r>
            <a:r>
              <a:rPr sz="2800" i="1" spc="-21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i="1" spc="-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i="1" spc="-22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í</a:t>
            </a:r>
            <a:r>
              <a:rPr sz="2800" i="1" spc="-33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i="1" spc="-32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i="1" spc="-22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i="1" spc="9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800" i="1" spc="49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800" i="1" spc="-29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i="1" spc="-31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i="1" spc="-42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lang="es-ES" sz="2800" i="1" spc="-42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   </a:t>
            </a:r>
            <a:r>
              <a:rPr sz="2775" i="1" spc="502" baseline="2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775" i="1" baseline="2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75" i="1" spc="-247" baseline="2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9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800" i="1" spc="8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26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i="1" spc="-21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775" i="1" spc="44" baseline="-21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775" i="1" spc="-7" baseline="2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i="1" spc="-5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4240" y="4474698"/>
            <a:ext cx="109888" cy="10989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4056887"/>
            <a:ext cx="609599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3659" y="1038225"/>
          <a:ext cx="8893175" cy="4765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952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Soluto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Disolvente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Solución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b="1" dirty="0">
                          <a:latin typeface="Verdana" panose="020B0604030504040204"/>
                          <a:cs typeface="Verdana" panose="020B0604030504040204"/>
                        </a:rPr>
                        <a:t>Ejemplo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3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Aire</a:t>
                      </a:r>
                      <a:r>
                        <a:rPr sz="20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5" dirty="0">
                          <a:latin typeface="Verdana" panose="020B0604030504040204"/>
                          <a:cs typeface="Verdana" panose="020B0604030504040204"/>
                        </a:rPr>
                        <a:t>(O</a:t>
                      </a:r>
                      <a:r>
                        <a:rPr sz="1950" spc="7" baseline="-2100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r>
                        <a:rPr sz="1950" spc="345" baseline="-210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en</a:t>
                      </a:r>
                      <a:r>
                        <a:rPr sz="2000" spc="-4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10" dirty="0">
                          <a:latin typeface="Verdana" panose="020B0604030504040204"/>
                          <a:cs typeface="Verdana" panose="020B0604030504040204"/>
                        </a:rPr>
                        <a:t>N</a:t>
                      </a:r>
                      <a:r>
                        <a:rPr sz="1950" spc="15" baseline="-2100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r>
                        <a:rPr sz="2000" spc="10" dirty="0">
                          <a:latin typeface="Verdana" panose="020B0604030504040204"/>
                          <a:cs typeface="Verdana" panose="020B0604030504040204"/>
                        </a:rPr>
                        <a:t>)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3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Gas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67030" indent="-6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Bebidas</a:t>
                      </a:r>
                      <a:r>
                        <a:rPr sz="2000" spc="-1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carbonatadas</a:t>
                      </a:r>
                      <a:r>
                        <a:rPr sz="2000" spc="-3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5" dirty="0">
                          <a:latin typeface="Verdana" panose="020B0604030504040204"/>
                          <a:cs typeface="Verdana" panose="020B0604030504040204"/>
                        </a:rPr>
                        <a:t>(CO</a:t>
                      </a:r>
                      <a:r>
                        <a:rPr sz="1950" spc="7" baseline="-2100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r>
                        <a:rPr sz="1950" spc="337" baseline="-210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10" dirty="0">
                          <a:latin typeface="Verdana" panose="020B0604030504040204"/>
                          <a:cs typeface="Verdana" panose="020B0604030504040204"/>
                        </a:rPr>
                        <a:t>en </a:t>
                      </a:r>
                      <a:r>
                        <a:rPr sz="2000" spc="-69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H</a:t>
                      </a:r>
                      <a:r>
                        <a:rPr sz="1950" baseline="-2100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O)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Vino</a:t>
                      </a:r>
                      <a:r>
                        <a:rPr sz="2000" spc="-2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(etanol</a:t>
                      </a:r>
                      <a:r>
                        <a:rPr sz="20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en</a:t>
                      </a:r>
                      <a:r>
                        <a:rPr sz="20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H</a:t>
                      </a:r>
                      <a:r>
                        <a:rPr sz="1950" baseline="-2100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O)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Amalgama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dental</a:t>
                      </a:r>
                      <a:r>
                        <a:rPr sz="20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(Hg</a:t>
                      </a:r>
                      <a:r>
                        <a:rPr sz="20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en</a:t>
                      </a:r>
                      <a:r>
                        <a:rPr sz="20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Ag)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Verdana" panose="020B0604030504040204"/>
                          <a:cs typeface="Verdana" panose="020B0604030504040204"/>
                        </a:rPr>
                        <a:t>Líquido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10" dirty="0">
                          <a:latin typeface="Verdana" panose="020B0604030504040204"/>
                          <a:cs typeface="Verdana" panose="020B0604030504040204"/>
                        </a:rPr>
                        <a:t>Salmuera</a:t>
                      </a:r>
                      <a:r>
                        <a:rPr sz="2000" spc="-3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(NaCl</a:t>
                      </a:r>
                      <a:r>
                        <a:rPr sz="2000" spc="-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en</a:t>
                      </a:r>
                      <a:r>
                        <a:rPr sz="2000" spc="-1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H</a:t>
                      </a:r>
                      <a:r>
                        <a:rPr sz="1950" baseline="-21000" dirty="0">
                          <a:latin typeface="Verdana" panose="020B0604030504040204"/>
                          <a:cs typeface="Verdana" panose="020B0604030504040204"/>
                        </a:rPr>
                        <a:t>2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O)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9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Verdana" panose="020B0604030504040204"/>
                          <a:cs typeface="Verdana" panose="020B0604030504040204"/>
                        </a:rPr>
                        <a:t>Sólido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Acero</a:t>
                      </a:r>
                      <a:r>
                        <a:rPr sz="2000" spc="-45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dirty="0">
                          <a:latin typeface="Verdana" panose="020B0604030504040204"/>
                          <a:cs typeface="Verdana" panose="020B0604030504040204"/>
                        </a:rPr>
                        <a:t>(C</a:t>
                      </a:r>
                      <a:r>
                        <a:rPr sz="2000" spc="-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5" dirty="0">
                          <a:latin typeface="Verdana" panose="020B0604030504040204"/>
                          <a:cs typeface="Verdana" panose="020B0604030504040204"/>
                        </a:rPr>
                        <a:t>en</a:t>
                      </a:r>
                      <a:r>
                        <a:rPr sz="2000" spc="-20" dirty="0">
                          <a:latin typeface="Verdana" panose="020B0604030504040204"/>
                          <a:cs typeface="Verdana" panose="020B0604030504040204"/>
                        </a:rPr>
                        <a:t> </a:t>
                      </a:r>
                      <a:r>
                        <a:rPr sz="2000" spc="-25" dirty="0">
                          <a:latin typeface="Verdana" panose="020B0604030504040204"/>
                          <a:cs typeface="Verdana" panose="020B0604030504040204"/>
                        </a:rPr>
                        <a:t>Fe)</a:t>
                      </a:r>
                      <a:endParaRPr sz="2000">
                        <a:latin typeface="Verdana" panose="020B0604030504040204"/>
                        <a:cs typeface="Verdana" panose="020B0604030504040204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854" y="123571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uc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spc="-1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836929"/>
            <a:ext cx="190499" cy="1920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710182"/>
            <a:ext cx="164591" cy="1706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723646"/>
            <a:ext cx="8724900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3535" indent="272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solubilidad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sustancia es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medida </a:t>
            </a:r>
            <a:r>
              <a:rPr sz="1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cuánto soluto se </a:t>
            </a:r>
            <a:r>
              <a:rPr sz="1800" spc="-6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disuelve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</a:t>
            </a:r>
            <a:r>
              <a:rPr sz="1800" spc="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cierta</a:t>
            </a:r>
            <a:r>
              <a:rPr sz="18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cantidad</a:t>
            </a:r>
            <a:r>
              <a:rPr sz="1800" spc="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1800" spc="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solvente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a una</a:t>
            </a:r>
            <a:r>
              <a:rPr sz="18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Verdana" panose="020B0604030504040204"/>
                <a:cs typeface="Verdana" panose="020B0604030504040204"/>
              </a:rPr>
              <a:t>temperatura</a:t>
            </a:r>
            <a:r>
              <a:rPr sz="1800" u="heavy" spc="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Verdana" panose="020B0604030504040204"/>
                <a:cs typeface="Verdana" panose="020B0604030504040204"/>
              </a:rPr>
              <a:t> </a:t>
            </a:r>
            <a:r>
              <a:rPr sz="180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Verdana" panose="020B0604030504040204"/>
                <a:cs typeface="Verdana" panose="020B0604030504040204"/>
              </a:rPr>
              <a:t>definida.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 panose="020B0604030504040204"/>
              <a:cs typeface="Verdana" panose="020B0604030504040204"/>
            </a:endParaRPr>
          </a:p>
          <a:p>
            <a:pPr marL="12700" marR="5080" indent="226695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 solubilidad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1800" spc="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determinado</a:t>
            </a:r>
            <a:r>
              <a:rPr sz="1800" spc="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soluto</a:t>
            </a:r>
            <a:r>
              <a:rPr sz="1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respecto</a:t>
            </a:r>
            <a:r>
              <a:rPr sz="1800" spc="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al</a:t>
            </a:r>
            <a:r>
              <a:rPr sz="1800" spc="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agua</a:t>
            </a:r>
            <a:r>
              <a:rPr sz="1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depende</a:t>
            </a:r>
            <a:r>
              <a:rPr sz="1800" spc="5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1800" spc="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18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atracción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relativa entre</a:t>
            </a:r>
            <a:r>
              <a:rPr sz="1800" spc="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partículas</a:t>
            </a:r>
            <a:r>
              <a:rPr sz="18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</a:t>
            </a:r>
            <a:r>
              <a:rPr sz="18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sustancias</a:t>
            </a:r>
            <a:r>
              <a:rPr sz="18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puras</a:t>
            </a:r>
            <a:r>
              <a:rPr sz="18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18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partículas </a:t>
            </a:r>
            <a:r>
              <a:rPr sz="1800" spc="-6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 </a:t>
            </a:r>
            <a:r>
              <a:rPr sz="18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18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solución.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854" y="123571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uc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spc="-1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91895"/>
            <a:ext cx="9144000" cy="5708649"/>
            <a:chOff x="0" y="691895"/>
            <a:chExt cx="9144000" cy="5708649"/>
          </a:xfrm>
        </p:grpSpPr>
        <p:sp>
          <p:nvSpPr>
            <p:cNvPr id="7" name="object 7"/>
            <p:cNvSpPr/>
            <p:nvPr/>
          </p:nvSpPr>
          <p:spPr>
            <a:xfrm>
              <a:off x="0" y="691895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914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0252" y="5790945"/>
              <a:ext cx="609599" cy="6095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123" y="2551613"/>
            <a:ext cx="7509563" cy="41013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937386"/>
            <a:ext cx="202692" cy="213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2212975"/>
            <a:ext cx="190499" cy="1920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3395611"/>
            <a:ext cx="202691" cy="2133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4310011"/>
            <a:ext cx="202691" cy="2133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5224411"/>
            <a:ext cx="202691" cy="2133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645" y="796671"/>
            <a:ext cx="8885555" cy="502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4060" indent="30162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solubilidad</a:t>
            </a:r>
            <a:r>
              <a:rPr sz="2800" spc="-229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una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sustancia</a:t>
            </a:r>
            <a:r>
              <a:rPr sz="2000" spc="-3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es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una</a:t>
            </a:r>
            <a:r>
              <a:rPr sz="2000" spc="-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medida</a:t>
            </a:r>
            <a:r>
              <a:rPr sz="2000" spc="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cuánto </a:t>
            </a:r>
            <a:r>
              <a:rPr sz="2000" spc="-69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soluto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se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disuelve en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una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cierta cantidad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disolvente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 una </a:t>
            </a:r>
            <a:r>
              <a:rPr sz="20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Verdana" panose="020B0604030504040204"/>
                <a:cs typeface="Verdana" panose="020B0604030504040204"/>
              </a:rPr>
              <a:t>temperatura</a:t>
            </a:r>
            <a:r>
              <a:rPr sz="2000" u="heavy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Verdana" panose="020B0604030504040204"/>
                <a:cs typeface="Verdana" panose="020B0604030504040204"/>
              </a:rPr>
              <a:t> </a:t>
            </a:r>
            <a:r>
              <a:rPr sz="200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Verdana" panose="020B0604030504040204"/>
                <a:cs typeface="Verdana" panose="020B0604030504040204"/>
              </a:rPr>
              <a:t>definida.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 panose="020B0604030504040204"/>
              <a:cs typeface="Verdana" panose="020B0604030504040204"/>
            </a:endParaRPr>
          </a:p>
          <a:p>
            <a:pPr marL="12700" marR="127000" indent="255905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solubilidad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 un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determinado soluto respecto al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agua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depende </a:t>
            </a:r>
            <a:r>
              <a:rPr sz="2000" spc="-69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 la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atracción relativa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entre las partículas en la sustancias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puras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y </a:t>
            </a:r>
            <a:r>
              <a:rPr sz="20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partículas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 la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solución.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 panose="020B0604030504040204"/>
              <a:cs typeface="Verdana" panose="020B0604030504040204"/>
            </a:endParaRPr>
          </a:p>
          <a:p>
            <a:pPr marL="12700" marR="5080" indent="301625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Los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solutos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no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polares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(o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muy poco polares) se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disuelven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mejor en </a:t>
            </a:r>
            <a:r>
              <a:rPr sz="2000" spc="-69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disolventes</a:t>
            </a:r>
            <a:r>
              <a:rPr sz="2000" spc="-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no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polares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(Regla:</a:t>
            </a:r>
            <a:r>
              <a:rPr sz="20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“lo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similar</a:t>
            </a:r>
            <a:r>
              <a:rPr sz="20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disuelve lo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similar”).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 panose="020B0604030504040204"/>
              <a:cs typeface="Verdana" panose="020B0604030504040204"/>
            </a:endParaRPr>
          </a:p>
          <a:p>
            <a:pPr marL="12700" marR="59690" indent="301625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solubilidad</a:t>
            </a:r>
            <a:r>
              <a:rPr sz="2000" spc="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los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sólidos</a:t>
            </a:r>
            <a:r>
              <a:rPr sz="2000" b="1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 líquidos,</a:t>
            </a:r>
            <a:r>
              <a:rPr sz="20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general,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aumenta</a:t>
            </a:r>
            <a:r>
              <a:rPr sz="2000" spc="-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con </a:t>
            </a:r>
            <a:r>
              <a:rPr sz="2000" spc="-68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temperatura;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presión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tiene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poco</a:t>
            </a:r>
            <a:r>
              <a:rPr sz="2000" spc="-1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efecto.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 panose="020B0604030504040204"/>
              <a:cs typeface="Verdana" panose="020B0604030504040204"/>
            </a:endParaRPr>
          </a:p>
          <a:p>
            <a:pPr marL="314325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Los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gases</a:t>
            </a:r>
            <a:r>
              <a:rPr sz="2000" b="1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se</a:t>
            </a:r>
            <a:r>
              <a:rPr sz="2000" spc="-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vuelven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menos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solubles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al aumentar</a:t>
            </a:r>
            <a:r>
              <a:rPr sz="2000" spc="-2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temperatura.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En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cambio,</a:t>
            </a:r>
            <a:r>
              <a:rPr sz="20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su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solubilidad</a:t>
            </a:r>
            <a:r>
              <a:rPr sz="2000" spc="3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aumenta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al incrementar</a:t>
            </a:r>
            <a:r>
              <a:rPr sz="2000" spc="-2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presión.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4854" y="123571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uc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spc="-1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54" y="123571"/>
            <a:ext cx="1653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uc</a:t>
            </a:r>
            <a:r>
              <a:rPr sz="2400" spc="-1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spc="-1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400" spc="-5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400" dirty="0">
                <a:solidFill>
                  <a:srgbClr val="669900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886396" y="1176464"/>
            <a:ext cx="3589654" cy="2117090"/>
            <a:chOff x="2886396" y="1176464"/>
            <a:chExt cx="3589654" cy="2117090"/>
          </a:xfrm>
        </p:grpSpPr>
        <p:sp>
          <p:nvSpPr>
            <p:cNvPr id="5" name="object 5"/>
            <p:cNvSpPr/>
            <p:nvPr/>
          </p:nvSpPr>
          <p:spPr>
            <a:xfrm>
              <a:off x="4680966" y="2661666"/>
              <a:ext cx="1782445" cy="619125"/>
            </a:xfrm>
            <a:custGeom>
              <a:avLst/>
              <a:gdLst/>
              <a:ahLst/>
              <a:cxnLst/>
              <a:rect l="l" t="t" r="r" b="b"/>
              <a:pathLst>
                <a:path w="1782445" h="619125">
                  <a:moveTo>
                    <a:pt x="0" y="0"/>
                  </a:moveTo>
                  <a:lnTo>
                    <a:pt x="0" y="309257"/>
                  </a:lnTo>
                  <a:lnTo>
                    <a:pt x="1781898" y="309257"/>
                  </a:lnTo>
                  <a:lnTo>
                    <a:pt x="1781898" y="618515"/>
                  </a:lnTo>
                </a:path>
              </a:pathLst>
            </a:custGeom>
            <a:ln w="25907">
              <a:solidFill>
                <a:srgbClr val="94B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9413" y="2661666"/>
              <a:ext cx="1782445" cy="619125"/>
            </a:xfrm>
            <a:custGeom>
              <a:avLst/>
              <a:gdLst/>
              <a:ahLst/>
              <a:cxnLst/>
              <a:rect l="l" t="t" r="r" b="b"/>
              <a:pathLst>
                <a:path w="1782445" h="619125">
                  <a:moveTo>
                    <a:pt x="1781898" y="0"/>
                  </a:moveTo>
                  <a:lnTo>
                    <a:pt x="1781898" y="309257"/>
                  </a:lnTo>
                  <a:lnTo>
                    <a:pt x="0" y="309257"/>
                  </a:lnTo>
                  <a:lnTo>
                    <a:pt x="0" y="618515"/>
                  </a:lnTo>
                </a:path>
              </a:pathLst>
            </a:custGeom>
            <a:ln w="25907">
              <a:solidFill>
                <a:srgbClr val="94B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8781" y="1189482"/>
              <a:ext cx="2944495" cy="1472565"/>
            </a:xfrm>
            <a:custGeom>
              <a:avLst/>
              <a:gdLst/>
              <a:ahLst/>
              <a:cxnLst/>
              <a:rect l="l" t="t" r="r" b="b"/>
              <a:pathLst>
                <a:path w="2944495" h="1472564">
                  <a:moveTo>
                    <a:pt x="2944368" y="0"/>
                  </a:moveTo>
                  <a:lnTo>
                    <a:pt x="0" y="0"/>
                  </a:lnTo>
                  <a:lnTo>
                    <a:pt x="0" y="1472184"/>
                  </a:lnTo>
                  <a:lnTo>
                    <a:pt x="2944368" y="1472184"/>
                  </a:lnTo>
                  <a:lnTo>
                    <a:pt x="2944368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8781" y="1189482"/>
              <a:ext cx="2944495" cy="1472565"/>
            </a:xfrm>
            <a:custGeom>
              <a:avLst/>
              <a:gdLst/>
              <a:ahLst/>
              <a:cxnLst/>
              <a:rect l="l" t="t" r="r" b="b"/>
              <a:pathLst>
                <a:path w="2944495" h="1472564">
                  <a:moveTo>
                    <a:pt x="0" y="0"/>
                  </a:moveTo>
                  <a:lnTo>
                    <a:pt x="2944368" y="0"/>
                  </a:lnTo>
                  <a:lnTo>
                    <a:pt x="2944368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08782" y="1189482"/>
            <a:ext cx="2944495" cy="147256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62865" marR="57150" algn="ctr">
              <a:lnSpc>
                <a:spcPts val="2880"/>
              </a:lnSpc>
              <a:spcBef>
                <a:spcPts val="1510"/>
              </a:spcBef>
            </a:pPr>
            <a:r>
              <a:rPr sz="2500" b="1" spc="-10" dirty="0">
                <a:latin typeface="Arial" panose="020B0604020202020204"/>
                <a:cs typeface="Arial" panose="020B0604020202020204"/>
              </a:rPr>
              <a:t>C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O</a:t>
            </a:r>
            <a:r>
              <a:rPr sz="2500" b="1" spc="-10" dirty="0">
                <a:latin typeface="Arial" panose="020B0604020202020204"/>
                <a:cs typeface="Arial" panose="020B0604020202020204"/>
              </a:rPr>
              <a:t>NC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E</a:t>
            </a:r>
            <a:r>
              <a:rPr sz="2500" b="1" spc="-10" dirty="0">
                <a:latin typeface="Arial" panose="020B0604020202020204"/>
                <a:cs typeface="Arial" panose="020B0604020202020204"/>
              </a:rPr>
              <a:t>NTRAC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IÓN  </a:t>
            </a:r>
            <a:r>
              <a:rPr sz="2500" b="1" spc="-10" dirty="0">
                <a:latin typeface="Arial" panose="020B0604020202020204"/>
                <a:cs typeface="Arial" panose="020B0604020202020204"/>
              </a:rPr>
              <a:t>DE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spc="-10" dirty="0">
                <a:latin typeface="Arial" panose="020B0604020202020204"/>
                <a:cs typeface="Arial" panose="020B0604020202020204"/>
              </a:rPr>
              <a:t>LA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ts val="2805"/>
              </a:lnSpc>
            </a:pPr>
            <a:r>
              <a:rPr sz="2500" b="1" spc="-5" dirty="0">
                <a:latin typeface="Arial" panose="020B0604020202020204"/>
                <a:cs typeface="Arial" panose="020B0604020202020204"/>
              </a:rPr>
              <a:t>SOLUCIÓN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12684" y="3267392"/>
            <a:ext cx="2972435" cy="1498600"/>
            <a:chOff x="1412684" y="3267392"/>
            <a:chExt cx="2972435" cy="1498600"/>
          </a:xfrm>
        </p:grpSpPr>
        <p:sp>
          <p:nvSpPr>
            <p:cNvPr id="11" name="object 11"/>
            <p:cNvSpPr/>
            <p:nvPr/>
          </p:nvSpPr>
          <p:spPr>
            <a:xfrm>
              <a:off x="1425702" y="3280409"/>
              <a:ext cx="2946400" cy="1472565"/>
            </a:xfrm>
            <a:custGeom>
              <a:avLst/>
              <a:gdLst/>
              <a:ahLst/>
              <a:cxnLst/>
              <a:rect l="l" t="t" r="r" b="b"/>
              <a:pathLst>
                <a:path w="2946400" h="1472564">
                  <a:moveTo>
                    <a:pt x="2945892" y="0"/>
                  </a:moveTo>
                  <a:lnTo>
                    <a:pt x="0" y="0"/>
                  </a:lnTo>
                  <a:lnTo>
                    <a:pt x="0" y="1472184"/>
                  </a:lnTo>
                  <a:lnTo>
                    <a:pt x="2945892" y="1472184"/>
                  </a:lnTo>
                  <a:lnTo>
                    <a:pt x="2945892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25702" y="3280409"/>
              <a:ext cx="2946400" cy="1472565"/>
            </a:xfrm>
            <a:custGeom>
              <a:avLst/>
              <a:gdLst/>
              <a:ahLst/>
              <a:cxnLst/>
              <a:rect l="l" t="t" r="r" b="b"/>
              <a:pathLst>
                <a:path w="2946400" h="1472564">
                  <a:moveTo>
                    <a:pt x="0" y="0"/>
                  </a:moveTo>
                  <a:lnTo>
                    <a:pt x="2945892" y="0"/>
                  </a:lnTo>
                  <a:lnTo>
                    <a:pt x="2945892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25702" y="3280409"/>
            <a:ext cx="2946400" cy="14725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217805">
              <a:lnSpc>
                <a:spcPct val="100000"/>
              </a:lnSpc>
            </a:pPr>
            <a:r>
              <a:rPr sz="2500" b="1" spc="-5" dirty="0">
                <a:latin typeface="Arial" panose="020B0604020202020204"/>
                <a:cs typeface="Arial" panose="020B0604020202020204"/>
              </a:rPr>
              <a:t>Unidades</a:t>
            </a:r>
            <a:r>
              <a:rPr sz="25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dirty="0">
                <a:latin typeface="Arial" panose="020B0604020202020204"/>
                <a:cs typeface="Arial" panose="020B0604020202020204"/>
              </a:rPr>
              <a:t>físicas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77384" y="3267455"/>
            <a:ext cx="2970530" cy="1498600"/>
            <a:chOff x="4977384" y="3267455"/>
            <a:chExt cx="2970530" cy="1498600"/>
          </a:xfrm>
        </p:grpSpPr>
        <p:sp>
          <p:nvSpPr>
            <p:cNvPr id="15" name="object 15"/>
            <p:cNvSpPr/>
            <p:nvPr/>
          </p:nvSpPr>
          <p:spPr>
            <a:xfrm>
              <a:off x="4990338" y="3280409"/>
              <a:ext cx="2944495" cy="1472565"/>
            </a:xfrm>
            <a:custGeom>
              <a:avLst/>
              <a:gdLst/>
              <a:ahLst/>
              <a:cxnLst/>
              <a:rect l="l" t="t" r="r" b="b"/>
              <a:pathLst>
                <a:path w="2944495" h="1472564">
                  <a:moveTo>
                    <a:pt x="2944367" y="0"/>
                  </a:moveTo>
                  <a:lnTo>
                    <a:pt x="0" y="0"/>
                  </a:lnTo>
                  <a:lnTo>
                    <a:pt x="0" y="1472184"/>
                  </a:lnTo>
                  <a:lnTo>
                    <a:pt x="2944367" y="1472184"/>
                  </a:lnTo>
                  <a:lnTo>
                    <a:pt x="2944367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0338" y="3280409"/>
              <a:ext cx="2944495" cy="1472565"/>
            </a:xfrm>
            <a:custGeom>
              <a:avLst/>
              <a:gdLst/>
              <a:ahLst/>
              <a:cxnLst/>
              <a:rect l="l" t="t" r="r" b="b"/>
              <a:pathLst>
                <a:path w="2944495" h="1472564">
                  <a:moveTo>
                    <a:pt x="0" y="0"/>
                  </a:moveTo>
                  <a:lnTo>
                    <a:pt x="2944367" y="0"/>
                  </a:lnTo>
                  <a:lnTo>
                    <a:pt x="2944367" y="1472184"/>
                  </a:lnTo>
                  <a:lnTo>
                    <a:pt x="0" y="147218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90338" y="3280409"/>
            <a:ext cx="2944495" cy="14725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23495">
              <a:lnSpc>
                <a:spcPct val="100000"/>
              </a:lnSpc>
            </a:pPr>
            <a:r>
              <a:rPr sz="2500" b="1" spc="-5" dirty="0">
                <a:latin typeface="Arial" panose="020B0604020202020204"/>
                <a:cs typeface="Arial" panose="020B0604020202020204"/>
              </a:rPr>
              <a:t>Unidades</a:t>
            </a:r>
            <a:r>
              <a:rPr sz="25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químicas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327" y="4907153"/>
            <a:ext cx="152400" cy="16001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561655" y="4824348"/>
            <a:ext cx="661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%</a:t>
            </a:r>
            <a:r>
              <a:rPr sz="18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P/P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%</a:t>
            </a:r>
            <a:r>
              <a:rPr sz="18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P/V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%</a:t>
            </a:r>
            <a:r>
              <a:rPr sz="18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V/V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 panose="020B0604020202020204"/>
                <a:cs typeface="Arial" panose="020B0604020202020204"/>
              </a:rPr>
              <a:t>ppm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327" y="5181472"/>
            <a:ext cx="152400" cy="1600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327" y="5455792"/>
            <a:ext cx="152400" cy="1600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327" y="5730113"/>
            <a:ext cx="152400" cy="16001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5239" y="4907153"/>
            <a:ext cx="152400" cy="16001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306567" y="4824348"/>
            <a:ext cx="239776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Molaridad: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M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(molar) </a:t>
            </a:r>
            <a:r>
              <a:rPr sz="1800" b="1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 MT"/>
                <a:cs typeface="Arial MT"/>
              </a:rPr>
              <a:t>Normalidad: </a:t>
            </a:r>
            <a:r>
              <a:rPr sz="1800" b="1" spc="-5" dirty="0">
                <a:solidFill>
                  <a:schemeClr val="tx1"/>
                </a:solidFill>
                <a:latin typeface="Arial MT"/>
                <a:cs typeface="Arial MT"/>
              </a:rPr>
              <a:t>N (normal) </a:t>
            </a:r>
            <a:r>
              <a:rPr sz="1800" b="1" spc="-49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 MT"/>
                <a:cs typeface="Arial MT"/>
              </a:rPr>
              <a:t>Fracción</a:t>
            </a:r>
            <a:r>
              <a:rPr sz="1800" b="1" spc="-1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 MT"/>
                <a:cs typeface="Arial MT"/>
              </a:rPr>
              <a:t>molar:</a:t>
            </a:r>
            <a:r>
              <a:rPr sz="1800" b="1" spc="1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800" b="1" spc="-600" dirty="0">
                <a:solidFill>
                  <a:schemeClr val="tx1"/>
                </a:solidFill>
                <a:latin typeface="Arial MT"/>
                <a:cs typeface="Arial MT"/>
              </a:rPr>
              <a:t>Χ</a:t>
            </a: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5239" y="5181472"/>
            <a:ext cx="152400" cy="1600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5239" y="5455792"/>
            <a:ext cx="152400" cy="1600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contenido 3" descr="Molarida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545" y="228600"/>
            <a:ext cx="8208010" cy="6345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001" y="868108"/>
            <a:ext cx="8174355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95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Dispersiones</a:t>
            </a:r>
            <a:r>
              <a:rPr sz="28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coloidales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: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ts val="2400"/>
              </a:lnSpc>
              <a:spcBef>
                <a:spcPts val="75"/>
              </a:spcBef>
            </a:pPr>
            <a:r>
              <a:rPr sz="2000" dirty="0">
                <a:latin typeface="Verdana" panose="020B0604030504040204"/>
                <a:cs typeface="Verdana" panose="020B0604030504040204"/>
              </a:rPr>
              <a:t>Se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definen, </a:t>
            </a:r>
            <a:r>
              <a:rPr sz="2000" dirty="0">
                <a:latin typeface="Verdana" panose="020B0604030504040204"/>
                <a:cs typeface="Verdana" panose="020B0604030504040204"/>
              </a:rPr>
              <a:t>no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en función de la clase de materia </a:t>
            </a:r>
            <a:r>
              <a:rPr sz="2000" dirty="0">
                <a:latin typeface="Verdana" panose="020B0604030504040204"/>
                <a:cs typeface="Verdana" panose="020B0604030504040204"/>
              </a:rPr>
              <a:t>que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contienen, </a:t>
            </a:r>
            <a:r>
              <a:rPr sz="2000" spc="-69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sino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por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el tamaño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de</a:t>
            </a:r>
            <a:r>
              <a:rPr sz="200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las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partículas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latin typeface="Verdana" panose="020B0604030504040204"/>
                <a:cs typeface="Verdana" panose="020B0604030504040204"/>
              </a:rPr>
              <a:t>que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intervienen.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ts val="2810"/>
              </a:lnSpc>
              <a:tabLst>
                <a:tab pos="3209290" algn="l"/>
              </a:tabLst>
            </a:pPr>
            <a:r>
              <a:rPr sz="2400" spc="-5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Tamaño</a:t>
            </a:r>
            <a:r>
              <a:rPr sz="2400" spc="1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partícula:	</a:t>
            </a:r>
            <a:r>
              <a:rPr sz="2400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1 nm</a:t>
            </a:r>
            <a:r>
              <a:rPr sz="24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&gt; </a:t>
            </a:r>
            <a:r>
              <a:rPr sz="2400" spc="-1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coloides</a:t>
            </a:r>
            <a:r>
              <a:rPr sz="2400" spc="60" dirty="0">
                <a:solidFill>
                  <a:srgbClr val="FF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&lt; 100 </a:t>
            </a:r>
            <a:r>
              <a:rPr sz="2400" spc="5" dirty="0">
                <a:solidFill>
                  <a:srgbClr val="0000CC"/>
                </a:solidFill>
                <a:latin typeface="Verdana" panose="020B0604030504040204"/>
                <a:cs typeface="Verdana" panose="020B0604030504040204"/>
              </a:rPr>
              <a:t>nm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146" y="185356"/>
            <a:ext cx="1303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Co</a:t>
            </a:r>
            <a:r>
              <a:rPr sz="24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4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400" spc="-1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40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1563" y="2350008"/>
            <a:ext cx="6343015" cy="2905125"/>
            <a:chOff x="321563" y="2350008"/>
            <a:chExt cx="6343015" cy="29051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19" y="2929115"/>
              <a:ext cx="4122586" cy="2133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350008"/>
              <a:ext cx="2143502" cy="29051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19" y="2491740"/>
              <a:ext cx="4180331" cy="268376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7792" y="2491739"/>
            <a:ext cx="2100071" cy="26654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1372" y="5908421"/>
            <a:ext cx="8487410" cy="75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05"/>
              </a:spcBef>
            </a:pPr>
            <a:r>
              <a:rPr sz="1600" spc="-5" dirty="0">
                <a:latin typeface="Verdana" panose="020B0604030504040204"/>
                <a:cs typeface="Verdana" panose="020B0604030504040204"/>
              </a:rPr>
              <a:t>Las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dispersiones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coloidales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difieren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de</a:t>
            </a:r>
            <a:r>
              <a:rPr sz="1600" dirty="0">
                <a:latin typeface="Verdana" panose="020B0604030504040204"/>
                <a:cs typeface="Verdana" panose="020B0604030504040204"/>
              </a:rPr>
              <a:t> las</a:t>
            </a:r>
            <a:r>
              <a:rPr sz="16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soluciones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en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que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las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partículas </a:t>
            </a:r>
            <a:r>
              <a:rPr sz="1600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suspendidas son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lo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suficientemente grandes para dispersar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la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luz provocando </a:t>
            </a:r>
            <a:r>
              <a:rPr sz="1600" dirty="0">
                <a:latin typeface="Verdana" panose="020B0604030504040204"/>
                <a:cs typeface="Verdana" panose="020B0604030504040204"/>
              </a:rPr>
              <a:t>el </a:t>
            </a:r>
            <a:r>
              <a:rPr sz="16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5" dirty="0">
                <a:latin typeface="Verdana" panose="020B0604030504040204"/>
                <a:cs typeface="Verdana" panose="020B0604030504040204"/>
              </a:rPr>
              <a:t>EFECTO</a:t>
            </a:r>
            <a:r>
              <a:rPr sz="1600" spc="2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10" dirty="0">
                <a:latin typeface="Verdana" panose="020B0604030504040204"/>
                <a:cs typeface="Verdana" panose="020B0604030504040204"/>
              </a:rPr>
              <a:t>TYNDALL</a:t>
            </a:r>
            <a:r>
              <a:rPr sz="1600" spc="35" dirty="0">
                <a:latin typeface="Verdana" panose="020B0604030504040204"/>
                <a:cs typeface="Verdana" panose="020B0604030504040204"/>
              </a:rPr>
              <a:t> </a:t>
            </a:r>
            <a:r>
              <a:rPr sz="1600" spc="-5" dirty="0">
                <a:latin typeface="Verdana" panose="020B0604030504040204"/>
                <a:cs typeface="Verdana" panose="020B0604030504040204"/>
              </a:rPr>
              <a:t>=&gt;</a:t>
            </a:r>
            <a:endParaRPr sz="16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530" y="185483"/>
            <a:ext cx="3667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Coloides:</a:t>
            </a:r>
            <a:r>
              <a:rPr sz="2400" spc="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efecto</a:t>
            </a:r>
            <a:r>
              <a:rPr sz="2400" spc="-1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0" dirty="0">
                <a:solidFill>
                  <a:srgbClr val="0066FF"/>
                </a:solidFill>
                <a:latin typeface="Verdana" panose="020B0604030504040204"/>
                <a:cs typeface="Verdana" panose="020B0604030504040204"/>
              </a:rPr>
              <a:t>Tyndall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189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2" y="981455"/>
            <a:ext cx="7200899" cy="5401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1173</Words>
  <Application>Microsoft Office PowerPoint</Application>
  <PresentationFormat>Presentación en pantalla (4:3)</PresentationFormat>
  <Paragraphs>210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MT</vt:lpstr>
      <vt:lpstr>Calibri</vt:lpstr>
      <vt:lpstr>Comic Sans MS</vt:lpstr>
      <vt:lpstr>Symbol</vt:lpstr>
      <vt:lpstr>Times New Roman</vt:lpstr>
      <vt:lpstr>Verdana</vt:lpstr>
      <vt:lpstr>Office Theme</vt:lpstr>
      <vt:lpstr>TEMA 1 FUNDAMENTOS DE QUÍMICA GENERAL</vt:lpstr>
      <vt:lpstr>Soluciones</vt:lpstr>
      <vt:lpstr>Soluciones</vt:lpstr>
      <vt:lpstr>Soluciones</vt:lpstr>
      <vt:lpstr>Soluciones</vt:lpstr>
      <vt:lpstr>Soluciones</vt:lpstr>
      <vt:lpstr>Presentación de PowerPoint</vt:lpstr>
      <vt:lpstr>Coloides</vt:lpstr>
      <vt:lpstr>Coloides: efecto Tyndall</vt:lpstr>
      <vt:lpstr>Dispersiones coloidales</vt:lpstr>
      <vt:lpstr>Coloides</vt:lpstr>
      <vt:lpstr>Osmosis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Ácidos y bases</vt:lpstr>
      <vt:lpstr>Escala de pH (Sörensen, 1929)</vt:lpstr>
      <vt:lpstr>Presentación de PowerPoint</vt:lpstr>
      <vt:lpstr>Presentación de PowerPoint</vt:lpstr>
      <vt:lpstr>Mylanta, Melox Mg(OH)2 + AL(OH)3</vt:lpstr>
      <vt:lpstr>Lluvia ácida ¿Cuáles son los factores desencadenantes?</vt:lpstr>
      <vt:lpstr>¿Qué daños ocasiona la lluvia ácida?</vt:lpstr>
      <vt:lpstr>¿Qué daños ocaciona?</vt:lpstr>
      <vt:lpstr>Soluciones amortiguadoras (SA)</vt:lpstr>
      <vt:lpstr>Soluciones amortiguadoras (SA)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1_x000d_FUNDAMENTOS DE QUÍMICA GENERAL</dc:title>
  <dc:creator>Admin</dc:creator>
  <cp:lastModifiedBy>rocio sol</cp:lastModifiedBy>
  <cp:revision>19</cp:revision>
  <dcterms:created xsi:type="dcterms:W3CDTF">2023-07-30T23:19:00Z</dcterms:created>
  <dcterms:modified xsi:type="dcterms:W3CDTF">2024-06-12T21:17:24Z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2022-03-20T15:00:00Z</vt:filetime>
  </property>
  <property fmtid="{D5CDD505-2E9C-101B-9397-08002B2CF9AE}" pid="3" name="Creator">
    <vt:lpwstr>Acrobat PDFMaker 11 para PowerPoint</vt:lpwstr>
  </property>
  <property fmtid="{D5CDD505-2E9C-101B-9397-08002B2CF9AE}" pid="4" name="LastSaved">
    <vt:filetime>2023-07-29T15:00:00Z</vt:filetime>
  </property>
  <property fmtid="{D5CDD505-2E9C-101B-9397-08002B2CF9AE}" pid="5" name="ICV">
    <vt:lpwstr>13D69333FD0444008157DF32FFA99C4B</vt:lpwstr>
  </property>
  <property fmtid="{D5CDD505-2E9C-101B-9397-08002B2CF9AE}" pid="6" name="KSOProductBuildVer">
    <vt:lpwstr>3082-11.2.0.11537</vt:lpwstr>
  </property>
</Properties>
</file>