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87" r:id="rId4"/>
    <p:sldId id="273" r:id="rId5"/>
    <p:sldId id="258" r:id="rId6"/>
    <p:sldId id="277" r:id="rId7"/>
    <p:sldId id="259" r:id="rId8"/>
    <p:sldId id="289" r:id="rId9"/>
    <p:sldId id="265" r:id="rId10"/>
    <p:sldId id="266" r:id="rId11"/>
  </p:sldIdLst>
  <p:sldSz cx="18288000" cy="10287000"/>
  <p:notesSz cx="6858000" cy="9144000"/>
  <p:embeddedFontLst>
    <p:embeddedFont>
      <p:font typeface="Montserrat" panose="00000500000000000000" pitchFamily="2" charset="0"/>
      <p:regular r:id="rId13"/>
      <p:bold r:id="rId14"/>
      <p:italic r:id="rId15"/>
      <p:boldItalic r:id="rId16"/>
    </p:embeddedFont>
    <p:embeddedFont>
      <p:font typeface="Montserrat Bold" panose="00000800000000000000" charset="0"/>
      <p:regular r:id="rId17"/>
    </p:embeddedFont>
    <p:embeddedFont>
      <p:font typeface="Montserrat Semi-Bold" panose="020B0604020202020204" charset="0"/>
      <p:regular r:id="rId18"/>
    </p:embeddedFont>
    <p:embeddedFont>
      <p:font typeface="Montserrat Semi-Bold Italics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4DB82-3225-4841-8CD5-7FBF1291622D}" type="datetimeFigureOut">
              <a:rPr lang="es-AR" smtClean="0"/>
              <a:t>22/5/2024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6ADFF-118F-40B8-992A-32694A14A09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7188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9688" y="1876905"/>
            <a:ext cx="17968312" cy="2407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68"/>
              </a:lnSpc>
            </a:pPr>
            <a:r>
              <a:rPr lang="en-US" sz="7973" dirty="0">
                <a:solidFill>
                  <a:srgbClr val="3E3E3E"/>
                </a:solidFill>
                <a:latin typeface="Montserrat Bold"/>
              </a:rPr>
              <a:t>De la </a:t>
            </a:r>
            <a:r>
              <a:rPr lang="en-US" sz="7973" dirty="0" err="1">
                <a:solidFill>
                  <a:srgbClr val="3E3E3E"/>
                </a:solidFill>
                <a:latin typeface="Montserrat Bold"/>
              </a:rPr>
              <a:t>Naturaleza</a:t>
            </a:r>
            <a:r>
              <a:rPr lang="en-US" sz="7973" dirty="0">
                <a:solidFill>
                  <a:srgbClr val="3E3E3E"/>
                </a:solidFill>
                <a:latin typeface="Montserrat Bold"/>
              </a:rPr>
              <a:t> al Código</a:t>
            </a:r>
          </a:p>
          <a:p>
            <a:pPr algn="ctr">
              <a:lnSpc>
                <a:spcPts val="9568"/>
              </a:lnSpc>
            </a:pPr>
            <a:r>
              <a:rPr lang="en-US" sz="7973" dirty="0" err="1">
                <a:solidFill>
                  <a:srgbClr val="3E3E3E"/>
                </a:solidFill>
                <a:latin typeface="Montserrat Bold"/>
              </a:rPr>
              <a:t>Robótica</a:t>
            </a:r>
            <a:endParaRPr lang="en-US" sz="7973" dirty="0">
              <a:solidFill>
                <a:srgbClr val="3E3E3E"/>
              </a:solidFill>
              <a:latin typeface="Montserrat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747306" y="4951842"/>
            <a:ext cx="8875713" cy="1312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6"/>
              </a:lnSpc>
            </a:pPr>
            <a:r>
              <a:rPr lang="en-US" sz="4939" dirty="0" err="1">
                <a:solidFill>
                  <a:srgbClr val="3E3E3E"/>
                </a:solidFill>
                <a:latin typeface="Montserrat Semi-Bold"/>
              </a:rPr>
              <a:t>Subsecretaria</a:t>
            </a:r>
            <a:r>
              <a:rPr lang="en-US" sz="4939" dirty="0">
                <a:solidFill>
                  <a:srgbClr val="3E3E3E"/>
                </a:solidFill>
                <a:latin typeface="Montserrat Semi-Bold"/>
              </a:rPr>
              <a:t> de </a:t>
            </a:r>
            <a:r>
              <a:rPr lang="en-US" sz="4939" dirty="0" err="1">
                <a:solidFill>
                  <a:srgbClr val="3E3E3E"/>
                </a:solidFill>
                <a:latin typeface="Montserrat Semi-Bold"/>
              </a:rPr>
              <a:t>Contenidos</a:t>
            </a:r>
            <a:r>
              <a:rPr lang="en-US" sz="4939" dirty="0">
                <a:solidFill>
                  <a:srgbClr val="3E3E3E"/>
                </a:solidFill>
                <a:latin typeface="Montserrat Semi-Bold"/>
              </a:rPr>
              <a:t> </a:t>
            </a:r>
            <a:r>
              <a:rPr lang="en-US" sz="4939" dirty="0" err="1">
                <a:solidFill>
                  <a:srgbClr val="3E3E3E"/>
                </a:solidFill>
                <a:latin typeface="Montserrat Semi-Bold"/>
              </a:rPr>
              <a:t>Audiovisuales</a:t>
            </a:r>
            <a:r>
              <a:rPr lang="en-US" sz="4939" dirty="0">
                <a:solidFill>
                  <a:srgbClr val="3E3E3E"/>
                </a:solidFill>
                <a:latin typeface="Montserrat Semi-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50612" y="6552833"/>
            <a:ext cx="1734534" cy="79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939" dirty="0">
                <a:solidFill>
                  <a:srgbClr val="3E3E3E"/>
                </a:solidFill>
                <a:latin typeface="Montserrat"/>
              </a:rPr>
              <a:t>2024</a:t>
            </a:r>
          </a:p>
        </p:txBody>
      </p:sp>
      <p:sp>
        <p:nvSpPr>
          <p:cNvPr id="5" name="AutoShape 5"/>
          <p:cNvSpPr/>
          <p:nvPr/>
        </p:nvSpPr>
        <p:spPr>
          <a:xfrm>
            <a:off x="133723" y="9705287"/>
            <a:ext cx="17968313" cy="424250"/>
          </a:xfrm>
          <a:prstGeom prst="rect">
            <a:avLst/>
          </a:prstGeom>
          <a:solidFill>
            <a:srgbClr val="A1E045"/>
          </a:solid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609600" y="8516167"/>
            <a:ext cx="9010277" cy="926778"/>
          </a:xfrm>
          <a:custGeom>
            <a:avLst/>
            <a:gdLst/>
            <a:ahLst/>
            <a:cxnLst/>
            <a:rect l="l" t="t" r="r" b="b"/>
            <a:pathLst>
              <a:path w="9010277" h="926778">
                <a:moveTo>
                  <a:pt x="0" y="0"/>
                </a:moveTo>
                <a:lnTo>
                  <a:pt x="9010276" y="0"/>
                </a:lnTo>
                <a:lnTo>
                  <a:pt x="9010276" y="926778"/>
                </a:lnTo>
                <a:lnTo>
                  <a:pt x="0" y="926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1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TextBox 7"/>
          <p:cNvSpPr txBox="1"/>
          <p:nvPr/>
        </p:nvSpPr>
        <p:spPr>
          <a:xfrm>
            <a:off x="0" y="185067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49804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844055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24706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pic>
        <p:nvPicPr>
          <p:cNvPr id="12" name="Imagen 11" descr="Muñeca de juguete con un oso de peluche&#10;&#10;Descripción generada automáticamente con confianza media">
            <a:extLst>
              <a:ext uri="{FF2B5EF4-FFF2-40B4-BE49-F238E27FC236}">
                <a16:creationId xmlns:a16="http://schemas.microsoft.com/office/drawing/2014/main" id="{16A24CE9-33B8-F08C-C38E-B717A9347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3" y="3030040"/>
            <a:ext cx="5486127" cy="54861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99694" y="3326327"/>
            <a:ext cx="12172414" cy="983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91"/>
              </a:lnSpc>
              <a:spcBef>
                <a:spcPct val="0"/>
              </a:spcBef>
            </a:pPr>
            <a:r>
              <a:rPr lang="en-US" sz="7273">
                <a:solidFill>
                  <a:srgbClr val="3E3E3E"/>
                </a:solidFill>
                <a:latin typeface="Montserrat Bold"/>
              </a:rPr>
              <a:t>¡Gracias por participar!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227063" y="4522455"/>
            <a:ext cx="8003375" cy="117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4453">
                <a:solidFill>
                  <a:srgbClr val="FFFFFF"/>
                </a:solidFill>
                <a:latin typeface="Montserrat Semi-Bold"/>
              </a:rPr>
              <a:t>Subsecretaria de Contenidos Audiovisuales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503872" y="5820198"/>
            <a:ext cx="1564058" cy="698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9"/>
              </a:lnSpc>
            </a:pPr>
            <a:r>
              <a:rPr lang="en-US" sz="4453">
                <a:solidFill>
                  <a:srgbClr val="FFFFFF"/>
                </a:solidFill>
                <a:latin typeface="Montserrat"/>
              </a:rPr>
              <a:t>2024</a:t>
            </a:r>
          </a:p>
        </p:txBody>
      </p:sp>
      <p:sp>
        <p:nvSpPr>
          <p:cNvPr id="5" name="Freeform 5"/>
          <p:cNvSpPr/>
          <p:nvPr/>
        </p:nvSpPr>
        <p:spPr>
          <a:xfrm>
            <a:off x="4612742" y="8331522"/>
            <a:ext cx="9010277" cy="926778"/>
          </a:xfrm>
          <a:custGeom>
            <a:avLst/>
            <a:gdLst/>
            <a:ahLst/>
            <a:cxnLst/>
            <a:rect l="l" t="t" r="r" b="b"/>
            <a:pathLst>
              <a:path w="9010277" h="926778">
                <a:moveTo>
                  <a:pt x="0" y="0"/>
                </a:moveTo>
                <a:lnTo>
                  <a:pt x="9010276" y="0"/>
                </a:lnTo>
                <a:lnTo>
                  <a:pt x="9010276" y="926778"/>
                </a:lnTo>
                <a:lnTo>
                  <a:pt x="0" y="926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1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737389" y="3446421"/>
            <a:ext cx="1023547" cy="2893420"/>
          </a:xfrm>
          <a:custGeom>
            <a:avLst/>
            <a:gdLst/>
            <a:ahLst/>
            <a:cxnLst/>
            <a:rect l="l" t="t" r="r" b="b"/>
            <a:pathLst>
              <a:path w="1023547" h="2893420">
                <a:moveTo>
                  <a:pt x="0" y="0"/>
                </a:moveTo>
                <a:lnTo>
                  <a:pt x="1023548" y="0"/>
                </a:lnTo>
                <a:lnTo>
                  <a:pt x="1023548" y="2893421"/>
                </a:lnTo>
                <a:lnTo>
                  <a:pt x="0" y="289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723" y="9705287"/>
            <a:ext cx="17968313" cy="424250"/>
          </a:xfrm>
          <a:prstGeom prst="rect">
            <a:avLst/>
          </a:prstGeom>
          <a:solidFill>
            <a:srgbClr val="A1E045"/>
          </a:solidFill>
        </p:spPr>
        <p:txBody>
          <a:bodyPr/>
          <a:lstStyle/>
          <a:p>
            <a:endParaRPr lang="es-AR"/>
          </a:p>
        </p:txBody>
      </p:sp>
      <p:sp>
        <p:nvSpPr>
          <p:cNvPr id="10" name="TextBox 10"/>
          <p:cNvSpPr txBox="1"/>
          <p:nvPr/>
        </p:nvSpPr>
        <p:spPr>
          <a:xfrm>
            <a:off x="0" y="171450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49804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830438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24706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1499874-2ADB-81E7-DC1E-E8373A4B2472}"/>
              </a:ext>
            </a:extLst>
          </p:cNvPr>
          <p:cNvSpPr txBox="1"/>
          <p:nvPr/>
        </p:nvSpPr>
        <p:spPr>
          <a:xfrm>
            <a:off x="381000" y="6902017"/>
            <a:ext cx="1752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/>
              <a:t>¡Queridas docentes! Las invitamos a disfrutar de una emocionante escena de la película Wall-e. Observemos atentamente cuando él encuentra una misteriosa planta en medio de la desolación.</a:t>
            </a:r>
          </a:p>
          <a:p>
            <a:r>
              <a:rPr lang="es-MX" sz="3200" dirty="0"/>
              <a:t>Después de ver la escena, les planteamos la siguiente pregunta: </a:t>
            </a:r>
            <a:r>
              <a:rPr lang="es-MX" sz="3200" b="1" dirty="0"/>
              <a:t>¿Qué reflexiones nos inspira esta planta en un mundo postapocalíptico? </a:t>
            </a:r>
            <a:r>
              <a:rPr lang="es-MX" sz="3200" dirty="0"/>
              <a:t>Tómate un momento para pensar en ello y compartir tus pensamientos con nosotros.</a:t>
            </a:r>
            <a:endParaRPr lang="es-AR" sz="3200" dirty="0"/>
          </a:p>
        </p:txBody>
      </p:sp>
      <p:pic>
        <p:nvPicPr>
          <p:cNvPr id="3" name="WALL E Finds the last plant in the worl[1]">
            <a:hlinkClick r:id="" action="ppaction://media"/>
            <a:extLst>
              <a:ext uri="{FF2B5EF4-FFF2-40B4-BE49-F238E27FC236}">
                <a16:creationId xmlns:a16="http://schemas.microsoft.com/office/drawing/2014/main" id="{81BEED6A-134F-E751-4EE5-4E3528F227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793" end="77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7026" y="187248"/>
            <a:ext cx="15053947" cy="6280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723" y="9705287"/>
            <a:ext cx="17968313" cy="424250"/>
          </a:xfrm>
          <a:prstGeom prst="rect">
            <a:avLst/>
          </a:prstGeom>
          <a:solidFill>
            <a:srgbClr val="A1E045"/>
          </a:solid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453224" y="8753637"/>
            <a:ext cx="6653671" cy="684382"/>
          </a:xfrm>
          <a:custGeom>
            <a:avLst/>
            <a:gdLst/>
            <a:ahLst/>
            <a:cxnLst/>
            <a:rect l="l" t="t" r="r" b="b"/>
            <a:pathLst>
              <a:path w="6653671" h="684382">
                <a:moveTo>
                  <a:pt x="0" y="0"/>
                </a:moveTo>
                <a:lnTo>
                  <a:pt x="6653671" y="0"/>
                </a:lnTo>
                <a:lnTo>
                  <a:pt x="6653671" y="684382"/>
                </a:lnTo>
                <a:lnTo>
                  <a:pt x="0" y="68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1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0" name="TextBox 10"/>
          <p:cNvSpPr txBox="1"/>
          <p:nvPr/>
        </p:nvSpPr>
        <p:spPr>
          <a:xfrm>
            <a:off x="0" y="171450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49804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830438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24706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62000" y="2543268"/>
            <a:ext cx="12331339" cy="406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s-MX" sz="3600" b="1" u="none" strike="noStrike" dirty="0">
                <a:solidFill>
                  <a:srgbClr val="3E3E3E"/>
                </a:solidFill>
                <a:latin typeface="Montserrat"/>
              </a:rPr>
              <a:t>“A través de la robótica, podemos diseñar robots para estudiar y preservar el medio ambiente, recopilando datos, monitoreando ecosistemas y contribuyendo a la conservación de la biodiversidad.” </a:t>
            </a:r>
            <a:endParaRPr lang="en-US" sz="3600" b="1" u="none" strike="noStrike" dirty="0">
              <a:solidFill>
                <a:srgbClr val="3E3E3E"/>
              </a:solidFill>
              <a:latin typeface="Montserrat"/>
            </a:endParaRPr>
          </a:p>
        </p:txBody>
      </p:sp>
      <p:pic>
        <p:nvPicPr>
          <p:cNvPr id="8" name="Imagen 7" descr="Un oso de peluche de colores&#10;&#10;Descripción generada automáticamente con confianza baja">
            <a:extLst>
              <a:ext uri="{FF2B5EF4-FFF2-40B4-BE49-F238E27FC236}">
                <a16:creationId xmlns:a16="http://schemas.microsoft.com/office/drawing/2014/main" id="{8D50511F-2A26-F082-6D84-9752AA9C5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854" y="3348314"/>
            <a:ext cx="6380205" cy="638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94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723" y="9705287"/>
            <a:ext cx="17968313" cy="424250"/>
          </a:xfrm>
          <a:prstGeom prst="rect">
            <a:avLst/>
          </a:prstGeom>
          <a:solidFill>
            <a:srgbClr val="A1E045"/>
          </a:solid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453224" y="8753637"/>
            <a:ext cx="6653671" cy="684382"/>
          </a:xfrm>
          <a:custGeom>
            <a:avLst/>
            <a:gdLst/>
            <a:ahLst/>
            <a:cxnLst/>
            <a:rect l="l" t="t" r="r" b="b"/>
            <a:pathLst>
              <a:path w="6653671" h="684382">
                <a:moveTo>
                  <a:pt x="0" y="0"/>
                </a:moveTo>
                <a:lnTo>
                  <a:pt x="6653671" y="0"/>
                </a:lnTo>
                <a:lnTo>
                  <a:pt x="6653671" y="684382"/>
                </a:lnTo>
                <a:lnTo>
                  <a:pt x="0" y="68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1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0" name="TextBox 10"/>
          <p:cNvSpPr txBox="1"/>
          <p:nvPr/>
        </p:nvSpPr>
        <p:spPr>
          <a:xfrm>
            <a:off x="0" y="171450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49804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830438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24706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B233A45-7B8D-30BB-F036-BA1894FCA7BD}"/>
              </a:ext>
            </a:extLst>
          </p:cNvPr>
          <p:cNvSpPr txBox="1"/>
          <p:nvPr/>
        </p:nvSpPr>
        <p:spPr>
          <a:xfrm>
            <a:off x="812079" y="1404015"/>
            <a:ext cx="16611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Robótica: </a:t>
            </a:r>
          </a:p>
          <a:p>
            <a:endParaRPr lang="es-MX" sz="4800" dirty="0"/>
          </a:p>
          <a:p>
            <a:r>
              <a:rPr lang="es-MX" sz="4800" dirty="0"/>
              <a:t>“es la integración que se logra de diferentes áreas de manera natural, a partir del uso</a:t>
            </a:r>
          </a:p>
          <a:p>
            <a:r>
              <a:rPr lang="es-MX" sz="4800" dirty="0"/>
              <a:t>de un robot para aprender de forma transversal: matemáticas, lengua, ciencias y artes. De allí la importancia del uso de este recurso en el Nivel Inicial, como una herramienta lúdica más para aprender. .”</a:t>
            </a:r>
          </a:p>
          <a:p>
            <a:endParaRPr lang="es-MX" sz="4800" dirty="0"/>
          </a:p>
          <a:p>
            <a:pPr algn="r"/>
            <a:r>
              <a:rPr lang="es-MX" sz="4800" dirty="0"/>
              <a:t>Diseño Curricular 2020 – Pág. 313</a:t>
            </a:r>
            <a:endParaRPr lang="es-AR" sz="4800" dirty="0"/>
          </a:p>
        </p:txBody>
      </p:sp>
    </p:spTree>
    <p:extLst>
      <p:ext uri="{BB962C8B-B14F-4D97-AF65-F5344CB8AC3E}">
        <p14:creationId xmlns:p14="http://schemas.microsoft.com/office/powerpoint/2010/main" val="2200237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723" y="120257"/>
            <a:ext cx="17968313" cy="10009280"/>
          </a:xfrm>
          <a:prstGeom prst="rect">
            <a:avLst/>
          </a:prstGeom>
          <a:solidFill>
            <a:srgbClr val="A1E045"/>
          </a:solid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453224" y="8753637"/>
            <a:ext cx="623531" cy="684382"/>
          </a:xfrm>
          <a:custGeom>
            <a:avLst/>
            <a:gdLst/>
            <a:ahLst/>
            <a:cxnLst/>
            <a:rect l="l" t="t" r="r" b="b"/>
            <a:pathLst>
              <a:path w="623531" h="684382">
                <a:moveTo>
                  <a:pt x="0" y="0"/>
                </a:moveTo>
                <a:lnTo>
                  <a:pt x="623532" y="0"/>
                </a:lnTo>
                <a:lnTo>
                  <a:pt x="623532" y="684382"/>
                </a:lnTo>
                <a:lnTo>
                  <a:pt x="0" y="68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60391"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5" name="Group 5"/>
          <p:cNvGrpSpPr/>
          <p:nvPr/>
        </p:nvGrpSpPr>
        <p:grpSpPr>
          <a:xfrm>
            <a:off x="4089313" y="197571"/>
            <a:ext cx="9934723" cy="1483620"/>
            <a:chOff x="0" y="-76200"/>
            <a:chExt cx="1259094" cy="5103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9094" cy="434125"/>
            </a:xfrm>
            <a:custGeom>
              <a:avLst/>
              <a:gdLst/>
              <a:ahLst/>
              <a:cxnLst/>
              <a:rect l="l" t="t" r="r" b="b"/>
              <a:pathLst>
                <a:path w="1259094" h="434125">
                  <a:moveTo>
                    <a:pt x="211502" y="0"/>
                  </a:moveTo>
                  <a:lnTo>
                    <a:pt x="1047592" y="0"/>
                  </a:lnTo>
                  <a:cubicBezTo>
                    <a:pt x="1164401" y="0"/>
                    <a:pt x="1259094" y="94693"/>
                    <a:pt x="1259094" y="211502"/>
                  </a:cubicBezTo>
                  <a:lnTo>
                    <a:pt x="1259094" y="222623"/>
                  </a:lnTo>
                  <a:cubicBezTo>
                    <a:pt x="1259094" y="339432"/>
                    <a:pt x="1164401" y="434125"/>
                    <a:pt x="1047592" y="434125"/>
                  </a:cubicBezTo>
                  <a:lnTo>
                    <a:pt x="211502" y="434125"/>
                  </a:lnTo>
                  <a:cubicBezTo>
                    <a:pt x="94693" y="434125"/>
                    <a:pt x="0" y="339432"/>
                    <a:pt x="0" y="222623"/>
                  </a:cubicBezTo>
                  <a:lnTo>
                    <a:pt x="0" y="211502"/>
                  </a:lnTo>
                  <a:cubicBezTo>
                    <a:pt x="0" y="94693"/>
                    <a:pt x="94693" y="0"/>
                    <a:pt x="2115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259094" cy="5103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dirty="0">
                  <a:solidFill>
                    <a:srgbClr val="424141"/>
                  </a:solidFill>
                  <a:latin typeface="Montserrat Bold"/>
                </a:rPr>
                <a:t>Los robot y las </a:t>
              </a:r>
              <a:r>
                <a:rPr lang="en-US" sz="4400" dirty="0" err="1">
                  <a:solidFill>
                    <a:srgbClr val="424141"/>
                  </a:solidFill>
                  <a:latin typeface="Montserrat Bold"/>
                </a:rPr>
                <a:t>plantas</a:t>
              </a:r>
              <a:endParaRPr lang="en-US" sz="4400" dirty="0">
                <a:solidFill>
                  <a:srgbClr val="424141"/>
                </a:solidFill>
                <a:latin typeface="Montserrat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096725" y="8753637"/>
            <a:ext cx="5985176" cy="683187"/>
          </a:xfrm>
          <a:custGeom>
            <a:avLst/>
            <a:gdLst/>
            <a:ahLst/>
            <a:cxnLst/>
            <a:rect l="l" t="t" r="r" b="b"/>
            <a:pathLst>
              <a:path w="5985176" h="683187">
                <a:moveTo>
                  <a:pt x="0" y="0"/>
                </a:moveTo>
                <a:lnTo>
                  <a:pt x="5985175" y="0"/>
                </a:lnTo>
                <a:lnTo>
                  <a:pt x="5985175" y="683187"/>
                </a:lnTo>
                <a:lnTo>
                  <a:pt x="0" y="683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51" r="-20555" b="-17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9" name="Freeform 9"/>
          <p:cNvSpPr/>
          <p:nvPr/>
        </p:nvSpPr>
        <p:spPr>
          <a:xfrm>
            <a:off x="737389" y="3446421"/>
            <a:ext cx="1023547" cy="2893420"/>
          </a:xfrm>
          <a:custGeom>
            <a:avLst/>
            <a:gdLst/>
            <a:ahLst/>
            <a:cxnLst/>
            <a:rect l="l" t="t" r="r" b="b"/>
            <a:pathLst>
              <a:path w="1023547" h="2893420">
                <a:moveTo>
                  <a:pt x="0" y="0"/>
                </a:moveTo>
                <a:lnTo>
                  <a:pt x="1023548" y="0"/>
                </a:lnTo>
                <a:lnTo>
                  <a:pt x="1023548" y="2893421"/>
                </a:lnTo>
                <a:lnTo>
                  <a:pt x="0" y="2893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139281E-354E-5CF6-0270-909099DDE6DA}"/>
              </a:ext>
            </a:extLst>
          </p:cNvPr>
          <p:cNvSpPr txBox="1"/>
          <p:nvPr/>
        </p:nvSpPr>
        <p:spPr>
          <a:xfrm>
            <a:off x="3886201" y="2726473"/>
            <a:ext cx="441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4000" b="0" i="0" dirty="0">
                <a:solidFill>
                  <a:srgbClr val="001C3B"/>
                </a:solidFill>
                <a:effectLst/>
                <a:highlight>
                  <a:srgbClr val="FFFFFF"/>
                </a:highlight>
                <a:latin typeface="Google Sans"/>
              </a:rPr>
              <a:t>Robots Agrícolas</a:t>
            </a:r>
            <a:endParaRPr lang="es-AR" sz="40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700E0F0-2EE4-9A01-B81C-55EB4CF1B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632" y="4194943"/>
            <a:ext cx="6246066" cy="351341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3596C1C9-9730-E09A-9273-32AFD595A600}"/>
              </a:ext>
            </a:extLst>
          </p:cNvPr>
          <p:cNvSpPr txBox="1"/>
          <p:nvPr/>
        </p:nvSpPr>
        <p:spPr>
          <a:xfrm>
            <a:off x="9982200" y="2334981"/>
            <a:ext cx="67483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b="0" i="0" dirty="0">
                <a:solidFill>
                  <a:srgbClr val="001C3B"/>
                </a:solidFill>
                <a:effectLst/>
                <a:highlight>
                  <a:srgbClr val="FFFFFF"/>
                </a:highlight>
                <a:latin typeface="Google Sans"/>
              </a:rPr>
              <a:t>Robots para ayudar a las plantas en entornos urbanos</a:t>
            </a:r>
            <a:endParaRPr lang="es-AR" sz="4000" dirty="0"/>
          </a:p>
        </p:txBody>
      </p:sp>
      <p:pic>
        <p:nvPicPr>
          <p:cNvPr id="20" name="Imagen 19" descr="Banca de madera en un jardín&#10;&#10;Descripción generada automáticamente con confianza media">
            <a:extLst>
              <a:ext uri="{FF2B5EF4-FFF2-40B4-BE49-F238E27FC236}">
                <a16:creationId xmlns:a16="http://schemas.microsoft.com/office/drawing/2014/main" id="{9DA4541A-789D-9B5B-4BD4-60EE3A2054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852" y="4194943"/>
            <a:ext cx="6477000" cy="48672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723" y="120257"/>
            <a:ext cx="17968313" cy="10009280"/>
          </a:xfrm>
          <a:prstGeom prst="rect">
            <a:avLst/>
          </a:prstGeom>
          <a:solidFill>
            <a:srgbClr val="B641A3"/>
          </a:solid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453224" y="8753637"/>
            <a:ext cx="623531" cy="684382"/>
          </a:xfrm>
          <a:custGeom>
            <a:avLst/>
            <a:gdLst/>
            <a:ahLst/>
            <a:cxnLst/>
            <a:rect l="l" t="t" r="r" b="b"/>
            <a:pathLst>
              <a:path w="623531" h="684382">
                <a:moveTo>
                  <a:pt x="0" y="0"/>
                </a:moveTo>
                <a:lnTo>
                  <a:pt x="623532" y="0"/>
                </a:lnTo>
                <a:lnTo>
                  <a:pt x="623532" y="684382"/>
                </a:lnTo>
                <a:lnTo>
                  <a:pt x="0" y="68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60391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2364602" y="3368814"/>
            <a:ext cx="14475598" cy="2342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>
              <a:lnSpc>
                <a:spcPts val="3703"/>
              </a:lnSpc>
              <a:buAutoNum type="arabicParenR"/>
            </a:pPr>
            <a:r>
              <a:rPr lang="es-MX" sz="2800" u="none" strike="noStrike" dirty="0">
                <a:solidFill>
                  <a:srgbClr val="FFFFFF"/>
                </a:solidFill>
                <a:latin typeface="Montserrat Bold"/>
              </a:rPr>
              <a:t>Crear en el suelo un tapiz (con cinta papel, por ejemplo)</a:t>
            </a:r>
          </a:p>
          <a:p>
            <a:pPr marL="457200" lvl="0" indent="-457200">
              <a:lnSpc>
                <a:spcPts val="3703"/>
              </a:lnSpc>
              <a:buAutoNum type="arabicParenR"/>
            </a:pPr>
            <a:r>
              <a:rPr lang="es-MX" sz="2800" dirty="0">
                <a:solidFill>
                  <a:srgbClr val="FFFFFF"/>
                </a:solidFill>
                <a:latin typeface="Montserrat Bold"/>
              </a:rPr>
              <a:t>Colocar dibujos de plantas de huerta y de hierbas no deseadas</a:t>
            </a:r>
          </a:p>
          <a:p>
            <a:pPr marL="457200" lvl="0" indent="-457200">
              <a:lnSpc>
                <a:spcPts val="3703"/>
              </a:lnSpc>
              <a:buAutoNum type="arabicParenR"/>
            </a:pPr>
            <a:r>
              <a:rPr lang="es-MX" sz="2800" u="none" strike="noStrike" dirty="0">
                <a:solidFill>
                  <a:srgbClr val="FFFFFF"/>
                </a:solidFill>
                <a:latin typeface="Montserrat Bold"/>
              </a:rPr>
              <a:t>Usa</a:t>
            </a:r>
            <a:r>
              <a:rPr lang="es-MX" sz="2800" dirty="0">
                <a:solidFill>
                  <a:srgbClr val="FFFFFF"/>
                </a:solidFill>
                <a:latin typeface="Montserrat Bold"/>
              </a:rPr>
              <a:t>ndo las tarjetas de Blue Bot buscar las hierbas no deseadas y recolectarlas para su eliminación. </a:t>
            </a:r>
            <a:endParaRPr lang="es-MX" sz="2800" u="none" strike="noStrike" dirty="0">
              <a:solidFill>
                <a:srgbClr val="FFFFFF"/>
              </a:solidFill>
              <a:latin typeface="Montserrat Bold"/>
            </a:endParaRPr>
          </a:p>
          <a:p>
            <a:pPr marL="457200" lvl="0" indent="-457200">
              <a:lnSpc>
                <a:spcPts val="3703"/>
              </a:lnSpc>
              <a:buAutoNum type="arabicParenR"/>
            </a:pPr>
            <a:endParaRPr lang="en-US" sz="2800" u="none" strike="noStrike" dirty="0">
              <a:solidFill>
                <a:srgbClr val="FFFFFF"/>
              </a:solidFill>
              <a:latin typeface="Montserrat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590800" y="770835"/>
            <a:ext cx="3660444" cy="1262091"/>
            <a:chOff x="0" y="0"/>
            <a:chExt cx="1259094" cy="4341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9094" cy="434125"/>
            </a:xfrm>
            <a:custGeom>
              <a:avLst/>
              <a:gdLst/>
              <a:ahLst/>
              <a:cxnLst/>
              <a:rect l="l" t="t" r="r" b="b"/>
              <a:pathLst>
                <a:path w="1259094" h="434125">
                  <a:moveTo>
                    <a:pt x="211502" y="0"/>
                  </a:moveTo>
                  <a:lnTo>
                    <a:pt x="1047592" y="0"/>
                  </a:lnTo>
                  <a:cubicBezTo>
                    <a:pt x="1164401" y="0"/>
                    <a:pt x="1259094" y="94693"/>
                    <a:pt x="1259094" y="211502"/>
                  </a:cubicBezTo>
                  <a:lnTo>
                    <a:pt x="1259094" y="222623"/>
                  </a:lnTo>
                  <a:cubicBezTo>
                    <a:pt x="1259094" y="339432"/>
                    <a:pt x="1164401" y="434125"/>
                    <a:pt x="1047592" y="434125"/>
                  </a:cubicBezTo>
                  <a:lnTo>
                    <a:pt x="211502" y="434125"/>
                  </a:lnTo>
                  <a:cubicBezTo>
                    <a:pt x="94693" y="434125"/>
                    <a:pt x="0" y="339432"/>
                    <a:pt x="0" y="222623"/>
                  </a:cubicBezTo>
                  <a:lnTo>
                    <a:pt x="0" y="211502"/>
                  </a:lnTo>
                  <a:cubicBezTo>
                    <a:pt x="0" y="94693"/>
                    <a:pt x="94693" y="0"/>
                    <a:pt x="2115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259094" cy="5103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dirty="0" err="1">
                  <a:solidFill>
                    <a:srgbClr val="424141"/>
                  </a:solidFill>
                  <a:latin typeface="Montserrat Bold"/>
                </a:rPr>
                <a:t>Actividad</a:t>
              </a:r>
              <a:endParaRPr lang="en-US" sz="4400" dirty="0">
                <a:solidFill>
                  <a:srgbClr val="424141"/>
                </a:solidFill>
                <a:latin typeface="Montserrat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096725" y="8753637"/>
            <a:ext cx="5985176" cy="683187"/>
          </a:xfrm>
          <a:custGeom>
            <a:avLst/>
            <a:gdLst/>
            <a:ahLst/>
            <a:cxnLst/>
            <a:rect l="l" t="t" r="r" b="b"/>
            <a:pathLst>
              <a:path w="5985176" h="683187">
                <a:moveTo>
                  <a:pt x="0" y="0"/>
                </a:moveTo>
                <a:lnTo>
                  <a:pt x="5985175" y="0"/>
                </a:lnTo>
                <a:lnTo>
                  <a:pt x="5985175" y="683187"/>
                </a:lnTo>
                <a:lnTo>
                  <a:pt x="0" y="683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51" r="-20555" b="-17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9" name="Freeform 9"/>
          <p:cNvSpPr/>
          <p:nvPr/>
        </p:nvSpPr>
        <p:spPr>
          <a:xfrm>
            <a:off x="737389" y="3446421"/>
            <a:ext cx="1023547" cy="2893420"/>
          </a:xfrm>
          <a:custGeom>
            <a:avLst/>
            <a:gdLst/>
            <a:ahLst/>
            <a:cxnLst/>
            <a:rect l="l" t="t" r="r" b="b"/>
            <a:pathLst>
              <a:path w="1023547" h="2893420">
                <a:moveTo>
                  <a:pt x="0" y="0"/>
                </a:moveTo>
                <a:lnTo>
                  <a:pt x="1023548" y="0"/>
                </a:lnTo>
                <a:lnTo>
                  <a:pt x="1023548" y="2893421"/>
                </a:lnTo>
                <a:lnTo>
                  <a:pt x="0" y="2893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0057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723" y="120257"/>
            <a:ext cx="17968313" cy="10009280"/>
          </a:xfrm>
          <a:prstGeom prst="rect">
            <a:avLst/>
          </a:prstGeom>
          <a:solidFill>
            <a:srgbClr val="47BFED"/>
          </a:solid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453224" y="8753637"/>
            <a:ext cx="623531" cy="684382"/>
          </a:xfrm>
          <a:custGeom>
            <a:avLst/>
            <a:gdLst/>
            <a:ahLst/>
            <a:cxnLst/>
            <a:rect l="l" t="t" r="r" b="b"/>
            <a:pathLst>
              <a:path w="623531" h="684382">
                <a:moveTo>
                  <a:pt x="0" y="0"/>
                </a:moveTo>
                <a:lnTo>
                  <a:pt x="623532" y="0"/>
                </a:lnTo>
                <a:lnTo>
                  <a:pt x="623532" y="684382"/>
                </a:lnTo>
                <a:lnTo>
                  <a:pt x="0" y="68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60391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1981200" y="2194700"/>
            <a:ext cx="15314777" cy="2698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000" b="1" u="none" strike="noStrike" dirty="0">
                <a:solidFill>
                  <a:schemeClr val="bg1"/>
                </a:solidFill>
              </a:rPr>
              <a:t>Preparación del tapiz: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s-MX" sz="3000" b="1" u="none" strike="noStrike" dirty="0">
                <a:solidFill>
                  <a:schemeClr val="bg1"/>
                </a:solidFill>
              </a:rPr>
              <a:t>Coloca el tapiz en el suelo y fíjalo con cinta adhesiva para que no se mueva.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s-MX" sz="3000" b="1" u="none" strike="noStrike" dirty="0">
                <a:solidFill>
                  <a:schemeClr val="bg1"/>
                </a:solidFill>
              </a:rPr>
              <a:t>Decora el tapiz con colores llamativos y dibujos de plantas y herramientas de jardinería para que se vea atractivo y temático.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667000" y="770835"/>
            <a:ext cx="3660444" cy="1262091"/>
            <a:chOff x="0" y="0"/>
            <a:chExt cx="1259094" cy="4341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9094" cy="434125"/>
            </a:xfrm>
            <a:custGeom>
              <a:avLst/>
              <a:gdLst/>
              <a:ahLst/>
              <a:cxnLst/>
              <a:rect l="l" t="t" r="r" b="b"/>
              <a:pathLst>
                <a:path w="1259094" h="434125">
                  <a:moveTo>
                    <a:pt x="211502" y="0"/>
                  </a:moveTo>
                  <a:lnTo>
                    <a:pt x="1047592" y="0"/>
                  </a:lnTo>
                  <a:cubicBezTo>
                    <a:pt x="1164401" y="0"/>
                    <a:pt x="1259094" y="94693"/>
                    <a:pt x="1259094" y="211502"/>
                  </a:cubicBezTo>
                  <a:lnTo>
                    <a:pt x="1259094" y="222623"/>
                  </a:lnTo>
                  <a:cubicBezTo>
                    <a:pt x="1259094" y="339432"/>
                    <a:pt x="1164401" y="434125"/>
                    <a:pt x="1047592" y="434125"/>
                  </a:cubicBezTo>
                  <a:lnTo>
                    <a:pt x="211502" y="434125"/>
                  </a:lnTo>
                  <a:cubicBezTo>
                    <a:pt x="94693" y="434125"/>
                    <a:pt x="0" y="339432"/>
                    <a:pt x="0" y="222623"/>
                  </a:cubicBezTo>
                  <a:lnTo>
                    <a:pt x="0" y="211502"/>
                  </a:lnTo>
                  <a:cubicBezTo>
                    <a:pt x="0" y="94693"/>
                    <a:pt x="94693" y="0"/>
                    <a:pt x="2115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259094" cy="5103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dirty="0" err="1">
                  <a:solidFill>
                    <a:srgbClr val="424141"/>
                  </a:solidFill>
                  <a:latin typeface="Montserrat Bold"/>
                </a:rPr>
                <a:t>Actividad</a:t>
              </a:r>
              <a:endParaRPr lang="en-US" sz="4400" dirty="0">
                <a:solidFill>
                  <a:srgbClr val="424141"/>
                </a:solidFill>
                <a:latin typeface="Montserrat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096725" y="8753637"/>
            <a:ext cx="5985176" cy="683187"/>
          </a:xfrm>
          <a:custGeom>
            <a:avLst/>
            <a:gdLst/>
            <a:ahLst/>
            <a:cxnLst/>
            <a:rect l="l" t="t" r="r" b="b"/>
            <a:pathLst>
              <a:path w="5985176" h="683187">
                <a:moveTo>
                  <a:pt x="0" y="0"/>
                </a:moveTo>
                <a:lnTo>
                  <a:pt x="5985175" y="0"/>
                </a:lnTo>
                <a:lnTo>
                  <a:pt x="5985175" y="683187"/>
                </a:lnTo>
                <a:lnTo>
                  <a:pt x="0" y="683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51" r="-20555" b="-17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9" name="Freeform 9"/>
          <p:cNvSpPr/>
          <p:nvPr/>
        </p:nvSpPr>
        <p:spPr>
          <a:xfrm>
            <a:off x="737389" y="3446421"/>
            <a:ext cx="1023547" cy="2893420"/>
          </a:xfrm>
          <a:custGeom>
            <a:avLst/>
            <a:gdLst/>
            <a:ahLst/>
            <a:cxnLst/>
            <a:rect l="l" t="t" r="r" b="b"/>
            <a:pathLst>
              <a:path w="1023547" h="2893420">
                <a:moveTo>
                  <a:pt x="0" y="0"/>
                </a:moveTo>
                <a:lnTo>
                  <a:pt x="1023548" y="0"/>
                </a:lnTo>
                <a:lnTo>
                  <a:pt x="1023548" y="2893421"/>
                </a:lnTo>
                <a:lnTo>
                  <a:pt x="0" y="2893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AC9BCB6C-84DA-2506-B045-655647C73961}"/>
              </a:ext>
            </a:extLst>
          </p:cNvPr>
          <p:cNvSpPr txBox="1"/>
          <p:nvPr/>
        </p:nvSpPr>
        <p:spPr>
          <a:xfrm>
            <a:off x="1981200" y="5272110"/>
            <a:ext cx="15314777" cy="3390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000" b="1" u="none" strike="noStrike" dirty="0">
                <a:solidFill>
                  <a:schemeClr val="bg1"/>
                </a:solidFill>
              </a:rPr>
              <a:t>Desafío del cuidado de las plantas: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s-MX" sz="3000" b="1" u="none" strike="noStrike" dirty="0">
                <a:solidFill>
                  <a:schemeClr val="bg1"/>
                </a:solidFill>
              </a:rPr>
              <a:t>Marca diferentes ubicaciones en el tapiz que representen distintas etapas del cuidado de las plantas, como sembrar, regar, fertilizar, podar, etc.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s-MX" sz="3000" b="1" u="none" strike="noStrike" dirty="0">
                <a:solidFill>
                  <a:schemeClr val="bg1"/>
                </a:solidFill>
              </a:rPr>
              <a:t>En cada ubicación, coloca imágenes o pegatinas que representen las acciones correspondientes al cuidado de las plantas.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723" y="120257"/>
            <a:ext cx="17968313" cy="10009280"/>
          </a:xfrm>
          <a:prstGeom prst="rect">
            <a:avLst/>
          </a:prstGeom>
          <a:solidFill>
            <a:srgbClr val="47BFED"/>
          </a:solid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453224" y="8753637"/>
            <a:ext cx="623531" cy="684382"/>
          </a:xfrm>
          <a:custGeom>
            <a:avLst/>
            <a:gdLst/>
            <a:ahLst/>
            <a:cxnLst/>
            <a:rect l="l" t="t" r="r" b="b"/>
            <a:pathLst>
              <a:path w="623531" h="684382">
                <a:moveTo>
                  <a:pt x="0" y="0"/>
                </a:moveTo>
                <a:lnTo>
                  <a:pt x="623532" y="0"/>
                </a:lnTo>
                <a:lnTo>
                  <a:pt x="623532" y="684382"/>
                </a:lnTo>
                <a:lnTo>
                  <a:pt x="0" y="68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60391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2235834" y="1726952"/>
            <a:ext cx="15314777" cy="3390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000" b="1" u="none" strike="noStrike" dirty="0">
                <a:solidFill>
                  <a:schemeClr val="bg1"/>
                </a:solidFill>
              </a:rPr>
              <a:t>Programación de </a:t>
            </a:r>
            <a:r>
              <a:rPr lang="es-MX" sz="3000" b="1" u="none" strike="noStrike" dirty="0" err="1">
                <a:solidFill>
                  <a:schemeClr val="bg1"/>
                </a:solidFill>
              </a:rPr>
              <a:t>robotita</a:t>
            </a:r>
            <a:r>
              <a:rPr lang="es-MX" sz="3000" b="1" u="none" strike="noStrike" dirty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s-MX" sz="3000" b="1" u="none" strike="noStrike" dirty="0">
                <a:solidFill>
                  <a:schemeClr val="bg1"/>
                </a:solidFill>
              </a:rPr>
              <a:t>Programa al </a:t>
            </a:r>
            <a:r>
              <a:rPr lang="es-MX" sz="3000" b="1" u="none" strike="noStrike" dirty="0" err="1">
                <a:solidFill>
                  <a:schemeClr val="bg1"/>
                </a:solidFill>
              </a:rPr>
              <a:t>robotita</a:t>
            </a:r>
            <a:r>
              <a:rPr lang="es-MX" sz="3000" b="1" u="none" strike="noStrike" dirty="0">
                <a:solidFill>
                  <a:schemeClr val="bg1"/>
                </a:solidFill>
              </a:rPr>
              <a:t> para que siga una secuencia específica de acciones relacionadas con el cuidado de las plantas.</a:t>
            </a:r>
          </a:p>
          <a:p>
            <a:pPr>
              <a:lnSpc>
                <a:spcPct val="150000"/>
              </a:lnSpc>
            </a:pPr>
            <a:r>
              <a:rPr lang="es-MX" sz="3000" b="1" u="none" strike="noStrike" dirty="0">
                <a:solidFill>
                  <a:schemeClr val="bg1"/>
                </a:solidFill>
              </a:rPr>
              <a:t>Por ejemplo, puedes programarla para que se mueva desde la etapa de siembra hasta la etapa de riego, y luego a la etapa de poda.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514600" y="474874"/>
            <a:ext cx="3660444" cy="1262091"/>
            <a:chOff x="0" y="0"/>
            <a:chExt cx="1259094" cy="4341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9094" cy="434125"/>
            </a:xfrm>
            <a:custGeom>
              <a:avLst/>
              <a:gdLst/>
              <a:ahLst/>
              <a:cxnLst/>
              <a:rect l="l" t="t" r="r" b="b"/>
              <a:pathLst>
                <a:path w="1259094" h="434125">
                  <a:moveTo>
                    <a:pt x="211502" y="0"/>
                  </a:moveTo>
                  <a:lnTo>
                    <a:pt x="1047592" y="0"/>
                  </a:lnTo>
                  <a:cubicBezTo>
                    <a:pt x="1164401" y="0"/>
                    <a:pt x="1259094" y="94693"/>
                    <a:pt x="1259094" y="211502"/>
                  </a:cubicBezTo>
                  <a:lnTo>
                    <a:pt x="1259094" y="222623"/>
                  </a:lnTo>
                  <a:cubicBezTo>
                    <a:pt x="1259094" y="339432"/>
                    <a:pt x="1164401" y="434125"/>
                    <a:pt x="1047592" y="434125"/>
                  </a:cubicBezTo>
                  <a:lnTo>
                    <a:pt x="211502" y="434125"/>
                  </a:lnTo>
                  <a:cubicBezTo>
                    <a:pt x="94693" y="434125"/>
                    <a:pt x="0" y="339432"/>
                    <a:pt x="0" y="222623"/>
                  </a:cubicBezTo>
                  <a:lnTo>
                    <a:pt x="0" y="211502"/>
                  </a:lnTo>
                  <a:cubicBezTo>
                    <a:pt x="0" y="94693"/>
                    <a:pt x="94693" y="0"/>
                    <a:pt x="2115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259094" cy="5103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dirty="0" err="1">
                  <a:solidFill>
                    <a:srgbClr val="424141"/>
                  </a:solidFill>
                  <a:latin typeface="Montserrat Bold"/>
                </a:rPr>
                <a:t>Actividad</a:t>
              </a:r>
              <a:endParaRPr lang="en-US" sz="4400" dirty="0">
                <a:solidFill>
                  <a:srgbClr val="424141"/>
                </a:solidFill>
                <a:latin typeface="Montserrat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096725" y="8753637"/>
            <a:ext cx="5985176" cy="683187"/>
          </a:xfrm>
          <a:custGeom>
            <a:avLst/>
            <a:gdLst/>
            <a:ahLst/>
            <a:cxnLst/>
            <a:rect l="l" t="t" r="r" b="b"/>
            <a:pathLst>
              <a:path w="5985176" h="683187">
                <a:moveTo>
                  <a:pt x="0" y="0"/>
                </a:moveTo>
                <a:lnTo>
                  <a:pt x="5985175" y="0"/>
                </a:lnTo>
                <a:lnTo>
                  <a:pt x="5985175" y="683187"/>
                </a:lnTo>
                <a:lnTo>
                  <a:pt x="0" y="683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51" r="-20555" b="-17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9" name="Freeform 9"/>
          <p:cNvSpPr/>
          <p:nvPr/>
        </p:nvSpPr>
        <p:spPr>
          <a:xfrm>
            <a:off x="737389" y="3446421"/>
            <a:ext cx="1023547" cy="2893420"/>
          </a:xfrm>
          <a:custGeom>
            <a:avLst/>
            <a:gdLst/>
            <a:ahLst/>
            <a:cxnLst/>
            <a:rect l="l" t="t" r="r" b="b"/>
            <a:pathLst>
              <a:path w="1023547" h="2893420">
                <a:moveTo>
                  <a:pt x="0" y="0"/>
                </a:moveTo>
                <a:lnTo>
                  <a:pt x="1023548" y="0"/>
                </a:lnTo>
                <a:lnTo>
                  <a:pt x="1023548" y="2893421"/>
                </a:lnTo>
                <a:lnTo>
                  <a:pt x="0" y="2893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AC9BCB6C-84DA-2506-B045-655647C73961}"/>
              </a:ext>
            </a:extLst>
          </p:cNvPr>
          <p:cNvSpPr txBox="1"/>
          <p:nvPr/>
        </p:nvSpPr>
        <p:spPr>
          <a:xfrm>
            <a:off x="2213532" y="5565170"/>
            <a:ext cx="15314777" cy="2698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000" b="1" u="none" strike="noStrike" dirty="0">
                <a:solidFill>
                  <a:schemeClr val="bg1"/>
                </a:solidFill>
              </a:rPr>
              <a:t>Actividad interactiva: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s-MX" sz="3000" b="1" u="none" strike="noStrike" dirty="0">
                <a:solidFill>
                  <a:schemeClr val="bg1"/>
                </a:solidFill>
              </a:rPr>
              <a:t>Utiliza </a:t>
            </a:r>
            <a:r>
              <a:rPr lang="es-MX" sz="3000" b="1" u="none" strike="noStrike" dirty="0" err="1">
                <a:solidFill>
                  <a:schemeClr val="bg1"/>
                </a:solidFill>
              </a:rPr>
              <a:t>robotita</a:t>
            </a:r>
            <a:r>
              <a:rPr lang="es-MX" sz="3000" b="1" u="none" strike="noStrike" dirty="0">
                <a:solidFill>
                  <a:schemeClr val="bg1"/>
                </a:solidFill>
              </a:rPr>
              <a:t> para recorrer el tapiz siguiendo la secuencia de cuidado de las plantas.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s-MX" sz="3000" b="1" u="none" strike="noStrike" dirty="0">
                <a:solidFill>
                  <a:schemeClr val="bg1"/>
                </a:solidFill>
              </a:rPr>
              <a:t>A medida que ella se mueve a cada ubicación explica la importancia de esa acción en el crecimiento y bienestar de las plantas.</a:t>
            </a:r>
          </a:p>
        </p:txBody>
      </p:sp>
    </p:spTree>
    <p:extLst>
      <p:ext uri="{BB962C8B-B14F-4D97-AF65-F5344CB8AC3E}">
        <p14:creationId xmlns:p14="http://schemas.microsoft.com/office/powerpoint/2010/main" val="3833534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723" y="9705287"/>
            <a:ext cx="17968313" cy="424250"/>
          </a:xfrm>
          <a:prstGeom prst="rect">
            <a:avLst/>
          </a:prstGeom>
          <a:solidFill>
            <a:srgbClr val="A1E045"/>
          </a:solid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4876475" y="2402145"/>
            <a:ext cx="4551086" cy="5161288"/>
          </a:xfrm>
          <a:custGeom>
            <a:avLst/>
            <a:gdLst/>
            <a:ahLst/>
            <a:cxnLst/>
            <a:rect l="l" t="t" r="r" b="b"/>
            <a:pathLst>
              <a:path w="4551086" h="5161288">
                <a:moveTo>
                  <a:pt x="0" y="0"/>
                </a:moveTo>
                <a:lnTo>
                  <a:pt x="4551087" y="0"/>
                </a:lnTo>
                <a:lnTo>
                  <a:pt x="4551087" y="5161288"/>
                </a:lnTo>
                <a:lnTo>
                  <a:pt x="0" y="5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0492068" y="2347032"/>
            <a:ext cx="4348159" cy="5216401"/>
          </a:xfrm>
          <a:custGeom>
            <a:avLst/>
            <a:gdLst/>
            <a:ahLst/>
            <a:cxnLst/>
            <a:rect l="l" t="t" r="r" b="b"/>
            <a:pathLst>
              <a:path w="4348159" h="5216401">
                <a:moveTo>
                  <a:pt x="0" y="0"/>
                </a:moveTo>
                <a:lnTo>
                  <a:pt x="4348158" y="0"/>
                </a:lnTo>
                <a:lnTo>
                  <a:pt x="4348158" y="5216401"/>
                </a:lnTo>
                <a:lnTo>
                  <a:pt x="0" y="52164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453224" y="8753637"/>
            <a:ext cx="6653671" cy="684382"/>
          </a:xfrm>
          <a:custGeom>
            <a:avLst/>
            <a:gdLst/>
            <a:ahLst/>
            <a:cxnLst/>
            <a:rect l="l" t="t" r="r" b="b"/>
            <a:pathLst>
              <a:path w="6653671" h="684382">
                <a:moveTo>
                  <a:pt x="0" y="0"/>
                </a:moveTo>
                <a:lnTo>
                  <a:pt x="6653671" y="0"/>
                </a:lnTo>
                <a:lnTo>
                  <a:pt x="6653671" y="684382"/>
                </a:lnTo>
                <a:lnTo>
                  <a:pt x="0" y="684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811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809076" y="2626897"/>
            <a:ext cx="1392960" cy="3937696"/>
          </a:xfrm>
          <a:custGeom>
            <a:avLst/>
            <a:gdLst/>
            <a:ahLst/>
            <a:cxnLst/>
            <a:rect l="l" t="t" r="r" b="b"/>
            <a:pathLst>
              <a:path w="1392960" h="3937696">
                <a:moveTo>
                  <a:pt x="0" y="0"/>
                </a:moveTo>
                <a:lnTo>
                  <a:pt x="1392960" y="0"/>
                </a:lnTo>
                <a:lnTo>
                  <a:pt x="1392960" y="3937696"/>
                </a:lnTo>
                <a:lnTo>
                  <a:pt x="0" y="3937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TextBox 7"/>
          <p:cNvSpPr txBox="1"/>
          <p:nvPr/>
        </p:nvSpPr>
        <p:spPr>
          <a:xfrm>
            <a:off x="0" y="171450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49804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830438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24706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489</Words>
  <Application>Microsoft Office PowerPoint</Application>
  <PresentationFormat>Personalizado</PresentationFormat>
  <Paragraphs>47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Montserrat</vt:lpstr>
      <vt:lpstr>Google Sans</vt:lpstr>
      <vt:lpstr>Calibri</vt:lpstr>
      <vt:lpstr>Arial</vt:lpstr>
      <vt:lpstr>Montserrat Semi-Bold Italics</vt:lpstr>
      <vt:lpstr>Aptos</vt:lpstr>
      <vt:lpstr>Montserrat Bold</vt:lpstr>
      <vt:lpstr>Montserrat Semi-Bold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Presentaciones</dc:title>
  <dc:creator>Liliana</dc:creator>
  <cp:lastModifiedBy>Liliana Ocampo</cp:lastModifiedBy>
  <cp:revision>12</cp:revision>
  <dcterms:created xsi:type="dcterms:W3CDTF">2006-08-16T00:00:00Z</dcterms:created>
  <dcterms:modified xsi:type="dcterms:W3CDTF">2024-05-22T23:05:44Z</dcterms:modified>
  <dc:identifier>DAF-AsCksoI</dc:identifier>
</cp:coreProperties>
</file>