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7" r:id="rId1"/>
  </p:sldMasterIdLst>
  <p:notesMasterIdLst>
    <p:notesMasterId r:id="rId34"/>
  </p:notesMasterIdLst>
  <p:sldIdLst>
    <p:sldId id="297" r:id="rId2"/>
    <p:sldId id="298" r:id="rId3"/>
    <p:sldId id="391" r:id="rId4"/>
    <p:sldId id="400" r:id="rId5"/>
    <p:sldId id="336" r:id="rId6"/>
    <p:sldId id="389" r:id="rId7"/>
    <p:sldId id="393" r:id="rId8"/>
    <p:sldId id="394" r:id="rId9"/>
    <p:sldId id="395" r:id="rId10"/>
    <p:sldId id="388" r:id="rId11"/>
    <p:sldId id="397" r:id="rId12"/>
    <p:sldId id="398" r:id="rId13"/>
    <p:sldId id="396" r:id="rId14"/>
    <p:sldId id="399" r:id="rId15"/>
    <p:sldId id="402" r:id="rId16"/>
    <p:sldId id="403" r:id="rId17"/>
    <p:sldId id="401" r:id="rId18"/>
    <p:sldId id="404" r:id="rId19"/>
    <p:sldId id="405" r:id="rId20"/>
    <p:sldId id="415" r:id="rId21"/>
    <p:sldId id="407" r:id="rId22"/>
    <p:sldId id="408" r:id="rId23"/>
    <p:sldId id="414" r:id="rId24"/>
    <p:sldId id="409" r:id="rId25"/>
    <p:sldId id="410" r:id="rId26"/>
    <p:sldId id="411" r:id="rId27"/>
    <p:sldId id="412" r:id="rId28"/>
    <p:sldId id="417" r:id="rId29"/>
    <p:sldId id="416" r:id="rId30"/>
    <p:sldId id="406" r:id="rId31"/>
    <p:sldId id="360" r:id="rId32"/>
    <p:sldId id="322" r:id="rId33"/>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osDom2" initials="H" lastIdx="4" clrIdx="0">
    <p:extLst>
      <p:ext uri="{19B8F6BF-5375-455C-9EA6-DF929625EA0E}">
        <p15:presenceInfo xmlns:p15="http://schemas.microsoft.com/office/powerpoint/2012/main" userId="HosDom2"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DFD7"/>
    <a:srgbClr val="D7EECD"/>
    <a:srgbClr val="ECF7E7"/>
    <a:srgbClr val="4D4D4D"/>
    <a:srgbClr val="333333"/>
    <a:srgbClr val="4DAA33"/>
    <a:srgbClr val="7FD13B"/>
    <a:srgbClr val="2929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77F627C-A79C-4CEA-9F43-E7185F252452}">
  <a:tblStyle styleId="{277F627C-A79C-4CEA-9F43-E7185F252452}"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DA45F09D-0C3F-4549-A737-6A49AB54CD03}"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434" autoAdjust="0"/>
  </p:normalViewPr>
  <p:slideViewPr>
    <p:cSldViewPr snapToGrid="0">
      <p:cViewPr varScale="1">
        <p:scale>
          <a:sx n="69" d="100"/>
          <a:sy n="69" d="100"/>
        </p:scale>
        <p:origin x="739" y="91"/>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55C0EAB-1085-4B52-9E5B-690CEB7B074E}"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s-AR"/>
        </a:p>
      </dgm:t>
    </dgm:pt>
    <dgm:pt modelId="{EEDD1FAA-4540-4EB0-837E-B7B8E846D282}">
      <dgm:prSet phldrT="[Texto]"/>
      <dgm:spPr/>
      <dgm:t>
        <a:bodyPr/>
        <a:lstStyle/>
        <a:p>
          <a:r>
            <a:rPr lang="es-AR" dirty="0" smtClean="0"/>
            <a:t>PROPUESTA DE TRABAJO INICIAL</a:t>
          </a:r>
          <a:endParaRPr lang="es-AR" dirty="0"/>
        </a:p>
      </dgm:t>
    </dgm:pt>
    <dgm:pt modelId="{7AA82BD3-543A-4A96-9DE9-9414A0434920}" type="parTrans" cxnId="{7B1514B4-2214-4790-92EF-509E16F53C77}">
      <dgm:prSet/>
      <dgm:spPr/>
      <dgm:t>
        <a:bodyPr/>
        <a:lstStyle/>
        <a:p>
          <a:endParaRPr lang="es-AR"/>
        </a:p>
      </dgm:t>
    </dgm:pt>
    <dgm:pt modelId="{8487FAA1-4BE3-4C7A-9B9C-E5B14BD4A75F}" type="sibTrans" cxnId="{7B1514B4-2214-4790-92EF-509E16F53C77}">
      <dgm:prSet/>
      <dgm:spPr/>
      <dgm:t>
        <a:bodyPr/>
        <a:lstStyle/>
        <a:p>
          <a:endParaRPr lang="es-AR"/>
        </a:p>
      </dgm:t>
    </dgm:pt>
    <dgm:pt modelId="{7D8D12B0-9D5A-4A07-91DE-82E0FF6D1936}">
      <dgm:prSet phldrT="[Texto]"/>
      <dgm:spPr/>
      <dgm:t>
        <a:bodyPr/>
        <a:lstStyle/>
        <a:p>
          <a:r>
            <a:rPr lang="es-AR" dirty="0" smtClean="0"/>
            <a:t>CONTEXTO DE ATENCIÓN EDUCATIVA </a:t>
          </a:r>
          <a:endParaRPr lang="es-AR" dirty="0"/>
        </a:p>
      </dgm:t>
    </dgm:pt>
    <dgm:pt modelId="{EB3FC08B-800D-4072-9E33-42D5EA529AB0}" type="parTrans" cxnId="{31331B8F-77BF-449B-BC94-7F5E76E96B9C}">
      <dgm:prSet/>
      <dgm:spPr/>
      <dgm:t>
        <a:bodyPr/>
        <a:lstStyle/>
        <a:p>
          <a:endParaRPr lang="es-AR"/>
        </a:p>
      </dgm:t>
    </dgm:pt>
    <dgm:pt modelId="{497509B0-5FCD-4B41-9FA0-160D9ECBEE09}" type="sibTrans" cxnId="{31331B8F-77BF-449B-BC94-7F5E76E96B9C}">
      <dgm:prSet/>
      <dgm:spPr/>
      <dgm:t>
        <a:bodyPr/>
        <a:lstStyle/>
        <a:p>
          <a:endParaRPr lang="es-AR"/>
        </a:p>
      </dgm:t>
    </dgm:pt>
    <dgm:pt modelId="{8BEC0CC3-BB84-4FEC-B2C1-8A205208DE0E}">
      <dgm:prSet phldrT="[Texto]"/>
      <dgm:spPr/>
      <dgm:t>
        <a:bodyPr/>
        <a:lstStyle/>
        <a:p>
          <a:r>
            <a:rPr lang="es-AR" dirty="0" smtClean="0"/>
            <a:t>TIEMPO PROBABLE DE REPOSO </a:t>
          </a:r>
          <a:endParaRPr lang="es-AR" dirty="0"/>
        </a:p>
      </dgm:t>
    </dgm:pt>
    <dgm:pt modelId="{9512E797-1332-4133-914B-BEA7F6201E83}" type="parTrans" cxnId="{BE7C12BC-2701-4C50-8752-F074796DBE9D}">
      <dgm:prSet/>
      <dgm:spPr/>
      <dgm:t>
        <a:bodyPr/>
        <a:lstStyle/>
        <a:p>
          <a:endParaRPr lang="es-AR"/>
        </a:p>
      </dgm:t>
    </dgm:pt>
    <dgm:pt modelId="{FABBCB59-41A4-413D-8690-46795D5A4833}" type="sibTrans" cxnId="{BE7C12BC-2701-4C50-8752-F074796DBE9D}">
      <dgm:prSet/>
      <dgm:spPr/>
      <dgm:t>
        <a:bodyPr/>
        <a:lstStyle/>
        <a:p>
          <a:endParaRPr lang="es-AR"/>
        </a:p>
      </dgm:t>
    </dgm:pt>
    <dgm:pt modelId="{0B10D5E3-E925-4ECF-A013-E42D9F082A60}">
      <dgm:prSet phldrT="[Texto]"/>
      <dgm:spPr/>
      <dgm:t>
        <a:bodyPr/>
        <a:lstStyle/>
        <a:p>
          <a:r>
            <a:rPr lang="es-AR" dirty="0" smtClean="0"/>
            <a:t>DIAGNÓSTICO </a:t>
          </a:r>
          <a:endParaRPr lang="es-AR" dirty="0"/>
        </a:p>
      </dgm:t>
    </dgm:pt>
    <dgm:pt modelId="{8B407D45-AD89-49A2-B75E-BE0DC7B4E765}" type="parTrans" cxnId="{941C8311-DDD3-4FCA-8C3E-AE27B46EE464}">
      <dgm:prSet/>
      <dgm:spPr/>
      <dgm:t>
        <a:bodyPr/>
        <a:lstStyle/>
        <a:p>
          <a:endParaRPr lang="es-AR"/>
        </a:p>
      </dgm:t>
    </dgm:pt>
    <dgm:pt modelId="{FA0543BD-90A8-4D84-8231-C49EFD94F137}" type="sibTrans" cxnId="{941C8311-DDD3-4FCA-8C3E-AE27B46EE464}">
      <dgm:prSet/>
      <dgm:spPr/>
      <dgm:t>
        <a:bodyPr/>
        <a:lstStyle/>
        <a:p>
          <a:endParaRPr lang="es-AR"/>
        </a:p>
      </dgm:t>
    </dgm:pt>
    <dgm:pt modelId="{E30FFA76-5674-4876-91CE-D9A7BC209B77}">
      <dgm:prSet phldrT="[Texto]"/>
      <dgm:spPr/>
      <dgm:t>
        <a:bodyPr/>
        <a:lstStyle/>
        <a:p>
          <a:r>
            <a:rPr lang="es-AR" dirty="0" smtClean="0"/>
            <a:t>TRAYECTORIA </a:t>
          </a:r>
          <a:endParaRPr lang="es-AR" dirty="0"/>
        </a:p>
      </dgm:t>
    </dgm:pt>
    <dgm:pt modelId="{A2E0638A-8841-4E6E-827F-2D668B5B128C}" type="parTrans" cxnId="{93D528A8-A361-4994-8551-EF2D47C76C21}">
      <dgm:prSet/>
      <dgm:spPr/>
      <dgm:t>
        <a:bodyPr/>
        <a:lstStyle/>
        <a:p>
          <a:endParaRPr lang="es-AR"/>
        </a:p>
      </dgm:t>
    </dgm:pt>
    <dgm:pt modelId="{7A79DF15-15F0-4E68-85D1-C538CABAB80B}" type="sibTrans" cxnId="{93D528A8-A361-4994-8551-EF2D47C76C21}">
      <dgm:prSet/>
      <dgm:spPr/>
      <dgm:t>
        <a:bodyPr/>
        <a:lstStyle/>
        <a:p>
          <a:endParaRPr lang="es-AR"/>
        </a:p>
      </dgm:t>
    </dgm:pt>
    <dgm:pt modelId="{4E226826-623F-42A0-AC8A-0909AF0D99AE}" type="pres">
      <dgm:prSet presAssocID="{F55C0EAB-1085-4B52-9E5B-690CEB7B074E}" presName="diagram" presStyleCnt="0">
        <dgm:presLayoutVars>
          <dgm:chMax val="1"/>
          <dgm:dir/>
          <dgm:animLvl val="ctr"/>
          <dgm:resizeHandles val="exact"/>
        </dgm:presLayoutVars>
      </dgm:prSet>
      <dgm:spPr/>
      <dgm:t>
        <a:bodyPr/>
        <a:lstStyle/>
        <a:p>
          <a:endParaRPr lang="es-AR"/>
        </a:p>
      </dgm:t>
    </dgm:pt>
    <dgm:pt modelId="{E98D2EA4-BE05-4F08-B8BE-1910F6294009}" type="pres">
      <dgm:prSet presAssocID="{F55C0EAB-1085-4B52-9E5B-690CEB7B074E}" presName="matrix" presStyleCnt="0"/>
      <dgm:spPr/>
    </dgm:pt>
    <dgm:pt modelId="{CD1CD8AA-EF55-473B-A4CD-7D5B40B3F6FE}" type="pres">
      <dgm:prSet presAssocID="{F55C0EAB-1085-4B52-9E5B-690CEB7B074E}" presName="tile1" presStyleLbl="node1" presStyleIdx="0" presStyleCnt="4" custScaleX="103687" custScaleY="105852"/>
      <dgm:spPr/>
      <dgm:t>
        <a:bodyPr/>
        <a:lstStyle/>
        <a:p>
          <a:endParaRPr lang="es-AR"/>
        </a:p>
      </dgm:t>
    </dgm:pt>
    <dgm:pt modelId="{E81AE627-1114-48D3-BE59-2B24DFD0EE5E}" type="pres">
      <dgm:prSet presAssocID="{F55C0EAB-1085-4B52-9E5B-690CEB7B074E}" presName="tile1text" presStyleLbl="node1" presStyleIdx="0" presStyleCnt="4">
        <dgm:presLayoutVars>
          <dgm:chMax val="0"/>
          <dgm:chPref val="0"/>
          <dgm:bulletEnabled val="1"/>
        </dgm:presLayoutVars>
      </dgm:prSet>
      <dgm:spPr/>
      <dgm:t>
        <a:bodyPr/>
        <a:lstStyle/>
        <a:p>
          <a:endParaRPr lang="es-AR"/>
        </a:p>
      </dgm:t>
    </dgm:pt>
    <dgm:pt modelId="{70C59B53-3FB4-4AD2-ACA5-CB5233D8FBA6}" type="pres">
      <dgm:prSet presAssocID="{F55C0EAB-1085-4B52-9E5B-690CEB7B074E}" presName="tile2" presStyleLbl="node1" presStyleIdx="1" presStyleCnt="4" custScaleX="101521" custScaleY="122784" custLinFactNeighborX="706" custLinFactNeighborY="8471"/>
      <dgm:spPr/>
      <dgm:t>
        <a:bodyPr/>
        <a:lstStyle/>
        <a:p>
          <a:endParaRPr lang="es-AR"/>
        </a:p>
      </dgm:t>
    </dgm:pt>
    <dgm:pt modelId="{42854B5D-079E-42B6-8724-367EC1988A92}" type="pres">
      <dgm:prSet presAssocID="{F55C0EAB-1085-4B52-9E5B-690CEB7B074E}" presName="tile2text" presStyleLbl="node1" presStyleIdx="1" presStyleCnt="4">
        <dgm:presLayoutVars>
          <dgm:chMax val="0"/>
          <dgm:chPref val="0"/>
          <dgm:bulletEnabled val="1"/>
        </dgm:presLayoutVars>
      </dgm:prSet>
      <dgm:spPr/>
      <dgm:t>
        <a:bodyPr/>
        <a:lstStyle/>
        <a:p>
          <a:endParaRPr lang="es-AR"/>
        </a:p>
      </dgm:t>
    </dgm:pt>
    <dgm:pt modelId="{D7DC38BD-FA5C-4BF5-872D-E8E09B043286}" type="pres">
      <dgm:prSet presAssocID="{F55C0EAB-1085-4B52-9E5B-690CEB7B074E}" presName="tile3" presStyleLbl="node1" presStyleIdx="2" presStyleCnt="4" custScaleX="103024" custScaleY="99993"/>
      <dgm:spPr/>
      <dgm:t>
        <a:bodyPr/>
        <a:lstStyle/>
        <a:p>
          <a:endParaRPr lang="es-AR"/>
        </a:p>
      </dgm:t>
    </dgm:pt>
    <dgm:pt modelId="{D87C2ED5-291A-43AC-8CB6-5347F9CC2F74}" type="pres">
      <dgm:prSet presAssocID="{F55C0EAB-1085-4B52-9E5B-690CEB7B074E}" presName="tile3text" presStyleLbl="node1" presStyleIdx="2" presStyleCnt="4">
        <dgm:presLayoutVars>
          <dgm:chMax val="0"/>
          <dgm:chPref val="0"/>
          <dgm:bulletEnabled val="1"/>
        </dgm:presLayoutVars>
      </dgm:prSet>
      <dgm:spPr/>
      <dgm:t>
        <a:bodyPr/>
        <a:lstStyle/>
        <a:p>
          <a:endParaRPr lang="es-AR"/>
        </a:p>
      </dgm:t>
    </dgm:pt>
    <dgm:pt modelId="{EE265B60-F72B-47A6-9CEA-621C24BEE82D}" type="pres">
      <dgm:prSet presAssocID="{F55C0EAB-1085-4B52-9E5B-690CEB7B074E}" presName="tile4" presStyleLbl="node1" presStyleIdx="3" presStyleCnt="4" custScaleX="101284" custScaleY="100123"/>
      <dgm:spPr/>
      <dgm:t>
        <a:bodyPr/>
        <a:lstStyle/>
        <a:p>
          <a:endParaRPr lang="es-AR"/>
        </a:p>
      </dgm:t>
    </dgm:pt>
    <dgm:pt modelId="{2FFA6E09-3C8E-4484-9BD0-ACAE6827F52D}" type="pres">
      <dgm:prSet presAssocID="{F55C0EAB-1085-4B52-9E5B-690CEB7B074E}" presName="tile4text" presStyleLbl="node1" presStyleIdx="3" presStyleCnt="4">
        <dgm:presLayoutVars>
          <dgm:chMax val="0"/>
          <dgm:chPref val="0"/>
          <dgm:bulletEnabled val="1"/>
        </dgm:presLayoutVars>
      </dgm:prSet>
      <dgm:spPr/>
      <dgm:t>
        <a:bodyPr/>
        <a:lstStyle/>
        <a:p>
          <a:endParaRPr lang="es-AR"/>
        </a:p>
      </dgm:t>
    </dgm:pt>
    <dgm:pt modelId="{9DDDA21D-FBD5-4786-BBCC-B28A56989351}" type="pres">
      <dgm:prSet presAssocID="{F55C0EAB-1085-4B52-9E5B-690CEB7B074E}" presName="centerTile" presStyleLbl="fgShp" presStyleIdx="0" presStyleCnt="1">
        <dgm:presLayoutVars>
          <dgm:chMax val="0"/>
          <dgm:chPref val="0"/>
        </dgm:presLayoutVars>
      </dgm:prSet>
      <dgm:spPr/>
      <dgm:t>
        <a:bodyPr/>
        <a:lstStyle/>
        <a:p>
          <a:endParaRPr lang="es-AR"/>
        </a:p>
      </dgm:t>
    </dgm:pt>
  </dgm:ptLst>
  <dgm:cxnLst>
    <dgm:cxn modelId="{C0D9BB8F-0981-4408-BAC2-5F24FA11220B}" type="presOf" srcId="{8BEC0CC3-BB84-4FEC-B2C1-8A205208DE0E}" destId="{42854B5D-079E-42B6-8724-367EC1988A92}" srcOrd="1" destOrd="0" presId="urn:microsoft.com/office/officeart/2005/8/layout/matrix1"/>
    <dgm:cxn modelId="{78D73A35-64CE-458F-B97E-6F7C0955D1A7}" type="presOf" srcId="{0B10D5E3-E925-4ECF-A013-E42D9F082A60}" destId="{D87C2ED5-291A-43AC-8CB6-5347F9CC2F74}" srcOrd="1" destOrd="0" presId="urn:microsoft.com/office/officeart/2005/8/layout/matrix1"/>
    <dgm:cxn modelId="{D4514088-7669-42CF-9C4B-19FA35C54DD7}" type="presOf" srcId="{8BEC0CC3-BB84-4FEC-B2C1-8A205208DE0E}" destId="{70C59B53-3FB4-4AD2-ACA5-CB5233D8FBA6}" srcOrd="0" destOrd="0" presId="urn:microsoft.com/office/officeart/2005/8/layout/matrix1"/>
    <dgm:cxn modelId="{7B1514B4-2214-4790-92EF-509E16F53C77}" srcId="{F55C0EAB-1085-4B52-9E5B-690CEB7B074E}" destId="{EEDD1FAA-4540-4EB0-837E-B7B8E846D282}" srcOrd="0" destOrd="0" parTransId="{7AA82BD3-543A-4A96-9DE9-9414A0434920}" sibTransId="{8487FAA1-4BE3-4C7A-9B9C-E5B14BD4A75F}"/>
    <dgm:cxn modelId="{941C8311-DDD3-4FCA-8C3E-AE27B46EE464}" srcId="{EEDD1FAA-4540-4EB0-837E-B7B8E846D282}" destId="{0B10D5E3-E925-4ECF-A013-E42D9F082A60}" srcOrd="2" destOrd="0" parTransId="{8B407D45-AD89-49A2-B75E-BE0DC7B4E765}" sibTransId="{FA0543BD-90A8-4D84-8231-C49EFD94F137}"/>
    <dgm:cxn modelId="{F52FA9F0-6E06-49EC-A290-660C5A062959}" type="presOf" srcId="{EEDD1FAA-4540-4EB0-837E-B7B8E846D282}" destId="{9DDDA21D-FBD5-4786-BBCC-B28A56989351}" srcOrd="0" destOrd="0" presId="urn:microsoft.com/office/officeart/2005/8/layout/matrix1"/>
    <dgm:cxn modelId="{93D528A8-A361-4994-8551-EF2D47C76C21}" srcId="{EEDD1FAA-4540-4EB0-837E-B7B8E846D282}" destId="{E30FFA76-5674-4876-91CE-D9A7BC209B77}" srcOrd="3" destOrd="0" parTransId="{A2E0638A-8841-4E6E-827F-2D668B5B128C}" sibTransId="{7A79DF15-15F0-4E68-85D1-C538CABAB80B}"/>
    <dgm:cxn modelId="{6A35B01A-AF78-473F-9835-AE68878D46E0}" type="presOf" srcId="{7D8D12B0-9D5A-4A07-91DE-82E0FF6D1936}" destId="{CD1CD8AA-EF55-473B-A4CD-7D5B40B3F6FE}" srcOrd="0" destOrd="0" presId="urn:microsoft.com/office/officeart/2005/8/layout/matrix1"/>
    <dgm:cxn modelId="{31331B8F-77BF-449B-BC94-7F5E76E96B9C}" srcId="{EEDD1FAA-4540-4EB0-837E-B7B8E846D282}" destId="{7D8D12B0-9D5A-4A07-91DE-82E0FF6D1936}" srcOrd="0" destOrd="0" parTransId="{EB3FC08B-800D-4072-9E33-42D5EA529AB0}" sibTransId="{497509B0-5FCD-4B41-9FA0-160D9ECBEE09}"/>
    <dgm:cxn modelId="{C3136756-8624-43E6-AA2B-5B71A7A8A49D}" type="presOf" srcId="{7D8D12B0-9D5A-4A07-91DE-82E0FF6D1936}" destId="{E81AE627-1114-48D3-BE59-2B24DFD0EE5E}" srcOrd="1" destOrd="0" presId="urn:microsoft.com/office/officeart/2005/8/layout/matrix1"/>
    <dgm:cxn modelId="{BE7C12BC-2701-4C50-8752-F074796DBE9D}" srcId="{EEDD1FAA-4540-4EB0-837E-B7B8E846D282}" destId="{8BEC0CC3-BB84-4FEC-B2C1-8A205208DE0E}" srcOrd="1" destOrd="0" parTransId="{9512E797-1332-4133-914B-BEA7F6201E83}" sibTransId="{FABBCB59-41A4-413D-8690-46795D5A4833}"/>
    <dgm:cxn modelId="{467ED5D4-40CF-497D-99CD-CD99E88CDE12}" type="presOf" srcId="{F55C0EAB-1085-4B52-9E5B-690CEB7B074E}" destId="{4E226826-623F-42A0-AC8A-0909AF0D99AE}" srcOrd="0" destOrd="0" presId="urn:microsoft.com/office/officeart/2005/8/layout/matrix1"/>
    <dgm:cxn modelId="{FB389053-5B60-4D7B-8C1B-AA15E5EC7382}" type="presOf" srcId="{E30FFA76-5674-4876-91CE-D9A7BC209B77}" destId="{EE265B60-F72B-47A6-9CEA-621C24BEE82D}" srcOrd="0" destOrd="0" presId="urn:microsoft.com/office/officeart/2005/8/layout/matrix1"/>
    <dgm:cxn modelId="{AFF9BEAB-323E-4F25-9A29-3030980F6BC4}" type="presOf" srcId="{E30FFA76-5674-4876-91CE-D9A7BC209B77}" destId="{2FFA6E09-3C8E-4484-9BD0-ACAE6827F52D}" srcOrd="1" destOrd="0" presId="urn:microsoft.com/office/officeart/2005/8/layout/matrix1"/>
    <dgm:cxn modelId="{3C736F97-07E0-465D-8A48-C605F9E07757}" type="presOf" srcId="{0B10D5E3-E925-4ECF-A013-E42D9F082A60}" destId="{D7DC38BD-FA5C-4BF5-872D-E8E09B043286}" srcOrd="0" destOrd="0" presId="urn:microsoft.com/office/officeart/2005/8/layout/matrix1"/>
    <dgm:cxn modelId="{C65624E8-8B69-47EE-B99C-AC584B34C05A}" type="presParOf" srcId="{4E226826-623F-42A0-AC8A-0909AF0D99AE}" destId="{E98D2EA4-BE05-4F08-B8BE-1910F6294009}" srcOrd="0" destOrd="0" presId="urn:microsoft.com/office/officeart/2005/8/layout/matrix1"/>
    <dgm:cxn modelId="{FBB0F50D-7299-4C99-A6AC-B38CA4965D00}" type="presParOf" srcId="{E98D2EA4-BE05-4F08-B8BE-1910F6294009}" destId="{CD1CD8AA-EF55-473B-A4CD-7D5B40B3F6FE}" srcOrd="0" destOrd="0" presId="urn:microsoft.com/office/officeart/2005/8/layout/matrix1"/>
    <dgm:cxn modelId="{8A6F916C-E8F5-47FC-8619-ADD78B92F6CA}" type="presParOf" srcId="{E98D2EA4-BE05-4F08-B8BE-1910F6294009}" destId="{E81AE627-1114-48D3-BE59-2B24DFD0EE5E}" srcOrd="1" destOrd="0" presId="urn:microsoft.com/office/officeart/2005/8/layout/matrix1"/>
    <dgm:cxn modelId="{2E5989A6-E3A2-4EFB-AB46-340A2CA17073}" type="presParOf" srcId="{E98D2EA4-BE05-4F08-B8BE-1910F6294009}" destId="{70C59B53-3FB4-4AD2-ACA5-CB5233D8FBA6}" srcOrd="2" destOrd="0" presId="urn:microsoft.com/office/officeart/2005/8/layout/matrix1"/>
    <dgm:cxn modelId="{B1A91777-ED8F-47F0-8E5D-22F0BDCF5D43}" type="presParOf" srcId="{E98D2EA4-BE05-4F08-B8BE-1910F6294009}" destId="{42854B5D-079E-42B6-8724-367EC1988A92}" srcOrd="3" destOrd="0" presId="urn:microsoft.com/office/officeart/2005/8/layout/matrix1"/>
    <dgm:cxn modelId="{C896C5D2-BC61-4509-BD00-013B4E58190F}" type="presParOf" srcId="{E98D2EA4-BE05-4F08-B8BE-1910F6294009}" destId="{D7DC38BD-FA5C-4BF5-872D-E8E09B043286}" srcOrd="4" destOrd="0" presId="urn:microsoft.com/office/officeart/2005/8/layout/matrix1"/>
    <dgm:cxn modelId="{E7634331-2C69-4E67-BFAF-55AD85533844}" type="presParOf" srcId="{E98D2EA4-BE05-4F08-B8BE-1910F6294009}" destId="{D87C2ED5-291A-43AC-8CB6-5347F9CC2F74}" srcOrd="5" destOrd="0" presId="urn:microsoft.com/office/officeart/2005/8/layout/matrix1"/>
    <dgm:cxn modelId="{6C1AE0B3-8A90-4A6E-8839-A9F82577AC0E}" type="presParOf" srcId="{E98D2EA4-BE05-4F08-B8BE-1910F6294009}" destId="{EE265B60-F72B-47A6-9CEA-621C24BEE82D}" srcOrd="6" destOrd="0" presId="urn:microsoft.com/office/officeart/2005/8/layout/matrix1"/>
    <dgm:cxn modelId="{173F7EF0-6B8D-4D52-AFCD-9FA954A30D52}" type="presParOf" srcId="{E98D2EA4-BE05-4F08-B8BE-1910F6294009}" destId="{2FFA6E09-3C8E-4484-9BD0-ACAE6827F52D}" srcOrd="7" destOrd="0" presId="urn:microsoft.com/office/officeart/2005/8/layout/matrix1"/>
    <dgm:cxn modelId="{59945EA0-AD49-49E0-BCCE-08BA8FF6CAF4}" type="presParOf" srcId="{4E226826-623F-42A0-AC8A-0909AF0D99AE}" destId="{9DDDA21D-FBD5-4786-BBCC-B28A56989351}" srcOrd="1" destOrd="0" presId="urn:microsoft.com/office/officeart/2005/8/layout/matrix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4461B43-8AE9-4937-82BF-09EFB76980FC}" type="doc">
      <dgm:prSet loTypeId="urn:microsoft.com/office/officeart/2005/8/layout/vList2" loCatId="list" qsTypeId="urn:microsoft.com/office/officeart/2005/8/quickstyle/simple1" qsCatId="simple" csTypeId="urn:microsoft.com/office/officeart/2005/8/colors/accent1_4" csCatId="accent1" phldr="1"/>
      <dgm:spPr/>
      <dgm:t>
        <a:bodyPr/>
        <a:lstStyle/>
        <a:p>
          <a:endParaRPr lang="es-AR"/>
        </a:p>
      </dgm:t>
    </dgm:pt>
    <dgm:pt modelId="{7B085B2F-6BC3-4043-8A8C-C402FC997BEC}">
      <dgm:prSet custT="1"/>
      <dgm:spPr>
        <a:solidFill>
          <a:schemeClr val="accent4">
            <a:lumMod val="20000"/>
            <a:lumOff val="80000"/>
          </a:schemeClr>
        </a:solidFill>
      </dgm:spPr>
      <dgm:t>
        <a:bodyPr/>
        <a:lstStyle/>
        <a:p>
          <a:pPr rtl="0"/>
          <a:r>
            <a:rPr lang="es-AR" sz="1200" b="0" i="0" dirty="0" smtClean="0"/>
            <a:t>¿Hay que darle participación a la escuela de origen?</a:t>
          </a:r>
          <a:endParaRPr lang="es-AR" sz="1200" dirty="0"/>
        </a:p>
      </dgm:t>
    </dgm:pt>
    <dgm:pt modelId="{9CC451F2-05CD-4E1B-B5E0-BA95D7170D30}" type="parTrans" cxnId="{73C27323-A4E8-4D9E-83E2-9FBBF19CF8A3}">
      <dgm:prSet/>
      <dgm:spPr/>
      <dgm:t>
        <a:bodyPr/>
        <a:lstStyle/>
        <a:p>
          <a:endParaRPr lang="es-AR"/>
        </a:p>
      </dgm:t>
    </dgm:pt>
    <dgm:pt modelId="{0376ABFC-F014-40F5-823D-7D6E771A378C}" type="sibTrans" cxnId="{73C27323-A4E8-4D9E-83E2-9FBBF19CF8A3}">
      <dgm:prSet/>
      <dgm:spPr/>
      <dgm:t>
        <a:bodyPr/>
        <a:lstStyle/>
        <a:p>
          <a:endParaRPr lang="es-AR"/>
        </a:p>
      </dgm:t>
    </dgm:pt>
    <dgm:pt modelId="{52872949-0F48-4938-AE3D-F6D63F5E0D2A}">
      <dgm:prSet custT="1"/>
      <dgm:spPr>
        <a:solidFill>
          <a:schemeClr val="tx2">
            <a:lumMod val="20000"/>
            <a:lumOff val="80000"/>
          </a:schemeClr>
        </a:solidFill>
      </dgm:spPr>
      <dgm:t>
        <a:bodyPr/>
        <a:lstStyle/>
        <a:p>
          <a:pPr algn="ctr" rtl="0"/>
          <a:r>
            <a:rPr lang="es-AR" sz="1050" b="1" i="0" dirty="0" smtClean="0"/>
            <a:t>¿Quién define la propuesta de trabajo?</a:t>
          </a:r>
          <a:endParaRPr lang="es-AR" sz="1050" b="1" dirty="0"/>
        </a:p>
      </dgm:t>
    </dgm:pt>
    <dgm:pt modelId="{09024483-D51E-4BE8-B60C-6E78068B04A1}" type="parTrans" cxnId="{7B7C0D13-D42D-40BA-BC83-4EB7BF04D913}">
      <dgm:prSet/>
      <dgm:spPr/>
      <dgm:t>
        <a:bodyPr/>
        <a:lstStyle/>
        <a:p>
          <a:endParaRPr lang="es-AR"/>
        </a:p>
      </dgm:t>
    </dgm:pt>
    <dgm:pt modelId="{42A8003F-523F-49D5-94DC-663F218D004F}" type="sibTrans" cxnId="{7B7C0D13-D42D-40BA-BC83-4EB7BF04D913}">
      <dgm:prSet/>
      <dgm:spPr/>
      <dgm:t>
        <a:bodyPr/>
        <a:lstStyle/>
        <a:p>
          <a:endParaRPr lang="es-AR"/>
        </a:p>
      </dgm:t>
    </dgm:pt>
    <dgm:pt modelId="{CB5059CD-6CDE-4E6E-BCE4-B1900AFE50F1}">
      <dgm:prSet custT="1"/>
      <dgm:spPr>
        <a:solidFill>
          <a:schemeClr val="tx1">
            <a:lumMod val="95000"/>
          </a:schemeClr>
        </a:solidFill>
      </dgm:spPr>
      <dgm:t>
        <a:bodyPr/>
        <a:lstStyle/>
        <a:p>
          <a:pPr rtl="0"/>
          <a:r>
            <a:rPr lang="es-AR" sz="1200" b="0" i="0" dirty="0" smtClean="0"/>
            <a:t>¿Qué se hace en ese tiempo con la/el estudiante?</a:t>
          </a:r>
          <a:endParaRPr lang="es-AR" sz="1200" dirty="0"/>
        </a:p>
      </dgm:t>
    </dgm:pt>
    <dgm:pt modelId="{8495CC17-E40B-4BEB-B030-CCC3F1FC2CE7}" type="parTrans" cxnId="{CE60B742-8AFD-4BC6-A270-FB562CE19E3B}">
      <dgm:prSet/>
      <dgm:spPr/>
      <dgm:t>
        <a:bodyPr/>
        <a:lstStyle/>
        <a:p>
          <a:endParaRPr lang="es-AR"/>
        </a:p>
      </dgm:t>
    </dgm:pt>
    <dgm:pt modelId="{A4A2463F-57DB-4F7C-BDE0-C0B4BF8D5DB7}" type="sibTrans" cxnId="{CE60B742-8AFD-4BC6-A270-FB562CE19E3B}">
      <dgm:prSet/>
      <dgm:spPr/>
      <dgm:t>
        <a:bodyPr/>
        <a:lstStyle/>
        <a:p>
          <a:endParaRPr lang="es-AR"/>
        </a:p>
      </dgm:t>
    </dgm:pt>
    <dgm:pt modelId="{3B7BAF87-D987-476F-BBA6-87BC04A07DAE}" type="pres">
      <dgm:prSet presAssocID="{04461B43-8AE9-4937-82BF-09EFB76980FC}" presName="linear" presStyleCnt="0">
        <dgm:presLayoutVars>
          <dgm:animLvl val="lvl"/>
          <dgm:resizeHandles val="exact"/>
        </dgm:presLayoutVars>
      </dgm:prSet>
      <dgm:spPr/>
      <dgm:t>
        <a:bodyPr/>
        <a:lstStyle/>
        <a:p>
          <a:endParaRPr lang="es-AR"/>
        </a:p>
      </dgm:t>
    </dgm:pt>
    <dgm:pt modelId="{45500AB1-A67B-422F-B287-E83FCE802B69}" type="pres">
      <dgm:prSet presAssocID="{7B085B2F-6BC3-4043-8A8C-C402FC997BEC}" presName="parentText" presStyleLbl="node1" presStyleIdx="0" presStyleCnt="3" custLinFactNeighborX="388" custLinFactNeighborY="38998">
        <dgm:presLayoutVars>
          <dgm:chMax val="0"/>
          <dgm:bulletEnabled val="1"/>
        </dgm:presLayoutVars>
      </dgm:prSet>
      <dgm:spPr/>
      <dgm:t>
        <a:bodyPr/>
        <a:lstStyle/>
        <a:p>
          <a:endParaRPr lang="es-AR"/>
        </a:p>
      </dgm:t>
    </dgm:pt>
    <dgm:pt modelId="{678F193D-E38D-4C3B-9C53-0AF4F45EFCD7}" type="pres">
      <dgm:prSet presAssocID="{0376ABFC-F014-40F5-823D-7D6E771A378C}" presName="spacer" presStyleCnt="0"/>
      <dgm:spPr/>
    </dgm:pt>
    <dgm:pt modelId="{0039C312-E584-4517-A114-3D3BE19ECBAB}" type="pres">
      <dgm:prSet presAssocID="{52872949-0F48-4938-AE3D-F6D63F5E0D2A}" presName="parentText" presStyleLbl="node1" presStyleIdx="1" presStyleCnt="3">
        <dgm:presLayoutVars>
          <dgm:chMax val="0"/>
          <dgm:bulletEnabled val="1"/>
        </dgm:presLayoutVars>
      </dgm:prSet>
      <dgm:spPr/>
      <dgm:t>
        <a:bodyPr/>
        <a:lstStyle/>
        <a:p>
          <a:endParaRPr lang="es-AR"/>
        </a:p>
      </dgm:t>
    </dgm:pt>
    <dgm:pt modelId="{CC8D20D8-EA9B-4549-8CE6-E7E7C5BA8C0B}" type="pres">
      <dgm:prSet presAssocID="{42A8003F-523F-49D5-94DC-663F218D004F}" presName="spacer" presStyleCnt="0"/>
      <dgm:spPr/>
    </dgm:pt>
    <dgm:pt modelId="{0169E8BF-5E30-40C5-B1FD-099080B51822}" type="pres">
      <dgm:prSet presAssocID="{CB5059CD-6CDE-4E6E-BCE4-B1900AFE50F1}" presName="parentText" presStyleLbl="node1" presStyleIdx="2" presStyleCnt="3">
        <dgm:presLayoutVars>
          <dgm:chMax val="0"/>
          <dgm:bulletEnabled val="1"/>
        </dgm:presLayoutVars>
      </dgm:prSet>
      <dgm:spPr/>
      <dgm:t>
        <a:bodyPr/>
        <a:lstStyle/>
        <a:p>
          <a:endParaRPr lang="es-AR"/>
        </a:p>
      </dgm:t>
    </dgm:pt>
  </dgm:ptLst>
  <dgm:cxnLst>
    <dgm:cxn modelId="{7B7C0D13-D42D-40BA-BC83-4EB7BF04D913}" srcId="{04461B43-8AE9-4937-82BF-09EFB76980FC}" destId="{52872949-0F48-4938-AE3D-F6D63F5E0D2A}" srcOrd="1" destOrd="0" parTransId="{09024483-D51E-4BE8-B60C-6E78068B04A1}" sibTransId="{42A8003F-523F-49D5-94DC-663F218D004F}"/>
    <dgm:cxn modelId="{A26C9AEC-B69E-4383-98F1-9393734E5300}" type="presOf" srcId="{CB5059CD-6CDE-4E6E-BCE4-B1900AFE50F1}" destId="{0169E8BF-5E30-40C5-B1FD-099080B51822}" srcOrd="0" destOrd="0" presId="urn:microsoft.com/office/officeart/2005/8/layout/vList2"/>
    <dgm:cxn modelId="{CE60B742-8AFD-4BC6-A270-FB562CE19E3B}" srcId="{04461B43-8AE9-4937-82BF-09EFB76980FC}" destId="{CB5059CD-6CDE-4E6E-BCE4-B1900AFE50F1}" srcOrd="2" destOrd="0" parTransId="{8495CC17-E40B-4BEB-B030-CCC3F1FC2CE7}" sibTransId="{A4A2463F-57DB-4F7C-BDE0-C0B4BF8D5DB7}"/>
    <dgm:cxn modelId="{FA5D0ADF-F3C2-4600-A925-A0E455D2A820}" type="presOf" srcId="{52872949-0F48-4938-AE3D-F6D63F5E0D2A}" destId="{0039C312-E584-4517-A114-3D3BE19ECBAB}" srcOrd="0" destOrd="0" presId="urn:microsoft.com/office/officeart/2005/8/layout/vList2"/>
    <dgm:cxn modelId="{24407517-230E-4C35-AD9E-623FB397B248}" type="presOf" srcId="{7B085B2F-6BC3-4043-8A8C-C402FC997BEC}" destId="{45500AB1-A67B-422F-B287-E83FCE802B69}" srcOrd="0" destOrd="0" presId="urn:microsoft.com/office/officeart/2005/8/layout/vList2"/>
    <dgm:cxn modelId="{6A1F2D86-6DD1-404E-8537-BC8020D96F01}" type="presOf" srcId="{04461B43-8AE9-4937-82BF-09EFB76980FC}" destId="{3B7BAF87-D987-476F-BBA6-87BC04A07DAE}" srcOrd="0" destOrd="0" presId="urn:microsoft.com/office/officeart/2005/8/layout/vList2"/>
    <dgm:cxn modelId="{73C27323-A4E8-4D9E-83E2-9FBBF19CF8A3}" srcId="{04461B43-8AE9-4937-82BF-09EFB76980FC}" destId="{7B085B2F-6BC3-4043-8A8C-C402FC997BEC}" srcOrd="0" destOrd="0" parTransId="{9CC451F2-05CD-4E1B-B5E0-BA95D7170D30}" sibTransId="{0376ABFC-F014-40F5-823D-7D6E771A378C}"/>
    <dgm:cxn modelId="{0475A1D0-DB5F-427E-8253-3E3082A25898}" type="presParOf" srcId="{3B7BAF87-D987-476F-BBA6-87BC04A07DAE}" destId="{45500AB1-A67B-422F-B287-E83FCE802B69}" srcOrd="0" destOrd="0" presId="urn:microsoft.com/office/officeart/2005/8/layout/vList2"/>
    <dgm:cxn modelId="{0715FD0D-6481-4730-8F19-DB82BF4FA910}" type="presParOf" srcId="{3B7BAF87-D987-476F-BBA6-87BC04A07DAE}" destId="{678F193D-E38D-4C3B-9C53-0AF4F45EFCD7}" srcOrd="1" destOrd="0" presId="urn:microsoft.com/office/officeart/2005/8/layout/vList2"/>
    <dgm:cxn modelId="{C215432C-87CD-43F4-997D-06128B1B15B9}" type="presParOf" srcId="{3B7BAF87-D987-476F-BBA6-87BC04A07DAE}" destId="{0039C312-E584-4517-A114-3D3BE19ECBAB}" srcOrd="2" destOrd="0" presId="urn:microsoft.com/office/officeart/2005/8/layout/vList2"/>
    <dgm:cxn modelId="{CD65B066-3EE4-4D39-9A98-9CE6E17A96EA}" type="presParOf" srcId="{3B7BAF87-D987-476F-BBA6-87BC04A07DAE}" destId="{CC8D20D8-EA9B-4549-8CE6-E7E7C5BA8C0B}" srcOrd="3" destOrd="0" presId="urn:microsoft.com/office/officeart/2005/8/layout/vList2"/>
    <dgm:cxn modelId="{22D35EBD-D3A3-4D36-BB0F-6FA94627ABF6}" type="presParOf" srcId="{3B7BAF87-D987-476F-BBA6-87BC04A07DAE}" destId="{0169E8BF-5E30-40C5-B1FD-099080B51822}"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1F6B8A3-95B0-46CE-B2E9-6E2D4ECD5275}"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s-AR"/>
        </a:p>
      </dgm:t>
    </dgm:pt>
    <dgm:pt modelId="{3625A39B-AEE7-4B84-A45D-58E8A6D6D3A8}">
      <dgm:prSet/>
      <dgm:spPr>
        <a:solidFill>
          <a:schemeClr val="bg2">
            <a:lumMod val="40000"/>
            <a:lumOff val="60000"/>
          </a:schemeClr>
        </a:solidFill>
      </dgm:spPr>
      <dgm:t>
        <a:bodyPr/>
        <a:lstStyle/>
        <a:p>
          <a:pPr rtl="0"/>
          <a:r>
            <a:rPr lang="es-ES" b="1" i="0" dirty="0" smtClean="0"/>
            <a:t>Modelo organizacional</a:t>
          </a:r>
          <a:r>
            <a:rPr lang="es-ES" b="0" i="0" dirty="0" smtClean="0"/>
            <a:t>: refiere a los condicionamientos que impone la organización escolar; por ejemplo: que cada aula corresponda a un grado/año de la escolaridad, que los alumnos se agrupen por edad, que cada grado dure un año. </a:t>
          </a:r>
          <a:endParaRPr lang="es-AR" dirty="0"/>
        </a:p>
      </dgm:t>
    </dgm:pt>
    <dgm:pt modelId="{E9ECA4B7-D593-4215-BEFA-7988BD9B68D9}" type="parTrans" cxnId="{D484579F-616A-4514-AFFA-D562E01B92AD}">
      <dgm:prSet/>
      <dgm:spPr/>
      <dgm:t>
        <a:bodyPr/>
        <a:lstStyle/>
        <a:p>
          <a:endParaRPr lang="es-AR"/>
        </a:p>
      </dgm:t>
    </dgm:pt>
    <dgm:pt modelId="{CE2FFA66-F279-4B43-97A3-4508BF5688DC}" type="sibTrans" cxnId="{D484579F-616A-4514-AFFA-D562E01B92AD}">
      <dgm:prSet/>
      <dgm:spPr/>
      <dgm:t>
        <a:bodyPr/>
        <a:lstStyle/>
        <a:p>
          <a:endParaRPr lang="es-AR"/>
        </a:p>
      </dgm:t>
    </dgm:pt>
    <dgm:pt modelId="{DE79837E-29DC-4031-B2F2-10E00D2B8E68}">
      <dgm:prSet/>
      <dgm:spPr>
        <a:solidFill>
          <a:schemeClr val="accent3">
            <a:lumMod val="20000"/>
            <a:lumOff val="80000"/>
          </a:schemeClr>
        </a:solidFill>
      </dgm:spPr>
      <dgm:t>
        <a:bodyPr/>
        <a:lstStyle/>
        <a:p>
          <a:pPr rtl="0"/>
          <a:r>
            <a:rPr lang="es-ES" b="1" i="0" dirty="0" smtClean="0"/>
            <a:t>Modelo pedagógico: </a:t>
          </a:r>
          <a:r>
            <a:rPr lang="es-ES" b="0" i="0" dirty="0" smtClean="0"/>
            <a:t>refiere al modo como se da respuesta a la pregunta acerca de cómo promover los aprendizajes de los estudiantes en el marco de aquellos condicionamientos. </a:t>
          </a:r>
          <a:endParaRPr lang="es-AR" dirty="0"/>
        </a:p>
      </dgm:t>
    </dgm:pt>
    <dgm:pt modelId="{6B5CF688-43BF-4A17-98D4-149F82221E6E}" type="parTrans" cxnId="{6D98AD05-F54E-42B3-8255-4B65834D40BD}">
      <dgm:prSet/>
      <dgm:spPr/>
      <dgm:t>
        <a:bodyPr/>
        <a:lstStyle/>
        <a:p>
          <a:endParaRPr lang="es-AR"/>
        </a:p>
      </dgm:t>
    </dgm:pt>
    <dgm:pt modelId="{E2FAF4DB-E0D4-4EE3-B648-D93DFBD5E5FF}" type="sibTrans" cxnId="{6D98AD05-F54E-42B3-8255-4B65834D40BD}">
      <dgm:prSet/>
      <dgm:spPr/>
      <dgm:t>
        <a:bodyPr/>
        <a:lstStyle/>
        <a:p>
          <a:endParaRPr lang="es-AR"/>
        </a:p>
      </dgm:t>
    </dgm:pt>
    <dgm:pt modelId="{B39BFA50-3969-42DD-8BB1-60A1DF590276}" type="pres">
      <dgm:prSet presAssocID="{C1F6B8A3-95B0-46CE-B2E9-6E2D4ECD5275}" presName="diagram" presStyleCnt="0">
        <dgm:presLayoutVars>
          <dgm:chPref val="1"/>
          <dgm:dir/>
          <dgm:animOne val="branch"/>
          <dgm:animLvl val="lvl"/>
          <dgm:resizeHandles/>
        </dgm:presLayoutVars>
      </dgm:prSet>
      <dgm:spPr/>
      <dgm:t>
        <a:bodyPr/>
        <a:lstStyle/>
        <a:p>
          <a:endParaRPr lang="es-AR"/>
        </a:p>
      </dgm:t>
    </dgm:pt>
    <dgm:pt modelId="{FB439C9F-481E-467F-BC42-2A577834158E}" type="pres">
      <dgm:prSet presAssocID="{3625A39B-AEE7-4B84-A45D-58E8A6D6D3A8}" presName="root" presStyleCnt="0"/>
      <dgm:spPr/>
    </dgm:pt>
    <dgm:pt modelId="{7FBF094C-F67D-4320-BF5B-D7FDB33DDBBB}" type="pres">
      <dgm:prSet presAssocID="{3625A39B-AEE7-4B84-A45D-58E8A6D6D3A8}" presName="rootComposite" presStyleCnt="0"/>
      <dgm:spPr/>
    </dgm:pt>
    <dgm:pt modelId="{5D5FB7EB-C203-4049-8BB8-E24970A5869B}" type="pres">
      <dgm:prSet presAssocID="{3625A39B-AEE7-4B84-A45D-58E8A6D6D3A8}" presName="rootText" presStyleLbl="node1" presStyleIdx="0" presStyleCnt="2"/>
      <dgm:spPr/>
      <dgm:t>
        <a:bodyPr/>
        <a:lstStyle/>
        <a:p>
          <a:endParaRPr lang="es-AR"/>
        </a:p>
      </dgm:t>
    </dgm:pt>
    <dgm:pt modelId="{E574A8B7-048F-4C63-88F1-B8F81FADC8DE}" type="pres">
      <dgm:prSet presAssocID="{3625A39B-AEE7-4B84-A45D-58E8A6D6D3A8}" presName="rootConnector" presStyleLbl="node1" presStyleIdx="0" presStyleCnt="2"/>
      <dgm:spPr/>
      <dgm:t>
        <a:bodyPr/>
        <a:lstStyle/>
        <a:p>
          <a:endParaRPr lang="es-AR"/>
        </a:p>
      </dgm:t>
    </dgm:pt>
    <dgm:pt modelId="{3FD11E62-191B-4B27-9A32-1DDD3BF41680}" type="pres">
      <dgm:prSet presAssocID="{3625A39B-AEE7-4B84-A45D-58E8A6D6D3A8}" presName="childShape" presStyleCnt="0"/>
      <dgm:spPr/>
    </dgm:pt>
    <dgm:pt modelId="{51D501A8-DEA6-49F9-B0D0-3E21023BDC4A}" type="pres">
      <dgm:prSet presAssocID="{DE79837E-29DC-4031-B2F2-10E00D2B8E68}" presName="root" presStyleCnt="0"/>
      <dgm:spPr/>
    </dgm:pt>
    <dgm:pt modelId="{6590D0E5-3270-47B2-9FE5-F4A0D197CD86}" type="pres">
      <dgm:prSet presAssocID="{DE79837E-29DC-4031-B2F2-10E00D2B8E68}" presName="rootComposite" presStyleCnt="0"/>
      <dgm:spPr/>
    </dgm:pt>
    <dgm:pt modelId="{FBFD5A6A-61F1-4332-AC6D-DFB7FC335097}" type="pres">
      <dgm:prSet presAssocID="{DE79837E-29DC-4031-B2F2-10E00D2B8E68}" presName="rootText" presStyleLbl="node1" presStyleIdx="1" presStyleCnt="2"/>
      <dgm:spPr/>
      <dgm:t>
        <a:bodyPr/>
        <a:lstStyle/>
        <a:p>
          <a:endParaRPr lang="es-AR"/>
        </a:p>
      </dgm:t>
    </dgm:pt>
    <dgm:pt modelId="{AEBBE130-DD62-4C56-9AA5-6F65E507429A}" type="pres">
      <dgm:prSet presAssocID="{DE79837E-29DC-4031-B2F2-10E00D2B8E68}" presName="rootConnector" presStyleLbl="node1" presStyleIdx="1" presStyleCnt="2"/>
      <dgm:spPr/>
      <dgm:t>
        <a:bodyPr/>
        <a:lstStyle/>
        <a:p>
          <a:endParaRPr lang="es-AR"/>
        </a:p>
      </dgm:t>
    </dgm:pt>
    <dgm:pt modelId="{B9343582-E99A-4054-8C29-FE43E80B0011}" type="pres">
      <dgm:prSet presAssocID="{DE79837E-29DC-4031-B2F2-10E00D2B8E68}" presName="childShape" presStyleCnt="0"/>
      <dgm:spPr/>
    </dgm:pt>
  </dgm:ptLst>
  <dgm:cxnLst>
    <dgm:cxn modelId="{6F2115C2-6C06-4FF1-9768-607ACCAADEB3}" type="presOf" srcId="{DE79837E-29DC-4031-B2F2-10E00D2B8E68}" destId="{FBFD5A6A-61F1-4332-AC6D-DFB7FC335097}" srcOrd="0" destOrd="0" presId="urn:microsoft.com/office/officeart/2005/8/layout/hierarchy3"/>
    <dgm:cxn modelId="{08EFE0D2-7FD3-45B4-ACF8-7C0A18587308}" type="presOf" srcId="{3625A39B-AEE7-4B84-A45D-58E8A6D6D3A8}" destId="{E574A8B7-048F-4C63-88F1-B8F81FADC8DE}" srcOrd="1" destOrd="0" presId="urn:microsoft.com/office/officeart/2005/8/layout/hierarchy3"/>
    <dgm:cxn modelId="{E474D4F7-F6DA-43D7-B52D-63784BFC48A9}" type="presOf" srcId="{C1F6B8A3-95B0-46CE-B2E9-6E2D4ECD5275}" destId="{B39BFA50-3969-42DD-8BB1-60A1DF590276}" srcOrd="0" destOrd="0" presId="urn:microsoft.com/office/officeart/2005/8/layout/hierarchy3"/>
    <dgm:cxn modelId="{830C10F1-D2F7-4FB6-8AD3-E83511F6877A}" type="presOf" srcId="{DE79837E-29DC-4031-B2F2-10E00D2B8E68}" destId="{AEBBE130-DD62-4C56-9AA5-6F65E507429A}" srcOrd="1" destOrd="0" presId="urn:microsoft.com/office/officeart/2005/8/layout/hierarchy3"/>
    <dgm:cxn modelId="{285A9760-FF17-4B23-9C8C-72A9981A09AE}" type="presOf" srcId="{3625A39B-AEE7-4B84-A45D-58E8A6D6D3A8}" destId="{5D5FB7EB-C203-4049-8BB8-E24970A5869B}" srcOrd="0" destOrd="0" presId="urn:microsoft.com/office/officeart/2005/8/layout/hierarchy3"/>
    <dgm:cxn modelId="{D484579F-616A-4514-AFFA-D562E01B92AD}" srcId="{C1F6B8A3-95B0-46CE-B2E9-6E2D4ECD5275}" destId="{3625A39B-AEE7-4B84-A45D-58E8A6D6D3A8}" srcOrd="0" destOrd="0" parTransId="{E9ECA4B7-D593-4215-BEFA-7988BD9B68D9}" sibTransId="{CE2FFA66-F279-4B43-97A3-4508BF5688DC}"/>
    <dgm:cxn modelId="{6D98AD05-F54E-42B3-8255-4B65834D40BD}" srcId="{C1F6B8A3-95B0-46CE-B2E9-6E2D4ECD5275}" destId="{DE79837E-29DC-4031-B2F2-10E00D2B8E68}" srcOrd="1" destOrd="0" parTransId="{6B5CF688-43BF-4A17-98D4-149F82221E6E}" sibTransId="{E2FAF4DB-E0D4-4EE3-B648-D93DFBD5E5FF}"/>
    <dgm:cxn modelId="{B13778B2-CBA1-4C3D-9478-B3F2C9913778}" type="presParOf" srcId="{B39BFA50-3969-42DD-8BB1-60A1DF590276}" destId="{FB439C9F-481E-467F-BC42-2A577834158E}" srcOrd="0" destOrd="0" presId="urn:microsoft.com/office/officeart/2005/8/layout/hierarchy3"/>
    <dgm:cxn modelId="{0CF0936B-C8B2-4CC4-87CD-F7B2B1C80327}" type="presParOf" srcId="{FB439C9F-481E-467F-BC42-2A577834158E}" destId="{7FBF094C-F67D-4320-BF5B-D7FDB33DDBBB}" srcOrd="0" destOrd="0" presId="urn:microsoft.com/office/officeart/2005/8/layout/hierarchy3"/>
    <dgm:cxn modelId="{F9E09F69-C4F2-487F-A09E-7640BC285CED}" type="presParOf" srcId="{7FBF094C-F67D-4320-BF5B-D7FDB33DDBBB}" destId="{5D5FB7EB-C203-4049-8BB8-E24970A5869B}" srcOrd="0" destOrd="0" presId="urn:microsoft.com/office/officeart/2005/8/layout/hierarchy3"/>
    <dgm:cxn modelId="{69CBBF5E-18B2-4960-BFF8-8FC8C0F0C317}" type="presParOf" srcId="{7FBF094C-F67D-4320-BF5B-D7FDB33DDBBB}" destId="{E574A8B7-048F-4C63-88F1-B8F81FADC8DE}" srcOrd="1" destOrd="0" presId="urn:microsoft.com/office/officeart/2005/8/layout/hierarchy3"/>
    <dgm:cxn modelId="{E49384BB-E252-4FDB-98C6-6B061537D8FC}" type="presParOf" srcId="{FB439C9F-481E-467F-BC42-2A577834158E}" destId="{3FD11E62-191B-4B27-9A32-1DDD3BF41680}" srcOrd="1" destOrd="0" presId="urn:microsoft.com/office/officeart/2005/8/layout/hierarchy3"/>
    <dgm:cxn modelId="{B608CB2C-43C0-43D2-9459-FBE32B867346}" type="presParOf" srcId="{B39BFA50-3969-42DD-8BB1-60A1DF590276}" destId="{51D501A8-DEA6-49F9-B0D0-3E21023BDC4A}" srcOrd="1" destOrd="0" presId="urn:microsoft.com/office/officeart/2005/8/layout/hierarchy3"/>
    <dgm:cxn modelId="{6C066295-F03E-4ACC-A33E-C31D8CFC9AF7}" type="presParOf" srcId="{51D501A8-DEA6-49F9-B0D0-3E21023BDC4A}" destId="{6590D0E5-3270-47B2-9FE5-F4A0D197CD86}" srcOrd="0" destOrd="0" presId="urn:microsoft.com/office/officeart/2005/8/layout/hierarchy3"/>
    <dgm:cxn modelId="{ADD2B8C9-0BD3-44AF-8262-CD6CBFB91712}" type="presParOf" srcId="{6590D0E5-3270-47B2-9FE5-F4A0D197CD86}" destId="{FBFD5A6A-61F1-4332-AC6D-DFB7FC335097}" srcOrd="0" destOrd="0" presId="urn:microsoft.com/office/officeart/2005/8/layout/hierarchy3"/>
    <dgm:cxn modelId="{67A708F9-F0F5-43B6-9589-8149EC0DA7EB}" type="presParOf" srcId="{6590D0E5-3270-47B2-9FE5-F4A0D197CD86}" destId="{AEBBE130-DD62-4C56-9AA5-6F65E507429A}" srcOrd="1" destOrd="0" presId="urn:microsoft.com/office/officeart/2005/8/layout/hierarchy3"/>
    <dgm:cxn modelId="{5E68AB36-61E9-42BB-85EB-2346CD2993B6}" type="presParOf" srcId="{51D501A8-DEA6-49F9-B0D0-3E21023BDC4A}" destId="{B9343582-E99A-4054-8C29-FE43E80B0011}" srcOrd="1"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B069302-2527-476C-A679-764EF55771B5}" type="doc">
      <dgm:prSet loTypeId="urn:microsoft.com/office/officeart/2005/8/layout/radial6" loCatId="cycle" qsTypeId="urn:microsoft.com/office/officeart/2005/8/quickstyle/3d3" qsCatId="3D" csTypeId="urn:microsoft.com/office/officeart/2005/8/colors/colorful1" csCatId="colorful" phldr="1"/>
      <dgm:spPr/>
      <dgm:t>
        <a:bodyPr/>
        <a:lstStyle/>
        <a:p>
          <a:endParaRPr lang="es-AR"/>
        </a:p>
      </dgm:t>
    </dgm:pt>
    <dgm:pt modelId="{3AAF3586-1561-4E74-A65B-26522D543BC0}">
      <dgm:prSet phldrT="[Texto]" custT="1"/>
      <dgm:spPr/>
      <dgm:t>
        <a:bodyPr/>
        <a:lstStyle/>
        <a:p>
          <a:r>
            <a:rPr lang="es-AR" sz="1200" b="1" dirty="0" smtClean="0">
              <a:latin typeface="+mn-lt"/>
            </a:rPr>
            <a:t>Dimensiones didácticas a la hora de planificar una tarea integradora.</a:t>
          </a:r>
          <a:r>
            <a:rPr lang="es-AR" sz="1200" dirty="0" smtClean="0">
              <a:latin typeface="+mn-lt"/>
            </a:rPr>
            <a:t> </a:t>
          </a:r>
          <a:endParaRPr lang="es-AR" sz="1200" dirty="0">
            <a:latin typeface="+mn-lt"/>
          </a:endParaRPr>
        </a:p>
      </dgm:t>
    </dgm:pt>
    <dgm:pt modelId="{E214C8CE-0CD7-42FB-B450-8C1B5F1EA118}" type="parTrans" cxnId="{5741E462-6BB3-44F0-AC0F-89D2619C8EE1}">
      <dgm:prSet/>
      <dgm:spPr/>
      <dgm:t>
        <a:bodyPr/>
        <a:lstStyle/>
        <a:p>
          <a:endParaRPr lang="es-AR" sz="1200">
            <a:latin typeface="+mn-lt"/>
          </a:endParaRPr>
        </a:p>
      </dgm:t>
    </dgm:pt>
    <dgm:pt modelId="{868C3B39-3895-48B5-86F0-B50E229689DD}" type="sibTrans" cxnId="{5741E462-6BB3-44F0-AC0F-89D2619C8EE1}">
      <dgm:prSet/>
      <dgm:spPr/>
      <dgm:t>
        <a:bodyPr/>
        <a:lstStyle/>
        <a:p>
          <a:endParaRPr lang="es-AR" sz="1200">
            <a:latin typeface="+mn-lt"/>
          </a:endParaRPr>
        </a:p>
      </dgm:t>
    </dgm:pt>
    <dgm:pt modelId="{30B3BCDE-08C2-47D3-8CCE-78DDFAA7B1EF}">
      <dgm:prSet phldrT="[Texto]" custT="1"/>
      <dgm:spPr/>
      <dgm:t>
        <a:bodyPr/>
        <a:lstStyle/>
        <a:p>
          <a:r>
            <a:rPr lang="es-AR" sz="1200" dirty="0" smtClean="0">
              <a:latin typeface="+mn-lt"/>
            </a:rPr>
            <a:t>Interdisciplinaria</a:t>
          </a:r>
          <a:endParaRPr lang="es-AR" sz="1200" dirty="0">
            <a:latin typeface="+mn-lt"/>
          </a:endParaRPr>
        </a:p>
      </dgm:t>
    </dgm:pt>
    <dgm:pt modelId="{EDE88552-40E7-4CE1-99C4-5CFADAB60EC5}" type="parTrans" cxnId="{73A3B32A-4798-49BD-83DB-080C1AF13503}">
      <dgm:prSet/>
      <dgm:spPr/>
      <dgm:t>
        <a:bodyPr/>
        <a:lstStyle/>
        <a:p>
          <a:endParaRPr lang="es-AR" sz="1200">
            <a:latin typeface="+mn-lt"/>
          </a:endParaRPr>
        </a:p>
      </dgm:t>
    </dgm:pt>
    <dgm:pt modelId="{2F23274F-32A7-4D65-BEAA-9D398BE514B9}" type="sibTrans" cxnId="{73A3B32A-4798-49BD-83DB-080C1AF13503}">
      <dgm:prSet/>
      <dgm:spPr/>
      <dgm:t>
        <a:bodyPr/>
        <a:lstStyle/>
        <a:p>
          <a:endParaRPr lang="es-AR" sz="1200">
            <a:latin typeface="+mn-lt"/>
          </a:endParaRPr>
        </a:p>
      </dgm:t>
    </dgm:pt>
    <dgm:pt modelId="{3508F690-2B8B-4129-9A69-9D3025D6F32B}">
      <dgm:prSet phldrT="[Texto]" custT="1"/>
      <dgm:spPr/>
      <dgm:t>
        <a:bodyPr/>
        <a:lstStyle/>
        <a:p>
          <a:r>
            <a:rPr lang="es-AR" sz="1200" dirty="0" smtClean="0">
              <a:latin typeface="+mn-lt"/>
            </a:rPr>
            <a:t>Variada</a:t>
          </a:r>
          <a:endParaRPr lang="es-AR" sz="1200" dirty="0">
            <a:latin typeface="+mn-lt"/>
          </a:endParaRPr>
        </a:p>
      </dgm:t>
    </dgm:pt>
    <dgm:pt modelId="{7E01C969-1F16-4803-89D0-14A21877DA9C}" type="parTrans" cxnId="{3602BD77-F9BA-49C7-95F5-94E8E28225EF}">
      <dgm:prSet/>
      <dgm:spPr/>
      <dgm:t>
        <a:bodyPr/>
        <a:lstStyle/>
        <a:p>
          <a:endParaRPr lang="es-AR" sz="1200">
            <a:latin typeface="+mn-lt"/>
          </a:endParaRPr>
        </a:p>
      </dgm:t>
    </dgm:pt>
    <dgm:pt modelId="{0EE66ADB-75C3-4058-8979-9B5AE937FBFC}" type="sibTrans" cxnId="{3602BD77-F9BA-49C7-95F5-94E8E28225EF}">
      <dgm:prSet/>
      <dgm:spPr/>
      <dgm:t>
        <a:bodyPr/>
        <a:lstStyle/>
        <a:p>
          <a:endParaRPr lang="es-AR" sz="1200">
            <a:latin typeface="+mn-lt"/>
          </a:endParaRPr>
        </a:p>
      </dgm:t>
    </dgm:pt>
    <dgm:pt modelId="{DE616572-876F-478B-AC1B-A020403F06BD}">
      <dgm:prSet phldrT="[Texto]" custT="1"/>
      <dgm:spPr/>
      <dgm:t>
        <a:bodyPr/>
        <a:lstStyle/>
        <a:p>
          <a:r>
            <a:rPr lang="es-AR" sz="1200" dirty="0" smtClean="0">
              <a:latin typeface="+mn-lt"/>
            </a:rPr>
            <a:t>Potenciadora</a:t>
          </a:r>
          <a:endParaRPr lang="es-AR" sz="1200" dirty="0">
            <a:latin typeface="+mn-lt"/>
          </a:endParaRPr>
        </a:p>
      </dgm:t>
    </dgm:pt>
    <dgm:pt modelId="{B0241CDC-963E-4AC8-BE06-40DD744BC196}" type="parTrans" cxnId="{52B7C967-59D6-4F5E-A95E-0259DB966E49}">
      <dgm:prSet/>
      <dgm:spPr/>
      <dgm:t>
        <a:bodyPr/>
        <a:lstStyle/>
        <a:p>
          <a:endParaRPr lang="es-AR" sz="1200">
            <a:latin typeface="+mn-lt"/>
          </a:endParaRPr>
        </a:p>
      </dgm:t>
    </dgm:pt>
    <dgm:pt modelId="{281BD460-A1F6-4910-93F9-917A4A4A83B8}" type="sibTrans" cxnId="{52B7C967-59D6-4F5E-A95E-0259DB966E49}">
      <dgm:prSet/>
      <dgm:spPr/>
      <dgm:t>
        <a:bodyPr/>
        <a:lstStyle/>
        <a:p>
          <a:endParaRPr lang="es-AR" sz="1200">
            <a:latin typeface="+mn-lt"/>
          </a:endParaRPr>
        </a:p>
      </dgm:t>
    </dgm:pt>
    <dgm:pt modelId="{A5EBB6EB-E407-44BB-B74A-740901C48B24}">
      <dgm:prSet phldrT="[Texto]" custT="1"/>
      <dgm:spPr/>
      <dgm:t>
        <a:bodyPr/>
        <a:lstStyle/>
        <a:p>
          <a:r>
            <a:rPr lang="es-AR" sz="1200" dirty="0" smtClean="0">
              <a:latin typeface="+mn-lt"/>
            </a:rPr>
            <a:t>Contextualizada</a:t>
          </a:r>
          <a:endParaRPr lang="es-AR" sz="1200" dirty="0">
            <a:latin typeface="+mn-lt"/>
          </a:endParaRPr>
        </a:p>
      </dgm:t>
    </dgm:pt>
    <dgm:pt modelId="{0C500C4E-DD0E-4C4B-863D-D726A22F4280}" type="parTrans" cxnId="{2AA6311A-45E2-4670-9707-8C0650B5D684}">
      <dgm:prSet/>
      <dgm:spPr/>
      <dgm:t>
        <a:bodyPr/>
        <a:lstStyle/>
        <a:p>
          <a:endParaRPr lang="es-AR" sz="1200">
            <a:latin typeface="+mn-lt"/>
          </a:endParaRPr>
        </a:p>
      </dgm:t>
    </dgm:pt>
    <dgm:pt modelId="{D3F722E8-35E4-4DEF-B6E4-7C742EE3C787}" type="sibTrans" cxnId="{2AA6311A-45E2-4670-9707-8C0650B5D684}">
      <dgm:prSet/>
      <dgm:spPr/>
      <dgm:t>
        <a:bodyPr/>
        <a:lstStyle/>
        <a:p>
          <a:endParaRPr lang="es-AR" sz="1200">
            <a:latin typeface="+mn-lt"/>
          </a:endParaRPr>
        </a:p>
      </dgm:t>
    </dgm:pt>
    <dgm:pt modelId="{AF43E7AF-38EB-467A-B209-D906208C1588}">
      <dgm:prSet custT="1"/>
      <dgm:spPr/>
      <dgm:t>
        <a:bodyPr/>
        <a:lstStyle/>
        <a:p>
          <a:r>
            <a:rPr lang="es-AR" sz="1200" dirty="0" smtClean="0">
              <a:latin typeface="+mn-lt"/>
            </a:rPr>
            <a:t>Sistémica</a:t>
          </a:r>
          <a:endParaRPr lang="es-AR" sz="1200" dirty="0">
            <a:latin typeface="+mn-lt"/>
          </a:endParaRPr>
        </a:p>
      </dgm:t>
    </dgm:pt>
    <dgm:pt modelId="{6DF4900B-98D6-485E-A4F0-0B5D82CD238F}" type="parTrans" cxnId="{E27D03CE-BEC4-4BCC-97DA-3EF29FD26CC6}">
      <dgm:prSet/>
      <dgm:spPr/>
      <dgm:t>
        <a:bodyPr/>
        <a:lstStyle/>
        <a:p>
          <a:endParaRPr lang="es-AR" sz="1200">
            <a:latin typeface="+mn-lt"/>
          </a:endParaRPr>
        </a:p>
      </dgm:t>
    </dgm:pt>
    <dgm:pt modelId="{5B719645-EB32-4B4B-92DA-73F38BF600FC}" type="sibTrans" cxnId="{E27D03CE-BEC4-4BCC-97DA-3EF29FD26CC6}">
      <dgm:prSet/>
      <dgm:spPr/>
      <dgm:t>
        <a:bodyPr/>
        <a:lstStyle/>
        <a:p>
          <a:endParaRPr lang="es-AR" sz="1200">
            <a:latin typeface="+mn-lt"/>
          </a:endParaRPr>
        </a:p>
      </dgm:t>
    </dgm:pt>
    <dgm:pt modelId="{BDA24DF5-AC24-43C4-8BD7-B67F37FAB7D8}">
      <dgm:prSet custT="1"/>
      <dgm:spPr/>
      <dgm:t>
        <a:bodyPr/>
        <a:lstStyle/>
        <a:p>
          <a:r>
            <a:rPr lang="es-AR" sz="1200" dirty="0" smtClean="0">
              <a:latin typeface="+mn-lt"/>
            </a:rPr>
            <a:t>Diferenciada</a:t>
          </a:r>
          <a:endParaRPr lang="es-AR" sz="1200" dirty="0">
            <a:latin typeface="+mn-lt"/>
          </a:endParaRPr>
        </a:p>
      </dgm:t>
    </dgm:pt>
    <dgm:pt modelId="{91AA39B7-5EAE-4FCF-897A-E815FCEDC0E1}" type="parTrans" cxnId="{C69957AF-5C6A-459A-84D1-86B4BC3E9D96}">
      <dgm:prSet/>
      <dgm:spPr/>
      <dgm:t>
        <a:bodyPr/>
        <a:lstStyle/>
        <a:p>
          <a:endParaRPr lang="es-AR" sz="1200">
            <a:latin typeface="+mn-lt"/>
          </a:endParaRPr>
        </a:p>
      </dgm:t>
    </dgm:pt>
    <dgm:pt modelId="{1F3EE0E5-A389-4D10-8EB0-58DE6EF723FD}" type="sibTrans" cxnId="{C69957AF-5C6A-459A-84D1-86B4BC3E9D96}">
      <dgm:prSet/>
      <dgm:spPr/>
      <dgm:t>
        <a:bodyPr/>
        <a:lstStyle/>
        <a:p>
          <a:endParaRPr lang="es-AR" sz="1200">
            <a:latin typeface="+mn-lt"/>
          </a:endParaRPr>
        </a:p>
      </dgm:t>
    </dgm:pt>
    <dgm:pt modelId="{F7B781A5-F784-49B4-BB8B-E16CDCD02019}" type="pres">
      <dgm:prSet presAssocID="{2B069302-2527-476C-A679-764EF55771B5}" presName="Name0" presStyleCnt="0">
        <dgm:presLayoutVars>
          <dgm:chMax val="1"/>
          <dgm:dir/>
          <dgm:animLvl val="ctr"/>
          <dgm:resizeHandles val="exact"/>
        </dgm:presLayoutVars>
      </dgm:prSet>
      <dgm:spPr/>
      <dgm:t>
        <a:bodyPr/>
        <a:lstStyle/>
        <a:p>
          <a:endParaRPr lang="es-AR"/>
        </a:p>
      </dgm:t>
    </dgm:pt>
    <dgm:pt modelId="{8FC64C39-3904-4C46-B873-D372F7105240}" type="pres">
      <dgm:prSet presAssocID="{3AAF3586-1561-4E74-A65B-26522D543BC0}" presName="centerShape" presStyleLbl="node0" presStyleIdx="0" presStyleCnt="1"/>
      <dgm:spPr/>
      <dgm:t>
        <a:bodyPr/>
        <a:lstStyle/>
        <a:p>
          <a:endParaRPr lang="es-AR"/>
        </a:p>
      </dgm:t>
    </dgm:pt>
    <dgm:pt modelId="{85E080E1-CF6D-456A-8A46-8B01E91D449D}" type="pres">
      <dgm:prSet presAssocID="{30B3BCDE-08C2-47D3-8CCE-78DDFAA7B1EF}" presName="node" presStyleLbl="node1" presStyleIdx="0" presStyleCnt="6" custScaleX="144736" custScaleY="112297">
        <dgm:presLayoutVars>
          <dgm:bulletEnabled val="1"/>
        </dgm:presLayoutVars>
      </dgm:prSet>
      <dgm:spPr/>
      <dgm:t>
        <a:bodyPr/>
        <a:lstStyle/>
        <a:p>
          <a:endParaRPr lang="es-AR"/>
        </a:p>
      </dgm:t>
    </dgm:pt>
    <dgm:pt modelId="{8D48089A-AC45-47B9-9583-FDAD71CDCEF1}" type="pres">
      <dgm:prSet presAssocID="{30B3BCDE-08C2-47D3-8CCE-78DDFAA7B1EF}" presName="dummy" presStyleCnt="0"/>
      <dgm:spPr/>
    </dgm:pt>
    <dgm:pt modelId="{3C610F07-D889-4670-8DDC-C5F0B8B0140F}" type="pres">
      <dgm:prSet presAssocID="{2F23274F-32A7-4D65-BEAA-9D398BE514B9}" presName="sibTrans" presStyleLbl="sibTrans2D1" presStyleIdx="0" presStyleCnt="6"/>
      <dgm:spPr/>
      <dgm:t>
        <a:bodyPr/>
        <a:lstStyle/>
        <a:p>
          <a:endParaRPr lang="es-AR"/>
        </a:p>
      </dgm:t>
    </dgm:pt>
    <dgm:pt modelId="{B60CC01E-69B4-48A0-B77A-20B48943EB88}" type="pres">
      <dgm:prSet presAssocID="{3508F690-2B8B-4129-9A69-9D3025D6F32B}" presName="node" presStyleLbl="node1" presStyleIdx="1" presStyleCnt="6" custScaleX="136452" custScaleY="114166">
        <dgm:presLayoutVars>
          <dgm:bulletEnabled val="1"/>
        </dgm:presLayoutVars>
      </dgm:prSet>
      <dgm:spPr/>
      <dgm:t>
        <a:bodyPr/>
        <a:lstStyle/>
        <a:p>
          <a:endParaRPr lang="es-AR"/>
        </a:p>
      </dgm:t>
    </dgm:pt>
    <dgm:pt modelId="{1CF66104-F850-4FAA-818D-1CB05FAF8ADC}" type="pres">
      <dgm:prSet presAssocID="{3508F690-2B8B-4129-9A69-9D3025D6F32B}" presName="dummy" presStyleCnt="0"/>
      <dgm:spPr/>
    </dgm:pt>
    <dgm:pt modelId="{3FFF7C38-0CD1-49A7-92C0-6C13A269F6F3}" type="pres">
      <dgm:prSet presAssocID="{0EE66ADB-75C3-4058-8979-9B5AE937FBFC}" presName="sibTrans" presStyleLbl="sibTrans2D1" presStyleIdx="1" presStyleCnt="6"/>
      <dgm:spPr/>
      <dgm:t>
        <a:bodyPr/>
        <a:lstStyle/>
        <a:p>
          <a:endParaRPr lang="es-AR"/>
        </a:p>
      </dgm:t>
    </dgm:pt>
    <dgm:pt modelId="{34C7A1D0-E621-4BC2-B5EA-6BDCE84B7C03}" type="pres">
      <dgm:prSet presAssocID="{DE616572-876F-478B-AC1B-A020403F06BD}" presName="node" presStyleLbl="node1" presStyleIdx="2" presStyleCnt="6" custScaleX="132225" custScaleY="132507">
        <dgm:presLayoutVars>
          <dgm:bulletEnabled val="1"/>
        </dgm:presLayoutVars>
      </dgm:prSet>
      <dgm:spPr/>
      <dgm:t>
        <a:bodyPr/>
        <a:lstStyle/>
        <a:p>
          <a:endParaRPr lang="es-AR"/>
        </a:p>
      </dgm:t>
    </dgm:pt>
    <dgm:pt modelId="{52A46386-F4FE-41F4-81FA-9E556C9284CF}" type="pres">
      <dgm:prSet presAssocID="{DE616572-876F-478B-AC1B-A020403F06BD}" presName="dummy" presStyleCnt="0"/>
      <dgm:spPr/>
    </dgm:pt>
    <dgm:pt modelId="{3268E93E-BC36-4BDB-BA6A-34695F45EFBB}" type="pres">
      <dgm:prSet presAssocID="{281BD460-A1F6-4910-93F9-917A4A4A83B8}" presName="sibTrans" presStyleLbl="sibTrans2D1" presStyleIdx="2" presStyleCnt="6"/>
      <dgm:spPr/>
      <dgm:t>
        <a:bodyPr/>
        <a:lstStyle/>
        <a:p>
          <a:endParaRPr lang="es-AR"/>
        </a:p>
      </dgm:t>
    </dgm:pt>
    <dgm:pt modelId="{A5A25D70-BC64-4332-A4E7-3AFAD4400720}" type="pres">
      <dgm:prSet presAssocID="{BDA24DF5-AC24-43C4-8BD7-B67F37FAB7D8}" presName="node" presStyleLbl="node1" presStyleIdx="3" presStyleCnt="6" custScaleX="139589" custScaleY="119077">
        <dgm:presLayoutVars>
          <dgm:bulletEnabled val="1"/>
        </dgm:presLayoutVars>
      </dgm:prSet>
      <dgm:spPr/>
      <dgm:t>
        <a:bodyPr/>
        <a:lstStyle/>
        <a:p>
          <a:endParaRPr lang="es-AR"/>
        </a:p>
      </dgm:t>
    </dgm:pt>
    <dgm:pt modelId="{78B0536E-9E50-42AA-B183-6142FB7437D4}" type="pres">
      <dgm:prSet presAssocID="{BDA24DF5-AC24-43C4-8BD7-B67F37FAB7D8}" presName="dummy" presStyleCnt="0"/>
      <dgm:spPr/>
    </dgm:pt>
    <dgm:pt modelId="{E7EA863F-60FF-4EEB-867A-5EC6CA2AB051}" type="pres">
      <dgm:prSet presAssocID="{1F3EE0E5-A389-4D10-8EB0-58DE6EF723FD}" presName="sibTrans" presStyleLbl="sibTrans2D1" presStyleIdx="3" presStyleCnt="6"/>
      <dgm:spPr/>
      <dgm:t>
        <a:bodyPr/>
        <a:lstStyle/>
        <a:p>
          <a:endParaRPr lang="es-AR"/>
        </a:p>
      </dgm:t>
    </dgm:pt>
    <dgm:pt modelId="{47A1D797-2596-4E98-932C-B4E16843B18A}" type="pres">
      <dgm:prSet presAssocID="{AF43E7AF-38EB-467A-B209-D906208C1588}" presName="node" presStyleLbl="node1" presStyleIdx="4" presStyleCnt="6" custScaleX="130145" custScaleY="119670">
        <dgm:presLayoutVars>
          <dgm:bulletEnabled val="1"/>
        </dgm:presLayoutVars>
      </dgm:prSet>
      <dgm:spPr/>
      <dgm:t>
        <a:bodyPr/>
        <a:lstStyle/>
        <a:p>
          <a:endParaRPr lang="es-AR"/>
        </a:p>
      </dgm:t>
    </dgm:pt>
    <dgm:pt modelId="{F4BE78BB-5E7E-408B-9576-128F6D288CAE}" type="pres">
      <dgm:prSet presAssocID="{AF43E7AF-38EB-467A-B209-D906208C1588}" presName="dummy" presStyleCnt="0"/>
      <dgm:spPr/>
    </dgm:pt>
    <dgm:pt modelId="{F5117C85-185D-4744-B8BA-2FE09AB934EE}" type="pres">
      <dgm:prSet presAssocID="{5B719645-EB32-4B4B-92DA-73F38BF600FC}" presName="sibTrans" presStyleLbl="sibTrans2D1" presStyleIdx="4" presStyleCnt="6"/>
      <dgm:spPr/>
      <dgm:t>
        <a:bodyPr/>
        <a:lstStyle/>
        <a:p>
          <a:endParaRPr lang="es-AR"/>
        </a:p>
      </dgm:t>
    </dgm:pt>
    <dgm:pt modelId="{64FC82E6-7B32-4AE5-ABDE-11FB85631FFD}" type="pres">
      <dgm:prSet presAssocID="{A5EBB6EB-E407-44BB-B74A-740901C48B24}" presName="node" presStyleLbl="node1" presStyleIdx="5" presStyleCnt="6" custScaleX="142617" custScaleY="119140">
        <dgm:presLayoutVars>
          <dgm:bulletEnabled val="1"/>
        </dgm:presLayoutVars>
      </dgm:prSet>
      <dgm:spPr/>
      <dgm:t>
        <a:bodyPr/>
        <a:lstStyle/>
        <a:p>
          <a:endParaRPr lang="es-AR"/>
        </a:p>
      </dgm:t>
    </dgm:pt>
    <dgm:pt modelId="{3F7E7C78-6C51-469F-BB74-B67ED16E9557}" type="pres">
      <dgm:prSet presAssocID="{A5EBB6EB-E407-44BB-B74A-740901C48B24}" presName="dummy" presStyleCnt="0"/>
      <dgm:spPr/>
    </dgm:pt>
    <dgm:pt modelId="{7E3B2992-A1C2-4810-A6A4-FEC2E785BFE9}" type="pres">
      <dgm:prSet presAssocID="{D3F722E8-35E4-4DEF-B6E4-7C742EE3C787}" presName="sibTrans" presStyleLbl="sibTrans2D1" presStyleIdx="5" presStyleCnt="6"/>
      <dgm:spPr/>
      <dgm:t>
        <a:bodyPr/>
        <a:lstStyle/>
        <a:p>
          <a:endParaRPr lang="es-AR"/>
        </a:p>
      </dgm:t>
    </dgm:pt>
  </dgm:ptLst>
  <dgm:cxnLst>
    <dgm:cxn modelId="{234B64B4-E903-40DD-AC1F-CFB3549A10CB}" type="presOf" srcId="{D3F722E8-35E4-4DEF-B6E4-7C742EE3C787}" destId="{7E3B2992-A1C2-4810-A6A4-FEC2E785BFE9}" srcOrd="0" destOrd="0" presId="urn:microsoft.com/office/officeart/2005/8/layout/radial6"/>
    <dgm:cxn modelId="{0170A644-9D78-40F4-8FE1-343B2EA4185C}" type="presOf" srcId="{3AAF3586-1561-4E74-A65B-26522D543BC0}" destId="{8FC64C39-3904-4C46-B873-D372F7105240}" srcOrd="0" destOrd="0" presId="urn:microsoft.com/office/officeart/2005/8/layout/radial6"/>
    <dgm:cxn modelId="{3602BD77-F9BA-49C7-95F5-94E8E28225EF}" srcId="{3AAF3586-1561-4E74-A65B-26522D543BC0}" destId="{3508F690-2B8B-4129-9A69-9D3025D6F32B}" srcOrd="1" destOrd="0" parTransId="{7E01C969-1F16-4803-89D0-14A21877DA9C}" sibTransId="{0EE66ADB-75C3-4058-8979-9B5AE937FBFC}"/>
    <dgm:cxn modelId="{D5A2E816-E207-4036-9DBE-9929B56D5955}" type="presOf" srcId="{281BD460-A1F6-4910-93F9-917A4A4A83B8}" destId="{3268E93E-BC36-4BDB-BA6A-34695F45EFBB}" srcOrd="0" destOrd="0" presId="urn:microsoft.com/office/officeart/2005/8/layout/radial6"/>
    <dgm:cxn modelId="{E27D03CE-BEC4-4BCC-97DA-3EF29FD26CC6}" srcId="{3AAF3586-1561-4E74-A65B-26522D543BC0}" destId="{AF43E7AF-38EB-467A-B209-D906208C1588}" srcOrd="4" destOrd="0" parTransId="{6DF4900B-98D6-485E-A4F0-0B5D82CD238F}" sibTransId="{5B719645-EB32-4B4B-92DA-73F38BF600FC}"/>
    <dgm:cxn modelId="{20085695-9910-49E9-A588-69DFBE6B1DEF}" type="presOf" srcId="{0EE66ADB-75C3-4058-8979-9B5AE937FBFC}" destId="{3FFF7C38-0CD1-49A7-92C0-6C13A269F6F3}" srcOrd="0" destOrd="0" presId="urn:microsoft.com/office/officeart/2005/8/layout/radial6"/>
    <dgm:cxn modelId="{94CD1F09-B9E0-454D-B92B-FE7D062B7A81}" type="presOf" srcId="{1F3EE0E5-A389-4D10-8EB0-58DE6EF723FD}" destId="{E7EA863F-60FF-4EEB-867A-5EC6CA2AB051}" srcOrd="0" destOrd="0" presId="urn:microsoft.com/office/officeart/2005/8/layout/radial6"/>
    <dgm:cxn modelId="{73A3B32A-4798-49BD-83DB-080C1AF13503}" srcId="{3AAF3586-1561-4E74-A65B-26522D543BC0}" destId="{30B3BCDE-08C2-47D3-8CCE-78DDFAA7B1EF}" srcOrd="0" destOrd="0" parTransId="{EDE88552-40E7-4CE1-99C4-5CFADAB60EC5}" sibTransId="{2F23274F-32A7-4D65-BEAA-9D398BE514B9}"/>
    <dgm:cxn modelId="{C69957AF-5C6A-459A-84D1-86B4BC3E9D96}" srcId="{3AAF3586-1561-4E74-A65B-26522D543BC0}" destId="{BDA24DF5-AC24-43C4-8BD7-B67F37FAB7D8}" srcOrd="3" destOrd="0" parTransId="{91AA39B7-5EAE-4FCF-897A-E815FCEDC0E1}" sibTransId="{1F3EE0E5-A389-4D10-8EB0-58DE6EF723FD}"/>
    <dgm:cxn modelId="{5741E462-6BB3-44F0-AC0F-89D2619C8EE1}" srcId="{2B069302-2527-476C-A679-764EF55771B5}" destId="{3AAF3586-1561-4E74-A65B-26522D543BC0}" srcOrd="0" destOrd="0" parTransId="{E214C8CE-0CD7-42FB-B450-8C1B5F1EA118}" sibTransId="{868C3B39-3895-48B5-86F0-B50E229689DD}"/>
    <dgm:cxn modelId="{4E724F5F-6789-4480-B5C2-872ACEC0A529}" type="presOf" srcId="{AF43E7AF-38EB-467A-B209-D906208C1588}" destId="{47A1D797-2596-4E98-932C-B4E16843B18A}" srcOrd="0" destOrd="0" presId="urn:microsoft.com/office/officeart/2005/8/layout/radial6"/>
    <dgm:cxn modelId="{7DDD5C1F-7C7A-4AE4-899A-279FBE37D162}" type="presOf" srcId="{3508F690-2B8B-4129-9A69-9D3025D6F32B}" destId="{B60CC01E-69B4-48A0-B77A-20B48943EB88}" srcOrd="0" destOrd="0" presId="urn:microsoft.com/office/officeart/2005/8/layout/radial6"/>
    <dgm:cxn modelId="{56AB21E9-4A72-4A6C-8DC0-321A0B7EDB37}" type="presOf" srcId="{5B719645-EB32-4B4B-92DA-73F38BF600FC}" destId="{F5117C85-185D-4744-B8BA-2FE09AB934EE}" srcOrd="0" destOrd="0" presId="urn:microsoft.com/office/officeart/2005/8/layout/radial6"/>
    <dgm:cxn modelId="{52B7C967-59D6-4F5E-A95E-0259DB966E49}" srcId="{3AAF3586-1561-4E74-A65B-26522D543BC0}" destId="{DE616572-876F-478B-AC1B-A020403F06BD}" srcOrd="2" destOrd="0" parTransId="{B0241CDC-963E-4AC8-BE06-40DD744BC196}" sibTransId="{281BD460-A1F6-4910-93F9-917A4A4A83B8}"/>
    <dgm:cxn modelId="{64D11556-8E3D-4052-AEEE-7E9E1A159BA7}" type="presOf" srcId="{2F23274F-32A7-4D65-BEAA-9D398BE514B9}" destId="{3C610F07-D889-4670-8DDC-C5F0B8B0140F}" srcOrd="0" destOrd="0" presId="urn:microsoft.com/office/officeart/2005/8/layout/radial6"/>
    <dgm:cxn modelId="{BEB9BE24-B840-46BA-B2F0-B6D3610A1C89}" type="presOf" srcId="{BDA24DF5-AC24-43C4-8BD7-B67F37FAB7D8}" destId="{A5A25D70-BC64-4332-A4E7-3AFAD4400720}" srcOrd="0" destOrd="0" presId="urn:microsoft.com/office/officeart/2005/8/layout/radial6"/>
    <dgm:cxn modelId="{69FCAA7B-BED0-4D12-810A-1BE8BAD532B0}" type="presOf" srcId="{A5EBB6EB-E407-44BB-B74A-740901C48B24}" destId="{64FC82E6-7B32-4AE5-ABDE-11FB85631FFD}" srcOrd="0" destOrd="0" presId="urn:microsoft.com/office/officeart/2005/8/layout/radial6"/>
    <dgm:cxn modelId="{1774F8A8-15C3-49C2-98D5-A0D7E0FF406D}" type="presOf" srcId="{DE616572-876F-478B-AC1B-A020403F06BD}" destId="{34C7A1D0-E621-4BC2-B5EA-6BDCE84B7C03}" srcOrd="0" destOrd="0" presId="urn:microsoft.com/office/officeart/2005/8/layout/radial6"/>
    <dgm:cxn modelId="{A7B33475-694C-4A2C-9FA1-A33C4EB0FA60}" type="presOf" srcId="{2B069302-2527-476C-A679-764EF55771B5}" destId="{F7B781A5-F784-49B4-BB8B-E16CDCD02019}" srcOrd="0" destOrd="0" presId="urn:microsoft.com/office/officeart/2005/8/layout/radial6"/>
    <dgm:cxn modelId="{2AA6311A-45E2-4670-9707-8C0650B5D684}" srcId="{3AAF3586-1561-4E74-A65B-26522D543BC0}" destId="{A5EBB6EB-E407-44BB-B74A-740901C48B24}" srcOrd="5" destOrd="0" parTransId="{0C500C4E-DD0E-4C4B-863D-D726A22F4280}" sibTransId="{D3F722E8-35E4-4DEF-B6E4-7C742EE3C787}"/>
    <dgm:cxn modelId="{4F40B7E0-013B-42A0-9792-D2DF59FDBC5A}" type="presOf" srcId="{30B3BCDE-08C2-47D3-8CCE-78DDFAA7B1EF}" destId="{85E080E1-CF6D-456A-8A46-8B01E91D449D}" srcOrd="0" destOrd="0" presId="urn:microsoft.com/office/officeart/2005/8/layout/radial6"/>
    <dgm:cxn modelId="{13F3DEEA-669B-4FE4-A1B6-8D2922486567}" type="presParOf" srcId="{F7B781A5-F784-49B4-BB8B-E16CDCD02019}" destId="{8FC64C39-3904-4C46-B873-D372F7105240}" srcOrd="0" destOrd="0" presId="urn:microsoft.com/office/officeart/2005/8/layout/radial6"/>
    <dgm:cxn modelId="{04008EE7-9C8E-460B-B3CF-5F8C29F40C37}" type="presParOf" srcId="{F7B781A5-F784-49B4-BB8B-E16CDCD02019}" destId="{85E080E1-CF6D-456A-8A46-8B01E91D449D}" srcOrd="1" destOrd="0" presId="urn:microsoft.com/office/officeart/2005/8/layout/radial6"/>
    <dgm:cxn modelId="{18416E7E-02B7-455D-AA74-E37B9E5A2C05}" type="presParOf" srcId="{F7B781A5-F784-49B4-BB8B-E16CDCD02019}" destId="{8D48089A-AC45-47B9-9583-FDAD71CDCEF1}" srcOrd="2" destOrd="0" presId="urn:microsoft.com/office/officeart/2005/8/layout/radial6"/>
    <dgm:cxn modelId="{B9BB758D-AD8D-4887-B82D-1176BCFB44BB}" type="presParOf" srcId="{F7B781A5-F784-49B4-BB8B-E16CDCD02019}" destId="{3C610F07-D889-4670-8DDC-C5F0B8B0140F}" srcOrd="3" destOrd="0" presId="urn:microsoft.com/office/officeart/2005/8/layout/radial6"/>
    <dgm:cxn modelId="{8A3FE4F9-E88A-46D3-84EB-8EE07EBE184D}" type="presParOf" srcId="{F7B781A5-F784-49B4-BB8B-E16CDCD02019}" destId="{B60CC01E-69B4-48A0-B77A-20B48943EB88}" srcOrd="4" destOrd="0" presId="urn:microsoft.com/office/officeart/2005/8/layout/radial6"/>
    <dgm:cxn modelId="{266751B6-E4F5-4A69-9E90-EE6C94C3ED86}" type="presParOf" srcId="{F7B781A5-F784-49B4-BB8B-E16CDCD02019}" destId="{1CF66104-F850-4FAA-818D-1CB05FAF8ADC}" srcOrd="5" destOrd="0" presId="urn:microsoft.com/office/officeart/2005/8/layout/radial6"/>
    <dgm:cxn modelId="{D57C6E31-F325-4E58-9060-698A727CB163}" type="presParOf" srcId="{F7B781A5-F784-49B4-BB8B-E16CDCD02019}" destId="{3FFF7C38-0CD1-49A7-92C0-6C13A269F6F3}" srcOrd="6" destOrd="0" presId="urn:microsoft.com/office/officeart/2005/8/layout/radial6"/>
    <dgm:cxn modelId="{27E523E7-F6D1-4899-9D66-A5871B63CB5D}" type="presParOf" srcId="{F7B781A5-F784-49B4-BB8B-E16CDCD02019}" destId="{34C7A1D0-E621-4BC2-B5EA-6BDCE84B7C03}" srcOrd="7" destOrd="0" presId="urn:microsoft.com/office/officeart/2005/8/layout/radial6"/>
    <dgm:cxn modelId="{5C6E6D01-A38D-4126-BDFF-8FD9C53F2695}" type="presParOf" srcId="{F7B781A5-F784-49B4-BB8B-E16CDCD02019}" destId="{52A46386-F4FE-41F4-81FA-9E556C9284CF}" srcOrd="8" destOrd="0" presId="urn:microsoft.com/office/officeart/2005/8/layout/radial6"/>
    <dgm:cxn modelId="{A2B0ACBD-38DE-46F8-B531-780707CD46AD}" type="presParOf" srcId="{F7B781A5-F784-49B4-BB8B-E16CDCD02019}" destId="{3268E93E-BC36-4BDB-BA6A-34695F45EFBB}" srcOrd="9" destOrd="0" presId="urn:microsoft.com/office/officeart/2005/8/layout/radial6"/>
    <dgm:cxn modelId="{E335FE66-FFA7-43DE-9699-2C0FB2166A30}" type="presParOf" srcId="{F7B781A5-F784-49B4-BB8B-E16CDCD02019}" destId="{A5A25D70-BC64-4332-A4E7-3AFAD4400720}" srcOrd="10" destOrd="0" presId="urn:microsoft.com/office/officeart/2005/8/layout/radial6"/>
    <dgm:cxn modelId="{E7DBA39F-F6A7-49ED-833F-E0CA1B771C22}" type="presParOf" srcId="{F7B781A5-F784-49B4-BB8B-E16CDCD02019}" destId="{78B0536E-9E50-42AA-B183-6142FB7437D4}" srcOrd="11" destOrd="0" presId="urn:microsoft.com/office/officeart/2005/8/layout/radial6"/>
    <dgm:cxn modelId="{B0A462DC-4B9D-4C36-A1D6-ABA919E6D01F}" type="presParOf" srcId="{F7B781A5-F784-49B4-BB8B-E16CDCD02019}" destId="{E7EA863F-60FF-4EEB-867A-5EC6CA2AB051}" srcOrd="12" destOrd="0" presId="urn:microsoft.com/office/officeart/2005/8/layout/radial6"/>
    <dgm:cxn modelId="{D543302B-C1F1-4ED5-981A-7C4E06B01647}" type="presParOf" srcId="{F7B781A5-F784-49B4-BB8B-E16CDCD02019}" destId="{47A1D797-2596-4E98-932C-B4E16843B18A}" srcOrd="13" destOrd="0" presId="urn:microsoft.com/office/officeart/2005/8/layout/radial6"/>
    <dgm:cxn modelId="{CACAC989-ED87-4BB0-8DA8-18C1B870B0DC}" type="presParOf" srcId="{F7B781A5-F784-49B4-BB8B-E16CDCD02019}" destId="{F4BE78BB-5E7E-408B-9576-128F6D288CAE}" srcOrd="14" destOrd="0" presId="urn:microsoft.com/office/officeart/2005/8/layout/radial6"/>
    <dgm:cxn modelId="{A96563EC-BC28-440D-B571-BE6000B7CEF0}" type="presParOf" srcId="{F7B781A5-F784-49B4-BB8B-E16CDCD02019}" destId="{F5117C85-185D-4744-B8BA-2FE09AB934EE}" srcOrd="15" destOrd="0" presId="urn:microsoft.com/office/officeart/2005/8/layout/radial6"/>
    <dgm:cxn modelId="{6E9FB02F-AFE7-46CF-9CF2-30F479AF3A1C}" type="presParOf" srcId="{F7B781A5-F784-49B4-BB8B-E16CDCD02019}" destId="{64FC82E6-7B32-4AE5-ABDE-11FB85631FFD}" srcOrd="16" destOrd="0" presId="urn:microsoft.com/office/officeart/2005/8/layout/radial6"/>
    <dgm:cxn modelId="{DFF2BE0E-AAF0-48CA-99BE-7DE623A02B7A}" type="presParOf" srcId="{F7B781A5-F784-49B4-BB8B-E16CDCD02019}" destId="{3F7E7C78-6C51-469F-BB74-B67ED16E9557}" srcOrd="17" destOrd="0" presId="urn:microsoft.com/office/officeart/2005/8/layout/radial6"/>
    <dgm:cxn modelId="{B0E18956-2873-43B5-BCA0-E1EABB5F7AFA}" type="presParOf" srcId="{F7B781A5-F784-49B4-BB8B-E16CDCD02019}" destId="{7E3B2992-A1C2-4810-A6A4-FEC2E785BFE9}" srcOrd="18" destOrd="0" presId="urn:microsoft.com/office/officeart/2005/8/layout/radial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FCD6E89-9E57-4C2C-8BAE-06900CFA50FC}" type="doc">
      <dgm:prSet loTypeId="urn:microsoft.com/office/officeart/2005/8/layout/vList3" loCatId="list" qsTypeId="urn:microsoft.com/office/officeart/2005/8/quickstyle/simple1" qsCatId="simple" csTypeId="urn:microsoft.com/office/officeart/2005/8/colors/accent1_2" csCatId="accent1" phldr="1"/>
      <dgm:spPr/>
    </dgm:pt>
    <dgm:pt modelId="{94493157-B061-49F3-AA9B-E96D3E15123D}">
      <dgm:prSet phldrT="[Texto]"/>
      <dgm:spPr>
        <a:solidFill>
          <a:srgbClr val="FFC000"/>
        </a:solidFill>
      </dgm:spPr>
      <dgm:t>
        <a:bodyPr/>
        <a:lstStyle/>
        <a:p>
          <a:r>
            <a:rPr lang="es-AR" dirty="0" smtClean="0"/>
            <a:t>La planificación en contextos DYH.</a:t>
          </a:r>
          <a:endParaRPr lang="es-AR" dirty="0"/>
        </a:p>
      </dgm:t>
    </dgm:pt>
    <dgm:pt modelId="{13028314-A486-489D-B1B0-8F87F66BE366}" type="parTrans" cxnId="{3843C1B8-F72F-4ED6-A946-43FD75C0A849}">
      <dgm:prSet/>
      <dgm:spPr/>
      <dgm:t>
        <a:bodyPr/>
        <a:lstStyle/>
        <a:p>
          <a:endParaRPr lang="es-AR"/>
        </a:p>
      </dgm:t>
    </dgm:pt>
    <dgm:pt modelId="{7D0C341F-8264-4888-A3E6-2F388F450A1C}" type="sibTrans" cxnId="{3843C1B8-F72F-4ED6-A946-43FD75C0A849}">
      <dgm:prSet/>
      <dgm:spPr/>
      <dgm:t>
        <a:bodyPr/>
        <a:lstStyle/>
        <a:p>
          <a:endParaRPr lang="es-AR"/>
        </a:p>
      </dgm:t>
    </dgm:pt>
    <dgm:pt modelId="{E808BCB1-B97A-4018-99BD-69BF3AE0194A}">
      <dgm:prSet phldrT="[Texto]"/>
      <dgm:spPr>
        <a:solidFill>
          <a:schemeClr val="tx1">
            <a:lumMod val="75000"/>
          </a:schemeClr>
        </a:solidFill>
      </dgm:spPr>
      <dgm:t>
        <a:bodyPr/>
        <a:lstStyle/>
        <a:p>
          <a:r>
            <a:rPr lang="es-AR" dirty="0" smtClean="0"/>
            <a:t>PERMANENCIAS CORTAS (hasta 5 días)</a:t>
          </a:r>
          <a:endParaRPr lang="es-AR" dirty="0"/>
        </a:p>
      </dgm:t>
    </dgm:pt>
    <dgm:pt modelId="{995CD9A7-E1DD-4E06-95D9-7534CF6A330F}" type="parTrans" cxnId="{78D9E854-D817-41F2-B4F1-21FE95830925}">
      <dgm:prSet/>
      <dgm:spPr/>
      <dgm:t>
        <a:bodyPr/>
        <a:lstStyle/>
        <a:p>
          <a:endParaRPr lang="es-AR"/>
        </a:p>
      </dgm:t>
    </dgm:pt>
    <dgm:pt modelId="{3F93BE79-B55B-4856-AACC-263B046DA149}" type="sibTrans" cxnId="{78D9E854-D817-41F2-B4F1-21FE95830925}">
      <dgm:prSet/>
      <dgm:spPr/>
      <dgm:t>
        <a:bodyPr/>
        <a:lstStyle/>
        <a:p>
          <a:endParaRPr lang="es-AR"/>
        </a:p>
      </dgm:t>
    </dgm:pt>
    <dgm:pt modelId="{FF88B8C4-6222-4568-94F6-16599E420B9C}">
      <dgm:prSet phldrT="[Texto]"/>
      <dgm:spPr>
        <a:solidFill>
          <a:schemeClr val="bg2">
            <a:lumMod val="75000"/>
          </a:schemeClr>
        </a:solidFill>
      </dgm:spPr>
      <dgm:t>
        <a:bodyPr/>
        <a:lstStyle/>
        <a:p>
          <a:r>
            <a:rPr lang="es-AR" dirty="0" smtClean="0"/>
            <a:t>PERMANENCIAS PROLONGADAS (30 días en adelante) </a:t>
          </a:r>
          <a:endParaRPr lang="es-AR" dirty="0"/>
        </a:p>
      </dgm:t>
    </dgm:pt>
    <dgm:pt modelId="{8B06EABC-4B90-4B39-BB0D-79D5029F27F3}" type="parTrans" cxnId="{60431EF1-4E05-4E0E-AF6F-BBF206A1E689}">
      <dgm:prSet/>
      <dgm:spPr/>
      <dgm:t>
        <a:bodyPr/>
        <a:lstStyle/>
        <a:p>
          <a:endParaRPr lang="es-AR"/>
        </a:p>
      </dgm:t>
    </dgm:pt>
    <dgm:pt modelId="{6DFEB968-5B94-433B-A3D7-A73541D45E0A}" type="sibTrans" cxnId="{60431EF1-4E05-4E0E-AF6F-BBF206A1E689}">
      <dgm:prSet/>
      <dgm:spPr/>
      <dgm:t>
        <a:bodyPr/>
        <a:lstStyle/>
        <a:p>
          <a:endParaRPr lang="es-AR"/>
        </a:p>
      </dgm:t>
    </dgm:pt>
    <dgm:pt modelId="{D93AD9E1-3557-4CC8-93A3-E20BB06AD4B5}" type="pres">
      <dgm:prSet presAssocID="{7FCD6E89-9E57-4C2C-8BAE-06900CFA50FC}" presName="linearFlow" presStyleCnt="0">
        <dgm:presLayoutVars>
          <dgm:dir/>
          <dgm:resizeHandles val="exact"/>
        </dgm:presLayoutVars>
      </dgm:prSet>
      <dgm:spPr/>
    </dgm:pt>
    <dgm:pt modelId="{02AEDF03-AC53-49CF-BB61-0EBF9631068D}" type="pres">
      <dgm:prSet presAssocID="{94493157-B061-49F3-AA9B-E96D3E15123D}" presName="composite" presStyleCnt="0"/>
      <dgm:spPr/>
    </dgm:pt>
    <dgm:pt modelId="{8AF7B239-0C44-42FC-8467-ED26920FD097}" type="pres">
      <dgm:prSet presAssocID="{94493157-B061-49F3-AA9B-E96D3E15123D}" presName="imgShp" presStyleLbl="fgImgPlace1" presStyleIdx="0" presStyleCnt="3" custLinFactNeighborX="-37318" custLinFactNeighborY="742"/>
      <dgm:spPr/>
    </dgm:pt>
    <dgm:pt modelId="{4D0D0C33-22A4-47FC-B601-4A14EC307955}" type="pres">
      <dgm:prSet presAssocID="{94493157-B061-49F3-AA9B-E96D3E15123D}" presName="txShp" presStyleLbl="node1" presStyleIdx="0" presStyleCnt="3" custScaleX="123444" custScaleY="73450">
        <dgm:presLayoutVars>
          <dgm:bulletEnabled val="1"/>
        </dgm:presLayoutVars>
      </dgm:prSet>
      <dgm:spPr/>
      <dgm:t>
        <a:bodyPr/>
        <a:lstStyle/>
        <a:p>
          <a:endParaRPr lang="es-AR"/>
        </a:p>
      </dgm:t>
    </dgm:pt>
    <dgm:pt modelId="{78904738-1C48-490E-81B1-90AA21D6DC51}" type="pres">
      <dgm:prSet presAssocID="{7D0C341F-8264-4888-A3E6-2F388F450A1C}" presName="spacing" presStyleCnt="0"/>
      <dgm:spPr/>
    </dgm:pt>
    <dgm:pt modelId="{B5303DE8-6FDD-4919-AF38-D37366CE6447}" type="pres">
      <dgm:prSet presAssocID="{E808BCB1-B97A-4018-99BD-69BF3AE0194A}" presName="composite" presStyleCnt="0"/>
      <dgm:spPr/>
    </dgm:pt>
    <dgm:pt modelId="{C252400E-D542-4F6A-86AA-7B155EAAE7AD}" type="pres">
      <dgm:prSet presAssocID="{E808BCB1-B97A-4018-99BD-69BF3AE0194A}" presName="imgShp" presStyleLbl="fgImgPlace1" presStyleIdx="1" presStyleCnt="3"/>
      <dgm:spPr/>
    </dgm:pt>
    <dgm:pt modelId="{6B522DCB-9F09-49AE-8D79-CEE9C40D0FDC}" type="pres">
      <dgm:prSet presAssocID="{E808BCB1-B97A-4018-99BD-69BF3AE0194A}" presName="txShp" presStyleLbl="node1" presStyleIdx="1" presStyleCnt="3">
        <dgm:presLayoutVars>
          <dgm:bulletEnabled val="1"/>
        </dgm:presLayoutVars>
      </dgm:prSet>
      <dgm:spPr/>
      <dgm:t>
        <a:bodyPr/>
        <a:lstStyle/>
        <a:p>
          <a:endParaRPr lang="es-AR"/>
        </a:p>
      </dgm:t>
    </dgm:pt>
    <dgm:pt modelId="{BA0BE309-2170-4E49-AEC5-4D82B4DDA045}" type="pres">
      <dgm:prSet presAssocID="{3F93BE79-B55B-4856-AACC-263B046DA149}" presName="spacing" presStyleCnt="0"/>
      <dgm:spPr/>
    </dgm:pt>
    <dgm:pt modelId="{B5165133-5528-4AB7-A9D8-08634242220A}" type="pres">
      <dgm:prSet presAssocID="{FF88B8C4-6222-4568-94F6-16599E420B9C}" presName="composite" presStyleCnt="0"/>
      <dgm:spPr/>
    </dgm:pt>
    <dgm:pt modelId="{C75841ED-11B2-416F-BF80-A404B86AB418}" type="pres">
      <dgm:prSet presAssocID="{FF88B8C4-6222-4568-94F6-16599E420B9C}" presName="imgShp" presStyleLbl="fgImgPlace1" presStyleIdx="2" presStyleCnt="3"/>
      <dgm:spPr/>
    </dgm:pt>
    <dgm:pt modelId="{BC62ACBB-2AB3-4300-AEBC-FD9E1ED9B918}" type="pres">
      <dgm:prSet presAssocID="{FF88B8C4-6222-4568-94F6-16599E420B9C}" presName="txShp" presStyleLbl="node1" presStyleIdx="2" presStyleCnt="3">
        <dgm:presLayoutVars>
          <dgm:bulletEnabled val="1"/>
        </dgm:presLayoutVars>
      </dgm:prSet>
      <dgm:spPr/>
      <dgm:t>
        <a:bodyPr/>
        <a:lstStyle/>
        <a:p>
          <a:endParaRPr lang="es-AR"/>
        </a:p>
      </dgm:t>
    </dgm:pt>
  </dgm:ptLst>
  <dgm:cxnLst>
    <dgm:cxn modelId="{78D9E854-D817-41F2-B4F1-21FE95830925}" srcId="{7FCD6E89-9E57-4C2C-8BAE-06900CFA50FC}" destId="{E808BCB1-B97A-4018-99BD-69BF3AE0194A}" srcOrd="1" destOrd="0" parTransId="{995CD9A7-E1DD-4E06-95D9-7534CF6A330F}" sibTransId="{3F93BE79-B55B-4856-AACC-263B046DA149}"/>
    <dgm:cxn modelId="{3843C1B8-F72F-4ED6-A946-43FD75C0A849}" srcId="{7FCD6E89-9E57-4C2C-8BAE-06900CFA50FC}" destId="{94493157-B061-49F3-AA9B-E96D3E15123D}" srcOrd="0" destOrd="0" parTransId="{13028314-A486-489D-B1B0-8F87F66BE366}" sibTransId="{7D0C341F-8264-4888-A3E6-2F388F450A1C}"/>
    <dgm:cxn modelId="{1226C056-D62B-4680-B637-3125DBFC9D1E}" type="presOf" srcId="{7FCD6E89-9E57-4C2C-8BAE-06900CFA50FC}" destId="{D93AD9E1-3557-4CC8-93A3-E20BB06AD4B5}" srcOrd="0" destOrd="0" presId="urn:microsoft.com/office/officeart/2005/8/layout/vList3"/>
    <dgm:cxn modelId="{24F12159-8B36-4555-BFC7-50398857BB06}" type="presOf" srcId="{E808BCB1-B97A-4018-99BD-69BF3AE0194A}" destId="{6B522DCB-9F09-49AE-8D79-CEE9C40D0FDC}" srcOrd="0" destOrd="0" presId="urn:microsoft.com/office/officeart/2005/8/layout/vList3"/>
    <dgm:cxn modelId="{237F8CEB-1828-42AD-9731-94EC2B0D96EA}" type="presOf" srcId="{FF88B8C4-6222-4568-94F6-16599E420B9C}" destId="{BC62ACBB-2AB3-4300-AEBC-FD9E1ED9B918}" srcOrd="0" destOrd="0" presId="urn:microsoft.com/office/officeart/2005/8/layout/vList3"/>
    <dgm:cxn modelId="{60431EF1-4E05-4E0E-AF6F-BBF206A1E689}" srcId="{7FCD6E89-9E57-4C2C-8BAE-06900CFA50FC}" destId="{FF88B8C4-6222-4568-94F6-16599E420B9C}" srcOrd="2" destOrd="0" parTransId="{8B06EABC-4B90-4B39-BB0D-79D5029F27F3}" sibTransId="{6DFEB968-5B94-433B-A3D7-A73541D45E0A}"/>
    <dgm:cxn modelId="{07380C0F-84A1-4E46-BCFD-B7BD8C0DE8B7}" type="presOf" srcId="{94493157-B061-49F3-AA9B-E96D3E15123D}" destId="{4D0D0C33-22A4-47FC-B601-4A14EC307955}" srcOrd="0" destOrd="0" presId="urn:microsoft.com/office/officeart/2005/8/layout/vList3"/>
    <dgm:cxn modelId="{DDCED03C-0B3A-4EAB-A400-03D97437C167}" type="presParOf" srcId="{D93AD9E1-3557-4CC8-93A3-E20BB06AD4B5}" destId="{02AEDF03-AC53-49CF-BB61-0EBF9631068D}" srcOrd="0" destOrd="0" presId="urn:microsoft.com/office/officeart/2005/8/layout/vList3"/>
    <dgm:cxn modelId="{13F8462F-0092-4064-90DE-FBA61BD1CE9D}" type="presParOf" srcId="{02AEDF03-AC53-49CF-BB61-0EBF9631068D}" destId="{8AF7B239-0C44-42FC-8467-ED26920FD097}" srcOrd="0" destOrd="0" presId="urn:microsoft.com/office/officeart/2005/8/layout/vList3"/>
    <dgm:cxn modelId="{A9C71909-360E-484A-8D29-06CB2FBB3CE2}" type="presParOf" srcId="{02AEDF03-AC53-49CF-BB61-0EBF9631068D}" destId="{4D0D0C33-22A4-47FC-B601-4A14EC307955}" srcOrd="1" destOrd="0" presId="urn:microsoft.com/office/officeart/2005/8/layout/vList3"/>
    <dgm:cxn modelId="{DFF474B5-F50E-4BE7-BE1C-27AEE693D8B8}" type="presParOf" srcId="{D93AD9E1-3557-4CC8-93A3-E20BB06AD4B5}" destId="{78904738-1C48-490E-81B1-90AA21D6DC51}" srcOrd="1" destOrd="0" presId="urn:microsoft.com/office/officeart/2005/8/layout/vList3"/>
    <dgm:cxn modelId="{37C655FD-C796-4E38-84C2-B5CE187F8194}" type="presParOf" srcId="{D93AD9E1-3557-4CC8-93A3-E20BB06AD4B5}" destId="{B5303DE8-6FDD-4919-AF38-D37366CE6447}" srcOrd="2" destOrd="0" presId="urn:microsoft.com/office/officeart/2005/8/layout/vList3"/>
    <dgm:cxn modelId="{B2EC983C-F100-48F3-9583-B3EB8C162308}" type="presParOf" srcId="{B5303DE8-6FDD-4919-AF38-D37366CE6447}" destId="{C252400E-D542-4F6A-86AA-7B155EAAE7AD}" srcOrd="0" destOrd="0" presId="urn:microsoft.com/office/officeart/2005/8/layout/vList3"/>
    <dgm:cxn modelId="{BD40E3F0-37B4-48B8-B5C6-854DE6083161}" type="presParOf" srcId="{B5303DE8-6FDD-4919-AF38-D37366CE6447}" destId="{6B522DCB-9F09-49AE-8D79-CEE9C40D0FDC}" srcOrd="1" destOrd="0" presId="urn:microsoft.com/office/officeart/2005/8/layout/vList3"/>
    <dgm:cxn modelId="{B9C59C8D-7055-4D9F-BAF8-8D4754BE3B9C}" type="presParOf" srcId="{D93AD9E1-3557-4CC8-93A3-E20BB06AD4B5}" destId="{BA0BE309-2170-4E49-AEC5-4D82B4DDA045}" srcOrd="3" destOrd="0" presId="urn:microsoft.com/office/officeart/2005/8/layout/vList3"/>
    <dgm:cxn modelId="{A58009EC-2346-4F25-9EDF-D4BF821539BA}" type="presParOf" srcId="{D93AD9E1-3557-4CC8-93A3-E20BB06AD4B5}" destId="{B5165133-5528-4AB7-A9D8-08634242220A}" srcOrd="4" destOrd="0" presId="urn:microsoft.com/office/officeart/2005/8/layout/vList3"/>
    <dgm:cxn modelId="{E4D71F9D-72DE-4BE3-AF3D-97EE3D86EB89}" type="presParOf" srcId="{B5165133-5528-4AB7-A9D8-08634242220A}" destId="{C75841ED-11B2-416F-BF80-A404B86AB418}" srcOrd="0" destOrd="0" presId="urn:microsoft.com/office/officeart/2005/8/layout/vList3"/>
    <dgm:cxn modelId="{1F26CD29-5251-42F4-8AD4-D6190C90824E}" type="presParOf" srcId="{B5165133-5528-4AB7-A9D8-08634242220A}" destId="{BC62ACBB-2AB3-4300-AEBC-FD9E1ED9B918}"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372818276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2d35ee97598_1_0:notes"/>
          <p:cNvSpPr txBox="1">
            <a:spLocks noGrp="1"/>
          </p:cNvSpPr>
          <p:nvPr>
            <p:ph type="body" idx="1"/>
          </p:nvPr>
        </p:nvSpPr>
        <p:spPr>
          <a:xfrm>
            <a:off x="679927" y="4716661"/>
            <a:ext cx="5439410" cy="446841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5" name="Google Shape;265;g2d35ee97598_1_0:notes"/>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266707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29:notes"/>
          <p:cNvSpPr txBox="1">
            <a:spLocks noGrp="1"/>
          </p:cNvSpPr>
          <p:nvPr>
            <p:ph type="body" idx="1"/>
          </p:nvPr>
        </p:nvSpPr>
        <p:spPr>
          <a:xfrm>
            <a:off x="679927" y="4716661"/>
            <a:ext cx="5439410" cy="446841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3" name="Google Shape;293;p29:notes"/>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028876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8618784E-365A-4F97-8A75-7E0E0E776B19}"/>
              </a:ext>
            </a:extLst>
          </p:cNvPr>
          <p:cNvSpPr>
            <a:spLocks noGrp="1"/>
          </p:cNvSpPr>
          <p:nvPr>
            <p:ph type="ctrTitle"/>
          </p:nvPr>
        </p:nvSpPr>
        <p:spPr>
          <a:xfrm>
            <a:off x="1143000" y="841772"/>
            <a:ext cx="6858000" cy="1790700"/>
          </a:xfrm>
        </p:spPr>
        <p:txBody>
          <a:bodyPr anchor="b"/>
          <a:lstStyle>
            <a:lvl1pPr algn="ctr">
              <a:defRPr sz="4500"/>
            </a:lvl1pPr>
          </a:lstStyle>
          <a:p>
            <a:r>
              <a:rPr lang="es-ES"/>
              <a:t>Haga clic para modificar el estilo de título del patrón</a:t>
            </a:r>
            <a:endParaRPr lang="es-AR"/>
          </a:p>
        </p:txBody>
      </p:sp>
      <p:sp>
        <p:nvSpPr>
          <p:cNvPr id="3" name="Subtítulo 2">
            <a:extLst>
              <a:ext uri="{FF2B5EF4-FFF2-40B4-BE49-F238E27FC236}">
                <a16:creationId xmlns="" xmlns:a16="http://schemas.microsoft.com/office/drawing/2014/main" id="{EC58B037-A8E6-42D4-B01F-DFA350623D51}"/>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modificar el estilo de subtítulo del patrón</a:t>
            </a:r>
            <a:endParaRPr lang="es-AR"/>
          </a:p>
        </p:txBody>
      </p:sp>
      <p:sp>
        <p:nvSpPr>
          <p:cNvPr id="4" name="Marcador de fecha 3">
            <a:extLst>
              <a:ext uri="{FF2B5EF4-FFF2-40B4-BE49-F238E27FC236}">
                <a16:creationId xmlns="" xmlns:a16="http://schemas.microsoft.com/office/drawing/2014/main" id="{7DB88133-968C-4461-953F-6D0D1DBFF3CB}"/>
              </a:ext>
            </a:extLst>
          </p:cNvPr>
          <p:cNvSpPr>
            <a:spLocks noGrp="1"/>
          </p:cNvSpPr>
          <p:nvPr>
            <p:ph type="dt" sz="half" idx="10"/>
          </p:nvPr>
        </p:nvSpPr>
        <p:spPr/>
        <p:txBody>
          <a:bodyPr/>
          <a:lstStyle/>
          <a:p>
            <a:fld id="{B053C1ED-0954-43E6-A95B-EE06C0098BE9}" type="datetimeFigureOut">
              <a:rPr lang="es-AR" smtClean="0"/>
              <a:pPr/>
              <a:t>25/9/2024</a:t>
            </a:fld>
            <a:endParaRPr lang="es-AR"/>
          </a:p>
        </p:txBody>
      </p:sp>
      <p:sp>
        <p:nvSpPr>
          <p:cNvPr id="5" name="Marcador de pie de página 4">
            <a:extLst>
              <a:ext uri="{FF2B5EF4-FFF2-40B4-BE49-F238E27FC236}">
                <a16:creationId xmlns="" xmlns:a16="http://schemas.microsoft.com/office/drawing/2014/main" id="{BF6F67F6-1806-4774-81A0-841E5FFAFE9D}"/>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 xmlns:a16="http://schemas.microsoft.com/office/drawing/2014/main" id="{D00D9726-29B8-4640-B4AB-669F878D031E}"/>
              </a:ext>
            </a:extLst>
          </p:cNvPr>
          <p:cNvSpPr>
            <a:spLocks noGrp="1"/>
          </p:cNvSpPr>
          <p:nvPr>
            <p:ph type="sldNum" sz="quarter" idx="12"/>
          </p:nvPr>
        </p:nvSpPr>
        <p:spPr/>
        <p:txBody>
          <a:bodyPr/>
          <a:lstStyle/>
          <a:p>
            <a:fld id="{C83FBC95-7825-448C-BF4E-704D9D5D06F0}" type="slidenum">
              <a:rPr lang="es-AR" smtClean="0"/>
              <a:pPr/>
              <a:t>‹Nº›</a:t>
            </a:fld>
            <a:endParaRPr lang="es-AR"/>
          </a:p>
        </p:txBody>
      </p:sp>
    </p:spTree>
    <p:extLst>
      <p:ext uri="{BB962C8B-B14F-4D97-AF65-F5344CB8AC3E}">
        <p14:creationId xmlns:p14="http://schemas.microsoft.com/office/powerpoint/2010/main" val="484901847"/>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rgbClr val="0E293C"/>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732700" y="1735600"/>
            <a:ext cx="4944300" cy="6453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rgbClr val="19BBD5"/>
              </a:buClr>
              <a:buSzPts val="4000"/>
              <a:buFont typeface="Nixie One"/>
              <a:buNone/>
              <a:defRPr sz="4000">
                <a:solidFill>
                  <a:srgbClr val="19BBD5"/>
                </a:solidFill>
                <a:latin typeface="Nixie One"/>
                <a:ea typeface="Nixie One"/>
                <a:cs typeface="Nixie One"/>
                <a:sym typeface="Nixie One"/>
              </a:defRPr>
            </a:lvl1pPr>
            <a:lvl2pPr lvl="1">
              <a:spcBef>
                <a:spcPts val="0"/>
              </a:spcBef>
              <a:spcAft>
                <a:spcPts val="0"/>
              </a:spcAft>
              <a:buClr>
                <a:srgbClr val="19BBD5"/>
              </a:buClr>
              <a:buSzPts val="4000"/>
              <a:buFont typeface="Nixie One"/>
              <a:buNone/>
              <a:defRPr sz="4000">
                <a:solidFill>
                  <a:srgbClr val="19BBD5"/>
                </a:solidFill>
                <a:latin typeface="Nixie One"/>
                <a:ea typeface="Nixie One"/>
                <a:cs typeface="Nixie One"/>
                <a:sym typeface="Nixie One"/>
              </a:defRPr>
            </a:lvl2pPr>
            <a:lvl3pPr lvl="2">
              <a:spcBef>
                <a:spcPts val="0"/>
              </a:spcBef>
              <a:spcAft>
                <a:spcPts val="0"/>
              </a:spcAft>
              <a:buClr>
                <a:srgbClr val="19BBD5"/>
              </a:buClr>
              <a:buSzPts val="4000"/>
              <a:buFont typeface="Nixie One"/>
              <a:buNone/>
              <a:defRPr sz="4000">
                <a:solidFill>
                  <a:srgbClr val="19BBD5"/>
                </a:solidFill>
                <a:latin typeface="Nixie One"/>
                <a:ea typeface="Nixie One"/>
                <a:cs typeface="Nixie One"/>
                <a:sym typeface="Nixie One"/>
              </a:defRPr>
            </a:lvl3pPr>
            <a:lvl4pPr lvl="3">
              <a:spcBef>
                <a:spcPts val="0"/>
              </a:spcBef>
              <a:spcAft>
                <a:spcPts val="0"/>
              </a:spcAft>
              <a:buClr>
                <a:srgbClr val="19BBD5"/>
              </a:buClr>
              <a:buSzPts val="4000"/>
              <a:buFont typeface="Nixie One"/>
              <a:buNone/>
              <a:defRPr sz="4000">
                <a:solidFill>
                  <a:srgbClr val="19BBD5"/>
                </a:solidFill>
                <a:latin typeface="Nixie One"/>
                <a:ea typeface="Nixie One"/>
                <a:cs typeface="Nixie One"/>
                <a:sym typeface="Nixie One"/>
              </a:defRPr>
            </a:lvl4pPr>
            <a:lvl5pPr lvl="4">
              <a:spcBef>
                <a:spcPts val="0"/>
              </a:spcBef>
              <a:spcAft>
                <a:spcPts val="0"/>
              </a:spcAft>
              <a:buClr>
                <a:srgbClr val="19BBD5"/>
              </a:buClr>
              <a:buSzPts val="4000"/>
              <a:buFont typeface="Nixie One"/>
              <a:buNone/>
              <a:defRPr sz="4000">
                <a:solidFill>
                  <a:srgbClr val="19BBD5"/>
                </a:solidFill>
                <a:latin typeface="Nixie One"/>
                <a:ea typeface="Nixie One"/>
                <a:cs typeface="Nixie One"/>
                <a:sym typeface="Nixie One"/>
              </a:defRPr>
            </a:lvl5pPr>
            <a:lvl6pPr lvl="5">
              <a:spcBef>
                <a:spcPts val="0"/>
              </a:spcBef>
              <a:spcAft>
                <a:spcPts val="0"/>
              </a:spcAft>
              <a:buClr>
                <a:srgbClr val="19BBD5"/>
              </a:buClr>
              <a:buSzPts val="4000"/>
              <a:buFont typeface="Nixie One"/>
              <a:buNone/>
              <a:defRPr sz="4000">
                <a:solidFill>
                  <a:srgbClr val="19BBD5"/>
                </a:solidFill>
                <a:latin typeface="Nixie One"/>
                <a:ea typeface="Nixie One"/>
                <a:cs typeface="Nixie One"/>
                <a:sym typeface="Nixie One"/>
              </a:defRPr>
            </a:lvl6pPr>
            <a:lvl7pPr lvl="6">
              <a:spcBef>
                <a:spcPts val="0"/>
              </a:spcBef>
              <a:spcAft>
                <a:spcPts val="0"/>
              </a:spcAft>
              <a:buClr>
                <a:srgbClr val="19BBD5"/>
              </a:buClr>
              <a:buSzPts val="4000"/>
              <a:buFont typeface="Nixie One"/>
              <a:buNone/>
              <a:defRPr sz="4000">
                <a:solidFill>
                  <a:srgbClr val="19BBD5"/>
                </a:solidFill>
                <a:latin typeface="Nixie One"/>
                <a:ea typeface="Nixie One"/>
                <a:cs typeface="Nixie One"/>
                <a:sym typeface="Nixie One"/>
              </a:defRPr>
            </a:lvl7pPr>
            <a:lvl8pPr lvl="7">
              <a:spcBef>
                <a:spcPts val="0"/>
              </a:spcBef>
              <a:spcAft>
                <a:spcPts val="0"/>
              </a:spcAft>
              <a:buClr>
                <a:srgbClr val="19BBD5"/>
              </a:buClr>
              <a:buSzPts val="4000"/>
              <a:buFont typeface="Nixie One"/>
              <a:buNone/>
              <a:defRPr sz="4000">
                <a:solidFill>
                  <a:srgbClr val="19BBD5"/>
                </a:solidFill>
                <a:latin typeface="Nixie One"/>
                <a:ea typeface="Nixie One"/>
                <a:cs typeface="Nixie One"/>
                <a:sym typeface="Nixie One"/>
              </a:defRPr>
            </a:lvl8pPr>
            <a:lvl9pPr lvl="8">
              <a:spcBef>
                <a:spcPts val="0"/>
              </a:spcBef>
              <a:spcAft>
                <a:spcPts val="0"/>
              </a:spcAft>
              <a:buClr>
                <a:srgbClr val="19BBD5"/>
              </a:buClr>
              <a:buSzPts val="4000"/>
              <a:buFont typeface="Nixie One"/>
              <a:buNone/>
              <a:defRPr sz="4000">
                <a:solidFill>
                  <a:srgbClr val="19BBD5"/>
                </a:solidFill>
                <a:latin typeface="Nixie One"/>
                <a:ea typeface="Nixie One"/>
                <a:cs typeface="Nixie One"/>
                <a:sym typeface="Nixie One"/>
              </a:defRPr>
            </a:lvl9pPr>
          </a:lstStyle>
          <a:p>
            <a:endParaRPr/>
          </a:p>
        </p:txBody>
      </p:sp>
      <p:sp>
        <p:nvSpPr>
          <p:cNvPr id="7" name="Google Shape;7;p1"/>
          <p:cNvSpPr txBox="1">
            <a:spLocks noGrp="1"/>
          </p:cNvSpPr>
          <p:nvPr>
            <p:ph type="body" idx="1"/>
          </p:nvPr>
        </p:nvSpPr>
        <p:spPr>
          <a:xfrm>
            <a:off x="1732700" y="2255125"/>
            <a:ext cx="4944300" cy="1659900"/>
          </a:xfrm>
          <a:prstGeom prst="rect">
            <a:avLst/>
          </a:prstGeom>
          <a:noFill/>
          <a:ln>
            <a:noFill/>
          </a:ln>
        </p:spPr>
        <p:txBody>
          <a:bodyPr spcFirstLastPara="1" wrap="square" lIns="91425" tIns="91425" rIns="91425" bIns="91425" anchor="t" anchorCtr="0">
            <a:noAutofit/>
          </a:bodyPr>
          <a:lstStyle>
            <a:lvl1pPr marL="457200" lvl="0" indent="-317500">
              <a:spcBef>
                <a:spcPts val="600"/>
              </a:spcBef>
              <a:spcAft>
                <a:spcPts val="0"/>
              </a:spcAft>
              <a:buClr>
                <a:srgbClr val="19BBD5"/>
              </a:buClr>
              <a:buSzPts val="1400"/>
              <a:buFont typeface="Muli"/>
              <a:buChar char="◇"/>
              <a:defRPr>
                <a:solidFill>
                  <a:srgbClr val="C6DAEC"/>
                </a:solidFill>
                <a:latin typeface="Muli"/>
                <a:ea typeface="Muli"/>
                <a:cs typeface="Muli"/>
                <a:sym typeface="Muli"/>
              </a:defRPr>
            </a:lvl1pPr>
            <a:lvl2pPr marL="914400" lvl="1" indent="-317500">
              <a:spcBef>
                <a:spcPts val="0"/>
              </a:spcBef>
              <a:spcAft>
                <a:spcPts val="0"/>
              </a:spcAft>
              <a:buClr>
                <a:srgbClr val="19BBD5"/>
              </a:buClr>
              <a:buSzPts val="1400"/>
              <a:buFont typeface="Muli"/>
              <a:buChar char="￭"/>
              <a:defRPr>
                <a:solidFill>
                  <a:srgbClr val="C6DAEC"/>
                </a:solidFill>
                <a:latin typeface="Muli"/>
                <a:ea typeface="Muli"/>
                <a:cs typeface="Muli"/>
                <a:sym typeface="Muli"/>
              </a:defRPr>
            </a:lvl2pPr>
            <a:lvl3pPr marL="1371600" lvl="2" indent="-317500">
              <a:spcBef>
                <a:spcPts val="0"/>
              </a:spcBef>
              <a:spcAft>
                <a:spcPts val="0"/>
              </a:spcAft>
              <a:buClr>
                <a:srgbClr val="19BBD5"/>
              </a:buClr>
              <a:buSzPts val="1400"/>
              <a:buFont typeface="Muli"/>
              <a:buChar char="￮"/>
              <a:defRPr>
                <a:solidFill>
                  <a:srgbClr val="C6DAEC"/>
                </a:solidFill>
                <a:latin typeface="Muli"/>
                <a:ea typeface="Muli"/>
                <a:cs typeface="Muli"/>
                <a:sym typeface="Muli"/>
              </a:defRPr>
            </a:lvl3pPr>
            <a:lvl4pPr marL="1828800" lvl="3" indent="-317500">
              <a:spcBef>
                <a:spcPts val="0"/>
              </a:spcBef>
              <a:spcAft>
                <a:spcPts val="0"/>
              </a:spcAft>
              <a:buClr>
                <a:srgbClr val="19BBD5"/>
              </a:buClr>
              <a:buSzPts val="1400"/>
              <a:buFont typeface="Muli"/>
              <a:buChar char="●"/>
              <a:defRPr>
                <a:solidFill>
                  <a:srgbClr val="C6DAEC"/>
                </a:solidFill>
                <a:latin typeface="Muli"/>
                <a:ea typeface="Muli"/>
                <a:cs typeface="Muli"/>
                <a:sym typeface="Muli"/>
              </a:defRPr>
            </a:lvl4pPr>
            <a:lvl5pPr marL="2286000" lvl="4" indent="-317500">
              <a:spcBef>
                <a:spcPts val="0"/>
              </a:spcBef>
              <a:spcAft>
                <a:spcPts val="0"/>
              </a:spcAft>
              <a:buClr>
                <a:srgbClr val="19BBD5"/>
              </a:buClr>
              <a:buSzPts val="1400"/>
              <a:buFont typeface="Muli"/>
              <a:buChar char="○"/>
              <a:defRPr>
                <a:solidFill>
                  <a:srgbClr val="C6DAEC"/>
                </a:solidFill>
                <a:latin typeface="Muli"/>
                <a:ea typeface="Muli"/>
                <a:cs typeface="Muli"/>
                <a:sym typeface="Muli"/>
              </a:defRPr>
            </a:lvl5pPr>
            <a:lvl6pPr marL="2743200" lvl="5" indent="-317500">
              <a:spcBef>
                <a:spcPts val="0"/>
              </a:spcBef>
              <a:spcAft>
                <a:spcPts val="0"/>
              </a:spcAft>
              <a:buClr>
                <a:srgbClr val="C6DAEC"/>
              </a:buClr>
              <a:buSzPts val="1400"/>
              <a:buFont typeface="Muli"/>
              <a:buChar char="■"/>
              <a:defRPr>
                <a:solidFill>
                  <a:srgbClr val="C6DAEC"/>
                </a:solidFill>
                <a:latin typeface="Muli"/>
                <a:ea typeface="Muli"/>
                <a:cs typeface="Muli"/>
                <a:sym typeface="Muli"/>
              </a:defRPr>
            </a:lvl6pPr>
            <a:lvl7pPr marL="3200400" lvl="6" indent="-317500">
              <a:spcBef>
                <a:spcPts val="0"/>
              </a:spcBef>
              <a:spcAft>
                <a:spcPts val="0"/>
              </a:spcAft>
              <a:buClr>
                <a:srgbClr val="C6DAEC"/>
              </a:buClr>
              <a:buSzPts val="1400"/>
              <a:buFont typeface="Muli"/>
              <a:buChar char="●"/>
              <a:defRPr>
                <a:solidFill>
                  <a:srgbClr val="C6DAEC"/>
                </a:solidFill>
                <a:latin typeface="Muli"/>
                <a:ea typeface="Muli"/>
                <a:cs typeface="Muli"/>
                <a:sym typeface="Muli"/>
              </a:defRPr>
            </a:lvl7pPr>
            <a:lvl8pPr marL="3657600" lvl="7" indent="-317500">
              <a:spcBef>
                <a:spcPts val="0"/>
              </a:spcBef>
              <a:spcAft>
                <a:spcPts val="0"/>
              </a:spcAft>
              <a:buClr>
                <a:srgbClr val="C6DAEC"/>
              </a:buClr>
              <a:buSzPts val="1400"/>
              <a:buFont typeface="Muli"/>
              <a:buChar char="○"/>
              <a:defRPr>
                <a:solidFill>
                  <a:srgbClr val="C6DAEC"/>
                </a:solidFill>
                <a:latin typeface="Muli"/>
                <a:ea typeface="Muli"/>
                <a:cs typeface="Muli"/>
                <a:sym typeface="Muli"/>
              </a:defRPr>
            </a:lvl8pPr>
            <a:lvl9pPr marL="4114800" lvl="8" indent="-317500">
              <a:spcBef>
                <a:spcPts val="0"/>
              </a:spcBef>
              <a:spcAft>
                <a:spcPts val="0"/>
              </a:spcAft>
              <a:buClr>
                <a:srgbClr val="C6DAEC"/>
              </a:buClr>
              <a:buSzPts val="1400"/>
              <a:buFont typeface="Muli"/>
              <a:buChar char="■"/>
              <a:defRPr>
                <a:solidFill>
                  <a:srgbClr val="C6DAEC"/>
                </a:solidFill>
                <a:latin typeface="Muli"/>
                <a:ea typeface="Muli"/>
                <a:cs typeface="Muli"/>
                <a:sym typeface="Muli"/>
              </a:defRPr>
            </a:lvl9pPr>
          </a:lstStyle>
          <a:p>
            <a:endParaRPr/>
          </a:p>
        </p:txBody>
      </p:sp>
      <p:sp>
        <p:nvSpPr>
          <p:cNvPr id="8" name="Google Shape;8;p1"/>
          <p:cNvSpPr txBox="1">
            <a:spLocks noGrp="1"/>
          </p:cNvSpPr>
          <p:nvPr>
            <p:ph type="sldNum" idx="12"/>
          </p:nvPr>
        </p:nvSpPr>
        <p:spPr>
          <a:xfrm>
            <a:off x="13557" y="4785525"/>
            <a:ext cx="548700" cy="357900"/>
          </a:xfrm>
          <a:prstGeom prst="rect">
            <a:avLst/>
          </a:prstGeom>
          <a:noFill/>
          <a:ln>
            <a:noFill/>
          </a:ln>
        </p:spPr>
        <p:txBody>
          <a:bodyPr spcFirstLastPara="1" wrap="square" lIns="91425" tIns="91425" rIns="91425" bIns="91425" anchor="t" anchorCtr="0">
            <a:noAutofit/>
          </a:bodyPr>
          <a:lstStyle>
            <a:lvl1pPr lvl="0">
              <a:buNone/>
              <a:defRPr sz="1200">
                <a:solidFill>
                  <a:srgbClr val="19BBD5"/>
                </a:solidFill>
                <a:latin typeface="Nixie One"/>
                <a:ea typeface="Nixie One"/>
                <a:cs typeface="Nixie One"/>
                <a:sym typeface="Nixie One"/>
              </a:defRPr>
            </a:lvl1pPr>
            <a:lvl2pPr lvl="1">
              <a:buNone/>
              <a:defRPr sz="1200">
                <a:solidFill>
                  <a:srgbClr val="19BBD5"/>
                </a:solidFill>
                <a:latin typeface="Nixie One"/>
                <a:ea typeface="Nixie One"/>
                <a:cs typeface="Nixie One"/>
                <a:sym typeface="Nixie One"/>
              </a:defRPr>
            </a:lvl2pPr>
            <a:lvl3pPr lvl="2">
              <a:buNone/>
              <a:defRPr sz="1200">
                <a:solidFill>
                  <a:srgbClr val="19BBD5"/>
                </a:solidFill>
                <a:latin typeface="Nixie One"/>
                <a:ea typeface="Nixie One"/>
                <a:cs typeface="Nixie One"/>
                <a:sym typeface="Nixie One"/>
              </a:defRPr>
            </a:lvl3pPr>
            <a:lvl4pPr lvl="3">
              <a:buNone/>
              <a:defRPr sz="1200">
                <a:solidFill>
                  <a:srgbClr val="19BBD5"/>
                </a:solidFill>
                <a:latin typeface="Nixie One"/>
                <a:ea typeface="Nixie One"/>
                <a:cs typeface="Nixie One"/>
                <a:sym typeface="Nixie One"/>
              </a:defRPr>
            </a:lvl4pPr>
            <a:lvl5pPr lvl="4">
              <a:buNone/>
              <a:defRPr sz="1200">
                <a:solidFill>
                  <a:srgbClr val="19BBD5"/>
                </a:solidFill>
                <a:latin typeface="Nixie One"/>
                <a:ea typeface="Nixie One"/>
                <a:cs typeface="Nixie One"/>
                <a:sym typeface="Nixie One"/>
              </a:defRPr>
            </a:lvl5pPr>
            <a:lvl6pPr lvl="5">
              <a:buNone/>
              <a:defRPr sz="1200">
                <a:solidFill>
                  <a:srgbClr val="19BBD5"/>
                </a:solidFill>
                <a:latin typeface="Nixie One"/>
                <a:ea typeface="Nixie One"/>
                <a:cs typeface="Nixie One"/>
                <a:sym typeface="Nixie One"/>
              </a:defRPr>
            </a:lvl6pPr>
            <a:lvl7pPr lvl="6">
              <a:buNone/>
              <a:defRPr sz="1200">
                <a:solidFill>
                  <a:srgbClr val="19BBD5"/>
                </a:solidFill>
                <a:latin typeface="Nixie One"/>
                <a:ea typeface="Nixie One"/>
                <a:cs typeface="Nixie One"/>
                <a:sym typeface="Nixie One"/>
              </a:defRPr>
            </a:lvl7pPr>
            <a:lvl8pPr lvl="7">
              <a:buNone/>
              <a:defRPr sz="1200">
                <a:solidFill>
                  <a:srgbClr val="19BBD5"/>
                </a:solidFill>
                <a:latin typeface="Nixie One"/>
                <a:ea typeface="Nixie One"/>
                <a:cs typeface="Nixie One"/>
                <a:sym typeface="Nixie One"/>
              </a:defRPr>
            </a:lvl8pPr>
            <a:lvl9pPr lvl="8">
              <a:buNone/>
              <a:defRPr sz="1200">
                <a:solidFill>
                  <a:srgbClr val="19BBD5"/>
                </a:solidFill>
                <a:latin typeface="Nixie One"/>
                <a:ea typeface="Nixie One"/>
                <a:cs typeface="Nixie One"/>
                <a:sym typeface="Nixie One"/>
              </a:defRPr>
            </a:lvl9pPr>
          </a:lstStyle>
          <a:p>
            <a:pPr marL="0" lvl="0" indent="0" algn="l" rtl="0">
              <a:spcBef>
                <a:spcPts val="0"/>
              </a:spcBef>
              <a:spcAft>
                <a:spcPts val="0"/>
              </a:spcAft>
              <a:buNone/>
            </a:pPr>
            <a:fld id="{00000000-1234-1234-1234-123412341234}" type="slidenum">
              <a:rPr lang="en"/>
              <a:pPr marL="0" lvl="0" indent="0" algn="l" rtl="0">
                <a:spcBef>
                  <a:spcPts val="0"/>
                </a:spcBef>
                <a:spcAft>
                  <a:spcPts val="0"/>
                </a:spcAft>
                <a:buNone/>
              </a:pPr>
              <a:t>‹Nº›</a:t>
            </a:fld>
            <a:endParaRPr/>
          </a:p>
        </p:txBody>
      </p:sp>
    </p:spTree>
  </p:cSld>
  <p:clrMap bg1="lt1" tx1="dk1" bg2="dk2" tx2="lt2" accent1="accent1" accent2="accent2" accent3="accent3" accent4="accent4" accent5="accent5" accent6="accent6" hlink="hlink" folHlink="folHlink"/>
  <p:sldLayoutIdLst>
    <p:sldLayoutId id="2147483658" r:id="rId1"/>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svg"/><Relationship Id="rId5" Type="http://schemas.openxmlformats.org/officeDocument/2006/relationships/image" Target="../media/image2.png"/><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17.jpe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4.png"/><Relationship Id="rId7" Type="http://schemas.openxmlformats.org/officeDocument/2006/relationships/diagramColors" Target="../diagrams/colors3.xm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3.jpe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4.png"/><Relationship Id="rId7" Type="http://schemas.openxmlformats.org/officeDocument/2006/relationships/diagramColors" Target="../diagrams/colors4.xm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23.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4.png"/><Relationship Id="rId7" Type="http://schemas.openxmlformats.org/officeDocument/2006/relationships/diagramColors" Target="../diagrams/colors5.xm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diagramQuickStyle" Target="../diagrams/quickStyle5.xml"/><Relationship Id="rId11" Type="http://schemas.openxmlformats.org/officeDocument/2006/relationships/image" Target="../media/image29.jpeg"/><Relationship Id="rId5" Type="http://schemas.openxmlformats.org/officeDocument/2006/relationships/diagramLayout" Target="../diagrams/layout5.xml"/><Relationship Id="rId10" Type="http://schemas.openxmlformats.org/officeDocument/2006/relationships/image" Target="../media/image28.jpeg"/><Relationship Id="rId4" Type="http://schemas.openxmlformats.org/officeDocument/2006/relationships/diagramData" Target="../diagrams/data5.xml"/><Relationship Id="rId9" Type="http://schemas.openxmlformats.org/officeDocument/2006/relationships/image" Target="../media/image27.png"/></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28.xml.rels><?xml version="1.0" encoding="UTF-8" standalone="yes"?>
<Relationships xmlns="http://schemas.openxmlformats.org/package/2006/relationships"><Relationship Id="rId8" Type="http://schemas.openxmlformats.org/officeDocument/2006/relationships/image" Target="../media/image39.jpg"/><Relationship Id="rId3" Type="http://schemas.openxmlformats.org/officeDocument/2006/relationships/image" Target="../media/image3.png"/><Relationship Id="rId7" Type="http://schemas.openxmlformats.org/officeDocument/2006/relationships/image" Target="../media/image38.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10" Type="http://schemas.openxmlformats.org/officeDocument/2006/relationships/image" Target="../media/image41.jpg"/><Relationship Id="rId4" Type="http://schemas.openxmlformats.org/officeDocument/2006/relationships/image" Target="../media/image35.jpg"/><Relationship Id="rId9" Type="http://schemas.openxmlformats.org/officeDocument/2006/relationships/image" Target="../media/image40.jp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43.jpe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44.png"/><Relationship Id="rId4" Type="http://schemas.openxmlformats.org/officeDocument/2006/relationships/hyperlink" Target="mailto:de.dyh@mec.gob.ar"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hemeOverride" Target="../theme/themeOverride1.xml"/><Relationship Id="rId6" Type="http://schemas.openxmlformats.org/officeDocument/2006/relationships/image" Target="../media/image45.png"/><Relationship Id="rId5" Type="http://schemas.openxmlformats.org/officeDocument/2006/relationships/image" Target="../media/image3.svg"/><Relationship Id="rId4" Type="http://schemas.openxmlformats.org/officeDocument/2006/relationships/image" Target="../media/image2.svg"/></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png"/><Relationship Id="rId7" Type="http://schemas.openxmlformats.org/officeDocument/2006/relationships/diagramColors" Target="../diagrams/colors1.xm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7.jpeg"/><Relationship Id="rId4" Type="http://schemas.openxmlformats.org/officeDocument/2006/relationships/diagramData" Target="../diagrams/data1.xml"/><Relationship Id="rId9"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4.png"/><Relationship Id="rId7" Type="http://schemas.openxmlformats.org/officeDocument/2006/relationships/diagramColors" Target="../diagrams/colors2.xm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 name="Gráfico 8">
            <a:extLst>
              <a:ext uri="{FF2B5EF4-FFF2-40B4-BE49-F238E27FC236}">
                <a16:creationId xmlns="" xmlns:a16="http://schemas.microsoft.com/office/drawing/2014/main" id="{37E6243C-5B6C-4C2B-A2C8-5719C8DA8AB1}"/>
              </a:ext>
            </a:extLst>
          </p:cNvPr>
          <p:cNvPicPr>
            <a:picLocks noChangeAspect="1"/>
          </p:cNvPicPr>
          <p:nvPr/>
        </p:nvPicPr>
        <p:blipFill rotWithShape="1">
          <a:blip r:embed="rId2">
            <a:extLst>
              <a:ext uri="{96DAC541-7B7A-43D3-8B79-37D633B846F1}">
                <asvg:svgBlip xmlns="" xmlns:asvg="http://schemas.microsoft.com/office/drawing/2016/SVG/main" r:embed="rId3"/>
              </a:ext>
            </a:extLst>
          </a:blip>
          <a:srcRect l="17113" t="15775" r="50000"/>
          <a:stretch/>
        </p:blipFill>
        <p:spPr>
          <a:xfrm>
            <a:off x="6005788" y="0"/>
            <a:ext cx="3138217" cy="5143499"/>
          </a:xfrm>
          <a:prstGeom prst="rect">
            <a:avLst/>
          </a:prstGeom>
          <a:effectLst>
            <a:outerShdw blurRad="63500" algn="ctr" rotWithShape="0">
              <a:prstClr val="black">
                <a:alpha val="40000"/>
              </a:prstClr>
            </a:outerShdw>
          </a:effectLst>
        </p:spPr>
      </p:pic>
      <p:pic>
        <p:nvPicPr>
          <p:cNvPr id="13" name="Gráfico 12">
            <a:extLst>
              <a:ext uri="{FF2B5EF4-FFF2-40B4-BE49-F238E27FC236}">
                <a16:creationId xmlns="" xmlns:a16="http://schemas.microsoft.com/office/drawing/2014/main" id="{26C1E32C-90CD-4DBA-B078-5899021A00E7}"/>
              </a:ext>
            </a:extLst>
          </p:cNvPr>
          <p:cNvPicPr>
            <a:picLocks noChangeAspect="1"/>
          </p:cNvPicPr>
          <p:nvPr/>
        </p:nvPicPr>
        <p:blipFill rotWithShape="1">
          <a:blip r:embed="rId2">
            <a:extLst>
              <a:ext uri="{96DAC541-7B7A-43D3-8B79-37D633B846F1}">
                <asvg:svgBlip xmlns="" xmlns:asvg="http://schemas.microsoft.com/office/drawing/2016/SVG/main" r:embed="rId4"/>
              </a:ext>
            </a:extLst>
          </a:blip>
          <a:srcRect l="53549" t="15187" r="10939"/>
          <a:stretch/>
        </p:blipFill>
        <p:spPr>
          <a:xfrm>
            <a:off x="1401" y="0"/>
            <a:ext cx="3383215" cy="5143500"/>
          </a:xfrm>
          <a:prstGeom prst="rect">
            <a:avLst/>
          </a:prstGeom>
          <a:effectLst>
            <a:outerShdw blurRad="63500" algn="ctr" rotWithShape="0">
              <a:prstClr val="black">
                <a:alpha val="40000"/>
              </a:prstClr>
            </a:outerShdw>
          </a:effectLst>
        </p:spPr>
      </p:pic>
      <p:pic>
        <p:nvPicPr>
          <p:cNvPr id="12" name="Gráfico 11">
            <a:extLst>
              <a:ext uri="{FF2B5EF4-FFF2-40B4-BE49-F238E27FC236}">
                <a16:creationId xmlns="" xmlns:a16="http://schemas.microsoft.com/office/drawing/2014/main" id="{CDDF09D5-F4E4-451F-A291-306E7EDFA620}"/>
              </a:ext>
            </a:extLst>
          </p:cNvPr>
          <p:cNvPicPr>
            <a:picLocks noChangeAspect="1"/>
          </p:cNvPicPr>
          <p:nvPr/>
        </p:nvPicPr>
        <p:blipFill rotWithShape="1">
          <a:blip r:embed="rId5">
            <a:extLst>
              <a:ext uri="{96DAC541-7B7A-43D3-8B79-37D633B846F1}">
                <asvg:svgBlip xmlns="" xmlns:asvg="http://schemas.microsoft.com/office/drawing/2016/SVG/main" r:embed="rId6"/>
              </a:ext>
            </a:extLst>
          </a:blip>
          <a:srcRect l="20767" t="26055" r="20371"/>
          <a:stretch/>
        </p:blipFill>
        <p:spPr>
          <a:xfrm>
            <a:off x="2489391" y="413110"/>
            <a:ext cx="4165219" cy="3200400"/>
          </a:xfrm>
          <a:prstGeom prst="rect">
            <a:avLst/>
          </a:prstGeom>
          <a:effectLst>
            <a:glow rad="1905000">
              <a:schemeClr val="tx1"/>
            </a:glow>
          </a:effectLst>
        </p:spPr>
      </p:pic>
      <p:sp>
        <p:nvSpPr>
          <p:cNvPr id="4" name="CuadroTexto 3">
            <a:extLst>
              <a:ext uri="{FF2B5EF4-FFF2-40B4-BE49-F238E27FC236}">
                <a16:creationId xmlns="" xmlns:a16="http://schemas.microsoft.com/office/drawing/2014/main" id="{22FEC56D-A56D-CE3D-95F5-84A828F8E2E4}"/>
              </a:ext>
            </a:extLst>
          </p:cNvPr>
          <p:cNvSpPr txBox="1"/>
          <p:nvPr/>
        </p:nvSpPr>
        <p:spPr>
          <a:xfrm>
            <a:off x="2249214" y="3897004"/>
            <a:ext cx="4645572" cy="1246495"/>
          </a:xfrm>
          <a:prstGeom prst="rect">
            <a:avLst/>
          </a:prstGeom>
          <a:noFill/>
        </p:spPr>
        <p:txBody>
          <a:bodyPr wrap="square">
            <a:spAutoFit/>
          </a:bodyPr>
          <a:lstStyle/>
          <a:p>
            <a:pPr algn="ctr"/>
            <a:r>
              <a:rPr lang="es-ES" sz="1800" b="1" dirty="0">
                <a:solidFill>
                  <a:srgbClr val="333333"/>
                </a:solidFill>
                <a:effectLst/>
                <a:latin typeface="Montserrat" panose="00000500000000000000" pitchFamily="50" charset="0"/>
                <a:ea typeface="Times New Roman" panose="02020603050405020304" pitchFamily="18" charset="0"/>
              </a:rPr>
              <a:t>MINISTERIO DE EDUCACIÓN</a:t>
            </a:r>
          </a:p>
          <a:p>
            <a:pPr algn="ctr"/>
            <a:endParaRPr lang="es-ES" sz="900" b="1" dirty="0">
              <a:solidFill>
                <a:srgbClr val="333333"/>
              </a:solidFill>
              <a:latin typeface="Montserrat" panose="00000500000000000000" pitchFamily="50" charset="0"/>
              <a:ea typeface="Times New Roman" panose="02020603050405020304" pitchFamily="18" charset="0"/>
            </a:endParaRPr>
          </a:p>
          <a:p>
            <a:pPr algn="ctr"/>
            <a:r>
              <a:rPr lang="es-ES" sz="1200" dirty="0" smtClean="0">
                <a:solidFill>
                  <a:srgbClr val="333333"/>
                </a:solidFill>
                <a:latin typeface="Montserrat" panose="00000500000000000000" pitchFamily="50" charset="0"/>
                <a:ea typeface="Times New Roman" panose="02020603050405020304" pitchFamily="18" charset="0"/>
              </a:rPr>
              <a:t>Coordinación de Educación Domiciliaria y Hospitalaria </a:t>
            </a:r>
          </a:p>
          <a:p>
            <a:pPr algn="ctr"/>
            <a:r>
              <a:rPr lang="es-ES" sz="1200" dirty="0" smtClean="0">
                <a:solidFill>
                  <a:srgbClr val="333333"/>
                </a:solidFill>
                <a:latin typeface="Montserrat" panose="00000500000000000000" pitchFamily="50" charset="0"/>
                <a:ea typeface="Times New Roman" panose="02020603050405020304" pitchFamily="18" charset="0"/>
              </a:rPr>
              <a:t>DIRECCIÓN </a:t>
            </a:r>
            <a:r>
              <a:rPr lang="es-ES" sz="1200" dirty="0">
                <a:solidFill>
                  <a:srgbClr val="333333"/>
                </a:solidFill>
                <a:latin typeface="Montserrat" panose="00000500000000000000" pitchFamily="50" charset="0"/>
                <a:ea typeface="Times New Roman" panose="02020603050405020304" pitchFamily="18" charset="0"/>
              </a:rPr>
              <a:t>DE PLANEAMIENTO E</a:t>
            </a:r>
          </a:p>
          <a:p>
            <a:pPr algn="ctr"/>
            <a:r>
              <a:rPr lang="es-ES" sz="1200" dirty="0">
                <a:solidFill>
                  <a:srgbClr val="333333"/>
                </a:solidFill>
                <a:effectLst/>
                <a:latin typeface="Montserrat" panose="00000500000000000000" pitchFamily="50" charset="0"/>
                <a:ea typeface="Times New Roman" panose="02020603050405020304" pitchFamily="18" charset="0"/>
              </a:rPr>
              <a:t>INVESTIGACIÓN</a:t>
            </a:r>
            <a:r>
              <a:rPr lang="es-ES" sz="1200" dirty="0">
                <a:solidFill>
                  <a:srgbClr val="333333"/>
                </a:solidFill>
                <a:latin typeface="Montserrat" panose="00000500000000000000" pitchFamily="50" charset="0"/>
                <a:ea typeface="Times New Roman" panose="02020603050405020304" pitchFamily="18" charset="0"/>
              </a:rPr>
              <a:t> EDUCATIVA</a:t>
            </a:r>
            <a:endParaRPr lang="es-ES" sz="1200" dirty="0">
              <a:solidFill>
                <a:srgbClr val="333333"/>
              </a:solidFill>
              <a:effectLst/>
              <a:latin typeface="Montserrat" panose="00000500000000000000" pitchFamily="50" charset="0"/>
              <a:ea typeface="Times New Roman" panose="02020603050405020304" pitchFamily="18" charset="0"/>
            </a:endParaRPr>
          </a:p>
        </p:txBody>
      </p:sp>
    </p:spTree>
    <p:extLst>
      <p:ext uri="{BB962C8B-B14F-4D97-AF65-F5344CB8AC3E}">
        <p14:creationId xmlns:p14="http://schemas.microsoft.com/office/powerpoint/2010/main" val="7666498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descr="Imagen que contiene Forma">
            <a:extLst>
              <a:ext uri="{FF2B5EF4-FFF2-40B4-BE49-F238E27FC236}">
                <a16:creationId xmlns="" xmlns:a16="http://schemas.microsoft.com/office/drawing/2014/main" id="{55DC8E12-739E-E317-2543-F415571B63DA}"/>
              </a:ext>
            </a:extLst>
          </p:cNvPr>
          <p:cNvPicPr>
            <a:picLocks noChangeAspect="1"/>
          </p:cNvPicPr>
          <p:nvPr/>
        </p:nvPicPr>
        <p:blipFill rotWithShape="1">
          <a:blip r:embed="rId2"/>
          <a:srcRect l="7082" t="3476" r="7082"/>
          <a:stretch/>
        </p:blipFill>
        <p:spPr>
          <a:xfrm rot="10800000">
            <a:off x="-1" y="0"/>
            <a:ext cx="9144001" cy="5143500"/>
          </a:xfrm>
          <a:prstGeom prst="rect">
            <a:avLst/>
          </a:prstGeom>
        </p:spPr>
      </p:pic>
      <p:pic>
        <p:nvPicPr>
          <p:cNvPr id="5" name="Imagen 4" descr="Imagen que contiene dibujo&#10;&#10;Descripción generada automáticamente">
            <a:extLst>
              <a:ext uri="{FF2B5EF4-FFF2-40B4-BE49-F238E27FC236}">
                <a16:creationId xmlns="" xmlns:a16="http://schemas.microsoft.com/office/drawing/2014/main" id="{6A6EA1A2-57CA-F553-4C03-C4B272DD907A}"/>
              </a:ext>
            </a:extLst>
          </p:cNvPr>
          <p:cNvPicPr>
            <a:picLocks noChangeAspect="1"/>
          </p:cNvPicPr>
          <p:nvPr/>
        </p:nvPicPr>
        <p:blipFill>
          <a:blip r:embed="rId3"/>
          <a:stretch>
            <a:fillRect/>
          </a:stretch>
        </p:blipFill>
        <p:spPr>
          <a:xfrm>
            <a:off x="6211614" y="124703"/>
            <a:ext cx="2764220" cy="500881"/>
          </a:xfrm>
          <a:prstGeom prst="rect">
            <a:avLst/>
          </a:prstGeom>
        </p:spPr>
      </p:pic>
      <p:sp>
        <p:nvSpPr>
          <p:cNvPr id="2" name="Rectángulo 1"/>
          <p:cNvSpPr/>
          <p:nvPr/>
        </p:nvSpPr>
        <p:spPr>
          <a:xfrm>
            <a:off x="2537414" y="827608"/>
            <a:ext cx="6360006" cy="1812849"/>
          </a:xfrm>
          <a:prstGeom prst="rect">
            <a:avLst/>
          </a:prstGeom>
        </p:spPr>
        <p:txBody>
          <a:bodyPr/>
          <a:lstStyle/>
          <a:p>
            <a:pPr lvl="0" algn="ctr" rtl="0"/>
            <a:r>
              <a:rPr lang="es-AR" b="1" i="0" dirty="0" smtClean="0"/>
              <a:t>En la MEDyH podríamos caer una trampa similar si sostenemos, al mismo tiempo: </a:t>
            </a:r>
            <a:endParaRPr lang="es-AR" b="1" dirty="0"/>
          </a:p>
          <a:p>
            <a:pPr lvl="1" rtl="0"/>
            <a:endParaRPr lang="es-AR" b="0" i="0" dirty="0" smtClean="0"/>
          </a:p>
          <a:p>
            <a:pPr lvl="1" rtl="0"/>
            <a:r>
              <a:rPr lang="es-AR" dirty="0" smtClean="0"/>
              <a:t>1. </a:t>
            </a:r>
            <a:r>
              <a:rPr lang="es-AR" dirty="0"/>
              <a:t>P</a:t>
            </a:r>
            <a:r>
              <a:rPr lang="es-AR" b="0" i="0" dirty="0" smtClean="0"/>
              <a:t>retender enseñar lo mismo en condiciones y tiempos tan diferentes tendrá como consecuencia que finalmente las y los estudiantes de la MEDyH </a:t>
            </a:r>
            <a:r>
              <a:rPr lang="es-AR" b="1" i="0" dirty="0" smtClean="0">
                <a:solidFill>
                  <a:schemeClr val="accent3">
                    <a:lumMod val="75000"/>
                  </a:schemeClr>
                </a:solidFill>
              </a:rPr>
              <a:t>no aprendan nada; </a:t>
            </a:r>
            <a:endParaRPr lang="es-AR" b="1" dirty="0">
              <a:solidFill>
                <a:schemeClr val="accent3">
                  <a:lumMod val="75000"/>
                </a:schemeClr>
              </a:solidFill>
            </a:endParaRPr>
          </a:p>
          <a:p>
            <a:pPr lvl="1" rtl="0"/>
            <a:r>
              <a:rPr lang="es-AR" dirty="0" smtClean="0"/>
              <a:t>2. </a:t>
            </a:r>
            <a:r>
              <a:rPr lang="es-AR" dirty="0"/>
              <a:t>S</a:t>
            </a:r>
            <a:r>
              <a:rPr lang="es-AR" b="0" i="0" dirty="0" smtClean="0"/>
              <a:t>i no enseñamos lo mismo estaremos generando un </a:t>
            </a:r>
            <a:r>
              <a:rPr lang="es-AR" b="1" i="0" dirty="0" smtClean="0">
                <a:solidFill>
                  <a:schemeClr val="accent3">
                    <a:lumMod val="75000"/>
                  </a:schemeClr>
                </a:solidFill>
              </a:rPr>
              <a:t>currículum paralelo </a:t>
            </a:r>
            <a:r>
              <a:rPr lang="es-AR" b="0" i="0" dirty="0" smtClean="0"/>
              <a:t>y abonando a la </a:t>
            </a:r>
            <a:r>
              <a:rPr lang="es-AR" b="1" i="0" dirty="0" smtClean="0">
                <a:solidFill>
                  <a:schemeClr val="accent3">
                    <a:lumMod val="75000"/>
                  </a:schemeClr>
                </a:solidFill>
              </a:rPr>
              <a:t>desigualdad.</a:t>
            </a:r>
            <a:endParaRPr lang="es-AR" b="1" dirty="0">
              <a:solidFill>
                <a:schemeClr val="accent3">
                  <a:lumMod val="75000"/>
                </a:schemeClr>
              </a:solidFill>
            </a:endParaRPr>
          </a:p>
        </p:txBody>
      </p:sp>
      <p:pic>
        <p:nvPicPr>
          <p:cNvPr id="8" name="Imagen 7" descr="253.900+ Tension Ilustraciones de Stock, gráficos vectoriales libres de  derechos y clip art - iStock | Movimiento, Miedo, Nervios"/>
          <p:cNvPicPr/>
          <p:nvPr/>
        </p:nvPicPr>
        <p:blipFill>
          <a:blip r:embed="rId4">
            <a:extLst>
              <a:ext uri="{28A0092B-C50C-407E-A947-70E740481C1C}">
                <a14:useLocalDpi xmlns:a14="http://schemas.microsoft.com/office/drawing/2010/main" val="0"/>
              </a:ext>
            </a:extLst>
          </a:blip>
          <a:srcRect/>
          <a:stretch>
            <a:fillRect/>
          </a:stretch>
        </p:blipFill>
        <p:spPr bwMode="auto">
          <a:xfrm>
            <a:off x="535073" y="1374866"/>
            <a:ext cx="1755761" cy="1196884"/>
          </a:xfrm>
          <a:prstGeom prst="rect">
            <a:avLst/>
          </a:prstGeom>
          <a:noFill/>
          <a:ln>
            <a:noFill/>
          </a:ln>
        </p:spPr>
      </p:pic>
      <p:pic>
        <p:nvPicPr>
          <p:cNvPr id="2050" name="Picture 2" descr="Bola de equilibrio - Iconos gratis de persona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01800" y="2773791"/>
            <a:ext cx="2236376" cy="2236376"/>
          </a:xfrm>
          <a:prstGeom prst="rect">
            <a:avLst/>
          </a:prstGeom>
          <a:noFill/>
          <a:extLst>
            <a:ext uri="{909E8E84-426E-40DD-AFC4-6F175D3DCCD1}">
              <a14:hiddenFill xmlns:a14="http://schemas.microsoft.com/office/drawing/2010/main">
                <a:solidFill>
                  <a:srgbClr val="FFFFFF"/>
                </a:solidFill>
              </a14:hiddenFill>
            </a:ext>
          </a:extLst>
        </p:spPr>
      </p:pic>
      <p:sp>
        <p:nvSpPr>
          <p:cNvPr id="3" name="Llamada ovalada 2"/>
          <p:cNvSpPr/>
          <p:nvPr/>
        </p:nvSpPr>
        <p:spPr>
          <a:xfrm>
            <a:off x="1412953" y="3200398"/>
            <a:ext cx="2010731" cy="1105787"/>
          </a:xfrm>
          <a:prstGeom prst="wedgeEllipseCallou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¿ENTONCES?</a:t>
            </a:r>
            <a:endParaRPr lang="es-AR" dirty="0"/>
          </a:p>
        </p:txBody>
      </p:sp>
    </p:spTree>
    <p:extLst>
      <p:ext uri="{BB962C8B-B14F-4D97-AF65-F5344CB8AC3E}">
        <p14:creationId xmlns:p14="http://schemas.microsoft.com/office/powerpoint/2010/main" val="9010800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descr="Imagen que contiene Forma">
            <a:extLst>
              <a:ext uri="{FF2B5EF4-FFF2-40B4-BE49-F238E27FC236}">
                <a16:creationId xmlns="" xmlns:a16="http://schemas.microsoft.com/office/drawing/2014/main" id="{55DC8E12-739E-E317-2543-F415571B63DA}"/>
              </a:ext>
            </a:extLst>
          </p:cNvPr>
          <p:cNvPicPr>
            <a:picLocks noChangeAspect="1"/>
          </p:cNvPicPr>
          <p:nvPr/>
        </p:nvPicPr>
        <p:blipFill rotWithShape="1">
          <a:blip r:embed="rId2"/>
          <a:srcRect l="7082" t="3476" r="7082"/>
          <a:stretch/>
        </p:blipFill>
        <p:spPr>
          <a:xfrm rot="10800000">
            <a:off x="-1" y="0"/>
            <a:ext cx="9144001" cy="5143500"/>
          </a:xfrm>
          <a:prstGeom prst="rect">
            <a:avLst/>
          </a:prstGeom>
        </p:spPr>
      </p:pic>
      <p:pic>
        <p:nvPicPr>
          <p:cNvPr id="5" name="Imagen 4" descr="Imagen que contiene dibujo&#10;&#10;Descripción generada automáticamente">
            <a:extLst>
              <a:ext uri="{FF2B5EF4-FFF2-40B4-BE49-F238E27FC236}">
                <a16:creationId xmlns="" xmlns:a16="http://schemas.microsoft.com/office/drawing/2014/main" id="{6A6EA1A2-57CA-F553-4C03-C4B272DD907A}"/>
              </a:ext>
            </a:extLst>
          </p:cNvPr>
          <p:cNvPicPr>
            <a:picLocks noChangeAspect="1"/>
          </p:cNvPicPr>
          <p:nvPr/>
        </p:nvPicPr>
        <p:blipFill>
          <a:blip r:embed="rId3"/>
          <a:stretch>
            <a:fillRect/>
          </a:stretch>
        </p:blipFill>
        <p:spPr>
          <a:xfrm>
            <a:off x="6211614" y="124703"/>
            <a:ext cx="2764220" cy="500881"/>
          </a:xfrm>
          <a:prstGeom prst="rect">
            <a:avLst/>
          </a:prstGeom>
        </p:spPr>
      </p:pic>
      <p:sp>
        <p:nvSpPr>
          <p:cNvPr id="2" name="Rectángulo 1"/>
          <p:cNvSpPr/>
          <p:nvPr/>
        </p:nvSpPr>
        <p:spPr>
          <a:xfrm>
            <a:off x="327148" y="1863864"/>
            <a:ext cx="8489701" cy="707886"/>
          </a:xfrm>
          <a:prstGeom prst="rect">
            <a:avLst/>
          </a:prstGeom>
        </p:spPr>
        <p:txBody>
          <a:bodyPr wrap="square">
            <a:spAutoFit/>
          </a:bodyPr>
          <a:lstStyle/>
          <a:p>
            <a:pPr algn="ctr"/>
            <a:r>
              <a:rPr lang="es-ES" sz="2000" dirty="0"/>
              <a:t>Los </a:t>
            </a:r>
            <a:r>
              <a:rPr lang="es-ES" sz="2000" b="1" dirty="0"/>
              <a:t>fines educativos </a:t>
            </a:r>
            <a:r>
              <a:rPr lang="es-ES" sz="2000" dirty="0"/>
              <a:t>son los </a:t>
            </a:r>
            <a:r>
              <a:rPr lang="es-ES" sz="2000" b="1" dirty="0"/>
              <a:t>mismos</a:t>
            </a:r>
            <a:r>
              <a:rPr lang="es-ES" sz="2000" dirty="0"/>
              <a:t>, aunque los </a:t>
            </a:r>
            <a:r>
              <a:rPr lang="es-ES" sz="2000" b="1" dirty="0">
                <a:solidFill>
                  <a:schemeClr val="accent3">
                    <a:lumMod val="75000"/>
                  </a:schemeClr>
                </a:solidFill>
              </a:rPr>
              <a:t>caminos y las estrategias </a:t>
            </a:r>
            <a:r>
              <a:rPr lang="es-ES" sz="2000" dirty="0"/>
              <a:t>para su consecución sean </a:t>
            </a:r>
            <a:r>
              <a:rPr lang="es-ES" sz="2000" b="1" dirty="0" smtClean="0">
                <a:solidFill>
                  <a:schemeClr val="accent3">
                    <a:lumMod val="75000"/>
                  </a:schemeClr>
                </a:solidFill>
              </a:rPr>
              <a:t>diferentes.</a:t>
            </a:r>
            <a:endParaRPr lang="es-AR" sz="2000" b="1" dirty="0">
              <a:solidFill>
                <a:schemeClr val="accent3">
                  <a:lumMod val="75000"/>
                </a:schemeClr>
              </a:solidFill>
            </a:endParaRPr>
          </a:p>
        </p:txBody>
      </p:sp>
      <p:pic>
        <p:nvPicPr>
          <p:cNvPr id="6" name="Imagen 5" descr="Alumno - Iconos gratis de personas"/>
          <p:cNvPicPr/>
          <p:nvPr/>
        </p:nvPicPr>
        <p:blipFill>
          <a:blip r:embed="rId4">
            <a:extLst>
              <a:ext uri="{28A0092B-C50C-407E-A947-70E740481C1C}">
                <a14:useLocalDpi xmlns:a14="http://schemas.microsoft.com/office/drawing/2010/main" val="0"/>
              </a:ext>
            </a:extLst>
          </a:blip>
          <a:srcRect/>
          <a:stretch>
            <a:fillRect/>
          </a:stretch>
        </p:blipFill>
        <p:spPr bwMode="auto">
          <a:xfrm>
            <a:off x="2349397" y="2813180"/>
            <a:ext cx="1647249" cy="1358127"/>
          </a:xfrm>
          <a:prstGeom prst="rect">
            <a:avLst/>
          </a:prstGeom>
          <a:noFill/>
          <a:ln>
            <a:noFill/>
          </a:ln>
        </p:spPr>
      </p:pic>
      <p:pic>
        <p:nvPicPr>
          <p:cNvPr id="3074" name="Picture 2" descr="la maestra pone su mano en la espalda del estudiante enfermo. 7273403  Vector en Vecteez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0676" y="2741261"/>
            <a:ext cx="1410938" cy="1952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36674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descr="Imagen que contiene Forma">
            <a:extLst>
              <a:ext uri="{FF2B5EF4-FFF2-40B4-BE49-F238E27FC236}">
                <a16:creationId xmlns="" xmlns:a16="http://schemas.microsoft.com/office/drawing/2014/main" id="{55DC8E12-739E-E317-2543-F415571B63DA}"/>
              </a:ext>
            </a:extLst>
          </p:cNvPr>
          <p:cNvPicPr>
            <a:picLocks noChangeAspect="1"/>
          </p:cNvPicPr>
          <p:nvPr/>
        </p:nvPicPr>
        <p:blipFill rotWithShape="1">
          <a:blip r:embed="rId2"/>
          <a:srcRect l="7082" t="3476" r="7082"/>
          <a:stretch/>
        </p:blipFill>
        <p:spPr>
          <a:xfrm rot="10800000">
            <a:off x="-1" y="0"/>
            <a:ext cx="9144001" cy="5143500"/>
          </a:xfrm>
          <a:prstGeom prst="rect">
            <a:avLst/>
          </a:prstGeom>
        </p:spPr>
      </p:pic>
      <p:pic>
        <p:nvPicPr>
          <p:cNvPr id="5" name="Imagen 4" descr="Imagen que contiene dibujo&#10;&#10;Descripción generada automáticamente">
            <a:extLst>
              <a:ext uri="{FF2B5EF4-FFF2-40B4-BE49-F238E27FC236}">
                <a16:creationId xmlns="" xmlns:a16="http://schemas.microsoft.com/office/drawing/2014/main" id="{6A6EA1A2-57CA-F553-4C03-C4B272DD907A}"/>
              </a:ext>
            </a:extLst>
          </p:cNvPr>
          <p:cNvPicPr>
            <a:picLocks noChangeAspect="1"/>
          </p:cNvPicPr>
          <p:nvPr/>
        </p:nvPicPr>
        <p:blipFill>
          <a:blip r:embed="rId3"/>
          <a:stretch>
            <a:fillRect/>
          </a:stretch>
        </p:blipFill>
        <p:spPr>
          <a:xfrm>
            <a:off x="6211614" y="124703"/>
            <a:ext cx="2764220" cy="500881"/>
          </a:xfrm>
          <a:prstGeom prst="rect">
            <a:avLst/>
          </a:prstGeom>
        </p:spPr>
      </p:pic>
      <p:sp>
        <p:nvSpPr>
          <p:cNvPr id="4" name="Rectángulo 3"/>
          <p:cNvSpPr/>
          <p:nvPr/>
        </p:nvSpPr>
        <p:spPr>
          <a:xfrm>
            <a:off x="911831" y="846217"/>
            <a:ext cx="7320336" cy="2769989"/>
          </a:xfrm>
          <a:prstGeom prst="rect">
            <a:avLst/>
          </a:prstGeom>
          <a:solidFill>
            <a:schemeClr val="bg2">
              <a:lumMod val="20000"/>
              <a:lumOff val="80000"/>
            </a:schemeClr>
          </a:solidFill>
        </p:spPr>
        <p:txBody>
          <a:bodyPr wrap="square">
            <a:spAutoFit/>
          </a:bodyPr>
          <a:lstStyle/>
          <a:p>
            <a:pPr algn="just"/>
            <a:r>
              <a:rPr lang="es-AR" dirty="0" smtClean="0"/>
              <a:t>El </a:t>
            </a:r>
            <a:r>
              <a:rPr lang="es-AR" sz="1600" b="1" dirty="0" smtClean="0">
                <a:solidFill>
                  <a:schemeClr val="accent3">
                    <a:lumMod val="75000"/>
                  </a:schemeClr>
                </a:solidFill>
              </a:rPr>
              <a:t>docente </a:t>
            </a:r>
            <a:r>
              <a:rPr lang="es-AR" sz="1600" b="1" dirty="0">
                <a:solidFill>
                  <a:schemeClr val="accent3">
                    <a:lumMod val="75000"/>
                  </a:schemeClr>
                </a:solidFill>
              </a:rPr>
              <a:t>DyH realiza ajustes </a:t>
            </a:r>
            <a:r>
              <a:rPr lang="es-AR" dirty="0"/>
              <a:t>o modificaciones a la propuesta de enseñanza que </a:t>
            </a:r>
            <a:r>
              <a:rPr lang="es-AR" dirty="0" smtClean="0"/>
              <a:t>los docentes </a:t>
            </a:r>
            <a:r>
              <a:rPr lang="es-AR" dirty="0"/>
              <a:t>de la escuela de origen le comparte, para que </a:t>
            </a:r>
            <a:r>
              <a:rPr lang="es-AR" sz="1600" b="1" dirty="0">
                <a:solidFill>
                  <a:schemeClr val="accent3">
                    <a:lumMod val="75000"/>
                  </a:schemeClr>
                </a:solidFill>
              </a:rPr>
              <a:t>el plan de trabajo </a:t>
            </a:r>
            <a:r>
              <a:rPr lang="es-AR" dirty="0"/>
              <a:t>de la o el estudiante en situación de enfermedad </a:t>
            </a:r>
            <a:r>
              <a:rPr lang="es-AR" sz="1600" b="1" dirty="0">
                <a:solidFill>
                  <a:schemeClr val="accent3">
                    <a:lumMod val="75000"/>
                  </a:schemeClr>
                </a:solidFill>
              </a:rPr>
              <a:t>responda a sus necesidades y posibilidades particulares</a:t>
            </a:r>
            <a:r>
              <a:rPr lang="es-AR" dirty="0"/>
              <a:t>. </a:t>
            </a:r>
            <a:endParaRPr lang="es-AR" dirty="0" smtClean="0"/>
          </a:p>
          <a:p>
            <a:pPr algn="just"/>
            <a:r>
              <a:rPr lang="es-AR" dirty="0" smtClean="0"/>
              <a:t>Es </a:t>
            </a:r>
            <a:r>
              <a:rPr lang="es-AR" dirty="0"/>
              <a:t>la </a:t>
            </a:r>
            <a:r>
              <a:rPr lang="es-AR" sz="1800" b="1" dirty="0">
                <a:solidFill>
                  <a:srgbClr val="FFC000"/>
                </a:solidFill>
              </a:rPr>
              <a:t>estrategia didáctica </a:t>
            </a:r>
            <a:r>
              <a:rPr lang="es-AR" dirty="0"/>
              <a:t>(las actividades, los recursos, la organización del tiempo y de los contenidos) lo </a:t>
            </a:r>
            <a:r>
              <a:rPr lang="es-AR" sz="1800" b="1" dirty="0">
                <a:solidFill>
                  <a:srgbClr val="FFC000"/>
                </a:solidFill>
              </a:rPr>
              <a:t>que se ajusta o </a:t>
            </a:r>
            <a:r>
              <a:rPr lang="es-AR" sz="1800" b="1" dirty="0" smtClean="0">
                <a:solidFill>
                  <a:srgbClr val="FFC000"/>
                </a:solidFill>
              </a:rPr>
              <a:t>modifica, </a:t>
            </a:r>
            <a:r>
              <a:rPr lang="es-AR" sz="1800" b="1" dirty="0" smtClean="0">
                <a:solidFill>
                  <a:srgbClr val="FF0000"/>
                </a:solidFill>
              </a:rPr>
              <a:t>NO, los objetivos y contenidos.</a:t>
            </a:r>
            <a:endParaRPr lang="es-AR" dirty="0" smtClean="0">
              <a:solidFill>
                <a:srgbClr val="FF0000"/>
              </a:solidFill>
            </a:endParaRPr>
          </a:p>
          <a:p>
            <a:pPr algn="just"/>
            <a:endParaRPr lang="es-AR" dirty="0"/>
          </a:p>
          <a:p>
            <a:pPr algn="just"/>
            <a:r>
              <a:rPr lang="es-AR" dirty="0" smtClean="0"/>
              <a:t>Estas </a:t>
            </a:r>
            <a:r>
              <a:rPr lang="es-AR" dirty="0"/>
              <a:t>propuestas pedagógicas ajustadas, modificadas, individualizadas “fortalecen el curriculum común, en respuesta a un derecho que se añade a su carácter de sujetos de la educación común” (DGCyE, pág. 17).</a:t>
            </a:r>
          </a:p>
        </p:txBody>
      </p:sp>
      <p:pic>
        <p:nvPicPr>
          <p:cNvPr id="6" name="Imagen 5" descr="Estrategias de aprendizaje #Docentes #Uninter - Escuela de Ciencias, Artes  y Tecnología"/>
          <p:cNvPicPr/>
          <p:nvPr/>
        </p:nvPicPr>
        <p:blipFill>
          <a:blip r:embed="rId4">
            <a:extLst>
              <a:ext uri="{28A0092B-C50C-407E-A947-70E740481C1C}">
                <a14:useLocalDpi xmlns:a14="http://schemas.microsoft.com/office/drawing/2010/main" val="0"/>
              </a:ext>
            </a:extLst>
          </a:blip>
          <a:srcRect/>
          <a:stretch>
            <a:fillRect/>
          </a:stretch>
        </p:blipFill>
        <p:spPr bwMode="auto">
          <a:xfrm>
            <a:off x="4766048" y="3616206"/>
            <a:ext cx="3710132" cy="1341337"/>
          </a:xfrm>
          <a:prstGeom prst="rect">
            <a:avLst/>
          </a:prstGeom>
          <a:noFill/>
          <a:ln>
            <a:noFill/>
          </a:ln>
        </p:spPr>
      </p:pic>
    </p:spTree>
    <p:extLst>
      <p:ext uri="{BB962C8B-B14F-4D97-AF65-F5344CB8AC3E}">
        <p14:creationId xmlns:p14="http://schemas.microsoft.com/office/powerpoint/2010/main" val="39767929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descr="Imagen que contiene Forma">
            <a:extLst>
              <a:ext uri="{FF2B5EF4-FFF2-40B4-BE49-F238E27FC236}">
                <a16:creationId xmlns="" xmlns:a16="http://schemas.microsoft.com/office/drawing/2014/main" id="{55DC8E12-739E-E317-2543-F415571B63DA}"/>
              </a:ext>
            </a:extLst>
          </p:cNvPr>
          <p:cNvPicPr>
            <a:picLocks noChangeAspect="1"/>
          </p:cNvPicPr>
          <p:nvPr/>
        </p:nvPicPr>
        <p:blipFill rotWithShape="1">
          <a:blip r:embed="rId2"/>
          <a:srcRect l="7082" t="3476" r="7082"/>
          <a:stretch/>
        </p:blipFill>
        <p:spPr>
          <a:xfrm rot="10800000">
            <a:off x="-1" y="0"/>
            <a:ext cx="9144001" cy="5143500"/>
          </a:xfrm>
          <a:prstGeom prst="rect">
            <a:avLst/>
          </a:prstGeom>
        </p:spPr>
      </p:pic>
      <p:pic>
        <p:nvPicPr>
          <p:cNvPr id="5" name="Imagen 4" descr="Imagen que contiene dibujo&#10;&#10;Descripción generada automáticamente">
            <a:extLst>
              <a:ext uri="{FF2B5EF4-FFF2-40B4-BE49-F238E27FC236}">
                <a16:creationId xmlns="" xmlns:a16="http://schemas.microsoft.com/office/drawing/2014/main" id="{6A6EA1A2-57CA-F553-4C03-C4B272DD907A}"/>
              </a:ext>
            </a:extLst>
          </p:cNvPr>
          <p:cNvPicPr>
            <a:picLocks noChangeAspect="1"/>
          </p:cNvPicPr>
          <p:nvPr/>
        </p:nvPicPr>
        <p:blipFill>
          <a:blip r:embed="rId3"/>
          <a:stretch>
            <a:fillRect/>
          </a:stretch>
        </p:blipFill>
        <p:spPr>
          <a:xfrm>
            <a:off x="6211614" y="124703"/>
            <a:ext cx="2764220" cy="500881"/>
          </a:xfrm>
          <a:prstGeom prst="rect">
            <a:avLst/>
          </a:prstGeom>
        </p:spPr>
      </p:pic>
      <p:sp>
        <p:nvSpPr>
          <p:cNvPr id="2" name="Rectángulo 1"/>
          <p:cNvSpPr/>
          <p:nvPr/>
        </p:nvSpPr>
        <p:spPr>
          <a:xfrm>
            <a:off x="2300263" y="1156120"/>
            <a:ext cx="6447034" cy="954107"/>
          </a:xfrm>
          <a:prstGeom prst="rect">
            <a:avLst/>
          </a:prstGeom>
        </p:spPr>
        <p:txBody>
          <a:bodyPr wrap="square">
            <a:spAutoFit/>
          </a:bodyPr>
          <a:lstStyle/>
          <a:p>
            <a:pPr algn="just"/>
            <a:r>
              <a:rPr lang="es-AR" sz="1200" dirty="0" smtClean="0"/>
              <a:t>Subyace </a:t>
            </a:r>
            <a:r>
              <a:rPr lang="es-AR" sz="1200" dirty="0"/>
              <a:t>una idea acerca de la </a:t>
            </a:r>
            <a:r>
              <a:rPr lang="es-AR" sz="1600" b="1" dirty="0"/>
              <a:t>MEDyH como algo que sucede en paralelo a los niveles educativos</a:t>
            </a:r>
            <a:r>
              <a:rPr lang="es-AR" sz="1200" dirty="0"/>
              <a:t>; como un camino alternativo, que corre a la par, pero que es independiente de los niveles. Si se la piensa de ese modo, entonces puede aparecer la duda acerca de cuál es el currículum de la Modalidad.</a:t>
            </a:r>
          </a:p>
        </p:txBody>
      </p:sp>
      <p:pic>
        <p:nvPicPr>
          <p:cNvPr id="10" name="Picture 6" descr="True False Icon Png Free Transparent Png Download Pngkey | Images and ..."/>
          <p:cNvPicPr/>
          <p:nvPr/>
        </p:nvPicPr>
        <p:blipFill rotWithShape="1">
          <a:blip r:embed="rId4">
            <a:extLst>
              <a:ext uri="{28A0092B-C50C-407E-A947-70E740481C1C}">
                <a14:useLocalDpi xmlns:a14="http://schemas.microsoft.com/office/drawing/2010/main" val="0"/>
              </a:ext>
            </a:extLst>
          </a:blip>
          <a:srcRect t="4037" r="55550" b="18944"/>
          <a:stretch/>
        </p:blipFill>
        <p:spPr bwMode="auto">
          <a:xfrm>
            <a:off x="710545" y="3047313"/>
            <a:ext cx="1417594" cy="1332707"/>
          </a:xfrm>
          <a:prstGeom prst="rect">
            <a:avLst/>
          </a:prstGeom>
          <a:noFill/>
          <a:ln>
            <a:noFill/>
          </a:ln>
          <a:extLst>
            <a:ext uri="{53640926-AAD7-44D8-BBD7-CCE9431645EC}">
              <a14:shadowObscured xmlns:a14="http://schemas.microsoft.com/office/drawing/2010/main"/>
            </a:ext>
          </a:extLst>
        </p:spPr>
      </p:pic>
      <p:pic>
        <p:nvPicPr>
          <p:cNvPr id="11" name="Picture 6" descr="True False Icon Png Free Transparent Png Download Pngkey | Images and ..."/>
          <p:cNvPicPr/>
          <p:nvPr/>
        </p:nvPicPr>
        <p:blipFill rotWithShape="1">
          <a:blip r:embed="rId4">
            <a:extLst>
              <a:ext uri="{28A0092B-C50C-407E-A947-70E740481C1C}">
                <a14:useLocalDpi xmlns:a14="http://schemas.microsoft.com/office/drawing/2010/main" val="0"/>
              </a:ext>
            </a:extLst>
          </a:blip>
          <a:srcRect l="51857" t="3416" r="-352" b="20497"/>
          <a:stretch/>
        </p:blipFill>
        <p:spPr bwMode="auto">
          <a:xfrm>
            <a:off x="710545" y="912431"/>
            <a:ext cx="1427808" cy="1371401"/>
          </a:xfrm>
          <a:prstGeom prst="rect">
            <a:avLst/>
          </a:prstGeom>
          <a:noFill/>
          <a:ln>
            <a:noFill/>
          </a:ln>
          <a:extLst>
            <a:ext uri="{53640926-AAD7-44D8-BBD7-CCE9431645EC}">
              <a14:shadowObscured xmlns:a14="http://schemas.microsoft.com/office/drawing/2010/main"/>
            </a:ext>
          </a:extLst>
        </p:spPr>
      </p:pic>
      <p:sp>
        <p:nvSpPr>
          <p:cNvPr id="4" name="Rectángulo 3"/>
          <p:cNvSpPr/>
          <p:nvPr/>
        </p:nvSpPr>
        <p:spPr>
          <a:xfrm>
            <a:off x="2300262" y="3196262"/>
            <a:ext cx="6370401" cy="892552"/>
          </a:xfrm>
          <a:prstGeom prst="rect">
            <a:avLst/>
          </a:prstGeom>
        </p:spPr>
        <p:txBody>
          <a:bodyPr wrap="square">
            <a:spAutoFit/>
          </a:bodyPr>
          <a:lstStyle/>
          <a:p>
            <a:pPr algn="just"/>
            <a:r>
              <a:rPr lang="es-AR" sz="1200" dirty="0"/>
              <a:t>En cambio, cuando la asumimos como </a:t>
            </a:r>
            <a:r>
              <a:rPr lang="es-AR" sz="1600" b="1" dirty="0"/>
              <a:t>transversal a los niveles educativos</a:t>
            </a:r>
            <a:r>
              <a:rPr lang="es-AR" sz="1200" dirty="0"/>
              <a:t>, cuando entendemos que la Modalidad es parte de ellos, entonces se hace evidente que el </a:t>
            </a:r>
            <a:r>
              <a:rPr lang="es-AR" sz="1200" b="1" i="1" dirty="0"/>
              <a:t>diseño curricular que debe orientar la planificación y desarrollo de la enseñanza en la Modalidad no puede ser otro más que el diseño curricular del nivel. </a:t>
            </a:r>
          </a:p>
        </p:txBody>
      </p:sp>
    </p:spTree>
    <p:extLst>
      <p:ext uri="{BB962C8B-B14F-4D97-AF65-F5344CB8AC3E}">
        <p14:creationId xmlns:p14="http://schemas.microsoft.com/office/powerpoint/2010/main" val="4634945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descr="Imagen que contiene Forma">
            <a:extLst>
              <a:ext uri="{FF2B5EF4-FFF2-40B4-BE49-F238E27FC236}">
                <a16:creationId xmlns="" xmlns:a16="http://schemas.microsoft.com/office/drawing/2014/main" id="{55DC8E12-739E-E317-2543-F415571B63DA}"/>
              </a:ext>
            </a:extLst>
          </p:cNvPr>
          <p:cNvPicPr>
            <a:picLocks noChangeAspect="1"/>
          </p:cNvPicPr>
          <p:nvPr/>
        </p:nvPicPr>
        <p:blipFill rotWithShape="1">
          <a:blip r:embed="rId2"/>
          <a:srcRect l="7082" t="3476" r="7082"/>
          <a:stretch/>
        </p:blipFill>
        <p:spPr>
          <a:xfrm rot="10800000">
            <a:off x="-1" y="0"/>
            <a:ext cx="9144001" cy="5143500"/>
          </a:xfrm>
          <a:prstGeom prst="rect">
            <a:avLst/>
          </a:prstGeom>
        </p:spPr>
      </p:pic>
      <p:pic>
        <p:nvPicPr>
          <p:cNvPr id="5" name="Imagen 4" descr="Imagen que contiene dibujo&#10;&#10;Descripción generada automáticamente">
            <a:extLst>
              <a:ext uri="{FF2B5EF4-FFF2-40B4-BE49-F238E27FC236}">
                <a16:creationId xmlns="" xmlns:a16="http://schemas.microsoft.com/office/drawing/2014/main" id="{6A6EA1A2-57CA-F553-4C03-C4B272DD907A}"/>
              </a:ext>
            </a:extLst>
          </p:cNvPr>
          <p:cNvPicPr>
            <a:picLocks noChangeAspect="1"/>
          </p:cNvPicPr>
          <p:nvPr/>
        </p:nvPicPr>
        <p:blipFill>
          <a:blip r:embed="rId3"/>
          <a:stretch>
            <a:fillRect/>
          </a:stretch>
        </p:blipFill>
        <p:spPr>
          <a:xfrm>
            <a:off x="6211614" y="124703"/>
            <a:ext cx="2764220" cy="500881"/>
          </a:xfrm>
          <a:prstGeom prst="rect">
            <a:avLst/>
          </a:prstGeom>
        </p:spPr>
      </p:pic>
      <p:sp>
        <p:nvSpPr>
          <p:cNvPr id="6" name="Rectángulo 5">
            <a:extLst>
              <a:ext uri="{FF2B5EF4-FFF2-40B4-BE49-F238E27FC236}">
                <a16:creationId xmlns="" xmlns:a16="http://schemas.microsoft.com/office/drawing/2014/main" id="{3734DBEE-BFD8-1F1E-FF04-A2A24FBBD918}"/>
              </a:ext>
            </a:extLst>
          </p:cNvPr>
          <p:cNvSpPr/>
          <p:nvPr/>
        </p:nvSpPr>
        <p:spPr>
          <a:xfrm>
            <a:off x="946026" y="1288748"/>
            <a:ext cx="7293848" cy="1508105"/>
          </a:xfrm>
          <a:prstGeom prst="rect">
            <a:avLst/>
          </a:prstGeom>
          <a:solidFill>
            <a:schemeClr val="bg2">
              <a:lumMod val="20000"/>
              <a:lumOff val="80000"/>
            </a:schemeClr>
          </a:solidFill>
        </p:spPr>
        <p:txBody>
          <a:bodyPr wrap="square">
            <a:spAutoFit/>
          </a:bodyPr>
          <a:lstStyle/>
          <a:p>
            <a:pPr lvl="0" algn="just"/>
            <a:r>
              <a:rPr lang="es-ES" dirty="0"/>
              <a:t>Terigi (2010) quien a propósito de proponer el desarrollo de diversas </a:t>
            </a:r>
            <a:r>
              <a:rPr lang="es-ES" sz="1800" b="1" dirty="0">
                <a:solidFill>
                  <a:schemeClr val="accent5">
                    <a:lumMod val="75000"/>
                  </a:schemeClr>
                </a:solidFill>
              </a:rPr>
              <a:t>cronologías de aprendizaje</a:t>
            </a:r>
            <a:r>
              <a:rPr lang="es-ES" dirty="0">
                <a:solidFill>
                  <a:schemeClr val="accent5">
                    <a:lumMod val="75000"/>
                  </a:schemeClr>
                </a:solidFill>
              </a:rPr>
              <a:t> </a:t>
            </a:r>
            <a:r>
              <a:rPr lang="es-ES" dirty="0"/>
              <a:t>como alternativa al aprendizaje </a:t>
            </a:r>
            <a:r>
              <a:rPr lang="es-ES" sz="1600" b="1" dirty="0">
                <a:solidFill>
                  <a:srgbClr val="FF0000"/>
                </a:solidFill>
              </a:rPr>
              <a:t>m</a:t>
            </a:r>
            <a:r>
              <a:rPr lang="es-ES" sz="1600" b="1" dirty="0" smtClean="0">
                <a:solidFill>
                  <a:srgbClr val="FF0000"/>
                </a:solidFill>
              </a:rPr>
              <a:t>onocrónico</a:t>
            </a:r>
            <a:r>
              <a:rPr lang="es-ES" dirty="0" smtClean="0"/>
              <a:t>, </a:t>
            </a:r>
            <a:r>
              <a:rPr lang="es-ES" dirty="0"/>
              <a:t>dice “si la diversificación es que algunos puedan aprender todo el curriculum y otros aprendan versiones empobrecidas del curriculum, eso desde luego lo discutiría. Ahora, si la diversificación es generar diferentes cronologías de aprendizaje que a la larga conduzcan a resultados equivalentes, a mí eso me parece completamente defendible” (pág. 21). </a:t>
            </a:r>
            <a:endParaRPr lang="es-ES" b="1" dirty="0">
              <a:solidFill>
                <a:srgbClr val="002060"/>
              </a:solidFill>
            </a:endParaRPr>
          </a:p>
        </p:txBody>
      </p:sp>
      <p:pic>
        <p:nvPicPr>
          <p:cNvPr id="5124" name="Picture 4" descr="cronología vector icono estilo 22112491 Vector en Vecteez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73516" y="2825394"/>
            <a:ext cx="1869897" cy="18698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79518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descr="Imagen que contiene Forma">
            <a:extLst>
              <a:ext uri="{FF2B5EF4-FFF2-40B4-BE49-F238E27FC236}">
                <a16:creationId xmlns="" xmlns:a16="http://schemas.microsoft.com/office/drawing/2014/main" id="{55DC8E12-739E-E317-2543-F415571B63DA}"/>
              </a:ext>
            </a:extLst>
          </p:cNvPr>
          <p:cNvPicPr>
            <a:picLocks noChangeAspect="1"/>
          </p:cNvPicPr>
          <p:nvPr/>
        </p:nvPicPr>
        <p:blipFill rotWithShape="1">
          <a:blip r:embed="rId2"/>
          <a:srcRect l="7082" t="3476" r="7082"/>
          <a:stretch/>
        </p:blipFill>
        <p:spPr>
          <a:xfrm rot="10800000">
            <a:off x="-1" y="0"/>
            <a:ext cx="9144001" cy="5143500"/>
          </a:xfrm>
          <a:prstGeom prst="rect">
            <a:avLst/>
          </a:prstGeom>
        </p:spPr>
      </p:pic>
      <p:pic>
        <p:nvPicPr>
          <p:cNvPr id="5" name="Imagen 4" descr="Imagen que contiene dibujo&#10;&#10;Descripción generada automáticamente">
            <a:extLst>
              <a:ext uri="{FF2B5EF4-FFF2-40B4-BE49-F238E27FC236}">
                <a16:creationId xmlns="" xmlns:a16="http://schemas.microsoft.com/office/drawing/2014/main" id="{6A6EA1A2-57CA-F553-4C03-C4B272DD907A}"/>
              </a:ext>
            </a:extLst>
          </p:cNvPr>
          <p:cNvPicPr>
            <a:picLocks noChangeAspect="1"/>
          </p:cNvPicPr>
          <p:nvPr/>
        </p:nvPicPr>
        <p:blipFill>
          <a:blip r:embed="rId3"/>
          <a:stretch>
            <a:fillRect/>
          </a:stretch>
        </p:blipFill>
        <p:spPr>
          <a:xfrm>
            <a:off x="6211614" y="124703"/>
            <a:ext cx="2764220" cy="500881"/>
          </a:xfrm>
          <a:prstGeom prst="rect">
            <a:avLst/>
          </a:prstGeom>
        </p:spPr>
      </p:pic>
      <p:sp>
        <p:nvSpPr>
          <p:cNvPr id="6" name="Rectángulo 5">
            <a:extLst>
              <a:ext uri="{FF2B5EF4-FFF2-40B4-BE49-F238E27FC236}">
                <a16:creationId xmlns="" xmlns:a16="http://schemas.microsoft.com/office/drawing/2014/main" id="{3734DBEE-BFD8-1F1E-FF04-A2A24FBBD918}"/>
              </a:ext>
            </a:extLst>
          </p:cNvPr>
          <p:cNvSpPr/>
          <p:nvPr/>
        </p:nvSpPr>
        <p:spPr>
          <a:xfrm>
            <a:off x="946026" y="1288748"/>
            <a:ext cx="7293848" cy="1569660"/>
          </a:xfrm>
          <a:prstGeom prst="rect">
            <a:avLst/>
          </a:prstGeom>
          <a:solidFill>
            <a:schemeClr val="bg2">
              <a:lumMod val="20000"/>
              <a:lumOff val="80000"/>
            </a:schemeClr>
          </a:solidFill>
        </p:spPr>
        <p:txBody>
          <a:bodyPr wrap="square">
            <a:spAutoFit/>
          </a:bodyPr>
          <a:lstStyle/>
          <a:p>
            <a:pPr lvl="0" algn="just"/>
            <a:r>
              <a:rPr lang="es-ES" dirty="0"/>
              <a:t>Toda planificación o propuesta didáctica debería ser pensada con la suficiente flexibilidad para favorecer su mejor desarrollo con cada </a:t>
            </a:r>
            <a:r>
              <a:rPr lang="es-ES" dirty="0" smtClean="0"/>
              <a:t>uno de los estudiantes. </a:t>
            </a:r>
            <a:r>
              <a:rPr lang="es-ES" sz="1800" b="1" dirty="0">
                <a:solidFill>
                  <a:schemeClr val="accent5">
                    <a:lumMod val="75000"/>
                  </a:schemeClr>
                </a:solidFill>
              </a:rPr>
              <a:t>Toda planificación </a:t>
            </a:r>
            <a:r>
              <a:rPr lang="es-ES" dirty="0"/>
              <a:t>debería dar lugar, retomando nuevamente a Terigi (2010), a </a:t>
            </a:r>
            <a:r>
              <a:rPr lang="es-ES" sz="1800" b="1" dirty="0">
                <a:solidFill>
                  <a:schemeClr val="accent5">
                    <a:lumMod val="75000"/>
                  </a:schemeClr>
                </a:solidFill>
              </a:rPr>
              <a:t>manejar cronologías de aprendizaje diferentes</a:t>
            </a:r>
            <a:r>
              <a:rPr lang="es-ES" sz="1800" b="1" dirty="0"/>
              <a:t>. </a:t>
            </a:r>
            <a:r>
              <a:rPr lang="es-ES" dirty="0"/>
              <a:t>Quizás no habría nada que adecuar si la propuesta de la que partimos ya habilita distintos caminos, tiempos y recursos en función de las particularidades de las y los estudiantes.</a:t>
            </a:r>
            <a:endParaRPr lang="es-ES" b="1" dirty="0">
              <a:solidFill>
                <a:srgbClr val="002060"/>
              </a:solidFill>
            </a:endParaRPr>
          </a:p>
        </p:txBody>
      </p:sp>
      <p:pic>
        <p:nvPicPr>
          <p:cNvPr id="7170" name="Picture 2" descr="Flexible - Iconos gratis de usuari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17274" y="2796853"/>
            <a:ext cx="2094466" cy="20944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76995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descr="Imagen que contiene Forma">
            <a:extLst>
              <a:ext uri="{FF2B5EF4-FFF2-40B4-BE49-F238E27FC236}">
                <a16:creationId xmlns="" xmlns:a16="http://schemas.microsoft.com/office/drawing/2014/main" id="{55DC8E12-739E-E317-2543-F415571B63DA}"/>
              </a:ext>
            </a:extLst>
          </p:cNvPr>
          <p:cNvPicPr>
            <a:picLocks noChangeAspect="1"/>
          </p:cNvPicPr>
          <p:nvPr/>
        </p:nvPicPr>
        <p:blipFill rotWithShape="1">
          <a:blip r:embed="rId2"/>
          <a:srcRect l="7082" t="3476" r="7082"/>
          <a:stretch/>
        </p:blipFill>
        <p:spPr>
          <a:xfrm rot="10800000">
            <a:off x="-1" y="0"/>
            <a:ext cx="9144001" cy="5143500"/>
          </a:xfrm>
          <a:prstGeom prst="rect">
            <a:avLst/>
          </a:prstGeom>
        </p:spPr>
      </p:pic>
      <p:pic>
        <p:nvPicPr>
          <p:cNvPr id="5" name="Imagen 4" descr="Imagen que contiene dibujo&#10;&#10;Descripción generada automáticamente">
            <a:extLst>
              <a:ext uri="{FF2B5EF4-FFF2-40B4-BE49-F238E27FC236}">
                <a16:creationId xmlns="" xmlns:a16="http://schemas.microsoft.com/office/drawing/2014/main" id="{6A6EA1A2-57CA-F553-4C03-C4B272DD907A}"/>
              </a:ext>
            </a:extLst>
          </p:cNvPr>
          <p:cNvPicPr>
            <a:picLocks noChangeAspect="1"/>
          </p:cNvPicPr>
          <p:nvPr/>
        </p:nvPicPr>
        <p:blipFill>
          <a:blip r:embed="rId3"/>
          <a:stretch>
            <a:fillRect/>
          </a:stretch>
        </p:blipFill>
        <p:spPr>
          <a:xfrm>
            <a:off x="6211614" y="124703"/>
            <a:ext cx="2764220" cy="500881"/>
          </a:xfrm>
          <a:prstGeom prst="rect">
            <a:avLst/>
          </a:prstGeom>
        </p:spPr>
      </p:pic>
      <p:sp>
        <p:nvSpPr>
          <p:cNvPr id="8" name="Rectángulo 7">
            <a:extLst>
              <a:ext uri="{FF2B5EF4-FFF2-40B4-BE49-F238E27FC236}">
                <a16:creationId xmlns="" xmlns:a16="http://schemas.microsoft.com/office/drawing/2014/main" id="{3734DBEE-BFD8-1F1E-FF04-A2A24FBBD918}"/>
              </a:ext>
            </a:extLst>
          </p:cNvPr>
          <p:cNvSpPr/>
          <p:nvPr/>
        </p:nvSpPr>
        <p:spPr>
          <a:xfrm>
            <a:off x="997397" y="1971585"/>
            <a:ext cx="7293848" cy="1200329"/>
          </a:xfrm>
          <a:prstGeom prst="rect">
            <a:avLst/>
          </a:prstGeom>
          <a:solidFill>
            <a:schemeClr val="bg2">
              <a:lumMod val="20000"/>
              <a:lumOff val="80000"/>
            </a:schemeClr>
          </a:solidFill>
        </p:spPr>
        <p:txBody>
          <a:bodyPr wrap="square">
            <a:spAutoFit/>
          </a:bodyPr>
          <a:lstStyle/>
          <a:p>
            <a:pPr lvl="0" algn="ctr"/>
            <a:r>
              <a:rPr lang="es-ES" sz="3600" b="1" dirty="0" smtClean="0">
                <a:solidFill>
                  <a:srgbClr val="002060"/>
                </a:solidFill>
              </a:rPr>
              <a:t>PROBLEMAS DIDÁCTICOS ESPECÍFICOS</a:t>
            </a:r>
            <a:endParaRPr lang="es-ES" sz="3600" b="1" dirty="0">
              <a:solidFill>
                <a:srgbClr val="002060"/>
              </a:solidFill>
            </a:endParaRPr>
          </a:p>
        </p:txBody>
      </p:sp>
      <p:pic>
        <p:nvPicPr>
          <p:cNvPr id="9" name="Imagen 8" descr="Resolución de problemas - Iconos gratis de educación"/>
          <p:cNvPicPr/>
          <p:nvPr/>
        </p:nvPicPr>
        <p:blipFill>
          <a:blip r:embed="rId4">
            <a:extLst>
              <a:ext uri="{28A0092B-C50C-407E-A947-70E740481C1C}">
                <a14:useLocalDpi xmlns:a14="http://schemas.microsoft.com/office/drawing/2010/main" val="0"/>
              </a:ext>
            </a:extLst>
          </a:blip>
          <a:srcRect/>
          <a:stretch>
            <a:fillRect/>
          </a:stretch>
        </p:blipFill>
        <p:spPr bwMode="auto">
          <a:xfrm>
            <a:off x="469668" y="375143"/>
            <a:ext cx="1451599" cy="1412560"/>
          </a:xfrm>
          <a:prstGeom prst="rect">
            <a:avLst/>
          </a:prstGeom>
          <a:noFill/>
          <a:ln>
            <a:noFill/>
          </a:ln>
        </p:spPr>
      </p:pic>
    </p:spTree>
    <p:extLst>
      <p:ext uri="{BB962C8B-B14F-4D97-AF65-F5344CB8AC3E}">
        <p14:creationId xmlns:p14="http://schemas.microsoft.com/office/powerpoint/2010/main" val="830683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descr="Imagen que contiene Forma">
            <a:extLst>
              <a:ext uri="{FF2B5EF4-FFF2-40B4-BE49-F238E27FC236}">
                <a16:creationId xmlns="" xmlns:a16="http://schemas.microsoft.com/office/drawing/2014/main" id="{55DC8E12-739E-E317-2543-F415571B63DA}"/>
              </a:ext>
            </a:extLst>
          </p:cNvPr>
          <p:cNvPicPr>
            <a:picLocks noChangeAspect="1"/>
          </p:cNvPicPr>
          <p:nvPr/>
        </p:nvPicPr>
        <p:blipFill rotWithShape="1">
          <a:blip r:embed="rId2"/>
          <a:srcRect l="7082" t="3476" r="7082"/>
          <a:stretch/>
        </p:blipFill>
        <p:spPr>
          <a:xfrm rot="10800000">
            <a:off x="-1" y="0"/>
            <a:ext cx="9144001" cy="5143500"/>
          </a:xfrm>
          <a:prstGeom prst="rect">
            <a:avLst/>
          </a:prstGeom>
        </p:spPr>
      </p:pic>
      <p:pic>
        <p:nvPicPr>
          <p:cNvPr id="5" name="Imagen 4" descr="Imagen que contiene dibujo&#10;&#10;Descripción generada automáticamente">
            <a:extLst>
              <a:ext uri="{FF2B5EF4-FFF2-40B4-BE49-F238E27FC236}">
                <a16:creationId xmlns="" xmlns:a16="http://schemas.microsoft.com/office/drawing/2014/main" id="{6A6EA1A2-57CA-F553-4C03-C4B272DD907A}"/>
              </a:ext>
            </a:extLst>
          </p:cNvPr>
          <p:cNvPicPr>
            <a:picLocks noChangeAspect="1"/>
          </p:cNvPicPr>
          <p:nvPr/>
        </p:nvPicPr>
        <p:blipFill>
          <a:blip r:embed="rId3"/>
          <a:stretch>
            <a:fillRect/>
          </a:stretch>
        </p:blipFill>
        <p:spPr>
          <a:xfrm>
            <a:off x="6211614" y="124703"/>
            <a:ext cx="2764220" cy="500881"/>
          </a:xfrm>
          <a:prstGeom prst="rect">
            <a:avLst/>
          </a:prstGeom>
        </p:spPr>
      </p:pic>
      <p:graphicFrame>
        <p:nvGraphicFramePr>
          <p:cNvPr id="3" name="Diagrama 2"/>
          <p:cNvGraphicFramePr/>
          <p:nvPr>
            <p:extLst>
              <p:ext uri="{D42A27DB-BD31-4B8C-83A1-F6EECF244321}">
                <p14:modId xmlns:p14="http://schemas.microsoft.com/office/powerpoint/2010/main" val="234673316"/>
              </p:ext>
            </p:extLst>
          </p:nvPr>
        </p:nvGraphicFramePr>
        <p:xfrm>
          <a:off x="539393" y="1180924"/>
          <a:ext cx="8039528" cy="23431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Rectángulo 3"/>
          <p:cNvSpPr/>
          <p:nvPr/>
        </p:nvSpPr>
        <p:spPr>
          <a:xfrm>
            <a:off x="354458" y="3610292"/>
            <a:ext cx="8368302" cy="738664"/>
          </a:xfrm>
          <a:prstGeom prst="rect">
            <a:avLst/>
          </a:prstGeom>
        </p:spPr>
        <p:txBody>
          <a:bodyPr wrap="square">
            <a:spAutoFit/>
          </a:bodyPr>
          <a:lstStyle/>
          <a:p>
            <a:pPr algn="just"/>
            <a:r>
              <a:rPr lang="es-ES" dirty="0" smtClean="0"/>
              <a:t>Los </a:t>
            </a:r>
            <a:r>
              <a:rPr lang="es-ES" dirty="0"/>
              <a:t>saberes que las y los docentes han construido durante su </a:t>
            </a:r>
            <a:r>
              <a:rPr lang="es-ES" b="1" dirty="0">
                <a:solidFill>
                  <a:srgbClr val="7030A0"/>
                </a:solidFill>
              </a:rPr>
              <a:t>formación de base </a:t>
            </a:r>
            <a:r>
              <a:rPr lang="es-ES" dirty="0"/>
              <a:t>y con los que cuentan de su biografía escolar, </a:t>
            </a:r>
            <a:r>
              <a:rPr lang="es-ES" b="1" dirty="0">
                <a:solidFill>
                  <a:srgbClr val="7030A0"/>
                </a:solidFill>
              </a:rPr>
              <a:t>no incluyen respuestas para enseñar en condiciones diferentes a las del modelo organizacional tradicional de la escuela.</a:t>
            </a:r>
            <a:endParaRPr lang="es-AR" b="1" dirty="0">
              <a:solidFill>
                <a:srgbClr val="7030A0"/>
              </a:solidFill>
            </a:endParaRPr>
          </a:p>
        </p:txBody>
      </p:sp>
    </p:spTree>
    <p:extLst>
      <p:ext uri="{BB962C8B-B14F-4D97-AF65-F5344CB8AC3E}">
        <p14:creationId xmlns:p14="http://schemas.microsoft.com/office/powerpoint/2010/main" val="25841575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descr="Imagen que contiene Forma">
            <a:extLst>
              <a:ext uri="{FF2B5EF4-FFF2-40B4-BE49-F238E27FC236}">
                <a16:creationId xmlns="" xmlns:a16="http://schemas.microsoft.com/office/drawing/2014/main" id="{55DC8E12-739E-E317-2543-F415571B63DA}"/>
              </a:ext>
            </a:extLst>
          </p:cNvPr>
          <p:cNvPicPr>
            <a:picLocks noChangeAspect="1"/>
          </p:cNvPicPr>
          <p:nvPr/>
        </p:nvPicPr>
        <p:blipFill rotWithShape="1">
          <a:blip r:embed="rId2"/>
          <a:srcRect l="7082" t="3476" r="7082"/>
          <a:stretch/>
        </p:blipFill>
        <p:spPr>
          <a:xfrm rot="10800000">
            <a:off x="-1" y="0"/>
            <a:ext cx="9144001" cy="5143500"/>
          </a:xfrm>
          <a:prstGeom prst="rect">
            <a:avLst/>
          </a:prstGeom>
        </p:spPr>
      </p:pic>
      <p:pic>
        <p:nvPicPr>
          <p:cNvPr id="5" name="Imagen 4" descr="Imagen que contiene dibujo&#10;&#10;Descripción generada automáticamente">
            <a:extLst>
              <a:ext uri="{FF2B5EF4-FFF2-40B4-BE49-F238E27FC236}">
                <a16:creationId xmlns="" xmlns:a16="http://schemas.microsoft.com/office/drawing/2014/main" id="{6A6EA1A2-57CA-F553-4C03-C4B272DD907A}"/>
              </a:ext>
            </a:extLst>
          </p:cNvPr>
          <p:cNvPicPr>
            <a:picLocks noChangeAspect="1"/>
          </p:cNvPicPr>
          <p:nvPr/>
        </p:nvPicPr>
        <p:blipFill>
          <a:blip r:embed="rId3"/>
          <a:stretch>
            <a:fillRect/>
          </a:stretch>
        </p:blipFill>
        <p:spPr>
          <a:xfrm>
            <a:off x="6211614" y="124703"/>
            <a:ext cx="2764220" cy="500881"/>
          </a:xfrm>
          <a:prstGeom prst="rect">
            <a:avLst/>
          </a:prstGeom>
        </p:spPr>
      </p:pic>
      <p:sp>
        <p:nvSpPr>
          <p:cNvPr id="2" name="Rectángulo 1"/>
          <p:cNvSpPr/>
          <p:nvPr/>
        </p:nvSpPr>
        <p:spPr>
          <a:xfrm>
            <a:off x="2512030" y="1879252"/>
            <a:ext cx="6005246" cy="1908215"/>
          </a:xfrm>
          <a:prstGeom prst="rect">
            <a:avLst/>
          </a:prstGeom>
        </p:spPr>
        <p:txBody>
          <a:bodyPr wrap="square">
            <a:spAutoFit/>
          </a:bodyPr>
          <a:lstStyle/>
          <a:p>
            <a:pPr algn="just"/>
            <a:r>
              <a:rPr lang="es-ES" dirty="0"/>
              <a:t>Porque entendemos que </a:t>
            </a:r>
            <a:r>
              <a:rPr lang="es-ES" dirty="0" smtClean="0"/>
              <a:t>los </a:t>
            </a:r>
            <a:r>
              <a:rPr lang="es-ES" dirty="0"/>
              <a:t>docentes DyH comparten con las y los docentes que se desempeñan en </a:t>
            </a:r>
            <a:r>
              <a:rPr lang="es-ES" sz="2000" b="1" dirty="0"/>
              <a:t>plurigrados</a:t>
            </a:r>
            <a:r>
              <a:rPr lang="es-ES" dirty="0"/>
              <a:t> un </a:t>
            </a:r>
            <a:r>
              <a:rPr lang="es-ES" sz="2000" b="1" dirty="0">
                <a:solidFill>
                  <a:srgbClr val="7030A0"/>
                </a:solidFill>
              </a:rPr>
              <a:t>desafío similar</a:t>
            </a:r>
            <a:r>
              <a:rPr lang="es-ES" dirty="0"/>
              <a:t>: </a:t>
            </a:r>
            <a:r>
              <a:rPr lang="es-ES" sz="1600" b="1" dirty="0">
                <a:solidFill>
                  <a:schemeClr val="accent6">
                    <a:lumMod val="50000"/>
                  </a:schemeClr>
                </a:solidFill>
              </a:rPr>
              <a:t>crear, pensar y producir respuestas para un problema didáctico específico</a:t>
            </a:r>
            <a:r>
              <a:rPr lang="es-ES" i="1" dirty="0"/>
              <a:t>, que es cómo promover los aprendizajes de las y los estudiantes en el </a:t>
            </a:r>
            <a:r>
              <a:rPr lang="es-ES" sz="1600" b="1" i="1" dirty="0">
                <a:solidFill>
                  <a:schemeClr val="accent3">
                    <a:lumMod val="75000"/>
                  </a:schemeClr>
                </a:solidFill>
              </a:rPr>
              <a:t>marco de condiciones organizacionales diferentes a las de la escuela tradicional, habitual. </a:t>
            </a:r>
            <a:endParaRPr lang="es-AR" sz="1600" b="1" i="1" dirty="0">
              <a:solidFill>
                <a:schemeClr val="accent3">
                  <a:lumMod val="75000"/>
                </a:schemeClr>
              </a:solidFill>
            </a:endParaRPr>
          </a:p>
        </p:txBody>
      </p:sp>
      <p:pic>
        <p:nvPicPr>
          <p:cNvPr id="1026" name="Picture 2" descr="Estudiantes caminando en la escalera de libros | Vector Premiu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383" y="236307"/>
            <a:ext cx="2464418" cy="1642946"/>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p:cNvSpPr/>
          <p:nvPr/>
        </p:nvSpPr>
        <p:spPr>
          <a:xfrm>
            <a:off x="380144" y="4171308"/>
            <a:ext cx="3308278" cy="554804"/>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dirty="0" smtClean="0"/>
              <a:t>ESCUELAS DOMICILIARIA Y HOSPITALARIA</a:t>
            </a:r>
            <a:endParaRPr lang="es-AR" dirty="0"/>
          </a:p>
        </p:txBody>
      </p:sp>
    </p:spTree>
    <p:extLst>
      <p:ext uri="{BB962C8B-B14F-4D97-AF65-F5344CB8AC3E}">
        <p14:creationId xmlns:p14="http://schemas.microsoft.com/office/powerpoint/2010/main" val="4613906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descr="Imagen que contiene Forma">
            <a:extLst>
              <a:ext uri="{FF2B5EF4-FFF2-40B4-BE49-F238E27FC236}">
                <a16:creationId xmlns="" xmlns:a16="http://schemas.microsoft.com/office/drawing/2014/main" id="{55DC8E12-739E-E317-2543-F415571B63DA}"/>
              </a:ext>
            </a:extLst>
          </p:cNvPr>
          <p:cNvPicPr>
            <a:picLocks noChangeAspect="1"/>
          </p:cNvPicPr>
          <p:nvPr/>
        </p:nvPicPr>
        <p:blipFill rotWithShape="1">
          <a:blip r:embed="rId2"/>
          <a:srcRect l="7082" t="3476" r="7082"/>
          <a:stretch/>
        </p:blipFill>
        <p:spPr>
          <a:xfrm rot="10800000">
            <a:off x="-1" y="0"/>
            <a:ext cx="9144001" cy="5143500"/>
          </a:xfrm>
          <a:prstGeom prst="rect">
            <a:avLst/>
          </a:prstGeom>
        </p:spPr>
      </p:pic>
      <p:pic>
        <p:nvPicPr>
          <p:cNvPr id="5" name="Imagen 4" descr="Imagen que contiene dibujo&#10;&#10;Descripción generada automáticamente">
            <a:extLst>
              <a:ext uri="{FF2B5EF4-FFF2-40B4-BE49-F238E27FC236}">
                <a16:creationId xmlns="" xmlns:a16="http://schemas.microsoft.com/office/drawing/2014/main" id="{6A6EA1A2-57CA-F553-4C03-C4B272DD907A}"/>
              </a:ext>
            </a:extLst>
          </p:cNvPr>
          <p:cNvPicPr>
            <a:picLocks noChangeAspect="1"/>
          </p:cNvPicPr>
          <p:nvPr/>
        </p:nvPicPr>
        <p:blipFill>
          <a:blip r:embed="rId3"/>
          <a:stretch>
            <a:fillRect/>
          </a:stretch>
        </p:blipFill>
        <p:spPr>
          <a:xfrm>
            <a:off x="6211614" y="124703"/>
            <a:ext cx="2764220" cy="500881"/>
          </a:xfrm>
          <a:prstGeom prst="rect">
            <a:avLst/>
          </a:prstGeom>
        </p:spPr>
      </p:pic>
      <p:sp>
        <p:nvSpPr>
          <p:cNvPr id="6" name="Rectángulo 5"/>
          <p:cNvSpPr/>
          <p:nvPr/>
        </p:nvSpPr>
        <p:spPr>
          <a:xfrm>
            <a:off x="1127985" y="1684213"/>
            <a:ext cx="6620485" cy="1200329"/>
          </a:xfrm>
          <a:prstGeom prst="rect">
            <a:avLst/>
          </a:prstGeom>
        </p:spPr>
        <p:txBody>
          <a:bodyPr wrap="square">
            <a:spAutoFit/>
          </a:bodyPr>
          <a:lstStyle/>
          <a:p>
            <a:pPr algn="ctr"/>
            <a:r>
              <a:rPr lang="es-ES" sz="2400" b="1" dirty="0" smtClean="0">
                <a:solidFill>
                  <a:schemeClr val="accent3">
                    <a:lumMod val="75000"/>
                  </a:schemeClr>
                </a:solidFill>
              </a:rPr>
              <a:t>PROPUESTA DE ENSEÑANZA INTEGRADA QUE PERMITA UN ENFOQUE INTERDISCIPLINARIO</a:t>
            </a:r>
            <a:endParaRPr lang="es-AR" sz="2800" b="1" i="1" dirty="0">
              <a:solidFill>
                <a:schemeClr val="accent3">
                  <a:lumMod val="75000"/>
                </a:schemeClr>
              </a:solidFill>
            </a:endParaRPr>
          </a:p>
        </p:txBody>
      </p:sp>
      <p:sp>
        <p:nvSpPr>
          <p:cNvPr id="3" name="Rectángulo 2"/>
          <p:cNvSpPr/>
          <p:nvPr/>
        </p:nvSpPr>
        <p:spPr>
          <a:xfrm>
            <a:off x="1127985" y="3094080"/>
            <a:ext cx="7166226" cy="1046440"/>
          </a:xfrm>
          <a:prstGeom prst="rect">
            <a:avLst/>
          </a:prstGeom>
          <a:solidFill>
            <a:schemeClr val="accent2">
              <a:lumMod val="20000"/>
              <a:lumOff val="80000"/>
            </a:schemeClr>
          </a:solidFill>
        </p:spPr>
        <p:txBody>
          <a:bodyPr wrap="square">
            <a:spAutoFit/>
          </a:bodyPr>
          <a:lstStyle/>
          <a:p>
            <a:pPr algn="just"/>
            <a:r>
              <a:rPr lang="es-ES" dirty="0" smtClean="0"/>
              <a:t>Buscar </a:t>
            </a:r>
            <a:r>
              <a:rPr lang="es-ES" sz="1600" b="1" dirty="0"/>
              <a:t>un eje temático sustancial </a:t>
            </a:r>
            <a:r>
              <a:rPr lang="es-ES" dirty="0"/>
              <a:t>para trabajar desde la interdisciplinariedad, </a:t>
            </a:r>
            <a:r>
              <a:rPr lang="es-ES" sz="1600" b="1" dirty="0"/>
              <a:t>no</a:t>
            </a:r>
            <a:r>
              <a:rPr lang="es-ES" dirty="0"/>
              <a:t> trabajar un mismo tema en las distintas materias pero </a:t>
            </a:r>
            <a:r>
              <a:rPr lang="es-ES" sz="1600" b="1" dirty="0"/>
              <a:t>desintegrado</a:t>
            </a:r>
            <a:r>
              <a:rPr lang="es-ES" dirty="0"/>
              <a:t>: tiene que haber </a:t>
            </a:r>
            <a:r>
              <a:rPr lang="es-ES" sz="1600" b="1" dirty="0">
                <a:solidFill>
                  <a:schemeClr val="accent3">
                    <a:lumMod val="75000"/>
                  </a:schemeClr>
                </a:solidFill>
              </a:rPr>
              <a:t>un todo que sea más que la suma de las partes </a:t>
            </a:r>
            <a:r>
              <a:rPr lang="es-ES" dirty="0"/>
              <a:t>para que haya una verdadera profundización de la comprensión. </a:t>
            </a:r>
            <a:endParaRPr lang="es-AR" dirty="0"/>
          </a:p>
        </p:txBody>
      </p:sp>
      <p:pic>
        <p:nvPicPr>
          <p:cNvPr id="9" name="Imagen 8" descr="Icono de vector concepto de cuatro parte azul, rojo, amarillo y verde y las  piezas del rompecabezas están conectados. Contornos en negro y en color  Imagen Vector de stock - Alamy"/>
          <p:cNvPicPr/>
          <p:nvPr/>
        </p:nvPicPr>
        <p:blipFill rotWithShape="1">
          <a:blip r:embed="rId4">
            <a:extLst>
              <a:ext uri="{28A0092B-C50C-407E-A947-70E740481C1C}">
                <a14:useLocalDpi xmlns:a14="http://schemas.microsoft.com/office/drawing/2010/main" val="0"/>
              </a:ext>
            </a:extLst>
          </a:blip>
          <a:srcRect l="9174" t="23788" r="10913" b="30712"/>
          <a:stretch/>
        </p:blipFill>
        <p:spPr bwMode="auto">
          <a:xfrm>
            <a:off x="170317" y="11383"/>
            <a:ext cx="3066043" cy="178120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918768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4" name="Grupo 3">
            <a:extLst>
              <a:ext uri="{FF2B5EF4-FFF2-40B4-BE49-F238E27FC236}">
                <a16:creationId xmlns="" xmlns:a16="http://schemas.microsoft.com/office/drawing/2014/main" id="{0D843B2C-FC65-4996-8777-CF81A2FF3BDF}"/>
              </a:ext>
            </a:extLst>
          </p:cNvPr>
          <p:cNvGrpSpPr>
            <a:grpSpLocks noGrp="1" noUngrp="1" noRot="1" noMove="1" noResize="1"/>
          </p:cNvGrpSpPr>
          <p:nvPr/>
        </p:nvGrpSpPr>
        <p:grpSpPr>
          <a:xfrm>
            <a:off x="507160" y="1690302"/>
            <a:ext cx="5487721" cy="724419"/>
            <a:chOff x="507163" y="1537424"/>
            <a:chExt cx="5487721" cy="724419"/>
          </a:xfrm>
        </p:grpSpPr>
        <p:sp>
          <p:nvSpPr>
            <p:cNvPr id="3" name="Rectángulo 2">
              <a:extLst>
                <a:ext uri="{FF2B5EF4-FFF2-40B4-BE49-F238E27FC236}">
                  <a16:creationId xmlns="" xmlns:a16="http://schemas.microsoft.com/office/drawing/2014/main" id="{5C4DB178-9D7E-4019-9043-A65E000A8544}"/>
                </a:ext>
              </a:extLst>
            </p:cNvPr>
            <p:cNvSpPr>
              <a:spLocks noGrp="1" noRot="1" noMove="1" noResize="1" noEditPoints="1" noAdjustHandles="1" noChangeArrowheads="1" noChangeShapeType="1"/>
            </p:cNvSpPr>
            <p:nvPr/>
          </p:nvSpPr>
          <p:spPr>
            <a:xfrm>
              <a:off x="507163" y="1537424"/>
              <a:ext cx="5487721" cy="438582"/>
            </a:xfrm>
            <a:prstGeom prst="rect">
              <a:avLst/>
            </a:prstGeom>
            <a:noFill/>
          </p:spPr>
          <p:txBody>
            <a:bodyPr wrap="none" lIns="68580" tIns="34290" rIns="68580" bIns="34290">
              <a:spAutoFit/>
            </a:bodyPr>
            <a:lstStyle/>
            <a:p>
              <a:pPr algn="ctr"/>
              <a:r>
                <a:rPr lang="es-ES" sz="2400" dirty="0">
                  <a:ln w="0"/>
                  <a:solidFill>
                    <a:srgbClr val="4D4D4D"/>
                  </a:solidFill>
                  <a:effectLst>
                    <a:outerShdw blurRad="38100" dist="19050" dir="2700000" algn="tl" rotWithShape="0">
                      <a:schemeClr val="dk1">
                        <a:alpha val="40000"/>
                      </a:schemeClr>
                    </a:outerShdw>
                  </a:effectLst>
                  <a:latin typeface="Arial Black" panose="020B0A04020102020204" pitchFamily="34" charset="0"/>
                </a:rPr>
                <a:t>DR. GUSTAVO ADOLFO VALDÉS</a:t>
              </a:r>
            </a:p>
          </p:txBody>
        </p:sp>
        <p:sp>
          <p:nvSpPr>
            <p:cNvPr id="7" name="Rectángulo 6">
              <a:extLst>
                <a:ext uri="{FF2B5EF4-FFF2-40B4-BE49-F238E27FC236}">
                  <a16:creationId xmlns="" xmlns:a16="http://schemas.microsoft.com/office/drawing/2014/main" id="{88D93A73-79BA-4E5B-88F9-6DF5C7790CED}"/>
                </a:ext>
              </a:extLst>
            </p:cNvPr>
            <p:cNvSpPr>
              <a:spLocks noGrp="1" noRot="1" noMove="1" noResize="1" noEditPoints="1" noAdjustHandles="1" noChangeArrowheads="1" noChangeShapeType="1"/>
            </p:cNvSpPr>
            <p:nvPr/>
          </p:nvSpPr>
          <p:spPr>
            <a:xfrm>
              <a:off x="782077" y="1961761"/>
              <a:ext cx="4937890" cy="300082"/>
            </a:xfrm>
            <a:prstGeom prst="rect">
              <a:avLst/>
            </a:prstGeom>
            <a:noFill/>
          </p:spPr>
          <p:txBody>
            <a:bodyPr wrap="none" lIns="68580" tIns="34290" rIns="68580" bIns="34290">
              <a:spAutoFit/>
            </a:bodyPr>
            <a:lstStyle/>
            <a:p>
              <a:pPr algn="ctr"/>
              <a:r>
                <a:rPr lang="es-ES" sz="1500" b="1" dirty="0">
                  <a:ln w="0"/>
                  <a:solidFill>
                    <a:srgbClr val="4DAA33"/>
                  </a:solidFill>
                  <a:latin typeface="+mn-lt"/>
                </a:rPr>
                <a:t>GOBERNADOR DE LA PROVINCIA DE CORRIENTES</a:t>
              </a:r>
            </a:p>
          </p:txBody>
        </p:sp>
      </p:grpSp>
      <p:grpSp>
        <p:nvGrpSpPr>
          <p:cNvPr id="2" name="Grupo 1">
            <a:extLst>
              <a:ext uri="{FF2B5EF4-FFF2-40B4-BE49-F238E27FC236}">
                <a16:creationId xmlns="" xmlns:a16="http://schemas.microsoft.com/office/drawing/2014/main" id="{E699205F-C749-47F1-ADCD-A06A98811BA3}"/>
              </a:ext>
            </a:extLst>
          </p:cNvPr>
          <p:cNvGrpSpPr>
            <a:grpSpLocks noGrp="1" noUngrp="1" noRot="1" noMove="1" noResize="1"/>
          </p:cNvGrpSpPr>
          <p:nvPr/>
        </p:nvGrpSpPr>
        <p:grpSpPr>
          <a:xfrm>
            <a:off x="684294" y="2728779"/>
            <a:ext cx="5133457" cy="735874"/>
            <a:chOff x="684294" y="2728779"/>
            <a:chExt cx="5133457" cy="735874"/>
          </a:xfrm>
        </p:grpSpPr>
        <p:sp>
          <p:nvSpPr>
            <p:cNvPr id="8" name="Rectángulo 7">
              <a:extLst>
                <a:ext uri="{FF2B5EF4-FFF2-40B4-BE49-F238E27FC236}">
                  <a16:creationId xmlns="" xmlns:a16="http://schemas.microsoft.com/office/drawing/2014/main" id="{A8660525-A19C-440C-9C58-8316B4B60CFF}"/>
                </a:ext>
              </a:extLst>
            </p:cNvPr>
            <p:cNvSpPr>
              <a:spLocks noGrp="1" noRot="1" noMove="1" noResize="1" noEditPoints="1" noAdjustHandles="1" noChangeArrowheads="1" noChangeShapeType="1"/>
            </p:cNvSpPr>
            <p:nvPr/>
          </p:nvSpPr>
          <p:spPr>
            <a:xfrm>
              <a:off x="684294" y="2728779"/>
              <a:ext cx="5133457" cy="438582"/>
            </a:xfrm>
            <a:prstGeom prst="rect">
              <a:avLst/>
            </a:prstGeom>
            <a:noFill/>
          </p:spPr>
          <p:txBody>
            <a:bodyPr wrap="none" lIns="68580" tIns="34290" rIns="68580" bIns="34290">
              <a:spAutoFit/>
            </a:bodyPr>
            <a:lstStyle/>
            <a:p>
              <a:pPr algn="ctr"/>
              <a:r>
                <a:rPr lang="es-ES" sz="2400" dirty="0">
                  <a:ln w="0"/>
                  <a:solidFill>
                    <a:srgbClr val="4D4D4D"/>
                  </a:solidFill>
                  <a:effectLst>
                    <a:outerShdw blurRad="38100" dist="19050" dir="2700000" algn="tl" rotWithShape="0">
                      <a:schemeClr val="dk1">
                        <a:alpha val="40000"/>
                      </a:schemeClr>
                    </a:outerShdw>
                  </a:effectLst>
                  <a:latin typeface="Arial Black" panose="020B0A04020102020204" pitchFamily="34" charset="0"/>
                </a:rPr>
                <a:t>LIC. PRÁXEDES YTATÍ LÓPEZ</a:t>
              </a:r>
            </a:p>
          </p:txBody>
        </p:sp>
        <p:sp>
          <p:nvSpPr>
            <p:cNvPr id="10" name="Rectángulo 9">
              <a:extLst>
                <a:ext uri="{FF2B5EF4-FFF2-40B4-BE49-F238E27FC236}">
                  <a16:creationId xmlns="" xmlns:a16="http://schemas.microsoft.com/office/drawing/2014/main" id="{55C45D22-54FB-48B9-8F65-910062D8CC6F}"/>
                </a:ext>
              </a:extLst>
            </p:cNvPr>
            <p:cNvSpPr>
              <a:spLocks noGrp="1" noRot="1" noMove="1" noResize="1" noEditPoints="1" noAdjustHandles="1" noChangeArrowheads="1" noChangeShapeType="1"/>
            </p:cNvSpPr>
            <p:nvPr/>
          </p:nvSpPr>
          <p:spPr>
            <a:xfrm>
              <a:off x="1957879" y="3164571"/>
              <a:ext cx="2586285" cy="300082"/>
            </a:xfrm>
            <a:prstGeom prst="rect">
              <a:avLst/>
            </a:prstGeom>
            <a:noFill/>
          </p:spPr>
          <p:txBody>
            <a:bodyPr wrap="none" lIns="68580" tIns="34290" rIns="68580" bIns="34290">
              <a:spAutoFit/>
            </a:bodyPr>
            <a:lstStyle/>
            <a:p>
              <a:pPr algn="ctr"/>
              <a:r>
                <a:rPr lang="es-ES" sz="1500" b="1" dirty="0">
                  <a:ln w="0"/>
                  <a:solidFill>
                    <a:srgbClr val="4DAA33"/>
                  </a:solidFill>
                  <a:latin typeface="+mn-lt"/>
                </a:rPr>
                <a:t>MINISTRA DE EDUCACIÓN</a:t>
              </a:r>
            </a:p>
          </p:txBody>
        </p:sp>
      </p:grpSp>
      <p:pic>
        <p:nvPicPr>
          <p:cNvPr id="12" name="Gráfico 11">
            <a:extLst>
              <a:ext uri="{FF2B5EF4-FFF2-40B4-BE49-F238E27FC236}">
                <a16:creationId xmlns="" xmlns:a16="http://schemas.microsoft.com/office/drawing/2014/main" id="{A2788183-7523-427D-8035-78DB886886FB}"/>
              </a:ext>
            </a:extLst>
          </p:cNvPr>
          <p:cNvPicPr>
            <a:picLocks noGrp="1" noRot="1" noChangeAspect="1" noMove="1" noResize="1" noEditPoints="1" noAdjustHandles="1" noChangeArrowheads="1" noChangeShapeType="1" noCrop="1"/>
          </p:cNvPicPr>
          <p:nvPr/>
        </p:nvPicPr>
        <p:blipFill rotWithShape="1">
          <a:blip r:embed="rId2">
            <a:extLst>
              <a:ext uri="{96DAC541-7B7A-43D3-8B79-37D633B846F1}">
                <asvg:svgBlip xmlns="" xmlns:asvg="http://schemas.microsoft.com/office/drawing/2016/SVG/main" r:embed="rId3"/>
              </a:ext>
            </a:extLst>
          </a:blip>
          <a:srcRect l="17113" t="15775" r="50000"/>
          <a:stretch/>
        </p:blipFill>
        <p:spPr>
          <a:xfrm>
            <a:off x="6005784" y="-2"/>
            <a:ext cx="3138217" cy="5143499"/>
          </a:xfrm>
          <a:prstGeom prst="rect">
            <a:avLst/>
          </a:prstGeom>
        </p:spPr>
      </p:pic>
    </p:spTree>
    <p:extLst>
      <p:ext uri="{BB962C8B-B14F-4D97-AF65-F5344CB8AC3E}">
        <p14:creationId xmlns:p14="http://schemas.microsoft.com/office/powerpoint/2010/main" val="17673765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descr="Imagen que contiene Forma">
            <a:extLst>
              <a:ext uri="{FF2B5EF4-FFF2-40B4-BE49-F238E27FC236}">
                <a16:creationId xmlns="" xmlns:a16="http://schemas.microsoft.com/office/drawing/2014/main" id="{55DC8E12-739E-E317-2543-F415571B63DA}"/>
              </a:ext>
            </a:extLst>
          </p:cNvPr>
          <p:cNvPicPr>
            <a:picLocks noChangeAspect="1"/>
          </p:cNvPicPr>
          <p:nvPr/>
        </p:nvPicPr>
        <p:blipFill rotWithShape="1">
          <a:blip r:embed="rId2"/>
          <a:srcRect l="7082" t="3476" r="7082"/>
          <a:stretch/>
        </p:blipFill>
        <p:spPr>
          <a:xfrm rot="10800000">
            <a:off x="-1" y="0"/>
            <a:ext cx="9144001" cy="5143500"/>
          </a:xfrm>
          <a:prstGeom prst="rect">
            <a:avLst/>
          </a:prstGeom>
        </p:spPr>
      </p:pic>
      <p:pic>
        <p:nvPicPr>
          <p:cNvPr id="5" name="Imagen 4" descr="Imagen que contiene dibujo&#10;&#10;Descripción generada automáticamente">
            <a:extLst>
              <a:ext uri="{FF2B5EF4-FFF2-40B4-BE49-F238E27FC236}">
                <a16:creationId xmlns="" xmlns:a16="http://schemas.microsoft.com/office/drawing/2014/main" id="{6A6EA1A2-57CA-F553-4C03-C4B272DD907A}"/>
              </a:ext>
            </a:extLst>
          </p:cNvPr>
          <p:cNvPicPr>
            <a:picLocks noChangeAspect="1"/>
          </p:cNvPicPr>
          <p:nvPr/>
        </p:nvPicPr>
        <p:blipFill>
          <a:blip r:embed="rId3"/>
          <a:stretch>
            <a:fillRect/>
          </a:stretch>
        </p:blipFill>
        <p:spPr>
          <a:xfrm>
            <a:off x="6211614" y="124703"/>
            <a:ext cx="2764220" cy="500881"/>
          </a:xfrm>
          <a:prstGeom prst="rect">
            <a:avLst/>
          </a:prstGeom>
        </p:spPr>
      </p:pic>
      <p:sp>
        <p:nvSpPr>
          <p:cNvPr id="6" name="Rectángulo 5"/>
          <p:cNvSpPr/>
          <p:nvPr/>
        </p:nvSpPr>
        <p:spPr>
          <a:xfrm>
            <a:off x="87548" y="1072695"/>
            <a:ext cx="9056452" cy="1717393"/>
          </a:xfrm>
          <a:prstGeom prst="rect">
            <a:avLst/>
          </a:prstGeom>
        </p:spPr>
        <p:txBody>
          <a:bodyPr wrap="square">
            <a:spAutoFit/>
          </a:bodyPr>
          <a:lstStyle/>
          <a:p>
            <a:pPr lvl="0" algn="ctr">
              <a:lnSpc>
                <a:spcPct val="107000"/>
              </a:lnSpc>
              <a:spcAft>
                <a:spcPts val="800"/>
              </a:spcAft>
            </a:pPr>
            <a:r>
              <a:rPr lang="es-AR" sz="2000" b="1" dirty="0">
                <a:latin typeface="Calibri" panose="020F0502020204030204" pitchFamily="34" charset="0"/>
                <a:ea typeface="Calibri" panose="020F0502020204030204" pitchFamily="34" charset="0"/>
                <a:cs typeface="Times New Roman" panose="02020603050405020304" pitchFamily="18" charset="0"/>
              </a:rPr>
              <a:t>APRENDIZAJE INTEGRADO:</a:t>
            </a:r>
            <a:endParaRPr lang="es-AR"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AR" dirty="0">
                <a:solidFill>
                  <a:schemeClr val="bg1"/>
                </a:solidFill>
                <a:latin typeface="Calibri" panose="020F0502020204030204" pitchFamily="34" charset="0"/>
                <a:ea typeface="Calibri" panose="020F0502020204030204" pitchFamily="34" charset="0"/>
                <a:cs typeface="Times New Roman" panose="02020603050405020304" pitchFamily="18" charset="0"/>
              </a:rPr>
              <a:t>Asumir un enfoque de aprendizaje integrado en la escuela abarca construir </a:t>
            </a:r>
            <a:r>
              <a:rPr lang="es-AR" sz="16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acuerdos claros de trabajo entre los docentes</a:t>
            </a:r>
            <a:r>
              <a:rPr lang="es-AR" dirty="0">
                <a:solidFill>
                  <a:schemeClr val="bg1"/>
                </a:solidFill>
                <a:latin typeface="Calibri" panose="020F0502020204030204" pitchFamily="34" charset="0"/>
                <a:ea typeface="Calibri" panose="020F0502020204030204" pitchFamily="34" charset="0"/>
                <a:cs typeface="Times New Roman" panose="02020603050405020304" pitchFamily="18" charset="0"/>
              </a:rPr>
              <a:t>, lo que incluye crear y mantener vínculos </a:t>
            </a:r>
            <a:r>
              <a:rPr lang="es-AR" sz="16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colaborativos</a:t>
            </a:r>
            <a:r>
              <a:rPr lang="es-AR" dirty="0">
                <a:solidFill>
                  <a:schemeClr val="bg1"/>
                </a:solidFill>
                <a:latin typeface="Calibri" panose="020F0502020204030204" pitchFamily="34" charset="0"/>
                <a:ea typeface="Calibri" panose="020F0502020204030204" pitchFamily="34" charset="0"/>
                <a:cs typeface="Times New Roman" panose="02020603050405020304" pitchFamily="18" charset="0"/>
              </a:rPr>
              <a:t> hacia adentro y hacia afuera de la escuela</a:t>
            </a:r>
            <a:r>
              <a:rPr lang="es-AR"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a:t>
            </a:r>
          </a:p>
          <a:p>
            <a:pPr algn="just">
              <a:lnSpc>
                <a:spcPct val="107000"/>
              </a:lnSpc>
              <a:spcAft>
                <a:spcPts val="800"/>
              </a:spcAft>
            </a:pPr>
            <a:endParaRPr lang="es-AR"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s-AR"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ángulo 3"/>
          <p:cNvSpPr/>
          <p:nvPr/>
        </p:nvSpPr>
        <p:spPr>
          <a:xfrm>
            <a:off x="473077" y="2353345"/>
            <a:ext cx="3035030" cy="584088"/>
          </a:xfrm>
          <a:prstGeom prst="rect">
            <a:avLst/>
          </a:prstGeom>
          <a:solidFill>
            <a:srgbClr val="FBDFD7"/>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AR" dirty="0" smtClean="0"/>
              <a:t>VISIÓN GLOBAL. </a:t>
            </a:r>
            <a:endParaRPr lang="es-AR" dirty="0"/>
          </a:p>
        </p:txBody>
      </p:sp>
      <p:sp>
        <p:nvSpPr>
          <p:cNvPr id="8" name="Rectángulo 7"/>
          <p:cNvSpPr/>
          <p:nvPr/>
        </p:nvSpPr>
        <p:spPr>
          <a:xfrm>
            <a:off x="5512676" y="4029233"/>
            <a:ext cx="3222762" cy="747048"/>
          </a:xfrm>
          <a:prstGeom prst="rect">
            <a:avLst/>
          </a:prstGeom>
          <a:solidFill>
            <a:srgbClr val="FFC000"/>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AR" dirty="0" smtClean="0"/>
              <a:t>SIGNIFICADOS Y SENTIDOS A LO APRENDIDO.</a:t>
            </a:r>
            <a:endParaRPr lang="es-AR" dirty="0"/>
          </a:p>
        </p:txBody>
      </p:sp>
      <p:sp>
        <p:nvSpPr>
          <p:cNvPr id="9" name="Rectángulo 8"/>
          <p:cNvSpPr/>
          <p:nvPr/>
        </p:nvSpPr>
        <p:spPr>
          <a:xfrm>
            <a:off x="1803977" y="3129712"/>
            <a:ext cx="3915887" cy="733071"/>
          </a:xfrm>
          <a:prstGeom prst="rect">
            <a:avLst/>
          </a:prstGeom>
          <a:solidFill>
            <a:schemeClr val="bg2">
              <a:lumMod val="40000"/>
              <a:lumOff val="60000"/>
            </a:schemeClr>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just">
              <a:lnSpc>
                <a:spcPct val="107000"/>
              </a:lnSpc>
              <a:spcAft>
                <a:spcPts val="800"/>
              </a:spcAft>
            </a:pPr>
            <a:r>
              <a:rPr lang="es-AR" dirty="0" smtClean="0"/>
              <a:t>INVITA A PROBLEMATIZAR SITUACIONES CONCRETAS.</a:t>
            </a:r>
            <a:endParaRPr lang="es-AR"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7170" name="Picture 2" descr="CISB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07413" y="2091043"/>
            <a:ext cx="3141940" cy="15709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31372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descr="Imagen que contiene Forma">
            <a:extLst>
              <a:ext uri="{FF2B5EF4-FFF2-40B4-BE49-F238E27FC236}">
                <a16:creationId xmlns="" xmlns:a16="http://schemas.microsoft.com/office/drawing/2014/main" id="{55DC8E12-739E-E317-2543-F415571B63DA}"/>
              </a:ext>
            </a:extLst>
          </p:cNvPr>
          <p:cNvPicPr>
            <a:picLocks noChangeAspect="1"/>
          </p:cNvPicPr>
          <p:nvPr/>
        </p:nvPicPr>
        <p:blipFill rotWithShape="1">
          <a:blip r:embed="rId2"/>
          <a:srcRect l="7082" t="3476" r="7082"/>
          <a:stretch/>
        </p:blipFill>
        <p:spPr>
          <a:xfrm rot="10800000">
            <a:off x="-1" y="0"/>
            <a:ext cx="9144001" cy="5143500"/>
          </a:xfrm>
          <a:prstGeom prst="rect">
            <a:avLst/>
          </a:prstGeom>
        </p:spPr>
      </p:pic>
      <p:pic>
        <p:nvPicPr>
          <p:cNvPr id="5" name="Imagen 4" descr="Imagen que contiene dibujo&#10;&#10;Descripción generada automáticamente">
            <a:extLst>
              <a:ext uri="{FF2B5EF4-FFF2-40B4-BE49-F238E27FC236}">
                <a16:creationId xmlns="" xmlns:a16="http://schemas.microsoft.com/office/drawing/2014/main" id="{6A6EA1A2-57CA-F553-4C03-C4B272DD907A}"/>
              </a:ext>
            </a:extLst>
          </p:cNvPr>
          <p:cNvPicPr>
            <a:picLocks noChangeAspect="1"/>
          </p:cNvPicPr>
          <p:nvPr/>
        </p:nvPicPr>
        <p:blipFill>
          <a:blip r:embed="rId3"/>
          <a:stretch>
            <a:fillRect/>
          </a:stretch>
        </p:blipFill>
        <p:spPr>
          <a:xfrm>
            <a:off x="6211614" y="124703"/>
            <a:ext cx="2764220" cy="500881"/>
          </a:xfrm>
          <a:prstGeom prst="rect">
            <a:avLst/>
          </a:prstGeom>
        </p:spPr>
      </p:pic>
      <p:sp>
        <p:nvSpPr>
          <p:cNvPr id="4" name="Rectángulo 3"/>
          <p:cNvSpPr/>
          <p:nvPr/>
        </p:nvSpPr>
        <p:spPr>
          <a:xfrm>
            <a:off x="223736" y="625584"/>
            <a:ext cx="6614808" cy="1327197"/>
          </a:xfrm>
          <a:prstGeom prst="rect">
            <a:avLst/>
          </a:prstGeom>
        </p:spPr>
        <p:txBody>
          <a:bodyPr wrap="square">
            <a:spAutoFit/>
          </a:bodyPr>
          <a:lstStyle/>
          <a:p>
            <a:pPr algn="just">
              <a:lnSpc>
                <a:spcPct val="107000"/>
              </a:lnSpc>
              <a:spcAft>
                <a:spcPts val="800"/>
              </a:spcAft>
            </a:pPr>
            <a:r>
              <a:rPr lang="es-AR" dirty="0"/>
              <a:t>La </a:t>
            </a:r>
            <a:r>
              <a:rPr lang="es-AR" sz="2400" b="1" dirty="0"/>
              <a:t>interdisciplinariedad</a:t>
            </a:r>
            <a:r>
              <a:rPr lang="es-AR" dirty="0"/>
              <a:t> es un enfoque de estudio </a:t>
            </a:r>
            <a:r>
              <a:rPr lang="es-AR" dirty="0" smtClean="0"/>
              <a:t>que combina </a:t>
            </a:r>
            <a:r>
              <a:rPr lang="es-AR" dirty="0"/>
              <a:t>conocimientos y métodos de dos o más disciplinas académicas o áreas de conocimiento.</a:t>
            </a:r>
          </a:p>
          <a:p>
            <a:pPr lvl="0" algn="ctr">
              <a:lnSpc>
                <a:spcPct val="107000"/>
              </a:lnSpc>
              <a:spcAft>
                <a:spcPts val="800"/>
              </a:spcAft>
            </a:pPr>
            <a:endParaRPr lang="es-AR" dirty="0"/>
          </a:p>
        </p:txBody>
      </p:sp>
      <p:sp>
        <p:nvSpPr>
          <p:cNvPr id="8" name="Rectángulo 7"/>
          <p:cNvSpPr/>
          <p:nvPr/>
        </p:nvSpPr>
        <p:spPr>
          <a:xfrm>
            <a:off x="622568" y="2840265"/>
            <a:ext cx="6663447" cy="1398252"/>
          </a:xfrm>
          <a:prstGeom prst="rect">
            <a:avLst/>
          </a:prstGeom>
          <a:solidFill>
            <a:schemeClr val="tx1">
              <a:lumMod val="85000"/>
            </a:schemeClr>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AR"/>
          </a:p>
        </p:txBody>
      </p:sp>
      <p:sp>
        <p:nvSpPr>
          <p:cNvPr id="6" name="Rectángulo 5"/>
          <p:cNvSpPr/>
          <p:nvPr/>
        </p:nvSpPr>
        <p:spPr>
          <a:xfrm>
            <a:off x="622567" y="2960156"/>
            <a:ext cx="6663447" cy="1244893"/>
          </a:xfrm>
          <a:prstGeom prst="rect">
            <a:avLst/>
          </a:prstGeom>
        </p:spPr>
        <p:txBody>
          <a:bodyPr wrap="square">
            <a:spAutoFit/>
          </a:bodyPr>
          <a:lstStyle/>
          <a:p>
            <a:pPr algn="just">
              <a:lnSpc>
                <a:spcPct val="107000"/>
              </a:lnSpc>
              <a:spcAft>
                <a:spcPts val="800"/>
              </a:spcAft>
            </a:pPr>
            <a:r>
              <a:rPr lang="es-AR" dirty="0"/>
              <a:t>El desafío es </a:t>
            </a:r>
            <a:r>
              <a:rPr lang="es-AR" sz="1800" b="1" dirty="0"/>
              <a:t>aprender a relacionar </a:t>
            </a:r>
            <a:r>
              <a:rPr lang="es-AR" dirty="0"/>
              <a:t>de manera significativa los </a:t>
            </a:r>
            <a:r>
              <a:rPr lang="es-AR" sz="1800" b="1" dirty="0"/>
              <a:t>saberes especializados </a:t>
            </a:r>
            <a:r>
              <a:rPr lang="es-AR" dirty="0"/>
              <a:t>apropiados desde la </a:t>
            </a:r>
            <a:r>
              <a:rPr lang="es-AR" sz="1800" b="1" dirty="0"/>
              <a:t>disciplinariedad,</a:t>
            </a:r>
            <a:r>
              <a:rPr lang="es-AR" dirty="0"/>
              <a:t> mediante la </a:t>
            </a:r>
            <a:r>
              <a:rPr lang="es-AR" sz="1800" b="1" dirty="0"/>
              <a:t>integración productiva </a:t>
            </a:r>
            <a:r>
              <a:rPr lang="es-AR" dirty="0"/>
              <a:t>de las perspectivas disciplinarias, la reflexión y la articulación de las formas de organización de la actividad. </a:t>
            </a:r>
          </a:p>
        </p:txBody>
      </p:sp>
      <p:sp>
        <p:nvSpPr>
          <p:cNvPr id="9" name="Flecha abajo 8"/>
          <p:cNvSpPr/>
          <p:nvPr/>
        </p:nvSpPr>
        <p:spPr>
          <a:xfrm>
            <a:off x="3239311" y="1643974"/>
            <a:ext cx="583659" cy="768486"/>
          </a:xfrm>
          <a:prstGeom prst="downArrow">
            <a:avLst/>
          </a:prstGeom>
          <a:solidFill>
            <a:schemeClr val="accent2"/>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AR">
              <a:ln>
                <a:solidFill>
                  <a:schemeClr val="tx1"/>
                </a:solidFill>
              </a:ln>
              <a:solidFill>
                <a:schemeClr val="accent2">
                  <a:lumMod val="60000"/>
                  <a:lumOff val="40000"/>
                </a:schemeClr>
              </a:solidFill>
            </a:endParaRPr>
          </a:p>
        </p:txBody>
      </p:sp>
      <p:pic>
        <p:nvPicPr>
          <p:cNvPr id="8194" name="Picture 2" descr="Libro de iconos de computadora diseño de icono de lectura, o, leyendo,  innovación png | PNGEg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34918" y="1480524"/>
            <a:ext cx="1184295" cy="11842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90363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descr="Imagen que contiene Forma">
            <a:extLst>
              <a:ext uri="{FF2B5EF4-FFF2-40B4-BE49-F238E27FC236}">
                <a16:creationId xmlns="" xmlns:a16="http://schemas.microsoft.com/office/drawing/2014/main" id="{55DC8E12-739E-E317-2543-F415571B63DA}"/>
              </a:ext>
            </a:extLst>
          </p:cNvPr>
          <p:cNvPicPr>
            <a:picLocks noChangeAspect="1"/>
          </p:cNvPicPr>
          <p:nvPr/>
        </p:nvPicPr>
        <p:blipFill rotWithShape="1">
          <a:blip r:embed="rId2"/>
          <a:srcRect l="7082" t="3476" r="7082"/>
          <a:stretch/>
        </p:blipFill>
        <p:spPr>
          <a:xfrm rot="10800000">
            <a:off x="-1" y="0"/>
            <a:ext cx="9144001" cy="5143500"/>
          </a:xfrm>
          <a:prstGeom prst="rect">
            <a:avLst/>
          </a:prstGeom>
        </p:spPr>
      </p:pic>
      <p:pic>
        <p:nvPicPr>
          <p:cNvPr id="5" name="Imagen 4" descr="Imagen que contiene dibujo&#10;&#10;Descripción generada automáticamente">
            <a:extLst>
              <a:ext uri="{FF2B5EF4-FFF2-40B4-BE49-F238E27FC236}">
                <a16:creationId xmlns="" xmlns:a16="http://schemas.microsoft.com/office/drawing/2014/main" id="{6A6EA1A2-57CA-F553-4C03-C4B272DD907A}"/>
              </a:ext>
            </a:extLst>
          </p:cNvPr>
          <p:cNvPicPr>
            <a:picLocks noChangeAspect="1"/>
          </p:cNvPicPr>
          <p:nvPr/>
        </p:nvPicPr>
        <p:blipFill>
          <a:blip r:embed="rId3"/>
          <a:stretch>
            <a:fillRect/>
          </a:stretch>
        </p:blipFill>
        <p:spPr>
          <a:xfrm>
            <a:off x="6211614" y="124703"/>
            <a:ext cx="2764220" cy="500881"/>
          </a:xfrm>
          <a:prstGeom prst="rect">
            <a:avLst/>
          </a:prstGeom>
        </p:spPr>
      </p:pic>
      <p:graphicFrame>
        <p:nvGraphicFramePr>
          <p:cNvPr id="33" name="Diagrama 32"/>
          <p:cNvGraphicFramePr/>
          <p:nvPr>
            <p:extLst/>
          </p:nvPr>
        </p:nvGraphicFramePr>
        <p:xfrm>
          <a:off x="502595" y="238979"/>
          <a:ext cx="7532452" cy="466554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8766231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descr="Imagen que contiene Forma">
            <a:extLst>
              <a:ext uri="{FF2B5EF4-FFF2-40B4-BE49-F238E27FC236}">
                <a16:creationId xmlns="" xmlns:a16="http://schemas.microsoft.com/office/drawing/2014/main" id="{55DC8E12-739E-E317-2543-F415571B63DA}"/>
              </a:ext>
            </a:extLst>
          </p:cNvPr>
          <p:cNvPicPr>
            <a:picLocks noChangeAspect="1"/>
          </p:cNvPicPr>
          <p:nvPr/>
        </p:nvPicPr>
        <p:blipFill rotWithShape="1">
          <a:blip r:embed="rId2"/>
          <a:srcRect l="7082" t="3476" r="7082"/>
          <a:stretch/>
        </p:blipFill>
        <p:spPr>
          <a:xfrm rot="10800000">
            <a:off x="-1" y="0"/>
            <a:ext cx="9144001" cy="5143500"/>
          </a:xfrm>
          <a:prstGeom prst="rect">
            <a:avLst/>
          </a:prstGeom>
        </p:spPr>
      </p:pic>
      <p:pic>
        <p:nvPicPr>
          <p:cNvPr id="5" name="Imagen 4" descr="Imagen que contiene dibujo&#10;&#10;Descripción generada automáticamente">
            <a:extLst>
              <a:ext uri="{FF2B5EF4-FFF2-40B4-BE49-F238E27FC236}">
                <a16:creationId xmlns="" xmlns:a16="http://schemas.microsoft.com/office/drawing/2014/main" id="{6A6EA1A2-57CA-F553-4C03-C4B272DD907A}"/>
              </a:ext>
            </a:extLst>
          </p:cNvPr>
          <p:cNvPicPr>
            <a:picLocks noChangeAspect="1"/>
          </p:cNvPicPr>
          <p:nvPr/>
        </p:nvPicPr>
        <p:blipFill>
          <a:blip r:embed="rId3"/>
          <a:stretch>
            <a:fillRect/>
          </a:stretch>
        </p:blipFill>
        <p:spPr>
          <a:xfrm>
            <a:off x="6211614" y="124703"/>
            <a:ext cx="2764220" cy="500881"/>
          </a:xfrm>
          <a:prstGeom prst="rect">
            <a:avLst/>
          </a:prstGeom>
        </p:spPr>
      </p:pic>
      <p:graphicFrame>
        <p:nvGraphicFramePr>
          <p:cNvPr id="3" name="Diagrama 2"/>
          <p:cNvGraphicFramePr/>
          <p:nvPr>
            <p:extLst>
              <p:ext uri="{D42A27DB-BD31-4B8C-83A1-F6EECF244321}">
                <p14:modId xmlns:p14="http://schemas.microsoft.com/office/powerpoint/2010/main" val="1371359237"/>
              </p:ext>
            </p:extLst>
          </p:nvPr>
        </p:nvGraphicFramePr>
        <p:xfrm>
          <a:off x="1524000" y="539750"/>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Imagen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721350" y="863030"/>
            <a:ext cx="886146" cy="493160"/>
          </a:xfrm>
          <a:prstGeom prst="rect">
            <a:avLst/>
          </a:prstGeom>
        </p:spPr>
      </p:pic>
      <p:pic>
        <p:nvPicPr>
          <p:cNvPr id="3074" name="Picture 2" descr="Línea De Suministro De Recordatorio De Planificación De Calendario De  Educación Escolar E Icono De Estilo De Relleno Ilustración del Vector -  Ilustración de estilo, cuaderno: 175477980"/>
          <p:cNvPicPr>
            <a:picLocks noChangeAspect="1" noChangeArrowheads="1"/>
          </p:cNvPicPr>
          <p:nvPr/>
        </p:nvPicPr>
        <p:blipFill rotWithShape="1">
          <a:blip r:embed="rId10">
            <a:extLst>
              <a:ext uri="{28A0092B-C50C-407E-A947-70E740481C1C}">
                <a14:useLocalDpi xmlns:a14="http://schemas.microsoft.com/office/drawing/2010/main" val="0"/>
              </a:ext>
            </a:extLst>
          </a:blip>
          <a:srcRect l="10049" t="17546" r="6692" b="22505"/>
          <a:stretch/>
        </p:blipFill>
        <p:spPr bwMode="auto">
          <a:xfrm>
            <a:off x="2455523" y="2311685"/>
            <a:ext cx="695055" cy="54453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Planificación Docente – El Modelo T | Artículo – Gesvin Romero"/>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455523" y="3811714"/>
            <a:ext cx="795628" cy="5263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42492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descr="Imagen que contiene Forma">
            <a:extLst>
              <a:ext uri="{FF2B5EF4-FFF2-40B4-BE49-F238E27FC236}">
                <a16:creationId xmlns="" xmlns:a16="http://schemas.microsoft.com/office/drawing/2014/main" id="{55DC8E12-739E-E317-2543-F415571B63DA}"/>
              </a:ext>
            </a:extLst>
          </p:cNvPr>
          <p:cNvPicPr>
            <a:picLocks noChangeAspect="1"/>
          </p:cNvPicPr>
          <p:nvPr/>
        </p:nvPicPr>
        <p:blipFill rotWithShape="1">
          <a:blip r:embed="rId2"/>
          <a:srcRect l="7082" t="3476" r="7082"/>
          <a:stretch/>
        </p:blipFill>
        <p:spPr>
          <a:xfrm rot="10800000">
            <a:off x="-1" y="20548"/>
            <a:ext cx="9144001" cy="5143500"/>
          </a:xfrm>
          <a:prstGeom prst="rect">
            <a:avLst/>
          </a:prstGeom>
        </p:spPr>
      </p:pic>
      <p:pic>
        <p:nvPicPr>
          <p:cNvPr id="2" name="Imagen 1"/>
          <p:cNvPicPr>
            <a:picLocks noChangeAspect="1"/>
          </p:cNvPicPr>
          <p:nvPr/>
        </p:nvPicPr>
        <p:blipFill rotWithShape="1">
          <a:blip r:embed="rId3"/>
          <a:srcRect l="48194" t="29239" r="20944" b="26406"/>
          <a:stretch/>
        </p:blipFill>
        <p:spPr>
          <a:xfrm>
            <a:off x="2371107" y="380641"/>
            <a:ext cx="5499492" cy="4463412"/>
          </a:xfrm>
          <a:prstGeom prst="rect">
            <a:avLst/>
          </a:prstGeom>
        </p:spPr>
      </p:pic>
      <p:sp>
        <p:nvSpPr>
          <p:cNvPr id="8" name="Pentágono 7"/>
          <p:cNvSpPr/>
          <p:nvPr/>
        </p:nvSpPr>
        <p:spPr>
          <a:xfrm rot="16200000">
            <a:off x="-27402" y="2310642"/>
            <a:ext cx="3908230" cy="603411"/>
          </a:xfrm>
          <a:prstGeom prst="homePlate">
            <a:avLst/>
          </a:prstGeom>
          <a:solidFill>
            <a:srgbClr val="FFC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0" name="Rectángulo 9"/>
          <p:cNvSpPr/>
          <p:nvPr/>
        </p:nvSpPr>
        <p:spPr>
          <a:xfrm rot="16200000">
            <a:off x="-153851" y="2379931"/>
            <a:ext cx="4267825" cy="424732"/>
          </a:xfrm>
          <a:prstGeom prst="rect">
            <a:avLst/>
          </a:prstGeom>
        </p:spPr>
        <p:txBody>
          <a:bodyPr wrap="square">
            <a:spAutoFit/>
          </a:bodyPr>
          <a:lstStyle/>
          <a:p>
            <a:pPr lvl="0" algn="ctr" defTabSz="1022350">
              <a:lnSpc>
                <a:spcPct val="90000"/>
              </a:lnSpc>
              <a:spcBef>
                <a:spcPct val="0"/>
              </a:spcBef>
              <a:spcAft>
                <a:spcPct val="35000"/>
              </a:spcAft>
            </a:pPr>
            <a:r>
              <a:rPr lang="es-AR" sz="1200" b="1" kern="1200" dirty="0"/>
              <a:t>CONSTANCIA DE ATENCIÓN EDUCATIVA EN HOSPITALES (CORTO PLAZO)</a:t>
            </a:r>
          </a:p>
        </p:txBody>
      </p:sp>
    </p:spTree>
    <p:extLst>
      <p:ext uri="{BB962C8B-B14F-4D97-AF65-F5344CB8AC3E}">
        <p14:creationId xmlns:p14="http://schemas.microsoft.com/office/powerpoint/2010/main" val="32925252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descr="Imagen que contiene Forma">
            <a:extLst>
              <a:ext uri="{FF2B5EF4-FFF2-40B4-BE49-F238E27FC236}">
                <a16:creationId xmlns="" xmlns:a16="http://schemas.microsoft.com/office/drawing/2014/main" id="{55DC8E12-739E-E317-2543-F415571B63DA}"/>
              </a:ext>
            </a:extLst>
          </p:cNvPr>
          <p:cNvPicPr>
            <a:picLocks noChangeAspect="1"/>
          </p:cNvPicPr>
          <p:nvPr/>
        </p:nvPicPr>
        <p:blipFill rotWithShape="1">
          <a:blip r:embed="rId2"/>
          <a:srcRect l="7082" t="3476" r="7082"/>
          <a:stretch/>
        </p:blipFill>
        <p:spPr>
          <a:xfrm rot="10800000">
            <a:off x="-1" y="0"/>
            <a:ext cx="9144001" cy="5143500"/>
          </a:xfrm>
          <a:prstGeom prst="rect">
            <a:avLst/>
          </a:prstGeom>
        </p:spPr>
      </p:pic>
      <p:pic>
        <p:nvPicPr>
          <p:cNvPr id="3" name="Imagen 2"/>
          <p:cNvPicPr>
            <a:picLocks noChangeAspect="1"/>
          </p:cNvPicPr>
          <p:nvPr/>
        </p:nvPicPr>
        <p:blipFill rotWithShape="1">
          <a:blip r:embed="rId3"/>
          <a:srcRect l="48194" t="37082" r="20041" b="17860"/>
          <a:stretch/>
        </p:blipFill>
        <p:spPr>
          <a:xfrm>
            <a:off x="2031388" y="271625"/>
            <a:ext cx="5460716" cy="4374218"/>
          </a:xfrm>
          <a:prstGeom prst="rect">
            <a:avLst/>
          </a:prstGeom>
        </p:spPr>
      </p:pic>
      <p:sp>
        <p:nvSpPr>
          <p:cNvPr id="8" name="Pentágono 7"/>
          <p:cNvSpPr/>
          <p:nvPr/>
        </p:nvSpPr>
        <p:spPr>
          <a:xfrm rot="16200000">
            <a:off x="-623303" y="2157028"/>
            <a:ext cx="3908230" cy="603411"/>
          </a:xfrm>
          <a:prstGeom prst="homePlate">
            <a:avLst/>
          </a:prstGeom>
          <a:solidFill>
            <a:schemeClr val="accent5">
              <a:lumMod val="40000"/>
              <a:lumOff val="6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pPr algn="ctr"/>
            <a:r>
              <a:rPr lang="es-AR" b="1" dirty="0" smtClean="0"/>
              <a:t>PROYECTOS INTGRADO (A LARGO PLAZO)</a:t>
            </a:r>
            <a:endParaRPr lang="es-AR" b="1" dirty="0"/>
          </a:p>
        </p:txBody>
      </p:sp>
    </p:spTree>
    <p:extLst>
      <p:ext uri="{BB962C8B-B14F-4D97-AF65-F5344CB8AC3E}">
        <p14:creationId xmlns:p14="http://schemas.microsoft.com/office/powerpoint/2010/main" val="10153288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descr="Imagen que contiene Forma">
            <a:extLst>
              <a:ext uri="{FF2B5EF4-FFF2-40B4-BE49-F238E27FC236}">
                <a16:creationId xmlns="" xmlns:a16="http://schemas.microsoft.com/office/drawing/2014/main" id="{55DC8E12-739E-E317-2543-F415571B63DA}"/>
              </a:ext>
            </a:extLst>
          </p:cNvPr>
          <p:cNvPicPr>
            <a:picLocks noChangeAspect="1"/>
          </p:cNvPicPr>
          <p:nvPr/>
        </p:nvPicPr>
        <p:blipFill rotWithShape="1">
          <a:blip r:embed="rId2"/>
          <a:srcRect l="7082" t="3476" r="7082"/>
          <a:stretch/>
        </p:blipFill>
        <p:spPr>
          <a:xfrm rot="10800000">
            <a:off x="-1" y="0"/>
            <a:ext cx="9144001" cy="5143500"/>
          </a:xfrm>
          <a:prstGeom prst="rect">
            <a:avLst/>
          </a:prstGeom>
        </p:spPr>
      </p:pic>
      <p:pic>
        <p:nvPicPr>
          <p:cNvPr id="2" name="Imagen 1"/>
          <p:cNvPicPr>
            <a:picLocks noChangeAspect="1"/>
          </p:cNvPicPr>
          <p:nvPr/>
        </p:nvPicPr>
        <p:blipFill rotWithShape="1">
          <a:blip r:embed="rId3"/>
          <a:srcRect l="45404" t="30833" r="18645" b="11745"/>
          <a:stretch/>
        </p:blipFill>
        <p:spPr>
          <a:xfrm>
            <a:off x="2046202" y="194502"/>
            <a:ext cx="5271241" cy="4754496"/>
          </a:xfrm>
          <a:prstGeom prst="rect">
            <a:avLst/>
          </a:prstGeom>
        </p:spPr>
      </p:pic>
      <p:sp>
        <p:nvSpPr>
          <p:cNvPr id="6" name="Pentágono 5"/>
          <p:cNvSpPr/>
          <p:nvPr/>
        </p:nvSpPr>
        <p:spPr>
          <a:xfrm rot="16200000">
            <a:off x="-514886" y="2048612"/>
            <a:ext cx="3908230" cy="820244"/>
          </a:xfrm>
          <a:prstGeom prst="homePlate">
            <a:avLst/>
          </a:prstGeom>
          <a:solidFill>
            <a:srgbClr val="FFFF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pPr algn="ctr"/>
            <a:r>
              <a:rPr lang="es-AR" b="1" dirty="0" smtClean="0"/>
              <a:t>FICHA DE SEGUIMIENTO ESCOLAR EN CONTEXTO DOMICILIARIO Y HOSPITALARIO</a:t>
            </a:r>
            <a:endParaRPr lang="es-AR" b="1" dirty="0"/>
          </a:p>
        </p:txBody>
      </p:sp>
    </p:spTree>
    <p:extLst>
      <p:ext uri="{BB962C8B-B14F-4D97-AF65-F5344CB8AC3E}">
        <p14:creationId xmlns:p14="http://schemas.microsoft.com/office/powerpoint/2010/main" val="411778871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descr="Imagen que contiene Forma">
            <a:extLst>
              <a:ext uri="{FF2B5EF4-FFF2-40B4-BE49-F238E27FC236}">
                <a16:creationId xmlns="" xmlns:a16="http://schemas.microsoft.com/office/drawing/2014/main" id="{55DC8E12-739E-E317-2543-F415571B63DA}"/>
              </a:ext>
            </a:extLst>
          </p:cNvPr>
          <p:cNvPicPr>
            <a:picLocks noChangeAspect="1"/>
          </p:cNvPicPr>
          <p:nvPr/>
        </p:nvPicPr>
        <p:blipFill rotWithShape="1">
          <a:blip r:embed="rId2"/>
          <a:srcRect l="7082" t="3476" r="7082"/>
          <a:stretch/>
        </p:blipFill>
        <p:spPr>
          <a:xfrm rot="10800000">
            <a:off x="-1" y="0"/>
            <a:ext cx="9144001" cy="5143500"/>
          </a:xfrm>
          <a:prstGeom prst="rect">
            <a:avLst/>
          </a:prstGeom>
        </p:spPr>
      </p:pic>
      <p:pic>
        <p:nvPicPr>
          <p:cNvPr id="3" name="Imagen 2"/>
          <p:cNvPicPr>
            <a:picLocks noChangeAspect="1"/>
          </p:cNvPicPr>
          <p:nvPr/>
        </p:nvPicPr>
        <p:blipFill rotWithShape="1">
          <a:blip r:embed="rId3"/>
          <a:srcRect l="48687" t="25018" r="20495" b="10883"/>
          <a:stretch/>
        </p:blipFill>
        <p:spPr>
          <a:xfrm>
            <a:off x="0" y="227268"/>
            <a:ext cx="3992109" cy="4688959"/>
          </a:xfrm>
          <a:prstGeom prst="rect">
            <a:avLst/>
          </a:prstGeom>
        </p:spPr>
      </p:pic>
      <p:pic>
        <p:nvPicPr>
          <p:cNvPr id="6" name="Imagen 5"/>
          <p:cNvPicPr>
            <a:picLocks noChangeAspect="1"/>
          </p:cNvPicPr>
          <p:nvPr/>
        </p:nvPicPr>
        <p:blipFill rotWithShape="1">
          <a:blip r:embed="rId4"/>
          <a:srcRect l="48769" t="18768" r="20533" b="19895"/>
          <a:stretch/>
        </p:blipFill>
        <p:spPr>
          <a:xfrm>
            <a:off x="5024061" y="429286"/>
            <a:ext cx="3976576" cy="4486941"/>
          </a:xfrm>
          <a:prstGeom prst="rect">
            <a:avLst/>
          </a:prstGeom>
        </p:spPr>
      </p:pic>
      <p:sp>
        <p:nvSpPr>
          <p:cNvPr id="8" name="Pentágono 7"/>
          <p:cNvSpPr/>
          <p:nvPr/>
        </p:nvSpPr>
        <p:spPr>
          <a:xfrm rot="16200000">
            <a:off x="2553971" y="2270042"/>
            <a:ext cx="3908230" cy="603411"/>
          </a:xfrm>
          <a:prstGeom prst="homePlate">
            <a:avLst/>
          </a:prstGeom>
          <a:solidFill>
            <a:srgbClr val="FBDFD7"/>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pPr algn="ctr"/>
            <a:r>
              <a:rPr lang="es-AR" b="1" dirty="0" smtClean="0"/>
              <a:t>INFORME PEDAGÓGICO FINAL DE ATENCIÓN EDUCATIVO </a:t>
            </a:r>
            <a:endParaRPr lang="es-AR" b="1" dirty="0"/>
          </a:p>
        </p:txBody>
      </p:sp>
    </p:spTree>
    <p:extLst>
      <p:ext uri="{BB962C8B-B14F-4D97-AF65-F5344CB8AC3E}">
        <p14:creationId xmlns:p14="http://schemas.microsoft.com/office/powerpoint/2010/main" val="41730493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pic>
        <p:nvPicPr>
          <p:cNvPr id="267" name="Google Shape;267;g2d35ee97598_1_0" descr="Imagen que contiene Forma"/>
          <p:cNvPicPr preferRelativeResize="0"/>
          <p:nvPr/>
        </p:nvPicPr>
        <p:blipFill rotWithShape="1">
          <a:blip r:embed="rId3">
            <a:alphaModFix/>
          </a:blip>
          <a:srcRect l="7081" t="3474" r="7081"/>
          <a:stretch/>
        </p:blipFill>
        <p:spPr>
          <a:xfrm rot="10800000">
            <a:off x="-1" y="-142425"/>
            <a:ext cx="9144001" cy="5143500"/>
          </a:xfrm>
          <a:prstGeom prst="rect">
            <a:avLst/>
          </a:prstGeom>
          <a:noFill/>
          <a:ln>
            <a:noFill/>
          </a:ln>
        </p:spPr>
      </p:pic>
      <p:pic>
        <p:nvPicPr>
          <p:cNvPr id="268" name="Google Shape;268;g2d35ee97598_1_0"/>
          <p:cNvPicPr preferRelativeResize="0"/>
          <p:nvPr/>
        </p:nvPicPr>
        <p:blipFill>
          <a:blip r:embed="rId4">
            <a:alphaModFix/>
          </a:blip>
          <a:stretch>
            <a:fillRect/>
          </a:stretch>
        </p:blipFill>
        <p:spPr>
          <a:xfrm>
            <a:off x="7681425" y="2159763"/>
            <a:ext cx="1462575" cy="2742324"/>
          </a:xfrm>
          <a:prstGeom prst="rect">
            <a:avLst/>
          </a:prstGeom>
          <a:noFill/>
          <a:ln>
            <a:noFill/>
          </a:ln>
        </p:spPr>
      </p:pic>
      <p:pic>
        <p:nvPicPr>
          <p:cNvPr id="269" name="Google Shape;269;g2d35ee97598_1_0"/>
          <p:cNvPicPr preferRelativeResize="0"/>
          <p:nvPr/>
        </p:nvPicPr>
        <p:blipFill>
          <a:blip r:embed="rId5">
            <a:alphaModFix/>
          </a:blip>
          <a:stretch>
            <a:fillRect/>
          </a:stretch>
        </p:blipFill>
        <p:spPr>
          <a:xfrm>
            <a:off x="7065175" y="127625"/>
            <a:ext cx="2078825" cy="1871299"/>
          </a:xfrm>
          <a:prstGeom prst="rect">
            <a:avLst/>
          </a:prstGeom>
          <a:noFill/>
          <a:ln>
            <a:noFill/>
          </a:ln>
        </p:spPr>
      </p:pic>
      <p:sp>
        <p:nvSpPr>
          <p:cNvPr id="270" name="Google Shape;270;g2d35ee97598_1_0"/>
          <p:cNvSpPr/>
          <p:nvPr/>
        </p:nvSpPr>
        <p:spPr>
          <a:xfrm rot="-5400000" flipH="1">
            <a:off x="-1723425" y="2066175"/>
            <a:ext cx="4300800" cy="726300"/>
          </a:xfrm>
          <a:prstGeom prst="homePlate">
            <a:avLst>
              <a:gd name="adj" fmla="val 50000"/>
            </a:avLst>
          </a:prstGeom>
          <a:solidFill>
            <a:srgbClr val="FBDFD7"/>
          </a:solidFill>
          <a:ln w="25400"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s-AR" sz="1600" b="1">
                <a:solidFill>
                  <a:schemeClr val="lt1"/>
                </a:solidFill>
              </a:rPr>
              <a:t>ASPECTOS FORMALES</a:t>
            </a:r>
            <a:endParaRPr sz="1600" b="1">
              <a:solidFill>
                <a:schemeClr val="lt1"/>
              </a:solidFill>
            </a:endParaRPr>
          </a:p>
          <a:p>
            <a:pPr marL="0" marR="0" lvl="0" indent="0" algn="ctr" rtl="0">
              <a:lnSpc>
                <a:spcPct val="100000"/>
              </a:lnSpc>
              <a:spcBef>
                <a:spcPts val="0"/>
              </a:spcBef>
              <a:spcAft>
                <a:spcPts val="0"/>
              </a:spcAft>
              <a:buNone/>
            </a:pPr>
            <a:r>
              <a:rPr lang="es-AR" sz="1600" b="1">
                <a:solidFill>
                  <a:schemeClr val="lt1"/>
                </a:solidFill>
              </a:rPr>
              <a:t>ELABORACIÓN DE INFORMES </a:t>
            </a:r>
            <a:endParaRPr sz="1600" b="1">
              <a:solidFill>
                <a:schemeClr val="lt1"/>
              </a:solidFill>
            </a:endParaRPr>
          </a:p>
        </p:txBody>
      </p:sp>
      <p:sp>
        <p:nvSpPr>
          <p:cNvPr id="271" name="Google Shape;271;g2d35ee97598_1_0"/>
          <p:cNvSpPr txBox="1"/>
          <p:nvPr/>
        </p:nvSpPr>
        <p:spPr>
          <a:xfrm>
            <a:off x="3925975" y="436429"/>
            <a:ext cx="3763500" cy="712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AR" sz="1600" b="1">
                <a:solidFill>
                  <a:srgbClr val="4A86E8"/>
                </a:solidFill>
              </a:rPr>
              <a:t>Establecer orden y coherencia en la redacción</a:t>
            </a:r>
            <a:endParaRPr sz="1600" b="1">
              <a:solidFill>
                <a:srgbClr val="4A86E8"/>
              </a:solidFill>
            </a:endParaRPr>
          </a:p>
        </p:txBody>
      </p:sp>
      <p:pic>
        <p:nvPicPr>
          <p:cNvPr id="272" name="Google Shape;272;g2d35ee97598_1_0"/>
          <p:cNvPicPr preferRelativeResize="0"/>
          <p:nvPr/>
        </p:nvPicPr>
        <p:blipFill>
          <a:blip r:embed="rId6">
            <a:alphaModFix/>
          </a:blip>
          <a:stretch>
            <a:fillRect/>
          </a:stretch>
        </p:blipFill>
        <p:spPr>
          <a:xfrm>
            <a:off x="1479913" y="10"/>
            <a:ext cx="2514300" cy="1219415"/>
          </a:xfrm>
          <a:prstGeom prst="rect">
            <a:avLst/>
          </a:prstGeom>
          <a:noFill/>
          <a:ln>
            <a:noFill/>
          </a:ln>
        </p:spPr>
      </p:pic>
      <p:pic>
        <p:nvPicPr>
          <p:cNvPr id="273" name="Google Shape;273;g2d35ee97598_1_0"/>
          <p:cNvPicPr preferRelativeResize="0"/>
          <p:nvPr/>
        </p:nvPicPr>
        <p:blipFill>
          <a:blip r:embed="rId7">
            <a:alphaModFix/>
          </a:blip>
          <a:stretch>
            <a:fillRect/>
          </a:stretch>
        </p:blipFill>
        <p:spPr>
          <a:xfrm>
            <a:off x="1612588" y="992630"/>
            <a:ext cx="2153400" cy="1502370"/>
          </a:xfrm>
          <a:prstGeom prst="rect">
            <a:avLst/>
          </a:prstGeom>
          <a:noFill/>
          <a:ln>
            <a:noFill/>
          </a:ln>
        </p:spPr>
      </p:pic>
      <p:pic>
        <p:nvPicPr>
          <p:cNvPr id="274" name="Google Shape;274;g2d35ee97598_1_0"/>
          <p:cNvPicPr preferRelativeResize="0"/>
          <p:nvPr/>
        </p:nvPicPr>
        <p:blipFill>
          <a:blip r:embed="rId8">
            <a:alphaModFix/>
          </a:blip>
          <a:stretch>
            <a:fillRect/>
          </a:stretch>
        </p:blipFill>
        <p:spPr>
          <a:xfrm>
            <a:off x="1560475" y="2495000"/>
            <a:ext cx="2249161" cy="1219425"/>
          </a:xfrm>
          <a:prstGeom prst="rect">
            <a:avLst/>
          </a:prstGeom>
          <a:noFill/>
          <a:ln>
            <a:noFill/>
          </a:ln>
        </p:spPr>
      </p:pic>
      <p:pic>
        <p:nvPicPr>
          <p:cNvPr id="275" name="Google Shape;275;g2d35ee97598_1_0"/>
          <p:cNvPicPr preferRelativeResize="0"/>
          <p:nvPr/>
        </p:nvPicPr>
        <p:blipFill>
          <a:blip r:embed="rId9">
            <a:alphaModFix/>
          </a:blip>
          <a:stretch>
            <a:fillRect/>
          </a:stretch>
        </p:blipFill>
        <p:spPr>
          <a:xfrm>
            <a:off x="889963" y="191450"/>
            <a:ext cx="661775" cy="646250"/>
          </a:xfrm>
          <a:prstGeom prst="rect">
            <a:avLst/>
          </a:prstGeom>
          <a:noFill/>
          <a:ln>
            <a:noFill/>
          </a:ln>
        </p:spPr>
      </p:pic>
      <p:pic>
        <p:nvPicPr>
          <p:cNvPr id="276" name="Google Shape;276;g2d35ee97598_1_0"/>
          <p:cNvPicPr preferRelativeResize="0"/>
          <p:nvPr/>
        </p:nvPicPr>
        <p:blipFill>
          <a:blip r:embed="rId9">
            <a:alphaModFix/>
          </a:blip>
          <a:stretch>
            <a:fillRect/>
          </a:stretch>
        </p:blipFill>
        <p:spPr>
          <a:xfrm>
            <a:off x="889987" y="1297600"/>
            <a:ext cx="710210" cy="646250"/>
          </a:xfrm>
          <a:prstGeom prst="rect">
            <a:avLst/>
          </a:prstGeom>
          <a:noFill/>
          <a:ln>
            <a:noFill/>
          </a:ln>
        </p:spPr>
      </p:pic>
      <p:pic>
        <p:nvPicPr>
          <p:cNvPr id="277" name="Google Shape;277;g2d35ee97598_1_0"/>
          <p:cNvPicPr preferRelativeResize="0"/>
          <p:nvPr/>
        </p:nvPicPr>
        <p:blipFill>
          <a:blip r:embed="rId9">
            <a:alphaModFix/>
          </a:blip>
          <a:stretch>
            <a:fillRect/>
          </a:stretch>
        </p:blipFill>
        <p:spPr>
          <a:xfrm>
            <a:off x="790125" y="2665786"/>
            <a:ext cx="726300" cy="660912"/>
          </a:xfrm>
          <a:prstGeom prst="rect">
            <a:avLst/>
          </a:prstGeom>
          <a:noFill/>
          <a:ln>
            <a:noFill/>
          </a:ln>
        </p:spPr>
      </p:pic>
      <p:sp>
        <p:nvSpPr>
          <p:cNvPr id="278" name="Google Shape;278;g2d35ee97598_1_0"/>
          <p:cNvSpPr txBox="1"/>
          <p:nvPr/>
        </p:nvSpPr>
        <p:spPr>
          <a:xfrm>
            <a:off x="3925975" y="1494925"/>
            <a:ext cx="3497100" cy="556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AR" sz="1600" b="1">
                <a:solidFill>
                  <a:srgbClr val="099E0C"/>
                </a:solidFill>
              </a:rPr>
              <a:t>Revisar la correcta ortografía </a:t>
            </a:r>
            <a:endParaRPr sz="1600" b="1">
              <a:solidFill>
                <a:srgbClr val="099E0C"/>
              </a:solidFill>
            </a:endParaRPr>
          </a:p>
        </p:txBody>
      </p:sp>
      <p:sp>
        <p:nvSpPr>
          <p:cNvPr id="279" name="Google Shape;279;g2d35ee97598_1_0"/>
          <p:cNvSpPr txBox="1"/>
          <p:nvPr/>
        </p:nvSpPr>
        <p:spPr>
          <a:xfrm>
            <a:off x="3994225" y="2553438"/>
            <a:ext cx="3908100" cy="885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AR" sz="1600" b="1">
                <a:solidFill>
                  <a:srgbClr val="980000"/>
                </a:solidFill>
              </a:rPr>
              <a:t>Escribir con letra legible (cuando no es posible realizar el informe en documento Word u otro programa).</a:t>
            </a:r>
            <a:endParaRPr sz="1600" b="1">
              <a:solidFill>
                <a:srgbClr val="980000"/>
              </a:solidFill>
            </a:endParaRPr>
          </a:p>
        </p:txBody>
      </p:sp>
      <p:pic>
        <p:nvPicPr>
          <p:cNvPr id="280" name="Google Shape;280;g2d35ee97598_1_0"/>
          <p:cNvPicPr preferRelativeResize="0"/>
          <p:nvPr/>
        </p:nvPicPr>
        <p:blipFill>
          <a:blip r:embed="rId9">
            <a:alphaModFix/>
          </a:blip>
          <a:stretch>
            <a:fillRect/>
          </a:stretch>
        </p:blipFill>
        <p:spPr>
          <a:xfrm>
            <a:off x="857712" y="4048636"/>
            <a:ext cx="726300" cy="660912"/>
          </a:xfrm>
          <a:prstGeom prst="rect">
            <a:avLst/>
          </a:prstGeom>
          <a:noFill/>
          <a:ln>
            <a:noFill/>
          </a:ln>
        </p:spPr>
      </p:pic>
      <p:pic>
        <p:nvPicPr>
          <p:cNvPr id="281" name="Google Shape;281;g2d35ee97598_1_0"/>
          <p:cNvPicPr preferRelativeResize="0"/>
          <p:nvPr/>
        </p:nvPicPr>
        <p:blipFill>
          <a:blip r:embed="rId10">
            <a:alphaModFix/>
          </a:blip>
          <a:stretch>
            <a:fillRect/>
          </a:stretch>
        </p:blipFill>
        <p:spPr>
          <a:xfrm>
            <a:off x="1651575" y="3555125"/>
            <a:ext cx="2153400" cy="1445956"/>
          </a:xfrm>
          <a:prstGeom prst="rect">
            <a:avLst/>
          </a:prstGeom>
          <a:noFill/>
          <a:ln>
            <a:noFill/>
          </a:ln>
        </p:spPr>
      </p:pic>
      <p:sp>
        <p:nvSpPr>
          <p:cNvPr id="282" name="Google Shape;282;g2d35ee97598_1_0"/>
          <p:cNvSpPr txBox="1"/>
          <p:nvPr/>
        </p:nvSpPr>
        <p:spPr>
          <a:xfrm>
            <a:off x="3994225" y="3835300"/>
            <a:ext cx="3908100" cy="885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AR" sz="1600" b="1">
                <a:solidFill>
                  <a:srgbClr val="A64D79"/>
                </a:solidFill>
              </a:rPr>
              <a:t>No utilizar vocabulario técnico y/o que no sea de la competencia profesional de quien lo escribe.</a:t>
            </a:r>
            <a:endParaRPr sz="1600" b="1">
              <a:solidFill>
                <a:srgbClr val="A64D79"/>
              </a:solidFill>
            </a:endParaRPr>
          </a:p>
        </p:txBody>
      </p:sp>
    </p:spTree>
    <p:extLst>
      <p:ext uri="{BB962C8B-B14F-4D97-AF65-F5344CB8AC3E}">
        <p14:creationId xmlns:p14="http://schemas.microsoft.com/office/powerpoint/2010/main" val="37482716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pic>
        <p:nvPicPr>
          <p:cNvPr id="295" name="Google Shape;295;p29" descr="Imagen que contiene Forma"/>
          <p:cNvPicPr preferRelativeResize="0"/>
          <p:nvPr/>
        </p:nvPicPr>
        <p:blipFill rotWithShape="1">
          <a:blip r:embed="rId3">
            <a:alphaModFix/>
          </a:blip>
          <a:srcRect l="7082" t="3475" r="7081"/>
          <a:stretch/>
        </p:blipFill>
        <p:spPr>
          <a:xfrm rot="10800000">
            <a:off x="-1" y="0"/>
            <a:ext cx="9144001" cy="5143500"/>
          </a:xfrm>
          <a:prstGeom prst="rect">
            <a:avLst/>
          </a:prstGeom>
          <a:noFill/>
          <a:ln>
            <a:noFill/>
          </a:ln>
        </p:spPr>
      </p:pic>
      <p:pic>
        <p:nvPicPr>
          <p:cNvPr id="296" name="Google Shape;296;p29" descr="Imagen que contiene dibujo&#10;&#10;Descripción generada automáticamente"/>
          <p:cNvPicPr preferRelativeResize="0"/>
          <p:nvPr/>
        </p:nvPicPr>
        <p:blipFill rotWithShape="1">
          <a:blip r:embed="rId4">
            <a:alphaModFix/>
          </a:blip>
          <a:srcRect/>
          <a:stretch/>
        </p:blipFill>
        <p:spPr>
          <a:xfrm>
            <a:off x="6211614" y="124703"/>
            <a:ext cx="2764220" cy="500881"/>
          </a:xfrm>
          <a:prstGeom prst="rect">
            <a:avLst/>
          </a:prstGeom>
          <a:noFill/>
          <a:ln>
            <a:noFill/>
          </a:ln>
        </p:spPr>
      </p:pic>
      <p:sp>
        <p:nvSpPr>
          <p:cNvPr id="297" name="Google Shape;297;p29"/>
          <p:cNvSpPr/>
          <p:nvPr/>
        </p:nvSpPr>
        <p:spPr>
          <a:xfrm>
            <a:off x="71919" y="662152"/>
            <a:ext cx="8650841" cy="4493538"/>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s-AR" sz="1100" b="0" i="0" u="none" strike="noStrike" cap="none">
                <a:solidFill>
                  <a:srgbClr val="555555"/>
                </a:solidFill>
                <a:latin typeface="Arial"/>
                <a:ea typeface="Arial"/>
                <a:cs typeface="Arial"/>
                <a:sym typeface="Arial"/>
              </a:rPr>
              <a:t>En esta actividad les solicitamos que empiecen a construir la primera parte del TIF, deben subir en un archivo Word de manera individual lo siguiente: (máximo de carillas 2)</a:t>
            </a:r>
            <a:endParaRPr sz="1100" b="0" i="0" u="none" strike="noStrike" cap="none">
              <a:solidFill>
                <a:srgbClr val="555555"/>
              </a:solidFill>
              <a:latin typeface="Roboto"/>
              <a:ea typeface="Roboto"/>
              <a:cs typeface="Roboto"/>
              <a:sym typeface="Roboto"/>
            </a:endParaRPr>
          </a:p>
          <a:p>
            <a:pPr marL="0" marR="0" lvl="0" indent="0" algn="just" rtl="0">
              <a:lnSpc>
                <a:spcPct val="100000"/>
              </a:lnSpc>
              <a:spcBef>
                <a:spcPts val="0"/>
              </a:spcBef>
              <a:spcAft>
                <a:spcPts val="0"/>
              </a:spcAft>
              <a:buNone/>
            </a:pPr>
            <a:r>
              <a:rPr lang="es-AR" sz="1100" b="0" i="0" u="none" strike="noStrike" cap="none">
                <a:solidFill>
                  <a:srgbClr val="1F1F1F"/>
                </a:solidFill>
                <a:latin typeface="Arial"/>
                <a:ea typeface="Arial"/>
                <a:cs typeface="Arial"/>
                <a:sym typeface="Arial"/>
              </a:rPr>
              <a:t>1.</a:t>
            </a:r>
            <a:r>
              <a:rPr lang="es-AR" sz="300" b="0" i="0" u="none" strike="noStrike" cap="none">
                <a:solidFill>
                  <a:srgbClr val="1F1F1F"/>
                </a:solidFill>
                <a:latin typeface="Times New Roman"/>
                <a:ea typeface="Times New Roman"/>
                <a:cs typeface="Times New Roman"/>
                <a:sym typeface="Times New Roman"/>
              </a:rPr>
              <a:t>     </a:t>
            </a:r>
            <a:r>
              <a:rPr lang="es-AR" sz="1100" b="1" i="0" u="none" strike="noStrike" cap="none">
                <a:solidFill>
                  <a:srgbClr val="1F1F1F"/>
                </a:solidFill>
                <a:latin typeface="Arial"/>
                <a:ea typeface="Arial"/>
                <a:cs typeface="Arial"/>
                <a:sym typeface="Arial"/>
              </a:rPr>
              <a:t>Selección del Contexto y el Caso:</a:t>
            </a:r>
            <a:endParaRPr sz="1100" b="0" i="0" u="none" strike="noStrike" cap="none">
              <a:solidFill>
                <a:srgbClr val="555555"/>
              </a:solidFill>
              <a:latin typeface="Roboto"/>
              <a:ea typeface="Roboto"/>
              <a:cs typeface="Roboto"/>
              <a:sym typeface="Roboto"/>
            </a:endParaRPr>
          </a:p>
          <a:p>
            <a:pPr marL="0" marR="0" lvl="0" indent="0" algn="just" rtl="0">
              <a:lnSpc>
                <a:spcPct val="100000"/>
              </a:lnSpc>
              <a:spcBef>
                <a:spcPts val="0"/>
              </a:spcBef>
              <a:spcAft>
                <a:spcPts val="0"/>
              </a:spcAft>
              <a:buNone/>
            </a:pPr>
            <a:r>
              <a:rPr lang="es-AR" sz="600" b="0" i="0" u="none" strike="noStrike" cap="none">
                <a:solidFill>
                  <a:srgbClr val="1F1F1F"/>
                </a:solidFill>
                <a:latin typeface="Courier New"/>
                <a:ea typeface="Courier New"/>
                <a:cs typeface="Courier New"/>
                <a:sym typeface="Courier New"/>
              </a:rPr>
              <a:t>o</a:t>
            </a:r>
            <a:r>
              <a:rPr lang="es-AR" sz="300" b="0" i="0" u="none" strike="noStrike" cap="none">
                <a:solidFill>
                  <a:srgbClr val="1F1F1F"/>
                </a:solidFill>
                <a:latin typeface="Times New Roman"/>
                <a:ea typeface="Times New Roman"/>
                <a:cs typeface="Times New Roman"/>
                <a:sym typeface="Times New Roman"/>
              </a:rPr>
              <a:t>        </a:t>
            </a:r>
            <a:r>
              <a:rPr lang="es-AR" sz="1100" b="1" i="0" u="none" strike="noStrike" cap="none">
                <a:solidFill>
                  <a:srgbClr val="1F1F1F"/>
                </a:solidFill>
                <a:latin typeface="Arial"/>
                <a:ea typeface="Arial"/>
                <a:cs typeface="Arial"/>
                <a:sym typeface="Arial"/>
              </a:rPr>
              <a:t>Contexto:</a:t>
            </a:r>
            <a:r>
              <a:rPr lang="es-AR" sz="1100" b="0" i="0" u="none" strike="noStrike" cap="none">
                <a:solidFill>
                  <a:srgbClr val="1F1F1F"/>
                </a:solidFill>
                <a:latin typeface="Arial"/>
                <a:ea typeface="Arial"/>
                <a:cs typeface="Arial"/>
                <a:sym typeface="Arial"/>
              </a:rPr>
              <a:t> Elige uno de los dos contextos: domiciliario u hospitalario.</a:t>
            </a:r>
            <a:endParaRPr sz="1100" b="0" i="0" u="none" strike="noStrike" cap="none">
              <a:solidFill>
                <a:srgbClr val="555555"/>
              </a:solidFill>
              <a:latin typeface="Roboto"/>
              <a:ea typeface="Roboto"/>
              <a:cs typeface="Roboto"/>
              <a:sym typeface="Roboto"/>
            </a:endParaRPr>
          </a:p>
          <a:p>
            <a:pPr marL="0" marR="0" lvl="0" indent="0" algn="just" rtl="0">
              <a:lnSpc>
                <a:spcPct val="100000"/>
              </a:lnSpc>
              <a:spcBef>
                <a:spcPts val="0"/>
              </a:spcBef>
              <a:spcAft>
                <a:spcPts val="0"/>
              </a:spcAft>
              <a:buNone/>
            </a:pPr>
            <a:r>
              <a:rPr lang="es-AR" sz="600" b="0" i="0" u="none" strike="noStrike" cap="none">
                <a:solidFill>
                  <a:srgbClr val="1F1F1F"/>
                </a:solidFill>
                <a:latin typeface="Courier New"/>
                <a:ea typeface="Courier New"/>
                <a:cs typeface="Courier New"/>
                <a:sym typeface="Courier New"/>
              </a:rPr>
              <a:t>o</a:t>
            </a:r>
            <a:r>
              <a:rPr lang="es-AR" sz="300" b="0" i="0" u="none" strike="noStrike" cap="none">
                <a:solidFill>
                  <a:srgbClr val="1F1F1F"/>
                </a:solidFill>
                <a:latin typeface="Times New Roman"/>
                <a:ea typeface="Times New Roman"/>
                <a:cs typeface="Times New Roman"/>
                <a:sym typeface="Times New Roman"/>
              </a:rPr>
              <a:t>        </a:t>
            </a:r>
            <a:r>
              <a:rPr lang="es-AR" sz="1100" b="1" i="0" u="none" strike="noStrike" cap="none">
                <a:solidFill>
                  <a:srgbClr val="1F1F1F"/>
                </a:solidFill>
                <a:latin typeface="Arial"/>
                <a:ea typeface="Arial"/>
                <a:cs typeface="Arial"/>
                <a:sym typeface="Arial"/>
              </a:rPr>
              <a:t>Tiempo:</a:t>
            </a:r>
            <a:r>
              <a:rPr lang="es-AR" sz="1100" b="0" i="0" u="none" strike="noStrike" cap="none">
                <a:solidFill>
                  <a:srgbClr val="1F1F1F"/>
                </a:solidFill>
                <a:latin typeface="Arial"/>
                <a:ea typeface="Arial"/>
                <a:cs typeface="Arial"/>
                <a:sym typeface="Arial"/>
              </a:rPr>
              <a:t> largo plazo (+ de 30 días)</a:t>
            </a:r>
            <a:endParaRPr sz="1100" b="0" i="0" u="none" strike="noStrike" cap="none">
              <a:solidFill>
                <a:srgbClr val="555555"/>
              </a:solidFill>
              <a:latin typeface="Roboto"/>
              <a:ea typeface="Roboto"/>
              <a:cs typeface="Roboto"/>
              <a:sym typeface="Roboto"/>
            </a:endParaRPr>
          </a:p>
          <a:p>
            <a:pPr marL="0" marR="0" lvl="0" indent="0" algn="just" rtl="0">
              <a:lnSpc>
                <a:spcPct val="100000"/>
              </a:lnSpc>
              <a:spcBef>
                <a:spcPts val="0"/>
              </a:spcBef>
              <a:spcAft>
                <a:spcPts val="0"/>
              </a:spcAft>
              <a:buNone/>
            </a:pPr>
            <a:r>
              <a:rPr lang="es-AR" sz="600" b="0" i="0" u="none" strike="noStrike" cap="none">
                <a:solidFill>
                  <a:srgbClr val="1F1F1F"/>
                </a:solidFill>
                <a:latin typeface="Courier New"/>
                <a:ea typeface="Courier New"/>
                <a:cs typeface="Courier New"/>
                <a:sym typeface="Courier New"/>
              </a:rPr>
              <a:t>o</a:t>
            </a:r>
            <a:r>
              <a:rPr lang="es-AR" sz="300" b="0" i="0" u="none" strike="noStrike" cap="none">
                <a:solidFill>
                  <a:srgbClr val="1F1F1F"/>
                </a:solidFill>
                <a:latin typeface="Times New Roman"/>
                <a:ea typeface="Times New Roman"/>
                <a:cs typeface="Times New Roman"/>
                <a:sym typeface="Times New Roman"/>
              </a:rPr>
              <a:t>         </a:t>
            </a:r>
            <a:r>
              <a:rPr lang="es-AR" sz="1100" b="1" i="0" u="none" strike="noStrike" cap="none">
                <a:solidFill>
                  <a:srgbClr val="1F1F1F"/>
                </a:solidFill>
                <a:latin typeface="Arial"/>
                <a:ea typeface="Arial"/>
                <a:cs typeface="Arial"/>
                <a:sym typeface="Arial"/>
              </a:rPr>
              <a:t>Nivel Educativo:</a:t>
            </a:r>
            <a:r>
              <a:rPr lang="es-AR" sz="1100" b="0" i="0" u="none" strike="noStrike" cap="none">
                <a:solidFill>
                  <a:srgbClr val="1F1F1F"/>
                </a:solidFill>
                <a:latin typeface="Arial"/>
                <a:ea typeface="Arial"/>
                <a:cs typeface="Arial"/>
                <a:sym typeface="Arial"/>
              </a:rPr>
              <a:t> Indica el nivel educativo al que pertenece el estudiante (inicial, primario o secundario).</a:t>
            </a:r>
            <a:endParaRPr sz="1100" b="0" i="0" u="none" strike="noStrike" cap="none">
              <a:solidFill>
                <a:srgbClr val="555555"/>
              </a:solidFill>
              <a:latin typeface="Roboto"/>
              <a:ea typeface="Roboto"/>
              <a:cs typeface="Roboto"/>
              <a:sym typeface="Roboto"/>
            </a:endParaRPr>
          </a:p>
          <a:p>
            <a:pPr marL="0" marR="0" lvl="0" indent="0" algn="just" rtl="0">
              <a:lnSpc>
                <a:spcPct val="100000"/>
              </a:lnSpc>
              <a:spcBef>
                <a:spcPts val="0"/>
              </a:spcBef>
              <a:spcAft>
                <a:spcPts val="0"/>
              </a:spcAft>
              <a:buNone/>
            </a:pPr>
            <a:r>
              <a:rPr lang="es-AR" sz="600" b="0" i="0" u="none" strike="noStrike" cap="none">
                <a:solidFill>
                  <a:srgbClr val="1F1F1F"/>
                </a:solidFill>
                <a:latin typeface="Courier New"/>
                <a:ea typeface="Courier New"/>
                <a:cs typeface="Courier New"/>
                <a:sym typeface="Courier New"/>
              </a:rPr>
              <a:t>o</a:t>
            </a:r>
            <a:r>
              <a:rPr lang="es-AR" sz="300" b="0" i="0" u="none" strike="noStrike" cap="none">
                <a:solidFill>
                  <a:srgbClr val="1F1F1F"/>
                </a:solidFill>
                <a:latin typeface="Times New Roman"/>
                <a:ea typeface="Times New Roman"/>
                <a:cs typeface="Times New Roman"/>
                <a:sym typeface="Times New Roman"/>
              </a:rPr>
              <a:t>         </a:t>
            </a:r>
            <a:r>
              <a:rPr lang="es-AR" sz="1100" b="1" i="0" u="none" strike="noStrike" cap="none">
                <a:solidFill>
                  <a:srgbClr val="1F1F1F"/>
                </a:solidFill>
                <a:latin typeface="Arial"/>
                <a:ea typeface="Arial"/>
                <a:cs typeface="Arial"/>
                <a:sym typeface="Arial"/>
              </a:rPr>
              <a:t>Situación:</a:t>
            </a:r>
            <a:r>
              <a:rPr lang="es-AR" sz="1100" b="0" i="0" u="none" strike="noStrike" cap="none">
                <a:solidFill>
                  <a:srgbClr val="1F1F1F"/>
                </a:solidFill>
                <a:latin typeface="Arial"/>
                <a:ea typeface="Arial"/>
                <a:cs typeface="Arial"/>
                <a:sym typeface="Arial"/>
              </a:rPr>
              <a:t> Selecciona una de las siguientes situaciones de enfermedad:</a:t>
            </a:r>
            <a:endParaRPr sz="1100" b="0" i="0" u="none" strike="noStrike" cap="none">
              <a:solidFill>
                <a:srgbClr val="555555"/>
              </a:solidFill>
              <a:latin typeface="Roboto"/>
              <a:ea typeface="Roboto"/>
              <a:cs typeface="Roboto"/>
              <a:sym typeface="Roboto"/>
            </a:endParaRPr>
          </a:p>
          <a:p>
            <a:pPr marL="0" marR="0" lvl="0" indent="0" algn="just" rtl="0">
              <a:lnSpc>
                <a:spcPct val="100000"/>
              </a:lnSpc>
              <a:spcBef>
                <a:spcPts val="0"/>
              </a:spcBef>
              <a:spcAft>
                <a:spcPts val="0"/>
              </a:spcAft>
              <a:buNone/>
            </a:pPr>
            <a:r>
              <a:rPr lang="es-AR" sz="600" b="0" i="0" u="none" strike="noStrike" cap="none">
                <a:solidFill>
                  <a:srgbClr val="1F1F1F"/>
                </a:solidFill>
                <a:latin typeface="Noto Sans Symbols"/>
                <a:ea typeface="Noto Sans Symbols"/>
                <a:cs typeface="Noto Sans Symbols"/>
                <a:sym typeface="Noto Sans Symbols"/>
              </a:rPr>
              <a:t>▪</a:t>
            </a:r>
            <a:r>
              <a:rPr lang="es-AR" sz="300" b="0" i="0" u="none" strike="noStrike" cap="none">
                <a:solidFill>
                  <a:srgbClr val="1F1F1F"/>
                </a:solidFill>
                <a:latin typeface="Times New Roman"/>
                <a:ea typeface="Times New Roman"/>
                <a:cs typeface="Times New Roman"/>
                <a:sym typeface="Times New Roman"/>
              </a:rPr>
              <a:t>         </a:t>
            </a:r>
            <a:r>
              <a:rPr lang="es-AR" sz="1100" b="0" i="0" u="none" strike="noStrike" cap="none">
                <a:solidFill>
                  <a:srgbClr val="1F1F1F"/>
                </a:solidFill>
                <a:latin typeface="Arial"/>
                <a:ea typeface="Arial"/>
                <a:cs typeface="Arial"/>
                <a:sym typeface="Arial"/>
              </a:rPr>
              <a:t>Estudiante con discapacidad en situación de enfermedad.</a:t>
            </a:r>
            <a:endParaRPr sz="1100" b="0" i="0" u="none" strike="noStrike" cap="none">
              <a:solidFill>
                <a:srgbClr val="555555"/>
              </a:solidFill>
              <a:latin typeface="Roboto"/>
              <a:ea typeface="Roboto"/>
              <a:cs typeface="Roboto"/>
              <a:sym typeface="Roboto"/>
            </a:endParaRPr>
          </a:p>
          <a:p>
            <a:pPr marL="0" marR="0" lvl="0" indent="0" algn="just" rtl="0">
              <a:lnSpc>
                <a:spcPct val="100000"/>
              </a:lnSpc>
              <a:spcBef>
                <a:spcPts val="0"/>
              </a:spcBef>
              <a:spcAft>
                <a:spcPts val="0"/>
              </a:spcAft>
              <a:buNone/>
            </a:pPr>
            <a:r>
              <a:rPr lang="es-AR" sz="600" b="0" i="0" u="none" strike="noStrike" cap="none">
                <a:solidFill>
                  <a:srgbClr val="1F1F1F"/>
                </a:solidFill>
                <a:latin typeface="Noto Sans Symbols"/>
                <a:ea typeface="Noto Sans Symbols"/>
                <a:cs typeface="Noto Sans Symbols"/>
                <a:sym typeface="Noto Sans Symbols"/>
              </a:rPr>
              <a:t>▪</a:t>
            </a:r>
            <a:r>
              <a:rPr lang="es-AR" sz="300" b="0" i="0" u="none" strike="noStrike" cap="none">
                <a:solidFill>
                  <a:srgbClr val="1F1F1F"/>
                </a:solidFill>
                <a:latin typeface="Times New Roman"/>
                <a:ea typeface="Times New Roman"/>
                <a:cs typeface="Times New Roman"/>
                <a:sym typeface="Times New Roman"/>
              </a:rPr>
              <a:t>         </a:t>
            </a:r>
            <a:r>
              <a:rPr lang="es-AR" sz="1100" b="0" i="0" u="none" strike="noStrike" cap="none">
                <a:solidFill>
                  <a:srgbClr val="1F1F1F"/>
                </a:solidFill>
                <a:latin typeface="Arial"/>
                <a:ea typeface="Arial"/>
                <a:cs typeface="Arial"/>
                <a:sym typeface="Arial"/>
              </a:rPr>
              <a:t>Estudiante con embarazo de riesgo.</a:t>
            </a:r>
            <a:endParaRPr sz="1100" b="0" i="0" u="none" strike="noStrike" cap="none">
              <a:solidFill>
                <a:srgbClr val="555555"/>
              </a:solidFill>
              <a:latin typeface="Roboto"/>
              <a:ea typeface="Roboto"/>
              <a:cs typeface="Roboto"/>
              <a:sym typeface="Roboto"/>
            </a:endParaRPr>
          </a:p>
          <a:p>
            <a:pPr marL="0" marR="0" lvl="0" indent="0" algn="just" rtl="0">
              <a:lnSpc>
                <a:spcPct val="100000"/>
              </a:lnSpc>
              <a:spcBef>
                <a:spcPts val="0"/>
              </a:spcBef>
              <a:spcAft>
                <a:spcPts val="0"/>
              </a:spcAft>
              <a:buNone/>
            </a:pPr>
            <a:r>
              <a:rPr lang="es-AR" sz="600" b="0" i="0" u="none" strike="noStrike" cap="none">
                <a:solidFill>
                  <a:srgbClr val="1F1F1F"/>
                </a:solidFill>
                <a:latin typeface="Noto Sans Symbols"/>
                <a:ea typeface="Noto Sans Symbols"/>
                <a:cs typeface="Noto Sans Symbols"/>
                <a:sym typeface="Noto Sans Symbols"/>
              </a:rPr>
              <a:t>▪</a:t>
            </a:r>
            <a:r>
              <a:rPr lang="es-AR" sz="300" b="0" i="0" u="none" strike="noStrike" cap="none">
                <a:solidFill>
                  <a:srgbClr val="1F1F1F"/>
                </a:solidFill>
                <a:latin typeface="Times New Roman"/>
                <a:ea typeface="Times New Roman"/>
                <a:cs typeface="Times New Roman"/>
                <a:sym typeface="Times New Roman"/>
              </a:rPr>
              <a:t>         </a:t>
            </a:r>
            <a:r>
              <a:rPr lang="es-AR" sz="1100" b="0" i="0" u="none" strike="noStrike" cap="none">
                <a:solidFill>
                  <a:srgbClr val="1F1F1F"/>
                </a:solidFill>
                <a:latin typeface="Arial"/>
                <a:ea typeface="Arial"/>
                <a:cs typeface="Arial"/>
                <a:sym typeface="Arial"/>
              </a:rPr>
              <a:t>Estudiante con padecimiento psíquico.</a:t>
            </a:r>
            <a:endParaRPr sz="1100" b="0" i="0" u="none" strike="noStrike" cap="none">
              <a:solidFill>
                <a:srgbClr val="555555"/>
              </a:solidFill>
              <a:latin typeface="Roboto"/>
              <a:ea typeface="Roboto"/>
              <a:cs typeface="Roboto"/>
              <a:sym typeface="Roboto"/>
            </a:endParaRPr>
          </a:p>
          <a:p>
            <a:pPr marL="0" marR="0" lvl="0" indent="0" algn="just" rtl="0">
              <a:lnSpc>
                <a:spcPct val="100000"/>
              </a:lnSpc>
              <a:spcBef>
                <a:spcPts val="0"/>
              </a:spcBef>
              <a:spcAft>
                <a:spcPts val="0"/>
              </a:spcAft>
              <a:buNone/>
            </a:pPr>
            <a:r>
              <a:rPr lang="es-AR" sz="600" b="0" i="0" u="none" strike="noStrike" cap="none">
                <a:solidFill>
                  <a:srgbClr val="1F1F1F"/>
                </a:solidFill>
                <a:latin typeface="Noto Sans Symbols"/>
                <a:ea typeface="Noto Sans Symbols"/>
                <a:cs typeface="Noto Sans Symbols"/>
                <a:sym typeface="Noto Sans Symbols"/>
              </a:rPr>
              <a:t>▪</a:t>
            </a:r>
            <a:r>
              <a:rPr lang="es-AR" sz="300" b="0" i="0" u="none" strike="noStrike" cap="none">
                <a:solidFill>
                  <a:srgbClr val="1F1F1F"/>
                </a:solidFill>
                <a:latin typeface="Times New Roman"/>
                <a:ea typeface="Times New Roman"/>
                <a:cs typeface="Times New Roman"/>
                <a:sym typeface="Times New Roman"/>
              </a:rPr>
              <a:t>         </a:t>
            </a:r>
            <a:r>
              <a:rPr lang="es-AR" sz="1100" b="0" i="0" u="none" strike="noStrike" cap="none">
                <a:solidFill>
                  <a:srgbClr val="1F1F1F"/>
                </a:solidFill>
                <a:latin typeface="Arial"/>
                <a:ea typeface="Arial"/>
                <a:cs typeface="Arial"/>
                <a:sym typeface="Arial"/>
              </a:rPr>
              <a:t>Estudiante con fractura.</a:t>
            </a:r>
            <a:endParaRPr sz="1100" b="0" i="0" u="none" strike="noStrike" cap="none">
              <a:solidFill>
                <a:srgbClr val="555555"/>
              </a:solidFill>
              <a:latin typeface="Roboto"/>
              <a:ea typeface="Roboto"/>
              <a:cs typeface="Roboto"/>
              <a:sym typeface="Roboto"/>
            </a:endParaRPr>
          </a:p>
          <a:p>
            <a:pPr marL="0" marR="0" lvl="0" indent="0" algn="just" rtl="0">
              <a:lnSpc>
                <a:spcPct val="100000"/>
              </a:lnSpc>
              <a:spcBef>
                <a:spcPts val="0"/>
              </a:spcBef>
              <a:spcAft>
                <a:spcPts val="0"/>
              </a:spcAft>
              <a:buNone/>
            </a:pPr>
            <a:r>
              <a:rPr lang="es-AR" sz="1100" b="0" i="0" u="none" strike="noStrike" cap="none">
                <a:solidFill>
                  <a:srgbClr val="1F1F1F"/>
                </a:solidFill>
                <a:latin typeface="Arial"/>
                <a:ea typeface="Arial"/>
                <a:cs typeface="Arial"/>
                <a:sym typeface="Arial"/>
              </a:rPr>
              <a:t>      Estudiante oncológico.</a:t>
            </a:r>
            <a:endParaRPr sz="1100" b="0" i="0" u="none" strike="noStrike" cap="none">
              <a:solidFill>
                <a:srgbClr val="555555"/>
              </a:solidFill>
              <a:latin typeface="Roboto"/>
              <a:ea typeface="Roboto"/>
              <a:cs typeface="Roboto"/>
              <a:sym typeface="Roboto"/>
            </a:endParaRPr>
          </a:p>
          <a:p>
            <a:pPr marL="0" marR="0" lvl="0" indent="0" algn="just" rtl="0">
              <a:lnSpc>
                <a:spcPct val="100000"/>
              </a:lnSpc>
              <a:spcBef>
                <a:spcPts val="0"/>
              </a:spcBef>
              <a:spcAft>
                <a:spcPts val="0"/>
              </a:spcAft>
              <a:buNone/>
            </a:pPr>
            <a:r>
              <a:rPr lang="es-AR" sz="1100" b="0" i="0" u="none" strike="noStrike" cap="none">
                <a:solidFill>
                  <a:srgbClr val="1F1F1F"/>
                </a:solidFill>
                <a:latin typeface="Arial"/>
                <a:ea typeface="Arial"/>
                <a:cs typeface="Arial"/>
                <a:sym typeface="Arial"/>
              </a:rPr>
              <a:t>2.</a:t>
            </a:r>
            <a:r>
              <a:rPr lang="es-AR" sz="300" b="0" i="0" u="none" strike="noStrike" cap="none">
                <a:solidFill>
                  <a:srgbClr val="1F1F1F"/>
                </a:solidFill>
                <a:latin typeface="Times New Roman"/>
                <a:ea typeface="Times New Roman"/>
                <a:cs typeface="Times New Roman"/>
                <a:sym typeface="Times New Roman"/>
              </a:rPr>
              <a:t>    </a:t>
            </a:r>
            <a:r>
              <a:rPr lang="es-AR" sz="1100" b="1" i="0" u="none" strike="noStrike" cap="none">
                <a:solidFill>
                  <a:srgbClr val="1F1F1F"/>
                </a:solidFill>
                <a:latin typeface="Arial"/>
                <a:ea typeface="Arial"/>
                <a:cs typeface="Arial"/>
                <a:sym typeface="Arial"/>
              </a:rPr>
              <a:t>Descripción detallada del caso:</a:t>
            </a:r>
            <a:endParaRPr sz="1100" b="0" i="0" u="none" strike="noStrike" cap="none">
              <a:solidFill>
                <a:srgbClr val="555555"/>
              </a:solidFill>
              <a:latin typeface="Roboto"/>
              <a:ea typeface="Roboto"/>
              <a:cs typeface="Roboto"/>
              <a:sym typeface="Roboto"/>
            </a:endParaRPr>
          </a:p>
          <a:p>
            <a:pPr marL="0" marR="0" lvl="0" indent="0" algn="just" rtl="0">
              <a:lnSpc>
                <a:spcPct val="100000"/>
              </a:lnSpc>
              <a:spcBef>
                <a:spcPts val="0"/>
              </a:spcBef>
              <a:spcAft>
                <a:spcPts val="0"/>
              </a:spcAft>
              <a:buNone/>
            </a:pPr>
            <a:r>
              <a:rPr lang="es-AR" sz="600" b="0" i="0" u="none" strike="noStrike" cap="none">
                <a:solidFill>
                  <a:srgbClr val="1F1F1F"/>
                </a:solidFill>
                <a:latin typeface="Courier New"/>
                <a:ea typeface="Courier New"/>
                <a:cs typeface="Courier New"/>
                <a:sym typeface="Courier New"/>
              </a:rPr>
              <a:t>o</a:t>
            </a:r>
            <a:r>
              <a:rPr lang="es-AR" sz="300" b="0" i="0" u="none" strike="noStrike" cap="none">
                <a:solidFill>
                  <a:srgbClr val="1F1F1F"/>
                </a:solidFill>
                <a:latin typeface="Times New Roman"/>
                <a:ea typeface="Times New Roman"/>
                <a:cs typeface="Times New Roman"/>
                <a:sym typeface="Times New Roman"/>
              </a:rPr>
              <a:t>    </a:t>
            </a:r>
            <a:r>
              <a:rPr lang="es-AR" sz="1100" b="0" i="0" u="none" strike="noStrike" cap="none">
                <a:solidFill>
                  <a:srgbClr val="1F1F1F"/>
                </a:solidFill>
                <a:latin typeface="Arial"/>
                <a:ea typeface="Arial"/>
                <a:cs typeface="Arial"/>
                <a:sym typeface="Arial"/>
              </a:rPr>
              <a:t>Realiza una descripción completa del estudiante y su trayectoria escolar, incluyendo:</a:t>
            </a:r>
            <a:endParaRPr sz="1100" b="0" i="0" u="none" strike="noStrike" cap="none">
              <a:solidFill>
                <a:srgbClr val="555555"/>
              </a:solidFill>
              <a:latin typeface="Roboto"/>
              <a:ea typeface="Roboto"/>
              <a:cs typeface="Roboto"/>
              <a:sym typeface="Roboto"/>
            </a:endParaRPr>
          </a:p>
          <a:p>
            <a:pPr marL="0" marR="0" lvl="0" indent="0" algn="just" rtl="0">
              <a:lnSpc>
                <a:spcPct val="100000"/>
              </a:lnSpc>
              <a:spcBef>
                <a:spcPts val="0"/>
              </a:spcBef>
              <a:spcAft>
                <a:spcPts val="0"/>
              </a:spcAft>
              <a:buNone/>
            </a:pPr>
            <a:r>
              <a:rPr lang="es-AR" sz="600" b="0" i="0" u="none" strike="noStrike" cap="none">
                <a:solidFill>
                  <a:srgbClr val="1F1F1F"/>
                </a:solidFill>
                <a:latin typeface="Noto Sans Symbols"/>
                <a:ea typeface="Noto Sans Symbols"/>
                <a:cs typeface="Noto Sans Symbols"/>
                <a:sym typeface="Noto Sans Symbols"/>
              </a:rPr>
              <a:t>▪</a:t>
            </a:r>
            <a:r>
              <a:rPr lang="es-AR" sz="300" b="0" i="0" u="none" strike="noStrike" cap="none">
                <a:solidFill>
                  <a:srgbClr val="1F1F1F"/>
                </a:solidFill>
                <a:latin typeface="Times New Roman"/>
                <a:ea typeface="Times New Roman"/>
                <a:cs typeface="Times New Roman"/>
                <a:sym typeface="Times New Roman"/>
              </a:rPr>
              <a:t>  </a:t>
            </a:r>
            <a:r>
              <a:rPr lang="es-AR" sz="1100" b="0" i="0" u="none" strike="noStrike" cap="none">
                <a:solidFill>
                  <a:srgbClr val="1F1F1F"/>
                </a:solidFill>
                <a:latin typeface="Arial"/>
                <a:ea typeface="Arial"/>
                <a:cs typeface="Arial"/>
                <a:sym typeface="Arial"/>
              </a:rPr>
              <a:t>Edad</a:t>
            </a:r>
            <a:endParaRPr sz="1100" b="0" i="0" u="none" strike="noStrike" cap="none">
              <a:solidFill>
                <a:srgbClr val="555555"/>
              </a:solidFill>
              <a:latin typeface="Roboto"/>
              <a:ea typeface="Roboto"/>
              <a:cs typeface="Roboto"/>
              <a:sym typeface="Roboto"/>
            </a:endParaRPr>
          </a:p>
          <a:p>
            <a:pPr marL="0" marR="0" lvl="0" indent="0" algn="just" rtl="0">
              <a:lnSpc>
                <a:spcPct val="100000"/>
              </a:lnSpc>
              <a:spcBef>
                <a:spcPts val="0"/>
              </a:spcBef>
              <a:spcAft>
                <a:spcPts val="0"/>
              </a:spcAft>
              <a:buNone/>
            </a:pPr>
            <a:r>
              <a:rPr lang="es-AR" sz="600" b="0" i="0" u="none" strike="noStrike" cap="none">
                <a:solidFill>
                  <a:srgbClr val="1F1F1F"/>
                </a:solidFill>
                <a:latin typeface="Noto Sans Symbols"/>
                <a:ea typeface="Noto Sans Symbols"/>
                <a:cs typeface="Noto Sans Symbols"/>
                <a:sym typeface="Noto Sans Symbols"/>
              </a:rPr>
              <a:t>▪</a:t>
            </a:r>
            <a:r>
              <a:rPr lang="es-AR" sz="300" b="0" i="0" u="none" strike="noStrike" cap="none">
                <a:solidFill>
                  <a:srgbClr val="1F1F1F"/>
                </a:solidFill>
                <a:latin typeface="Times New Roman"/>
                <a:ea typeface="Times New Roman"/>
                <a:cs typeface="Times New Roman"/>
                <a:sym typeface="Times New Roman"/>
              </a:rPr>
              <a:t>  </a:t>
            </a:r>
            <a:r>
              <a:rPr lang="es-AR" sz="1100" b="0" i="0" u="none" strike="noStrike" cap="none">
                <a:solidFill>
                  <a:srgbClr val="1F1F1F"/>
                </a:solidFill>
                <a:latin typeface="Arial"/>
                <a:ea typeface="Arial"/>
                <a:cs typeface="Arial"/>
                <a:sym typeface="Arial"/>
              </a:rPr>
              <a:t>Intereses y motivaciones</a:t>
            </a:r>
            <a:endParaRPr sz="1100" b="0" i="0" u="none" strike="noStrike" cap="none">
              <a:solidFill>
                <a:srgbClr val="555555"/>
              </a:solidFill>
              <a:latin typeface="Roboto"/>
              <a:ea typeface="Roboto"/>
              <a:cs typeface="Roboto"/>
              <a:sym typeface="Roboto"/>
            </a:endParaRPr>
          </a:p>
          <a:p>
            <a:pPr marL="0" marR="0" lvl="0" indent="0" algn="just" rtl="0">
              <a:lnSpc>
                <a:spcPct val="100000"/>
              </a:lnSpc>
              <a:spcBef>
                <a:spcPts val="0"/>
              </a:spcBef>
              <a:spcAft>
                <a:spcPts val="0"/>
              </a:spcAft>
              <a:buNone/>
            </a:pPr>
            <a:r>
              <a:rPr lang="es-AR" sz="600" b="0" i="0" u="none" strike="noStrike" cap="none">
                <a:solidFill>
                  <a:srgbClr val="1F1F1F"/>
                </a:solidFill>
                <a:latin typeface="Noto Sans Symbols"/>
                <a:ea typeface="Noto Sans Symbols"/>
                <a:cs typeface="Noto Sans Symbols"/>
                <a:sym typeface="Noto Sans Symbols"/>
              </a:rPr>
              <a:t>▪</a:t>
            </a:r>
            <a:r>
              <a:rPr lang="es-AR" sz="300" b="0" i="0" u="none" strike="noStrike" cap="none">
                <a:solidFill>
                  <a:srgbClr val="1F1F1F"/>
                </a:solidFill>
                <a:latin typeface="Times New Roman"/>
                <a:ea typeface="Times New Roman"/>
                <a:cs typeface="Times New Roman"/>
                <a:sym typeface="Times New Roman"/>
              </a:rPr>
              <a:t>  </a:t>
            </a:r>
            <a:r>
              <a:rPr lang="es-AR" sz="1100" b="0" i="0" u="none" strike="noStrike" cap="none">
                <a:solidFill>
                  <a:srgbClr val="1F1F1F"/>
                </a:solidFill>
                <a:latin typeface="Arial"/>
                <a:ea typeface="Arial"/>
                <a:cs typeface="Arial"/>
                <a:sym typeface="Arial"/>
              </a:rPr>
              <a:t>Diagnóstico médico</a:t>
            </a:r>
            <a:endParaRPr sz="1100" b="0" i="0" u="none" strike="noStrike" cap="none">
              <a:solidFill>
                <a:srgbClr val="555555"/>
              </a:solidFill>
              <a:latin typeface="Roboto"/>
              <a:ea typeface="Roboto"/>
              <a:cs typeface="Roboto"/>
              <a:sym typeface="Roboto"/>
            </a:endParaRPr>
          </a:p>
          <a:p>
            <a:pPr marL="0" marR="0" lvl="0" indent="0" algn="just" rtl="0">
              <a:lnSpc>
                <a:spcPct val="100000"/>
              </a:lnSpc>
              <a:spcBef>
                <a:spcPts val="0"/>
              </a:spcBef>
              <a:spcAft>
                <a:spcPts val="0"/>
              </a:spcAft>
              <a:buNone/>
            </a:pPr>
            <a:r>
              <a:rPr lang="es-AR" sz="600" b="0" i="0" u="none" strike="noStrike" cap="none">
                <a:solidFill>
                  <a:srgbClr val="1F1F1F"/>
                </a:solidFill>
                <a:latin typeface="Noto Sans Symbols"/>
                <a:ea typeface="Noto Sans Symbols"/>
                <a:cs typeface="Noto Sans Symbols"/>
                <a:sym typeface="Noto Sans Symbols"/>
              </a:rPr>
              <a:t>▪</a:t>
            </a:r>
            <a:r>
              <a:rPr lang="es-AR" sz="300" b="0" i="0" u="none" strike="noStrike" cap="none">
                <a:solidFill>
                  <a:srgbClr val="1F1F1F"/>
                </a:solidFill>
                <a:latin typeface="Times New Roman"/>
                <a:ea typeface="Times New Roman"/>
                <a:cs typeface="Times New Roman"/>
                <a:sym typeface="Times New Roman"/>
              </a:rPr>
              <a:t>  </a:t>
            </a:r>
            <a:r>
              <a:rPr lang="es-AR" sz="1100" b="0" i="0" u="none" strike="noStrike" cap="none">
                <a:solidFill>
                  <a:srgbClr val="1F1F1F"/>
                </a:solidFill>
                <a:latin typeface="Arial"/>
                <a:ea typeface="Arial"/>
                <a:cs typeface="Arial"/>
                <a:sym typeface="Arial"/>
              </a:rPr>
              <a:t>Tratamientos en curso</a:t>
            </a:r>
            <a:endParaRPr sz="1100" b="0" i="0" u="none" strike="noStrike" cap="none">
              <a:solidFill>
                <a:srgbClr val="555555"/>
              </a:solidFill>
              <a:latin typeface="Roboto"/>
              <a:ea typeface="Roboto"/>
              <a:cs typeface="Roboto"/>
              <a:sym typeface="Roboto"/>
            </a:endParaRPr>
          </a:p>
          <a:p>
            <a:pPr marL="0" marR="0" lvl="0" indent="0" algn="just" rtl="0">
              <a:lnSpc>
                <a:spcPct val="100000"/>
              </a:lnSpc>
              <a:spcBef>
                <a:spcPts val="0"/>
              </a:spcBef>
              <a:spcAft>
                <a:spcPts val="0"/>
              </a:spcAft>
              <a:buNone/>
            </a:pPr>
            <a:r>
              <a:rPr lang="es-AR" sz="1100" b="0" i="0" u="none" strike="noStrike" cap="none">
                <a:solidFill>
                  <a:srgbClr val="1F1F1F"/>
                </a:solidFill>
                <a:latin typeface="Arial"/>
                <a:ea typeface="Arial"/>
                <a:cs typeface="Arial"/>
                <a:sym typeface="Arial"/>
              </a:rPr>
              <a:t>Situación académica al momento de ingresar a la modalidad.</a:t>
            </a:r>
            <a:endParaRPr sz="1100" b="0" i="0" u="none" strike="noStrike" cap="none">
              <a:solidFill>
                <a:srgbClr val="555555"/>
              </a:solidFill>
              <a:latin typeface="Roboto"/>
              <a:ea typeface="Roboto"/>
              <a:cs typeface="Roboto"/>
              <a:sym typeface="Roboto"/>
            </a:endParaRPr>
          </a:p>
          <a:p>
            <a:pPr marL="0" marR="0" lvl="0" indent="0" algn="just" rtl="0">
              <a:lnSpc>
                <a:spcPct val="100000"/>
              </a:lnSpc>
              <a:spcBef>
                <a:spcPts val="0"/>
              </a:spcBef>
              <a:spcAft>
                <a:spcPts val="0"/>
              </a:spcAft>
              <a:buNone/>
            </a:pPr>
            <a:r>
              <a:rPr lang="es-AR" sz="1100" b="0" i="0" u="none" strike="noStrike" cap="none">
                <a:solidFill>
                  <a:srgbClr val="1F1F1F"/>
                </a:solidFill>
                <a:latin typeface="Arial"/>
                <a:ea typeface="Arial"/>
                <a:cs typeface="Arial"/>
                <a:sym typeface="Arial"/>
              </a:rPr>
              <a:t>Condiciones del entorno (domiciliario u hospitalario)</a:t>
            </a:r>
            <a:endParaRPr sz="1100" b="0" i="0" u="none" strike="noStrike" cap="none">
              <a:solidFill>
                <a:srgbClr val="555555"/>
              </a:solidFill>
              <a:latin typeface="Roboto"/>
              <a:ea typeface="Roboto"/>
              <a:cs typeface="Roboto"/>
              <a:sym typeface="Roboto"/>
            </a:endParaRPr>
          </a:p>
          <a:p>
            <a:pPr marL="0" marR="0" lvl="0" indent="0" algn="just" rtl="0">
              <a:lnSpc>
                <a:spcPct val="100000"/>
              </a:lnSpc>
              <a:spcBef>
                <a:spcPts val="0"/>
              </a:spcBef>
              <a:spcAft>
                <a:spcPts val="0"/>
              </a:spcAft>
              <a:buNone/>
            </a:pPr>
            <a:r>
              <a:rPr lang="es-AR" sz="300" b="0" i="0" u="none" strike="noStrike" cap="none">
                <a:solidFill>
                  <a:srgbClr val="1F1F1F"/>
                </a:solidFill>
                <a:latin typeface="Times New Roman"/>
                <a:ea typeface="Times New Roman"/>
                <a:cs typeface="Times New Roman"/>
                <a:sym typeface="Times New Roman"/>
              </a:rPr>
              <a:t> </a:t>
            </a:r>
            <a:r>
              <a:rPr lang="es-AR" sz="1100" b="0" i="0" u="none" strike="noStrike" cap="none">
                <a:solidFill>
                  <a:srgbClr val="1F1F1F"/>
                </a:solidFill>
                <a:latin typeface="Arial"/>
                <a:ea typeface="Arial"/>
                <a:cs typeface="Arial"/>
                <a:sym typeface="Arial"/>
              </a:rPr>
              <a:t>Recursos disponibles (tecnologías, materiales, etc.)</a:t>
            </a:r>
            <a:endParaRPr sz="1100" b="0" i="0" u="none" strike="noStrike" cap="none">
              <a:solidFill>
                <a:srgbClr val="555555"/>
              </a:solidFill>
              <a:latin typeface="Roboto"/>
              <a:ea typeface="Roboto"/>
              <a:cs typeface="Roboto"/>
              <a:sym typeface="Roboto"/>
            </a:endParaRPr>
          </a:p>
          <a:p>
            <a:pPr marL="0" marR="0" lvl="0" indent="0" algn="just" rtl="0">
              <a:lnSpc>
                <a:spcPct val="100000"/>
              </a:lnSpc>
              <a:spcBef>
                <a:spcPts val="0"/>
              </a:spcBef>
              <a:spcAft>
                <a:spcPts val="0"/>
              </a:spcAft>
              <a:buNone/>
            </a:pPr>
            <a:r>
              <a:rPr lang="es-AR" sz="1100" b="0" i="0" u="none" strike="noStrike" cap="none">
                <a:solidFill>
                  <a:srgbClr val="1F1F1F"/>
                </a:solidFill>
                <a:latin typeface="Arial"/>
                <a:ea typeface="Arial"/>
                <a:cs typeface="Arial"/>
                <a:sym typeface="Arial"/>
              </a:rPr>
              <a:t>Ambiente: lugar de la casa donde se desarrollan las clases: descripción general.</a:t>
            </a:r>
            <a:endParaRPr sz="1100" b="0" i="0" u="none" strike="noStrike" cap="none">
              <a:solidFill>
                <a:srgbClr val="555555"/>
              </a:solidFill>
              <a:latin typeface="Roboto"/>
              <a:ea typeface="Roboto"/>
              <a:cs typeface="Roboto"/>
              <a:sym typeface="Roboto"/>
            </a:endParaRPr>
          </a:p>
          <a:p>
            <a:pPr marL="0" marR="0" lvl="0" indent="0" algn="just" rtl="0">
              <a:lnSpc>
                <a:spcPct val="100000"/>
              </a:lnSpc>
              <a:spcBef>
                <a:spcPts val="0"/>
              </a:spcBef>
              <a:spcAft>
                <a:spcPts val="0"/>
              </a:spcAft>
              <a:buNone/>
            </a:pPr>
            <a:r>
              <a:rPr lang="es-AR" sz="1100" b="0" i="0" u="none" strike="noStrike" cap="none">
                <a:solidFill>
                  <a:srgbClr val="1F1F1F"/>
                </a:solidFill>
                <a:latin typeface="Arial"/>
                <a:ea typeface="Arial"/>
                <a:cs typeface="Arial"/>
                <a:sym typeface="Arial"/>
              </a:rPr>
              <a:t>Adulto responsable: rol familiar, acompañamiento en la propuesta educativa y  en el cumplimiento de cuestiones administartivas que hacen a una buena organización y funcionalidad de la atención educativa domiciliaria (renovación de certificados médicos, realización de tratamientos, certificación de altas médicas).</a:t>
            </a:r>
            <a:endParaRPr sz="1100" b="0" i="0" u="none" strike="noStrike" cap="none">
              <a:solidFill>
                <a:srgbClr val="555555"/>
              </a:solidFill>
              <a:latin typeface="Roboto"/>
              <a:ea typeface="Roboto"/>
              <a:cs typeface="Roboto"/>
              <a:sym typeface="Roboto"/>
            </a:endParaRPr>
          </a:p>
        </p:txBody>
      </p:sp>
    </p:spTree>
    <p:extLst>
      <p:ext uri="{BB962C8B-B14F-4D97-AF65-F5344CB8AC3E}">
        <p14:creationId xmlns:p14="http://schemas.microsoft.com/office/powerpoint/2010/main" val="24043128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descr="Imagen que contiene Forma">
            <a:extLst>
              <a:ext uri="{FF2B5EF4-FFF2-40B4-BE49-F238E27FC236}">
                <a16:creationId xmlns="" xmlns:a16="http://schemas.microsoft.com/office/drawing/2014/main" id="{55DC8E12-739E-E317-2543-F415571B63DA}"/>
              </a:ext>
            </a:extLst>
          </p:cNvPr>
          <p:cNvPicPr>
            <a:picLocks noChangeAspect="1"/>
          </p:cNvPicPr>
          <p:nvPr/>
        </p:nvPicPr>
        <p:blipFill rotWithShape="1">
          <a:blip r:embed="rId2"/>
          <a:srcRect l="7082" t="3476" r="7082"/>
          <a:stretch/>
        </p:blipFill>
        <p:spPr>
          <a:xfrm rot="10800000">
            <a:off x="-1" y="0"/>
            <a:ext cx="9144001" cy="5143500"/>
          </a:xfrm>
          <a:prstGeom prst="rect">
            <a:avLst/>
          </a:prstGeom>
        </p:spPr>
      </p:pic>
      <p:pic>
        <p:nvPicPr>
          <p:cNvPr id="5" name="Imagen 4" descr="Imagen que contiene dibujo&#10;&#10;Descripción generada automáticamente">
            <a:extLst>
              <a:ext uri="{FF2B5EF4-FFF2-40B4-BE49-F238E27FC236}">
                <a16:creationId xmlns="" xmlns:a16="http://schemas.microsoft.com/office/drawing/2014/main" id="{6A6EA1A2-57CA-F553-4C03-C4B272DD907A}"/>
              </a:ext>
            </a:extLst>
          </p:cNvPr>
          <p:cNvPicPr>
            <a:picLocks noChangeAspect="1"/>
          </p:cNvPicPr>
          <p:nvPr/>
        </p:nvPicPr>
        <p:blipFill>
          <a:blip r:embed="rId3"/>
          <a:stretch>
            <a:fillRect/>
          </a:stretch>
        </p:blipFill>
        <p:spPr>
          <a:xfrm>
            <a:off x="6211614" y="124703"/>
            <a:ext cx="2764220" cy="500881"/>
          </a:xfrm>
          <a:prstGeom prst="rect">
            <a:avLst/>
          </a:prstGeom>
        </p:spPr>
      </p:pic>
      <p:sp>
        <p:nvSpPr>
          <p:cNvPr id="18" name="Rectángulo 17"/>
          <p:cNvSpPr/>
          <p:nvPr/>
        </p:nvSpPr>
        <p:spPr>
          <a:xfrm>
            <a:off x="195209" y="1592494"/>
            <a:ext cx="2280863" cy="9760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dirty="0" smtClean="0"/>
              <a:t>TRAYECTORIA ESCOLAR</a:t>
            </a:r>
            <a:endParaRPr lang="es-AR" dirty="0"/>
          </a:p>
        </p:txBody>
      </p:sp>
      <p:sp>
        <p:nvSpPr>
          <p:cNvPr id="19" name="Rectángulo 18"/>
          <p:cNvSpPr/>
          <p:nvPr/>
        </p:nvSpPr>
        <p:spPr>
          <a:xfrm>
            <a:off x="3152454" y="1592494"/>
            <a:ext cx="2280863" cy="9760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dirty="0" smtClean="0"/>
              <a:t>TRAYECTO ESCOLARIZADO EN LA MODALIDAD</a:t>
            </a:r>
            <a:endParaRPr lang="es-AR" dirty="0"/>
          </a:p>
        </p:txBody>
      </p:sp>
      <p:sp>
        <p:nvSpPr>
          <p:cNvPr id="20" name="Rectángulo 19"/>
          <p:cNvSpPr/>
          <p:nvPr/>
        </p:nvSpPr>
        <p:spPr>
          <a:xfrm>
            <a:off x="3152453" y="3123344"/>
            <a:ext cx="2280863" cy="976045"/>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dirty="0" smtClean="0">
                <a:solidFill>
                  <a:schemeClr val="bg1"/>
                </a:solidFill>
              </a:rPr>
              <a:t>TRAYECTO ESCOLARIZADO EN LA MODALIDAD</a:t>
            </a:r>
            <a:endParaRPr lang="es-AR" dirty="0">
              <a:solidFill>
                <a:schemeClr val="bg1"/>
              </a:solidFill>
            </a:endParaRPr>
          </a:p>
        </p:txBody>
      </p:sp>
      <p:sp>
        <p:nvSpPr>
          <p:cNvPr id="21" name="Rectángulo 20"/>
          <p:cNvSpPr/>
          <p:nvPr/>
        </p:nvSpPr>
        <p:spPr>
          <a:xfrm>
            <a:off x="5976135" y="1592494"/>
            <a:ext cx="2280863" cy="9760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dirty="0" smtClean="0"/>
              <a:t>REINSERCIÓN AL CONTEXTO ESCOLAR</a:t>
            </a:r>
            <a:endParaRPr lang="es-AR" dirty="0"/>
          </a:p>
        </p:txBody>
      </p:sp>
      <p:sp>
        <p:nvSpPr>
          <p:cNvPr id="53" name="Flecha doblada hacia arriba 52"/>
          <p:cNvSpPr/>
          <p:nvPr/>
        </p:nvSpPr>
        <p:spPr>
          <a:xfrm>
            <a:off x="5895654" y="2940014"/>
            <a:ext cx="2188986" cy="916005"/>
          </a:xfrm>
          <a:prstGeom prst="bentUpArrow">
            <a:avLst>
              <a:gd name="adj1" fmla="val 25000"/>
              <a:gd name="adj2" fmla="val 25000"/>
              <a:gd name="adj3" fmla="val 2377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60" name="Flecha doblada hacia arriba 59"/>
          <p:cNvSpPr/>
          <p:nvPr/>
        </p:nvSpPr>
        <p:spPr>
          <a:xfrm rot="5400000">
            <a:off x="877637" y="2508471"/>
            <a:ext cx="916004" cy="1779097"/>
          </a:xfrm>
          <a:prstGeom prst="bentUpArrow">
            <a:avLst>
              <a:gd name="adj1" fmla="val 25000"/>
              <a:gd name="adj2" fmla="val 25000"/>
              <a:gd name="adj3" fmla="val 2377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61" name="Flecha derecha 60"/>
          <p:cNvSpPr/>
          <p:nvPr/>
        </p:nvSpPr>
        <p:spPr>
          <a:xfrm>
            <a:off x="2649020" y="1955513"/>
            <a:ext cx="421241" cy="2979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62" name="Flecha derecha 61"/>
          <p:cNvSpPr/>
          <p:nvPr/>
        </p:nvSpPr>
        <p:spPr>
          <a:xfrm>
            <a:off x="5529208" y="1931541"/>
            <a:ext cx="421241" cy="2979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pic>
        <p:nvPicPr>
          <p:cNvPr id="5122" name="Picture 2" descr="un diseño de icono de libro de lectura, vector editable de contorno plano  5083180 Vector en Vecteezy"/>
          <p:cNvPicPr>
            <a:picLocks noChangeAspect="1" noChangeArrowheads="1"/>
          </p:cNvPicPr>
          <p:nvPr/>
        </p:nvPicPr>
        <p:blipFill rotWithShape="1">
          <a:blip r:embed="rId4">
            <a:extLst>
              <a:ext uri="{28A0092B-C50C-407E-A947-70E740481C1C}">
                <a14:useLocalDpi xmlns:a14="http://schemas.microsoft.com/office/drawing/2010/main" val="0"/>
              </a:ext>
            </a:extLst>
          </a:blip>
          <a:srcRect t="5819" b="18420"/>
          <a:stretch/>
        </p:blipFill>
        <p:spPr bwMode="auto">
          <a:xfrm flipH="1">
            <a:off x="3384726" y="179798"/>
            <a:ext cx="1627350" cy="12328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339178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descr="Imagen que contiene Forma">
            <a:extLst>
              <a:ext uri="{FF2B5EF4-FFF2-40B4-BE49-F238E27FC236}">
                <a16:creationId xmlns="" xmlns:a16="http://schemas.microsoft.com/office/drawing/2014/main" id="{55DC8E12-739E-E317-2543-F415571B63DA}"/>
              </a:ext>
            </a:extLst>
          </p:cNvPr>
          <p:cNvPicPr>
            <a:picLocks noChangeAspect="1"/>
          </p:cNvPicPr>
          <p:nvPr/>
        </p:nvPicPr>
        <p:blipFill rotWithShape="1">
          <a:blip r:embed="rId2"/>
          <a:srcRect l="7082" t="3476" r="7082"/>
          <a:stretch/>
        </p:blipFill>
        <p:spPr>
          <a:xfrm rot="10800000">
            <a:off x="-1" y="0"/>
            <a:ext cx="9144001" cy="5143500"/>
          </a:xfrm>
          <a:prstGeom prst="rect">
            <a:avLst/>
          </a:prstGeom>
        </p:spPr>
      </p:pic>
      <p:pic>
        <p:nvPicPr>
          <p:cNvPr id="5" name="Imagen 4" descr="Imagen que contiene dibujo&#10;&#10;Descripción generada automáticamente">
            <a:extLst>
              <a:ext uri="{FF2B5EF4-FFF2-40B4-BE49-F238E27FC236}">
                <a16:creationId xmlns="" xmlns:a16="http://schemas.microsoft.com/office/drawing/2014/main" id="{6A6EA1A2-57CA-F553-4C03-C4B272DD907A}"/>
              </a:ext>
            </a:extLst>
          </p:cNvPr>
          <p:cNvPicPr>
            <a:picLocks noChangeAspect="1"/>
          </p:cNvPicPr>
          <p:nvPr/>
        </p:nvPicPr>
        <p:blipFill>
          <a:blip r:embed="rId3"/>
          <a:stretch>
            <a:fillRect/>
          </a:stretch>
        </p:blipFill>
        <p:spPr>
          <a:xfrm>
            <a:off x="6211614" y="124703"/>
            <a:ext cx="2764220" cy="500881"/>
          </a:xfrm>
          <a:prstGeom prst="rect">
            <a:avLst/>
          </a:prstGeom>
        </p:spPr>
      </p:pic>
      <p:sp>
        <p:nvSpPr>
          <p:cNvPr id="2" name="Rectángulo 1"/>
          <p:cNvSpPr/>
          <p:nvPr/>
        </p:nvSpPr>
        <p:spPr>
          <a:xfrm>
            <a:off x="2625045" y="1792588"/>
            <a:ext cx="6005246" cy="1323439"/>
          </a:xfrm>
          <a:prstGeom prst="rect">
            <a:avLst/>
          </a:prstGeom>
        </p:spPr>
        <p:txBody>
          <a:bodyPr wrap="square">
            <a:spAutoFit/>
          </a:bodyPr>
          <a:lstStyle/>
          <a:p>
            <a:pPr algn="just"/>
            <a:r>
              <a:rPr lang="es-ES" sz="2000" i="1" dirty="0"/>
              <a:t>Ninguna estrategia es buena en el vacío, sino que devienen en buenas prácticas de enseñanza cuando son apropiadas por docentes reflexivos/as y comprometidos/as. </a:t>
            </a:r>
            <a:endParaRPr lang="es-AR" sz="2400" b="1" i="1" dirty="0">
              <a:solidFill>
                <a:schemeClr val="accent3">
                  <a:lumMod val="75000"/>
                </a:schemeClr>
              </a:solidFill>
            </a:endParaRPr>
          </a:p>
        </p:txBody>
      </p:sp>
      <p:pic>
        <p:nvPicPr>
          <p:cNvPr id="10" name="Imagen 9" descr="Volver A La Escuela Del Amor De Iconos De Educación En Forma De Corazón  Sobre La Hoja De Papel De Fondo. Ilustraciones svg, vectoriales, clip art  vectorizado libre de derechos. Image 30667927"/>
          <p:cNvPicPr/>
          <p:nvPr/>
        </p:nvPicPr>
        <p:blipFill>
          <a:blip r:embed="rId4">
            <a:extLst>
              <a:ext uri="{28A0092B-C50C-407E-A947-70E740481C1C}">
                <a14:useLocalDpi xmlns:a14="http://schemas.microsoft.com/office/drawing/2010/main" val="0"/>
              </a:ext>
            </a:extLst>
          </a:blip>
          <a:srcRect/>
          <a:stretch>
            <a:fillRect/>
          </a:stretch>
        </p:blipFill>
        <p:spPr bwMode="auto">
          <a:xfrm>
            <a:off x="462122" y="1444657"/>
            <a:ext cx="2019300" cy="2019300"/>
          </a:xfrm>
          <a:prstGeom prst="rect">
            <a:avLst/>
          </a:prstGeom>
          <a:noFill/>
          <a:ln>
            <a:noFill/>
          </a:ln>
        </p:spPr>
      </p:pic>
    </p:spTree>
    <p:extLst>
      <p:ext uri="{BB962C8B-B14F-4D97-AF65-F5344CB8AC3E}">
        <p14:creationId xmlns:p14="http://schemas.microsoft.com/office/powerpoint/2010/main" val="255217629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descr="Imagen que contiene Forma">
            <a:extLst>
              <a:ext uri="{FF2B5EF4-FFF2-40B4-BE49-F238E27FC236}">
                <a16:creationId xmlns="" xmlns:a16="http://schemas.microsoft.com/office/drawing/2014/main" id="{55DC8E12-739E-E317-2543-F415571B63DA}"/>
              </a:ext>
            </a:extLst>
          </p:cNvPr>
          <p:cNvPicPr>
            <a:picLocks noChangeAspect="1"/>
          </p:cNvPicPr>
          <p:nvPr/>
        </p:nvPicPr>
        <p:blipFill rotWithShape="1">
          <a:blip r:embed="rId2"/>
          <a:srcRect l="7082" t="3476" r="7082"/>
          <a:stretch/>
        </p:blipFill>
        <p:spPr>
          <a:xfrm rot="10800000">
            <a:off x="-1" y="0"/>
            <a:ext cx="9144001" cy="5143500"/>
          </a:xfrm>
          <a:prstGeom prst="rect">
            <a:avLst/>
          </a:prstGeom>
        </p:spPr>
      </p:pic>
      <p:pic>
        <p:nvPicPr>
          <p:cNvPr id="5" name="Imagen 4" descr="Imagen que contiene dibujo&#10;&#10;Descripción generada automáticamente">
            <a:extLst>
              <a:ext uri="{FF2B5EF4-FFF2-40B4-BE49-F238E27FC236}">
                <a16:creationId xmlns="" xmlns:a16="http://schemas.microsoft.com/office/drawing/2014/main" id="{6A6EA1A2-57CA-F553-4C03-C4B272DD907A}"/>
              </a:ext>
            </a:extLst>
          </p:cNvPr>
          <p:cNvPicPr>
            <a:picLocks noChangeAspect="1"/>
          </p:cNvPicPr>
          <p:nvPr/>
        </p:nvPicPr>
        <p:blipFill>
          <a:blip r:embed="rId3"/>
          <a:stretch>
            <a:fillRect/>
          </a:stretch>
        </p:blipFill>
        <p:spPr>
          <a:xfrm>
            <a:off x="6211614" y="124703"/>
            <a:ext cx="2764220" cy="500881"/>
          </a:xfrm>
          <a:prstGeom prst="rect">
            <a:avLst/>
          </a:prstGeom>
        </p:spPr>
      </p:pic>
      <p:sp>
        <p:nvSpPr>
          <p:cNvPr id="4" name="Google Shape;195;p18">
            <a:extLst>
              <a:ext uri="{FF2B5EF4-FFF2-40B4-BE49-F238E27FC236}">
                <a16:creationId xmlns="" xmlns:a16="http://schemas.microsoft.com/office/drawing/2014/main" id="{A80B1A73-8F7D-3AC5-A022-4F26DC0FCB09}"/>
              </a:ext>
            </a:extLst>
          </p:cNvPr>
          <p:cNvSpPr txBox="1"/>
          <p:nvPr/>
        </p:nvSpPr>
        <p:spPr>
          <a:xfrm>
            <a:off x="3951212" y="2497392"/>
            <a:ext cx="8112969" cy="230828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ES" sz="3600" b="1" i="0" u="none" strike="noStrike" cap="none" dirty="0">
                <a:solidFill>
                  <a:srgbClr val="000000"/>
                </a:solidFill>
                <a:latin typeface="Arial"/>
                <a:ea typeface="Arial"/>
                <a:cs typeface="Arial"/>
                <a:sym typeface="Arial"/>
              </a:rPr>
              <a:t>Lic. Andrea Peralta</a:t>
            </a:r>
            <a:endParaRPr sz="3200" dirty="0"/>
          </a:p>
          <a:p>
            <a:pPr marL="0" marR="0" lvl="0" indent="0" algn="l" rtl="0">
              <a:lnSpc>
                <a:spcPct val="100000"/>
              </a:lnSpc>
              <a:spcBef>
                <a:spcPts val="0"/>
              </a:spcBef>
              <a:spcAft>
                <a:spcPts val="0"/>
              </a:spcAft>
              <a:buNone/>
            </a:pPr>
            <a:r>
              <a:rPr lang="es-ES" sz="3600" b="1" i="0" u="sng" strike="noStrike" cap="none" dirty="0">
                <a:solidFill>
                  <a:srgbClr val="000000"/>
                </a:solidFill>
                <a:latin typeface="Arial"/>
                <a:ea typeface="Arial"/>
                <a:cs typeface="Arial"/>
                <a:sym typeface="Arial"/>
              </a:rPr>
              <a:t>Contacto:</a:t>
            </a:r>
            <a:endParaRPr sz="3200" dirty="0"/>
          </a:p>
          <a:p>
            <a:pPr marL="0" marR="0" lvl="0" indent="0" algn="l" rtl="0">
              <a:lnSpc>
                <a:spcPct val="100000"/>
              </a:lnSpc>
              <a:spcBef>
                <a:spcPts val="0"/>
              </a:spcBef>
              <a:spcAft>
                <a:spcPts val="0"/>
              </a:spcAft>
              <a:buNone/>
            </a:pPr>
            <a:r>
              <a:rPr lang="es-ES" sz="3600" b="1" i="0" u="sng" strike="noStrike" cap="none" dirty="0">
                <a:solidFill>
                  <a:srgbClr val="000000"/>
                </a:solidFill>
                <a:latin typeface="Arial"/>
                <a:ea typeface="Arial"/>
                <a:cs typeface="Arial"/>
                <a:sym typeface="Arial"/>
                <a:hlinkClick r:id="rId4">
                  <a:extLst>
                    <a:ext uri="{A12FA001-AC4F-418D-AE19-62706E023703}">
                      <ahyp:hlinkClr xmlns="" xmlns:ahyp="http://schemas.microsoft.com/office/drawing/2018/hyperlinkcolor" val="tx"/>
                    </a:ext>
                  </a:extLst>
                </a:hlinkClick>
              </a:rPr>
              <a:t>de.dyh@mec.gob.ar</a:t>
            </a:r>
            <a:endParaRPr sz="36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s-ES" sz="3600" b="1" i="0" u="none" strike="noStrike" cap="none" dirty="0">
                <a:solidFill>
                  <a:srgbClr val="000000"/>
                </a:solidFill>
                <a:latin typeface="Arial"/>
                <a:ea typeface="Arial"/>
                <a:cs typeface="Arial"/>
                <a:sym typeface="Arial"/>
              </a:rPr>
              <a:t>3794714572</a:t>
            </a:r>
            <a:endParaRPr sz="3600" b="1" i="0" u="none" strike="noStrike" cap="none" dirty="0">
              <a:solidFill>
                <a:srgbClr val="000000"/>
              </a:solidFill>
              <a:latin typeface="Arial"/>
              <a:ea typeface="Arial"/>
              <a:cs typeface="Arial"/>
              <a:sym typeface="Arial"/>
            </a:endParaRPr>
          </a:p>
        </p:txBody>
      </p:sp>
      <p:pic>
        <p:nvPicPr>
          <p:cNvPr id="6" name="Imagen 5">
            <a:extLst>
              <a:ext uri="{FF2B5EF4-FFF2-40B4-BE49-F238E27FC236}">
                <a16:creationId xmlns="" xmlns:a16="http://schemas.microsoft.com/office/drawing/2014/main" id="{20ED81C4-7B88-5ADB-7AA8-5517FDC025AB}"/>
              </a:ext>
            </a:extLst>
          </p:cNvPr>
          <p:cNvPicPr>
            <a:picLocks noChangeAspect="1"/>
          </p:cNvPicPr>
          <p:nvPr/>
        </p:nvPicPr>
        <p:blipFill rotWithShape="1">
          <a:blip r:embed="rId5"/>
          <a:srcRect l="35690" t="24606" r="36908" b="3778"/>
          <a:stretch/>
        </p:blipFill>
        <p:spPr>
          <a:xfrm>
            <a:off x="319422" y="63747"/>
            <a:ext cx="3312368" cy="4867289"/>
          </a:xfrm>
          <a:prstGeom prst="rect">
            <a:avLst/>
          </a:prstGeom>
        </p:spPr>
      </p:pic>
    </p:spTree>
    <p:extLst>
      <p:ext uri="{BB962C8B-B14F-4D97-AF65-F5344CB8AC3E}">
        <p14:creationId xmlns:p14="http://schemas.microsoft.com/office/powerpoint/2010/main" val="240385869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 name="Gráfico 8">
            <a:extLst>
              <a:ext uri="{FF2B5EF4-FFF2-40B4-BE49-F238E27FC236}">
                <a16:creationId xmlns="" xmlns:a16="http://schemas.microsoft.com/office/drawing/2014/main" id="{1A66B6AA-40B9-4813-AF5F-CDC26639FEDD}"/>
              </a:ext>
            </a:extLst>
          </p:cNvPr>
          <p:cNvPicPr>
            <a:picLocks noChangeAspect="1"/>
          </p:cNvPicPr>
          <p:nvPr/>
        </p:nvPicPr>
        <p:blipFill rotWithShape="1">
          <a:blip r:embed="rId3">
            <a:extLst>
              <a:ext uri="{96DAC541-7B7A-43D3-8B79-37D633B846F1}">
                <asvg:svgBlip xmlns="" xmlns:asvg="http://schemas.microsoft.com/office/drawing/2016/SVG/main" r:embed="rId4"/>
              </a:ext>
            </a:extLst>
          </a:blip>
          <a:srcRect l="17113" t="15775" r="50000"/>
          <a:stretch/>
        </p:blipFill>
        <p:spPr>
          <a:xfrm>
            <a:off x="6920492" y="749595"/>
            <a:ext cx="2223513" cy="3644310"/>
          </a:xfrm>
          <a:prstGeom prst="rect">
            <a:avLst/>
          </a:prstGeom>
          <a:effectLst>
            <a:outerShdw blurRad="63500" algn="ctr" rotWithShape="0">
              <a:prstClr val="black">
                <a:alpha val="40000"/>
              </a:prstClr>
            </a:outerShdw>
          </a:effectLst>
        </p:spPr>
      </p:pic>
      <p:pic>
        <p:nvPicPr>
          <p:cNvPr id="9" name="Gráfico 12">
            <a:extLst>
              <a:ext uri="{FF2B5EF4-FFF2-40B4-BE49-F238E27FC236}">
                <a16:creationId xmlns="" xmlns:a16="http://schemas.microsoft.com/office/drawing/2014/main" id="{1C2196AF-16BC-4DB0-9334-9DA989CB0139}"/>
              </a:ext>
            </a:extLst>
          </p:cNvPr>
          <p:cNvPicPr>
            <a:picLocks noChangeAspect="1"/>
          </p:cNvPicPr>
          <p:nvPr/>
        </p:nvPicPr>
        <p:blipFill rotWithShape="1">
          <a:blip r:embed="rId3">
            <a:extLst>
              <a:ext uri="{96DAC541-7B7A-43D3-8B79-37D633B846F1}">
                <asvg:svgBlip xmlns="" xmlns:asvg="http://schemas.microsoft.com/office/drawing/2016/SVG/main" r:embed="rId5"/>
              </a:ext>
            </a:extLst>
          </a:blip>
          <a:srcRect l="53549" t="15187" r="10939"/>
          <a:stretch/>
        </p:blipFill>
        <p:spPr>
          <a:xfrm>
            <a:off x="0" y="749595"/>
            <a:ext cx="2397100" cy="3644310"/>
          </a:xfrm>
          <a:prstGeom prst="rect">
            <a:avLst/>
          </a:prstGeom>
          <a:effectLst>
            <a:outerShdw blurRad="63500" algn="ctr" rotWithShape="0">
              <a:prstClr val="black">
                <a:alpha val="40000"/>
              </a:prstClr>
            </a:outerShdw>
          </a:effectLst>
        </p:spPr>
      </p:pic>
      <p:pic>
        <p:nvPicPr>
          <p:cNvPr id="4" name="Imagen 3">
            <a:extLst>
              <a:ext uri="{FF2B5EF4-FFF2-40B4-BE49-F238E27FC236}">
                <a16:creationId xmlns="" xmlns:a16="http://schemas.microsoft.com/office/drawing/2014/main" id="{BC394ADE-2C9B-4474-AD25-77C3AAD93815}"/>
              </a:ext>
            </a:extLst>
          </p:cNvPr>
          <p:cNvPicPr>
            <a:picLocks noChangeAspect="1"/>
          </p:cNvPicPr>
          <p:nvPr/>
        </p:nvPicPr>
        <p:blipFill>
          <a:blip r:embed="rId6"/>
          <a:stretch>
            <a:fillRect/>
          </a:stretch>
        </p:blipFill>
        <p:spPr>
          <a:xfrm>
            <a:off x="1292345" y="595118"/>
            <a:ext cx="6559309" cy="3953264"/>
          </a:xfrm>
          <a:prstGeom prst="rect">
            <a:avLst/>
          </a:prstGeom>
          <a:effectLst>
            <a:glow rad="1905000">
              <a:schemeClr val="tx1"/>
            </a:glow>
          </a:effectLst>
        </p:spPr>
      </p:pic>
    </p:spTree>
    <p:extLst>
      <p:ext uri="{BB962C8B-B14F-4D97-AF65-F5344CB8AC3E}">
        <p14:creationId xmlns:p14="http://schemas.microsoft.com/office/powerpoint/2010/main" val="4211895210"/>
      </p:ext>
    </p:extLst>
  </p:cSld>
  <p:clrMapOvr>
    <a:overrideClrMapping bg1="lt1" tx1="dk1" bg2="dk2" tx2="lt2" accent1="accent1" accent2="accent2" accent3="accent3" accent4="accent4" accent5="accent5" accent6="accent6" hlink="hlink" folHlink="folHlink"/>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descr="Imagen que contiene Forma">
            <a:extLst>
              <a:ext uri="{FF2B5EF4-FFF2-40B4-BE49-F238E27FC236}">
                <a16:creationId xmlns="" xmlns:a16="http://schemas.microsoft.com/office/drawing/2014/main" id="{55DC8E12-739E-E317-2543-F415571B63DA}"/>
              </a:ext>
            </a:extLst>
          </p:cNvPr>
          <p:cNvPicPr>
            <a:picLocks noChangeAspect="1"/>
          </p:cNvPicPr>
          <p:nvPr/>
        </p:nvPicPr>
        <p:blipFill rotWithShape="1">
          <a:blip r:embed="rId2"/>
          <a:srcRect l="7082" t="3476" r="7082"/>
          <a:stretch/>
        </p:blipFill>
        <p:spPr>
          <a:xfrm rot="10800000">
            <a:off x="-1" y="0"/>
            <a:ext cx="9144001" cy="5143500"/>
          </a:xfrm>
          <a:prstGeom prst="rect">
            <a:avLst/>
          </a:prstGeom>
        </p:spPr>
      </p:pic>
      <p:pic>
        <p:nvPicPr>
          <p:cNvPr id="5" name="Imagen 4" descr="Imagen que contiene dibujo&#10;&#10;Descripción generada automáticamente">
            <a:extLst>
              <a:ext uri="{FF2B5EF4-FFF2-40B4-BE49-F238E27FC236}">
                <a16:creationId xmlns="" xmlns:a16="http://schemas.microsoft.com/office/drawing/2014/main" id="{6A6EA1A2-57CA-F553-4C03-C4B272DD907A}"/>
              </a:ext>
            </a:extLst>
          </p:cNvPr>
          <p:cNvPicPr>
            <a:picLocks noChangeAspect="1"/>
          </p:cNvPicPr>
          <p:nvPr/>
        </p:nvPicPr>
        <p:blipFill>
          <a:blip r:embed="rId3"/>
          <a:stretch>
            <a:fillRect/>
          </a:stretch>
        </p:blipFill>
        <p:spPr>
          <a:xfrm>
            <a:off x="6211614" y="124703"/>
            <a:ext cx="2764220" cy="500881"/>
          </a:xfrm>
          <a:prstGeom prst="rect">
            <a:avLst/>
          </a:prstGeom>
        </p:spPr>
      </p:pic>
      <p:graphicFrame>
        <p:nvGraphicFramePr>
          <p:cNvPr id="2" name="Diagrama 1"/>
          <p:cNvGraphicFramePr/>
          <p:nvPr>
            <p:extLst>
              <p:ext uri="{D42A27DB-BD31-4B8C-83A1-F6EECF244321}">
                <p14:modId xmlns:p14="http://schemas.microsoft.com/office/powerpoint/2010/main" val="3733103421"/>
              </p:ext>
            </p:extLst>
          </p:nvPr>
        </p:nvGraphicFramePr>
        <p:xfrm>
          <a:off x="351414" y="462337"/>
          <a:ext cx="5860199" cy="392472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098" name="Picture 2" descr="Icono De Casa En Mano. Símbolo De Cuidado Domiciliario Aislado Ilustración  del Vector - Ilustración de calidad, salud: 184858330"/>
          <p:cNvPicPr>
            <a:picLocks noChangeAspect="1" noChangeArrowheads="1"/>
          </p:cNvPicPr>
          <p:nvPr/>
        </p:nvPicPr>
        <p:blipFill rotWithShape="1">
          <a:blip r:embed="rId9">
            <a:extLst>
              <a:ext uri="{28A0092B-C50C-407E-A947-70E740481C1C}">
                <a14:useLocalDpi xmlns:a14="http://schemas.microsoft.com/office/drawing/2010/main" val="0"/>
              </a:ext>
            </a:extLst>
          </a:blip>
          <a:srcRect l="24966" t="26857" r="26277" b="26034"/>
          <a:stretch/>
        </p:blipFill>
        <p:spPr bwMode="auto">
          <a:xfrm>
            <a:off x="6522321" y="843325"/>
            <a:ext cx="1292598" cy="147947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ita Del Icono De La Escuela De La Educación En Lengua Española Ilustración  del Vector - Ilustración de alto, clase: 116851333"/>
          <p:cNvPicPr>
            <a:picLocks noChangeAspect="1" noChangeArrowheads="1"/>
          </p:cNvPicPr>
          <p:nvPr/>
        </p:nvPicPr>
        <p:blipFill rotWithShape="1">
          <a:blip r:embed="rId10">
            <a:extLst>
              <a:ext uri="{28A0092B-C50C-407E-A947-70E740481C1C}">
                <a14:useLocalDpi xmlns:a14="http://schemas.microsoft.com/office/drawing/2010/main" val="0"/>
              </a:ext>
            </a:extLst>
          </a:blip>
          <a:srcRect t="4944" b="10946"/>
          <a:stretch/>
        </p:blipFill>
        <p:spPr bwMode="auto">
          <a:xfrm>
            <a:off x="6522321" y="2579952"/>
            <a:ext cx="1763456" cy="15666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16777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descr="Imagen que contiene Forma">
            <a:extLst>
              <a:ext uri="{FF2B5EF4-FFF2-40B4-BE49-F238E27FC236}">
                <a16:creationId xmlns="" xmlns:a16="http://schemas.microsoft.com/office/drawing/2014/main" id="{55DC8E12-739E-E317-2543-F415571B63DA}"/>
              </a:ext>
            </a:extLst>
          </p:cNvPr>
          <p:cNvPicPr>
            <a:picLocks noChangeAspect="1"/>
          </p:cNvPicPr>
          <p:nvPr/>
        </p:nvPicPr>
        <p:blipFill rotWithShape="1">
          <a:blip r:embed="rId2"/>
          <a:srcRect l="7082" t="3476" r="7082"/>
          <a:stretch/>
        </p:blipFill>
        <p:spPr>
          <a:xfrm rot="10800000">
            <a:off x="-1" y="0"/>
            <a:ext cx="9144001" cy="5143500"/>
          </a:xfrm>
          <a:prstGeom prst="rect">
            <a:avLst/>
          </a:prstGeom>
        </p:spPr>
      </p:pic>
      <p:pic>
        <p:nvPicPr>
          <p:cNvPr id="5" name="Imagen 4" descr="Imagen que contiene dibujo&#10;&#10;Descripción generada automáticamente">
            <a:extLst>
              <a:ext uri="{FF2B5EF4-FFF2-40B4-BE49-F238E27FC236}">
                <a16:creationId xmlns="" xmlns:a16="http://schemas.microsoft.com/office/drawing/2014/main" id="{6A6EA1A2-57CA-F553-4C03-C4B272DD907A}"/>
              </a:ext>
            </a:extLst>
          </p:cNvPr>
          <p:cNvPicPr>
            <a:picLocks noChangeAspect="1"/>
          </p:cNvPicPr>
          <p:nvPr/>
        </p:nvPicPr>
        <p:blipFill>
          <a:blip r:embed="rId3"/>
          <a:stretch>
            <a:fillRect/>
          </a:stretch>
        </p:blipFill>
        <p:spPr>
          <a:xfrm>
            <a:off x="6211614" y="124703"/>
            <a:ext cx="2764220" cy="500881"/>
          </a:xfrm>
          <a:prstGeom prst="rect">
            <a:avLst/>
          </a:prstGeom>
        </p:spPr>
      </p:pic>
      <p:sp>
        <p:nvSpPr>
          <p:cNvPr id="2" name="Rectángulo 1">
            <a:extLst>
              <a:ext uri="{FF2B5EF4-FFF2-40B4-BE49-F238E27FC236}">
                <a16:creationId xmlns="" xmlns:a16="http://schemas.microsoft.com/office/drawing/2014/main" id="{3734DBEE-BFD8-1F1E-FF04-A2A24FBBD918}"/>
              </a:ext>
            </a:extLst>
          </p:cNvPr>
          <p:cNvSpPr/>
          <p:nvPr/>
        </p:nvSpPr>
        <p:spPr>
          <a:xfrm>
            <a:off x="883578" y="1643865"/>
            <a:ext cx="7335345" cy="2062103"/>
          </a:xfrm>
          <a:prstGeom prst="rect">
            <a:avLst/>
          </a:prstGeom>
          <a:solidFill>
            <a:schemeClr val="bg2">
              <a:lumMod val="20000"/>
              <a:lumOff val="80000"/>
            </a:schemeClr>
          </a:solidFill>
        </p:spPr>
        <p:txBody>
          <a:bodyPr wrap="square">
            <a:spAutoFit/>
          </a:bodyPr>
          <a:lstStyle/>
          <a:p>
            <a:pPr lvl="0" algn="ctr"/>
            <a:r>
              <a:rPr lang="es-ES" sz="3200" b="1" dirty="0" smtClean="0">
                <a:solidFill>
                  <a:srgbClr val="002060"/>
                </a:solidFill>
              </a:rPr>
              <a:t>La pregunta inicial:</a:t>
            </a:r>
          </a:p>
          <a:p>
            <a:pPr lvl="0" algn="ctr"/>
            <a:endParaRPr lang="es-ES" sz="3200" b="1" dirty="0">
              <a:solidFill>
                <a:srgbClr val="002060"/>
              </a:solidFill>
            </a:endParaRPr>
          </a:p>
          <a:p>
            <a:pPr lvl="0" algn="ctr"/>
            <a:r>
              <a:rPr lang="es-ES" sz="3200" b="1" dirty="0" smtClean="0">
                <a:solidFill>
                  <a:srgbClr val="002060"/>
                </a:solidFill>
              </a:rPr>
              <a:t>¿Qué se enseñanza en la modalidad domiciliaria y hospitalaria?</a:t>
            </a:r>
            <a:endParaRPr lang="es-ES" sz="3200" b="1" dirty="0">
              <a:solidFill>
                <a:srgbClr val="002060"/>
              </a:solidFill>
            </a:endParaRPr>
          </a:p>
        </p:txBody>
      </p:sp>
      <p:sp>
        <p:nvSpPr>
          <p:cNvPr id="6" name="CuadroTexto 5"/>
          <p:cNvSpPr txBox="1"/>
          <p:nvPr/>
        </p:nvSpPr>
        <p:spPr>
          <a:xfrm>
            <a:off x="1197416" y="1162515"/>
            <a:ext cx="6549297" cy="307777"/>
          </a:xfrm>
          <a:prstGeom prst="rect">
            <a:avLst/>
          </a:prstGeom>
          <a:solidFill>
            <a:schemeClr val="accent6">
              <a:lumMod val="40000"/>
              <a:lumOff val="60000"/>
            </a:schemeClr>
          </a:solidFill>
        </p:spPr>
        <p:txBody>
          <a:bodyPr wrap="square" rtlCol="0">
            <a:spAutoFit/>
          </a:bodyPr>
          <a:lstStyle/>
          <a:p>
            <a:pPr algn="ctr"/>
            <a:r>
              <a:rPr lang="es-AR" b="1" dirty="0" smtClean="0"/>
              <a:t>EL CURRÍCULUM EN LA MODALIDAD DOMICILIARIA Y HOSPITALARIA</a:t>
            </a:r>
            <a:endParaRPr lang="es-AR" b="1" dirty="0"/>
          </a:p>
        </p:txBody>
      </p:sp>
      <p:pic>
        <p:nvPicPr>
          <p:cNvPr id="6146" name="Picture 2" descr="Lectura libros - Iconos Interfaz de usuario y Gesto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4505" y="1730537"/>
            <a:ext cx="1041841" cy="10418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08735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descr="Imagen que contiene Forma">
            <a:extLst>
              <a:ext uri="{FF2B5EF4-FFF2-40B4-BE49-F238E27FC236}">
                <a16:creationId xmlns="" xmlns:a16="http://schemas.microsoft.com/office/drawing/2014/main" id="{55DC8E12-739E-E317-2543-F415571B63DA}"/>
              </a:ext>
            </a:extLst>
          </p:cNvPr>
          <p:cNvPicPr>
            <a:picLocks noChangeAspect="1"/>
          </p:cNvPicPr>
          <p:nvPr/>
        </p:nvPicPr>
        <p:blipFill rotWithShape="1">
          <a:blip r:embed="rId2"/>
          <a:srcRect l="7082" t="3476" r="7082"/>
          <a:stretch/>
        </p:blipFill>
        <p:spPr>
          <a:xfrm rot="10800000">
            <a:off x="-1" y="0"/>
            <a:ext cx="9144001" cy="5143500"/>
          </a:xfrm>
          <a:prstGeom prst="rect">
            <a:avLst/>
          </a:prstGeom>
        </p:spPr>
      </p:pic>
      <p:pic>
        <p:nvPicPr>
          <p:cNvPr id="5" name="Imagen 4" descr="Imagen que contiene dibujo&#10;&#10;Descripción generada automáticamente">
            <a:extLst>
              <a:ext uri="{FF2B5EF4-FFF2-40B4-BE49-F238E27FC236}">
                <a16:creationId xmlns="" xmlns:a16="http://schemas.microsoft.com/office/drawing/2014/main" id="{6A6EA1A2-57CA-F553-4C03-C4B272DD907A}"/>
              </a:ext>
            </a:extLst>
          </p:cNvPr>
          <p:cNvPicPr>
            <a:picLocks noChangeAspect="1"/>
          </p:cNvPicPr>
          <p:nvPr/>
        </p:nvPicPr>
        <p:blipFill>
          <a:blip r:embed="rId3"/>
          <a:stretch>
            <a:fillRect/>
          </a:stretch>
        </p:blipFill>
        <p:spPr>
          <a:xfrm>
            <a:off x="6211614" y="124703"/>
            <a:ext cx="2764220" cy="500881"/>
          </a:xfrm>
          <a:prstGeom prst="rect">
            <a:avLst/>
          </a:prstGeom>
        </p:spPr>
      </p:pic>
      <p:sp>
        <p:nvSpPr>
          <p:cNvPr id="3" name="Rectángulo 2"/>
          <p:cNvSpPr/>
          <p:nvPr/>
        </p:nvSpPr>
        <p:spPr>
          <a:xfrm>
            <a:off x="285106" y="992759"/>
            <a:ext cx="8386283" cy="4031873"/>
          </a:xfrm>
          <a:prstGeom prst="rect">
            <a:avLst/>
          </a:prstGeom>
        </p:spPr>
        <p:txBody>
          <a:bodyPr wrap="square">
            <a:spAutoFit/>
          </a:bodyPr>
          <a:lstStyle/>
          <a:p>
            <a:pPr algn="just"/>
            <a:r>
              <a:rPr lang="es-AR" dirty="0" smtClean="0"/>
              <a:t>María  </a:t>
            </a:r>
            <a:r>
              <a:rPr lang="es-AR" dirty="0"/>
              <a:t>es maestra de primaria. Hace unos días tomó un cargo en la escuela domiciliaria y hospitalaria de su ciudad. La directora de la institución le asignó el trabajo con </a:t>
            </a:r>
            <a:r>
              <a:rPr lang="es-AR" dirty="0" smtClean="0"/>
              <a:t>Fidel, un  </a:t>
            </a:r>
            <a:r>
              <a:rPr lang="es-AR" dirty="0"/>
              <a:t>estudiante de 5to grado que está con internación domiciliaria. Es un grado en el que </a:t>
            </a:r>
            <a:r>
              <a:rPr lang="es-AR" dirty="0" smtClean="0"/>
              <a:t>María </a:t>
            </a:r>
            <a:r>
              <a:rPr lang="es-AR" dirty="0"/>
              <a:t>se siente a gusto porque ha tenido experiencias previas, así que eso le da algo de tranquilidad frente a los nervios que le genera lo novedoso de la experiencia en la Modalidad. </a:t>
            </a:r>
            <a:r>
              <a:rPr lang="es-AR" dirty="0" smtClean="0"/>
              <a:t>María </a:t>
            </a:r>
            <a:r>
              <a:rPr lang="es-AR" dirty="0"/>
              <a:t>y la directora asisten juntas a una primera reunión con la maestra de la escuela de origen. Ella les cuenta sobre el recorrido de </a:t>
            </a:r>
            <a:r>
              <a:rPr lang="es-AR" dirty="0" smtClean="0"/>
              <a:t>Fidel hasta </a:t>
            </a:r>
            <a:r>
              <a:rPr lang="es-AR" dirty="0"/>
              <a:t>la fecha y les comparte la planificación prevista para las próximas semanas. También expresa su disposición para colaborar en lo que haga falta. Esa misma tarde, </a:t>
            </a:r>
            <a:r>
              <a:rPr lang="es-AR" dirty="0" smtClean="0"/>
              <a:t>María </a:t>
            </a:r>
            <a:r>
              <a:rPr lang="es-AR" dirty="0"/>
              <a:t>se pone en contacto con la familia de </a:t>
            </a:r>
            <a:r>
              <a:rPr lang="es-AR" dirty="0" smtClean="0"/>
              <a:t>Fidel y </a:t>
            </a:r>
            <a:r>
              <a:rPr lang="es-AR" dirty="0"/>
              <a:t>acuerdan días y horarios para encontrarse. Le presentan a Francisca. Le impacta verla rodeada de instrumental médico. Se pregunta si tendrá la fortaleza para trabajar en este contexto. Ya en su casa, </a:t>
            </a:r>
            <a:r>
              <a:rPr lang="es-AR" dirty="0" smtClean="0"/>
              <a:t>María se </a:t>
            </a:r>
            <a:r>
              <a:rPr lang="es-AR" dirty="0"/>
              <a:t>dispone a pensar en la propuesta de trabajo para </a:t>
            </a:r>
            <a:r>
              <a:rPr lang="es-AR" dirty="0" smtClean="0"/>
              <a:t>Fidel. </a:t>
            </a:r>
            <a:r>
              <a:rPr lang="es-AR" dirty="0"/>
              <a:t>La vicedirectora ya le ha compartido la información que la médica pediatra les brindó respecto de la situación de enfermedad que atraviesa, qué cuidados en particular deben tener, qué cosas puede hacer </a:t>
            </a:r>
            <a:r>
              <a:rPr lang="es-AR" dirty="0" smtClean="0"/>
              <a:t>Fidel y </a:t>
            </a:r>
            <a:r>
              <a:rPr lang="es-AR" dirty="0"/>
              <a:t>cuáles, por el momento, no. Luego, lee con atención la planificación que le compartió la maestra de la escuela de origen. Se preocupa. Piensa que no hay forma de hacer todo lo previsto en los tiempos con los que dispone. También duda si es correcto exigir a </a:t>
            </a:r>
            <a:r>
              <a:rPr lang="es-AR" dirty="0" smtClean="0"/>
              <a:t>Fidel con </a:t>
            </a:r>
            <a:r>
              <a:rPr lang="es-AR" dirty="0"/>
              <a:t>tantos contenidos, en la condición en la que se encuentra. No sabe cómo seguir. Se pregunta </a:t>
            </a:r>
            <a:r>
              <a:rPr lang="es-AR" sz="1600" b="1" dirty="0">
                <a:solidFill>
                  <a:srgbClr val="00B050"/>
                </a:solidFill>
              </a:rPr>
              <a:t>“¿Qué se espera que aprenda </a:t>
            </a:r>
            <a:r>
              <a:rPr lang="es-AR" sz="1600" b="1" dirty="0" smtClean="0">
                <a:solidFill>
                  <a:srgbClr val="00B050"/>
                </a:solidFill>
              </a:rPr>
              <a:t>Fidel en </a:t>
            </a:r>
            <a:r>
              <a:rPr lang="es-AR" sz="1600" b="1" dirty="0">
                <a:solidFill>
                  <a:srgbClr val="00B050"/>
                </a:solidFill>
              </a:rPr>
              <a:t>este tiempo?” </a:t>
            </a:r>
            <a:endParaRPr lang="es-AR" b="1" dirty="0">
              <a:solidFill>
                <a:srgbClr val="00B050"/>
              </a:solidFill>
            </a:endParaRPr>
          </a:p>
        </p:txBody>
      </p:sp>
      <p:sp>
        <p:nvSpPr>
          <p:cNvPr id="4" name="CuadroTexto 3"/>
          <p:cNvSpPr txBox="1"/>
          <p:nvPr/>
        </p:nvSpPr>
        <p:spPr>
          <a:xfrm>
            <a:off x="359596" y="375143"/>
            <a:ext cx="5342561" cy="584775"/>
          </a:xfrm>
          <a:prstGeom prst="rect">
            <a:avLst/>
          </a:prstGeom>
          <a:noFill/>
        </p:spPr>
        <p:txBody>
          <a:bodyPr wrap="square" rtlCol="0">
            <a:spAutoFit/>
          </a:bodyPr>
          <a:lstStyle/>
          <a:p>
            <a:pPr algn="ctr"/>
            <a:r>
              <a:rPr lang="es-AR" sz="3200" b="1" dirty="0" smtClean="0"/>
              <a:t>CASO 1 </a:t>
            </a:r>
            <a:endParaRPr lang="es-AR" sz="3200" b="1" dirty="0"/>
          </a:p>
        </p:txBody>
      </p:sp>
    </p:spTree>
    <p:extLst>
      <p:ext uri="{BB962C8B-B14F-4D97-AF65-F5344CB8AC3E}">
        <p14:creationId xmlns:p14="http://schemas.microsoft.com/office/powerpoint/2010/main" val="10856276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descr="Imagen que contiene Forma">
            <a:extLst>
              <a:ext uri="{FF2B5EF4-FFF2-40B4-BE49-F238E27FC236}">
                <a16:creationId xmlns="" xmlns:a16="http://schemas.microsoft.com/office/drawing/2014/main" id="{55DC8E12-739E-E317-2543-F415571B63DA}"/>
              </a:ext>
            </a:extLst>
          </p:cNvPr>
          <p:cNvPicPr>
            <a:picLocks noChangeAspect="1"/>
          </p:cNvPicPr>
          <p:nvPr/>
        </p:nvPicPr>
        <p:blipFill rotWithShape="1">
          <a:blip r:embed="rId2"/>
          <a:srcRect l="7082" t="3476" r="7082"/>
          <a:stretch/>
        </p:blipFill>
        <p:spPr>
          <a:xfrm rot="10800000">
            <a:off x="-1" y="0"/>
            <a:ext cx="9144001" cy="5143500"/>
          </a:xfrm>
          <a:prstGeom prst="rect">
            <a:avLst/>
          </a:prstGeom>
        </p:spPr>
      </p:pic>
      <p:pic>
        <p:nvPicPr>
          <p:cNvPr id="5" name="Imagen 4" descr="Imagen que contiene dibujo&#10;&#10;Descripción generada automáticamente">
            <a:extLst>
              <a:ext uri="{FF2B5EF4-FFF2-40B4-BE49-F238E27FC236}">
                <a16:creationId xmlns="" xmlns:a16="http://schemas.microsoft.com/office/drawing/2014/main" id="{6A6EA1A2-57CA-F553-4C03-C4B272DD907A}"/>
              </a:ext>
            </a:extLst>
          </p:cNvPr>
          <p:cNvPicPr>
            <a:picLocks noChangeAspect="1"/>
          </p:cNvPicPr>
          <p:nvPr/>
        </p:nvPicPr>
        <p:blipFill>
          <a:blip r:embed="rId3"/>
          <a:stretch>
            <a:fillRect/>
          </a:stretch>
        </p:blipFill>
        <p:spPr>
          <a:xfrm>
            <a:off x="6211614" y="124703"/>
            <a:ext cx="2764220" cy="500881"/>
          </a:xfrm>
          <a:prstGeom prst="rect">
            <a:avLst/>
          </a:prstGeom>
        </p:spPr>
      </p:pic>
      <p:graphicFrame>
        <p:nvGraphicFramePr>
          <p:cNvPr id="9" name="Diagrama 8"/>
          <p:cNvGraphicFramePr/>
          <p:nvPr>
            <p:extLst>
              <p:ext uri="{D42A27DB-BD31-4B8C-83A1-F6EECF244321}">
                <p14:modId xmlns:p14="http://schemas.microsoft.com/office/powerpoint/2010/main" val="2170729482"/>
              </p:ext>
            </p:extLst>
          </p:nvPr>
        </p:nvGraphicFramePr>
        <p:xfrm>
          <a:off x="601037" y="1108379"/>
          <a:ext cx="5296329" cy="134714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CuadroTexto 5"/>
          <p:cNvSpPr txBox="1"/>
          <p:nvPr/>
        </p:nvSpPr>
        <p:spPr>
          <a:xfrm>
            <a:off x="164386" y="2826274"/>
            <a:ext cx="8811448" cy="461665"/>
          </a:xfrm>
          <a:prstGeom prst="rect">
            <a:avLst/>
          </a:prstGeom>
          <a:solidFill>
            <a:srgbClr val="FBDFD7"/>
          </a:solidFill>
        </p:spPr>
        <p:txBody>
          <a:bodyPr wrap="square" rtlCol="0">
            <a:spAutoFit/>
          </a:bodyPr>
          <a:lstStyle/>
          <a:p>
            <a:pPr algn="just"/>
            <a:r>
              <a:rPr lang="es-AR" sz="1200" b="1" dirty="0" smtClean="0"/>
              <a:t>¿Por qué creen que surgen esas dudas? ¿Por qué dudamos sobre qué enseñar a una estudiante de 5to grado en situación de enfermedad mientras que, en cambio, no tenemos tales dudas con estudiantes de 5to en genera</a:t>
            </a:r>
            <a:r>
              <a:rPr lang="es-AR" sz="1200" dirty="0" smtClean="0"/>
              <a:t>l</a:t>
            </a:r>
            <a:r>
              <a:rPr lang="es-AR" sz="1200" b="1" dirty="0"/>
              <a:t>? </a:t>
            </a:r>
          </a:p>
        </p:txBody>
      </p:sp>
      <p:sp>
        <p:nvSpPr>
          <p:cNvPr id="8" name="Rectángulo 7"/>
          <p:cNvSpPr/>
          <p:nvPr/>
        </p:nvSpPr>
        <p:spPr>
          <a:xfrm>
            <a:off x="164386" y="3722025"/>
            <a:ext cx="8811448" cy="892552"/>
          </a:xfrm>
          <a:prstGeom prst="rect">
            <a:avLst/>
          </a:prstGeom>
          <a:solidFill>
            <a:schemeClr val="accent3">
              <a:lumMod val="40000"/>
              <a:lumOff val="60000"/>
            </a:schemeClr>
          </a:solidFill>
        </p:spPr>
        <p:txBody>
          <a:bodyPr wrap="square">
            <a:spAutoFit/>
          </a:bodyPr>
          <a:lstStyle/>
          <a:p>
            <a:pPr algn="just"/>
            <a:r>
              <a:rPr lang="es-AR" sz="1200" dirty="0"/>
              <a:t>Todos las y los docentes saben de la siempre </a:t>
            </a:r>
            <a:r>
              <a:rPr lang="es-AR" b="1" dirty="0"/>
              <a:t>presente tensión entre tiempo y contenidos </a:t>
            </a:r>
            <a:r>
              <a:rPr lang="es-AR" sz="1200" dirty="0"/>
              <a:t>— ¿o acaso no es habitual escuchar que nunca alcanza el tiempo para enseñar todo?—. Pensamos, entonces, que la cuestión del tiempo es algo que se puede estar jugando bajo la pregunta acerca de si se puede enseñar lo mismo. La pregunta reformulada, teniendo esto en cuenta, sería: </a:t>
            </a:r>
            <a:r>
              <a:rPr lang="es-AR" b="1" dirty="0"/>
              <a:t>¿Se puede enseñar lo mismo en menos </a:t>
            </a:r>
            <a:r>
              <a:rPr lang="es-AR" b="1" dirty="0" smtClean="0"/>
              <a:t>tiempo?</a:t>
            </a:r>
            <a:endParaRPr lang="es-AR" b="1" dirty="0"/>
          </a:p>
        </p:txBody>
      </p:sp>
      <p:pic>
        <p:nvPicPr>
          <p:cNvPr id="10" name="Imagen 9" descr="Atención - Iconos gratis de"/>
          <p:cNvPicPr/>
          <p:nvPr/>
        </p:nvPicPr>
        <p:blipFill>
          <a:blip r:embed="rId9">
            <a:extLst>
              <a:ext uri="{28A0092B-C50C-407E-A947-70E740481C1C}">
                <a14:useLocalDpi xmlns:a14="http://schemas.microsoft.com/office/drawing/2010/main" val="0"/>
              </a:ext>
            </a:extLst>
          </a:blip>
          <a:srcRect/>
          <a:stretch>
            <a:fillRect/>
          </a:stretch>
        </p:blipFill>
        <p:spPr bwMode="auto">
          <a:xfrm>
            <a:off x="6603875" y="1064284"/>
            <a:ext cx="1317500" cy="1327904"/>
          </a:xfrm>
          <a:prstGeom prst="rect">
            <a:avLst/>
          </a:prstGeom>
          <a:noFill/>
          <a:ln>
            <a:noFill/>
          </a:ln>
        </p:spPr>
      </p:pic>
    </p:spTree>
    <p:extLst>
      <p:ext uri="{BB962C8B-B14F-4D97-AF65-F5344CB8AC3E}">
        <p14:creationId xmlns:p14="http://schemas.microsoft.com/office/powerpoint/2010/main" val="34733000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descr="Imagen que contiene Forma">
            <a:extLst>
              <a:ext uri="{FF2B5EF4-FFF2-40B4-BE49-F238E27FC236}">
                <a16:creationId xmlns="" xmlns:a16="http://schemas.microsoft.com/office/drawing/2014/main" id="{55DC8E12-739E-E317-2543-F415571B63DA}"/>
              </a:ext>
            </a:extLst>
          </p:cNvPr>
          <p:cNvPicPr>
            <a:picLocks noChangeAspect="1"/>
          </p:cNvPicPr>
          <p:nvPr/>
        </p:nvPicPr>
        <p:blipFill rotWithShape="1">
          <a:blip r:embed="rId2"/>
          <a:srcRect l="7082" t="3476" r="7082"/>
          <a:stretch/>
        </p:blipFill>
        <p:spPr>
          <a:xfrm rot="10800000">
            <a:off x="-1" y="0"/>
            <a:ext cx="9144001" cy="5143500"/>
          </a:xfrm>
          <a:prstGeom prst="rect">
            <a:avLst/>
          </a:prstGeom>
        </p:spPr>
      </p:pic>
      <p:pic>
        <p:nvPicPr>
          <p:cNvPr id="5" name="Imagen 4" descr="Imagen que contiene dibujo&#10;&#10;Descripción generada automáticamente">
            <a:extLst>
              <a:ext uri="{FF2B5EF4-FFF2-40B4-BE49-F238E27FC236}">
                <a16:creationId xmlns="" xmlns:a16="http://schemas.microsoft.com/office/drawing/2014/main" id="{6A6EA1A2-57CA-F553-4C03-C4B272DD907A}"/>
              </a:ext>
            </a:extLst>
          </p:cNvPr>
          <p:cNvPicPr>
            <a:picLocks noChangeAspect="1"/>
          </p:cNvPicPr>
          <p:nvPr/>
        </p:nvPicPr>
        <p:blipFill>
          <a:blip r:embed="rId3"/>
          <a:stretch>
            <a:fillRect/>
          </a:stretch>
        </p:blipFill>
        <p:spPr>
          <a:xfrm>
            <a:off x="6211614" y="124703"/>
            <a:ext cx="2764220" cy="500881"/>
          </a:xfrm>
          <a:prstGeom prst="rect">
            <a:avLst/>
          </a:prstGeom>
        </p:spPr>
      </p:pic>
      <p:sp>
        <p:nvSpPr>
          <p:cNvPr id="3" name="Rectángulo 2"/>
          <p:cNvSpPr/>
          <p:nvPr/>
        </p:nvSpPr>
        <p:spPr>
          <a:xfrm>
            <a:off x="480995" y="1329655"/>
            <a:ext cx="8365055" cy="923330"/>
          </a:xfrm>
          <a:prstGeom prst="rect">
            <a:avLst/>
          </a:prstGeom>
          <a:solidFill>
            <a:schemeClr val="accent1">
              <a:lumMod val="40000"/>
              <a:lumOff val="60000"/>
            </a:schemeClr>
          </a:solidFill>
        </p:spPr>
        <p:txBody>
          <a:bodyPr wrap="square">
            <a:spAutoFit/>
          </a:bodyPr>
          <a:lstStyle/>
          <a:p>
            <a:pPr algn="ctr"/>
            <a:r>
              <a:rPr lang="es-AR" sz="1600" dirty="0" smtClean="0"/>
              <a:t>El </a:t>
            </a:r>
            <a:r>
              <a:rPr lang="es-AR" sz="1800" b="1" dirty="0" smtClean="0"/>
              <a:t>formato escolar tradicional </a:t>
            </a:r>
            <a:r>
              <a:rPr lang="es-AR" sz="1600" dirty="0" smtClean="0"/>
              <a:t>al que estamos habituados se ve </a:t>
            </a:r>
            <a:r>
              <a:rPr lang="es-AR" sz="1800" b="1" dirty="0" smtClean="0"/>
              <a:t>desafiado en la Modalidad</a:t>
            </a:r>
            <a:r>
              <a:rPr lang="es-AR" sz="1600" dirty="0" smtClean="0"/>
              <a:t>: son otros los espacios donde enseñar y aprender, otros los actores que intervienen, </a:t>
            </a:r>
            <a:r>
              <a:rPr lang="es-AR" sz="1800" b="1" dirty="0" smtClean="0"/>
              <a:t>otros los modos de estar presente en la escuela</a:t>
            </a:r>
            <a:r>
              <a:rPr lang="es-AR" sz="1600" dirty="0" smtClean="0"/>
              <a:t>, otros los tiempos. </a:t>
            </a:r>
            <a:endParaRPr lang="es-AR" sz="1600" dirty="0"/>
          </a:p>
        </p:txBody>
      </p:sp>
      <p:pic>
        <p:nvPicPr>
          <p:cNvPr id="8" name="Imagen 7" descr="Icono De Desafío, Desafío Ilustraciones svg, vectoriales, clip art  vectorizado libre de derechos. Image 160129721"/>
          <p:cNvPicPr/>
          <p:nvPr/>
        </p:nvPicPr>
        <p:blipFill>
          <a:blip r:embed="rId4">
            <a:extLst>
              <a:ext uri="{28A0092B-C50C-407E-A947-70E740481C1C}">
                <a14:useLocalDpi xmlns:a14="http://schemas.microsoft.com/office/drawing/2010/main" val="0"/>
              </a:ext>
            </a:extLst>
          </a:blip>
          <a:srcRect/>
          <a:stretch>
            <a:fillRect/>
          </a:stretch>
        </p:blipFill>
        <p:spPr bwMode="auto">
          <a:xfrm>
            <a:off x="3130370" y="2330866"/>
            <a:ext cx="2253288" cy="2318881"/>
          </a:xfrm>
          <a:prstGeom prst="rect">
            <a:avLst/>
          </a:prstGeom>
          <a:noFill/>
          <a:ln>
            <a:noFill/>
          </a:ln>
        </p:spPr>
      </p:pic>
    </p:spTree>
    <p:extLst>
      <p:ext uri="{BB962C8B-B14F-4D97-AF65-F5344CB8AC3E}">
        <p14:creationId xmlns:p14="http://schemas.microsoft.com/office/powerpoint/2010/main" val="37114328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descr="Imagen que contiene Forma">
            <a:extLst>
              <a:ext uri="{FF2B5EF4-FFF2-40B4-BE49-F238E27FC236}">
                <a16:creationId xmlns="" xmlns:a16="http://schemas.microsoft.com/office/drawing/2014/main" id="{55DC8E12-739E-E317-2543-F415571B63DA}"/>
              </a:ext>
            </a:extLst>
          </p:cNvPr>
          <p:cNvPicPr>
            <a:picLocks noChangeAspect="1"/>
          </p:cNvPicPr>
          <p:nvPr/>
        </p:nvPicPr>
        <p:blipFill rotWithShape="1">
          <a:blip r:embed="rId2"/>
          <a:srcRect l="7082" t="3476" r="7082"/>
          <a:stretch/>
        </p:blipFill>
        <p:spPr>
          <a:xfrm rot="10800000">
            <a:off x="-1" y="0"/>
            <a:ext cx="9144001" cy="5143500"/>
          </a:xfrm>
          <a:prstGeom prst="rect">
            <a:avLst/>
          </a:prstGeom>
        </p:spPr>
      </p:pic>
      <p:pic>
        <p:nvPicPr>
          <p:cNvPr id="5" name="Imagen 4" descr="Imagen que contiene dibujo&#10;&#10;Descripción generada automáticamente">
            <a:extLst>
              <a:ext uri="{FF2B5EF4-FFF2-40B4-BE49-F238E27FC236}">
                <a16:creationId xmlns="" xmlns:a16="http://schemas.microsoft.com/office/drawing/2014/main" id="{6A6EA1A2-57CA-F553-4C03-C4B272DD907A}"/>
              </a:ext>
            </a:extLst>
          </p:cNvPr>
          <p:cNvPicPr>
            <a:picLocks noChangeAspect="1"/>
          </p:cNvPicPr>
          <p:nvPr/>
        </p:nvPicPr>
        <p:blipFill>
          <a:blip r:embed="rId3"/>
          <a:stretch>
            <a:fillRect/>
          </a:stretch>
        </p:blipFill>
        <p:spPr>
          <a:xfrm>
            <a:off x="6211614" y="124703"/>
            <a:ext cx="2764220" cy="500881"/>
          </a:xfrm>
          <a:prstGeom prst="rect">
            <a:avLst/>
          </a:prstGeom>
        </p:spPr>
      </p:pic>
      <p:sp>
        <p:nvSpPr>
          <p:cNvPr id="6" name="Rectángulo 5"/>
          <p:cNvSpPr/>
          <p:nvPr/>
        </p:nvSpPr>
        <p:spPr>
          <a:xfrm>
            <a:off x="1321405" y="933241"/>
            <a:ext cx="6868275" cy="1785104"/>
          </a:xfrm>
          <a:prstGeom prst="rect">
            <a:avLst/>
          </a:prstGeom>
        </p:spPr>
        <p:txBody>
          <a:bodyPr wrap="square">
            <a:spAutoFit/>
          </a:bodyPr>
          <a:lstStyle/>
          <a:p>
            <a:pPr algn="just"/>
            <a:r>
              <a:rPr lang="es-AR" sz="1100" dirty="0" smtClean="0">
                <a:solidFill>
                  <a:schemeClr val="bg1"/>
                </a:solidFill>
              </a:rPr>
              <a:t>El docente </a:t>
            </a:r>
            <a:r>
              <a:rPr lang="es-AR" sz="1100" dirty="0">
                <a:solidFill>
                  <a:schemeClr val="bg1"/>
                </a:solidFill>
              </a:rPr>
              <a:t>DyH </a:t>
            </a:r>
            <a:r>
              <a:rPr lang="es-AR" sz="1200" b="1" dirty="0">
                <a:solidFill>
                  <a:schemeClr val="bg1"/>
                </a:solidFill>
              </a:rPr>
              <a:t>diseña el plan de trabajo </a:t>
            </a:r>
            <a:r>
              <a:rPr lang="es-AR" sz="1100" dirty="0">
                <a:solidFill>
                  <a:schemeClr val="bg1"/>
                </a:solidFill>
              </a:rPr>
              <a:t>y selecciona los contenidos a abordar es importante que </a:t>
            </a:r>
            <a:r>
              <a:rPr lang="es-AR" sz="1200" b="1" dirty="0">
                <a:solidFill>
                  <a:schemeClr val="bg1"/>
                </a:solidFill>
              </a:rPr>
              <a:t>identifique y organice los contenidos </a:t>
            </a:r>
            <a:r>
              <a:rPr lang="es-AR" sz="1200" b="1" dirty="0" smtClean="0">
                <a:solidFill>
                  <a:schemeClr val="bg1"/>
                </a:solidFill>
              </a:rPr>
              <a:t>prioritarios (en los casos que ameriten) </a:t>
            </a:r>
            <a:r>
              <a:rPr lang="es-AR" sz="1100" dirty="0">
                <a:solidFill>
                  <a:schemeClr val="bg1"/>
                </a:solidFill>
              </a:rPr>
              <a:t>de la sala/grado/año del que se trate a partir de los Documentos Curriculares de la jurisdicción. Asimismo, menciona que los Núcleos de Aprendizajes Prioritarios (NAP) pueden ser orientadores en esa </a:t>
            </a:r>
            <a:r>
              <a:rPr lang="es-AR" sz="1100" dirty="0" smtClean="0">
                <a:solidFill>
                  <a:schemeClr val="bg1"/>
                </a:solidFill>
              </a:rPr>
              <a:t>selección.</a:t>
            </a:r>
          </a:p>
          <a:p>
            <a:pPr algn="just"/>
            <a:endParaRPr lang="es-AR" sz="2400" dirty="0">
              <a:solidFill>
                <a:schemeClr val="bg1"/>
              </a:solidFill>
            </a:endParaRPr>
          </a:p>
          <a:p>
            <a:pPr algn="ctr"/>
            <a:r>
              <a:rPr lang="es-AR" sz="2800" b="1" i="1" dirty="0" smtClean="0">
                <a:solidFill>
                  <a:srgbClr val="FF0000"/>
                </a:solidFill>
              </a:rPr>
              <a:t>El curriculum es el mismo</a:t>
            </a:r>
            <a:r>
              <a:rPr lang="es-AR" sz="3600" b="1" i="1" dirty="0" smtClean="0">
                <a:solidFill>
                  <a:srgbClr val="FF0000"/>
                </a:solidFill>
              </a:rPr>
              <a:t>. </a:t>
            </a:r>
            <a:endParaRPr lang="es-AR" sz="3600" b="1" i="1" dirty="0">
              <a:solidFill>
                <a:srgbClr val="FF0000"/>
              </a:solidFill>
            </a:endParaRPr>
          </a:p>
        </p:txBody>
      </p:sp>
      <p:sp>
        <p:nvSpPr>
          <p:cNvPr id="8" name="CuadroTexto 7"/>
          <p:cNvSpPr txBox="1"/>
          <p:nvPr/>
        </p:nvSpPr>
        <p:spPr>
          <a:xfrm>
            <a:off x="2347964" y="3937505"/>
            <a:ext cx="4761649" cy="523220"/>
          </a:xfrm>
          <a:prstGeom prst="rect">
            <a:avLst/>
          </a:prstGeom>
          <a:noFill/>
        </p:spPr>
        <p:txBody>
          <a:bodyPr wrap="square" rtlCol="0">
            <a:spAutoFit/>
          </a:bodyPr>
          <a:lstStyle/>
          <a:p>
            <a:pPr algn="just"/>
            <a:r>
              <a:rPr lang="es-AR" b="1" i="1" dirty="0" smtClean="0">
                <a:solidFill>
                  <a:schemeClr val="accent3">
                    <a:lumMod val="75000"/>
                  </a:schemeClr>
                </a:solidFill>
              </a:rPr>
              <a:t>MISMOS CONTENIDOS, APRENDIZAJES COMUNES, CURRÍCULUM COMÚN.</a:t>
            </a:r>
            <a:endParaRPr lang="es-AR" b="1" i="1" dirty="0">
              <a:solidFill>
                <a:schemeClr val="accent3">
                  <a:lumMod val="75000"/>
                </a:schemeClr>
              </a:solidFill>
            </a:endParaRPr>
          </a:p>
        </p:txBody>
      </p:sp>
      <p:sp>
        <p:nvSpPr>
          <p:cNvPr id="9" name="Rectángulo 8"/>
          <p:cNvSpPr/>
          <p:nvPr/>
        </p:nvSpPr>
        <p:spPr>
          <a:xfrm>
            <a:off x="568930" y="3143259"/>
            <a:ext cx="4572000" cy="369332"/>
          </a:xfrm>
          <a:prstGeom prst="rect">
            <a:avLst/>
          </a:prstGeom>
        </p:spPr>
        <p:txBody>
          <a:bodyPr>
            <a:spAutoFit/>
          </a:bodyPr>
          <a:lstStyle/>
          <a:p>
            <a:r>
              <a:rPr lang="es-AR" dirty="0"/>
              <a:t>L</a:t>
            </a:r>
            <a:r>
              <a:rPr lang="es-AR" dirty="0" smtClean="0"/>
              <a:t>a </a:t>
            </a:r>
            <a:r>
              <a:rPr lang="es-AR" dirty="0"/>
              <a:t>MEDyH</a:t>
            </a:r>
            <a:r>
              <a:rPr lang="es-AR" sz="1800" b="1" dirty="0">
                <a:solidFill>
                  <a:srgbClr val="FF0000"/>
                </a:solidFill>
              </a:rPr>
              <a:t> no </a:t>
            </a:r>
            <a:r>
              <a:rPr lang="es-AR" dirty="0"/>
              <a:t>tiene un currículum diferenciado</a:t>
            </a:r>
          </a:p>
        </p:txBody>
      </p:sp>
      <p:pic>
        <p:nvPicPr>
          <p:cNvPr id="10" name="Imagen 9" descr="Iconos gratuitos de Libro De Lectura diseñados por mangsaabguru"/>
          <p:cNvPicPr/>
          <p:nvPr/>
        </p:nvPicPr>
        <p:blipFill>
          <a:blip r:embed="rId4">
            <a:extLst>
              <a:ext uri="{28A0092B-C50C-407E-A947-70E740481C1C}">
                <a14:useLocalDpi xmlns:a14="http://schemas.microsoft.com/office/drawing/2010/main" val="0"/>
              </a:ext>
            </a:extLst>
          </a:blip>
          <a:srcRect/>
          <a:stretch>
            <a:fillRect/>
          </a:stretch>
        </p:blipFill>
        <p:spPr bwMode="auto">
          <a:xfrm>
            <a:off x="7258423" y="2120089"/>
            <a:ext cx="1495425" cy="1495425"/>
          </a:xfrm>
          <a:prstGeom prst="rect">
            <a:avLst/>
          </a:prstGeom>
          <a:noFill/>
          <a:ln>
            <a:noFill/>
          </a:ln>
        </p:spPr>
      </p:pic>
      <p:pic>
        <p:nvPicPr>
          <p:cNvPr id="12" name="Imagen 11" descr="Atención - Iconos gratis de formas y simbolos"/>
          <p:cNvPicPr/>
          <p:nvPr/>
        </p:nvPicPr>
        <p:blipFill>
          <a:blip r:embed="rId5">
            <a:extLst>
              <a:ext uri="{28A0092B-C50C-407E-A947-70E740481C1C}">
                <a14:useLocalDpi xmlns:a14="http://schemas.microsoft.com/office/drawing/2010/main" val="0"/>
              </a:ext>
            </a:extLst>
          </a:blip>
          <a:srcRect/>
          <a:stretch>
            <a:fillRect/>
          </a:stretch>
        </p:blipFill>
        <p:spPr bwMode="auto">
          <a:xfrm>
            <a:off x="1611437" y="1838543"/>
            <a:ext cx="742950" cy="742950"/>
          </a:xfrm>
          <a:prstGeom prst="rect">
            <a:avLst/>
          </a:prstGeom>
          <a:noFill/>
          <a:ln>
            <a:noFill/>
          </a:ln>
        </p:spPr>
      </p:pic>
      <p:pic>
        <p:nvPicPr>
          <p:cNvPr id="13" name="Imagen 12" descr="Cara feliz png imágenes | PNGWing"/>
          <p:cNvPicPr/>
          <p:nvPr/>
        </p:nvPicPr>
        <p:blipFill>
          <a:blip r:embed="rId6">
            <a:extLst>
              <a:ext uri="{28A0092B-C50C-407E-A947-70E740481C1C}">
                <a14:useLocalDpi xmlns:a14="http://schemas.microsoft.com/office/drawing/2010/main" val="0"/>
              </a:ext>
            </a:extLst>
          </a:blip>
          <a:srcRect/>
          <a:stretch>
            <a:fillRect/>
          </a:stretch>
        </p:blipFill>
        <p:spPr bwMode="auto">
          <a:xfrm>
            <a:off x="1730966" y="3937505"/>
            <a:ext cx="503892" cy="515562"/>
          </a:xfrm>
          <a:prstGeom prst="rect">
            <a:avLst/>
          </a:prstGeom>
          <a:noFill/>
          <a:ln>
            <a:noFill/>
          </a:ln>
        </p:spPr>
      </p:pic>
    </p:spTree>
    <p:extLst>
      <p:ext uri="{BB962C8B-B14F-4D97-AF65-F5344CB8AC3E}">
        <p14:creationId xmlns:p14="http://schemas.microsoft.com/office/powerpoint/2010/main" val="2887057475"/>
      </p:ext>
    </p:extLst>
  </p:cSld>
  <p:clrMapOvr>
    <a:masterClrMapping/>
  </p:clrMapOvr>
  <p:timing>
    <p:tnLst>
      <p:par>
        <p:cTn id="1" dur="indefinite" restart="never" nodeType="tmRoot"/>
      </p:par>
    </p:tnLst>
  </p:timing>
</p:sld>
</file>

<file path=ppt/theme/theme1.xml><?xml version="1.0" encoding="utf-8"?>
<a:theme xmlns:a="http://schemas.openxmlformats.org/drawingml/2006/main" name="Imogen template">
  <a:themeElements>
    <a:clrScheme name="Custom 347">
      <a:dk1>
        <a:srgbClr val="FFFFFF"/>
      </a:dk1>
      <a:lt1>
        <a:srgbClr val="0E293C"/>
      </a:lt1>
      <a:dk2>
        <a:srgbClr val="BBC9D3"/>
      </a:dk2>
      <a:lt2>
        <a:srgbClr val="184769"/>
      </a:lt2>
      <a:accent1>
        <a:srgbClr val="00E1C6"/>
      </a:accent1>
      <a:accent2>
        <a:srgbClr val="19BBD5"/>
      </a:accent2>
      <a:accent3>
        <a:srgbClr val="2C9DDE"/>
      </a:accent3>
      <a:accent4>
        <a:srgbClr val="3274E1"/>
      </a:accent4>
      <a:accent5>
        <a:srgbClr val="4C4ED5"/>
      </a:accent5>
      <a:accent6>
        <a:srgbClr val="5CF55F"/>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347">
    <a:dk1>
      <a:srgbClr val="FFFFFF"/>
    </a:dk1>
    <a:lt1>
      <a:srgbClr val="0E293C"/>
    </a:lt1>
    <a:dk2>
      <a:srgbClr val="BBC9D3"/>
    </a:dk2>
    <a:lt2>
      <a:srgbClr val="184769"/>
    </a:lt2>
    <a:accent1>
      <a:srgbClr val="00E1C6"/>
    </a:accent1>
    <a:accent2>
      <a:srgbClr val="19BBD5"/>
    </a:accent2>
    <a:accent3>
      <a:srgbClr val="2C9DDE"/>
    </a:accent3>
    <a:accent4>
      <a:srgbClr val="3274E1"/>
    </a:accent4>
    <a:accent5>
      <a:srgbClr val="4C4ED5"/>
    </a:accent5>
    <a:accent6>
      <a:srgbClr val="5CF55F"/>
    </a:accent6>
    <a:hlink>
      <a:srgbClr val="1155CC"/>
    </a:hlink>
    <a:folHlink>
      <a:srgbClr val="6611CC"/>
    </a:folHlink>
  </a:clrScheme>
</a:themeOverride>
</file>

<file path=docProps/app.xml><?xml version="1.0" encoding="utf-8"?>
<Properties xmlns="http://schemas.openxmlformats.org/officeDocument/2006/extended-properties" xmlns:vt="http://schemas.openxmlformats.org/officeDocument/2006/docPropsVTypes">
  <Template/>
  <TotalTime>4028</TotalTime>
  <Words>1721</Words>
  <Application>Microsoft Office PowerPoint</Application>
  <PresentationFormat>Presentación en pantalla (16:9)</PresentationFormat>
  <Paragraphs>111</Paragraphs>
  <Slides>32</Slides>
  <Notes>2</Notes>
  <HiddenSlides>0</HiddenSlides>
  <MMClips>0</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32</vt:i4>
      </vt:variant>
    </vt:vector>
  </HeadingPairs>
  <TitlesOfParts>
    <vt:vector size="43" baseType="lpstr">
      <vt:lpstr>Arial</vt:lpstr>
      <vt:lpstr>Arial Black</vt:lpstr>
      <vt:lpstr>Calibri</vt:lpstr>
      <vt:lpstr>Courier New</vt:lpstr>
      <vt:lpstr>Montserrat</vt:lpstr>
      <vt:lpstr>Muli</vt:lpstr>
      <vt:lpstr>Nixie One</vt:lpstr>
      <vt:lpstr>Noto Sans Symbols</vt:lpstr>
      <vt:lpstr>Roboto</vt:lpstr>
      <vt:lpstr>Times New Roman</vt:lpstr>
      <vt:lpstr>Imogen template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Usuario</dc:creator>
  <cp:lastModifiedBy>Usuario</cp:lastModifiedBy>
  <cp:revision>307</cp:revision>
  <dcterms:modified xsi:type="dcterms:W3CDTF">2024-09-25T21:41:25Z</dcterms:modified>
</cp:coreProperties>
</file>