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87" r:id="rId4"/>
    <p:sldId id="273" r:id="rId5"/>
    <p:sldId id="258" r:id="rId6"/>
    <p:sldId id="290" r:id="rId7"/>
    <p:sldId id="259" r:id="rId8"/>
    <p:sldId id="289" r:id="rId9"/>
    <p:sldId id="265" r:id="rId10"/>
    <p:sldId id="266" r:id="rId11"/>
  </p:sldIdLst>
  <p:sldSz cx="18288000" cy="10287000"/>
  <p:notesSz cx="6858000" cy="9144000"/>
  <p:embeddedFontLs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Bold" panose="00000800000000000000" charset="0"/>
      <p:regular r:id="rId17"/>
      <p:bold r:id="rId18"/>
    </p:embeddedFont>
    <p:embeddedFont>
      <p:font typeface="Montserrat Semi-Bold" panose="020B0604020202020204" charset="0"/>
      <p:regular r:id="rId19"/>
    </p:embeddedFont>
    <p:embeddedFont>
      <p:font typeface="Montserrat Semi-Bold Italics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1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27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4DB82-3225-4841-8CD5-7FBF1291622D}" type="datetimeFigureOut">
              <a:rPr lang="es-AR" smtClean="0"/>
              <a:t>16/5/2024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F6ADFF-118F-40B8-992A-32694A14A09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7188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9688" y="1876905"/>
            <a:ext cx="17968312" cy="24070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68"/>
              </a:lnSpc>
            </a:pPr>
            <a:r>
              <a:rPr lang="en-US" sz="7973" dirty="0">
                <a:solidFill>
                  <a:srgbClr val="3E3E3E"/>
                </a:solidFill>
                <a:latin typeface="Montserrat Bold"/>
              </a:rPr>
              <a:t>De la </a:t>
            </a:r>
            <a:r>
              <a:rPr lang="en-US" sz="7973" dirty="0" err="1">
                <a:solidFill>
                  <a:srgbClr val="3E3E3E"/>
                </a:solidFill>
                <a:latin typeface="Montserrat Bold"/>
              </a:rPr>
              <a:t>Naturaleza</a:t>
            </a:r>
            <a:r>
              <a:rPr lang="en-US" sz="7973" dirty="0">
                <a:solidFill>
                  <a:srgbClr val="3E3E3E"/>
                </a:solidFill>
                <a:latin typeface="Montserrat Bold"/>
              </a:rPr>
              <a:t> al Código</a:t>
            </a:r>
          </a:p>
          <a:p>
            <a:pPr algn="ctr">
              <a:lnSpc>
                <a:spcPts val="9568"/>
              </a:lnSpc>
            </a:pPr>
            <a:r>
              <a:rPr lang="en-US" sz="7973" dirty="0" err="1">
                <a:solidFill>
                  <a:srgbClr val="3E3E3E"/>
                </a:solidFill>
                <a:latin typeface="Montserrat Bold"/>
              </a:rPr>
              <a:t>Robótica</a:t>
            </a:r>
            <a:endParaRPr lang="en-US" sz="7973" dirty="0">
              <a:solidFill>
                <a:srgbClr val="3E3E3E"/>
              </a:solidFill>
              <a:latin typeface="Montserrat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4747306" y="4951842"/>
            <a:ext cx="8875713" cy="1312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6"/>
              </a:lnSpc>
            </a:pPr>
            <a:r>
              <a:rPr lang="en-US" sz="4939" dirty="0" err="1">
                <a:solidFill>
                  <a:srgbClr val="3E3E3E"/>
                </a:solidFill>
                <a:latin typeface="Montserrat Semi-Bold"/>
              </a:rPr>
              <a:t>Subsecretaria</a:t>
            </a:r>
            <a:r>
              <a:rPr lang="en-US" sz="4939" dirty="0">
                <a:solidFill>
                  <a:srgbClr val="3E3E3E"/>
                </a:solidFill>
                <a:latin typeface="Montserrat Semi-Bold"/>
              </a:rPr>
              <a:t> de </a:t>
            </a:r>
            <a:r>
              <a:rPr lang="en-US" sz="4939" dirty="0" err="1">
                <a:solidFill>
                  <a:srgbClr val="3E3E3E"/>
                </a:solidFill>
                <a:latin typeface="Montserrat Semi-Bold"/>
              </a:rPr>
              <a:t>Contenidos</a:t>
            </a:r>
            <a:r>
              <a:rPr lang="en-US" sz="4939" dirty="0">
                <a:solidFill>
                  <a:srgbClr val="3E3E3E"/>
                </a:solidFill>
                <a:latin typeface="Montserrat Semi-Bold"/>
              </a:rPr>
              <a:t> </a:t>
            </a:r>
            <a:r>
              <a:rPr lang="en-US" sz="4939" dirty="0" err="1">
                <a:solidFill>
                  <a:srgbClr val="3E3E3E"/>
                </a:solidFill>
                <a:latin typeface="Montserrat Semi-Bold"/>
              </a:rPr>
              <a:t>Audiovisuales</a:t>
            </a:r>
            <a:r>
              <a:rPr lang="en-US" sz="4939" dirty="0">
                <a:solidFill>
                  <a:srgbClr val="3E3E3E"/>
                </a:solidFill>
                <a:latin typeface="Montserrat Semi-Bold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50612" y="6552833"/>
            <a:ext cx="1734534" cy="79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20"/>
              </a:lnSpc>
            </a:pPr>
            <a:r>
              <a:rPr lang="en-US" sz="4939" b="1" dirty="0">
                <a:solidFill>
                  <a:srgbClr val="3E3E3E"/>
                </a:solidFill>
                <a:latin typeface="Montserrat"/>
              </a:rPr>
              <a:t>2024</a:t>
            </a:r>
          </a:p>
        </p:txBody>
      </p:sp>
      <p:sp>
        <p:nvSpPr>
          <p:cNvPr id="5" name="AutoShape 5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0" y="185067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844055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620" y="2019299"/>
            <a:ext cx="4854015" cy="8629361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2019299"/>
            <a:ext cx="4425154" cy="7866940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609600" y="8516167"/>
            <a:ext cx="9010277" cy="926778"/>
          </a:xfrm>
          <a:custGeom>
            <a:avLst/>
            <a:gdLst/>
            <a:ahLst/>
            <a:cxnLst/>
            <a:rect l="l" t="t" r="r" b="b"/>
            <a:pathLst>
              <a:path w="9010277" h="926778">
                <a:moveTo>
                  <a:pt x="0" y="0"/>
                </a:moveTo>
                <a:lnTo>
                  <a:pt x="9010276" y="0"/>
                </a:lnTo>
                <a:lnTo>
                  <a:pt x="9010276" y="926778"/>
                </a:lnTo>
                <a:lnTo>
                  <a:pt x="0" y="9267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D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99694" y="3326327"/>
            <a:ext cx="12172414" cy="983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491"/>
              </a:lnSpc>
              <a:spcBef>
                <a:spcPct val="0"/>
              </a:spcBef>
            </a:pPr>
            <a:r>
              <a:rPr lang="en-US" sz="7273">
                <a:solidFill>
                  <a:srgbClr val="3E3E3E"/>
                </a:solidFill>
                <a:latin typeface="Montserrat Bold"/>
              </a:rPr>
              <a:t>¡Gracias por participar!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227063" y="4522455"/>
            <a:ext cx="8003375" cy="117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4453">
                <a:solidFill>
                  <a:srgbClr val="FFFFFF"/>
                </a:solidFill>
                <a:latin typeface="Montserrat Semi-Bold"/>
              </a:rPr>
              <a:t>Subsecretaria de Contenidos Audiovisuales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03872" y="5820198"/>
            <a:ext cx="1564058" cy="698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89"/>
              </a:lnSpc>
            </a:pPr>
            <a:r>
              <a:rPr lang="en-US" sz="4453">
                <a:solidFill>
                  <a:srgbClr val="FFFFFF"/>
                </a:solidFill>
                <a:latin typeface="Montserrat"/>
              </a:rPr>
              <a:t>2024</a:t>
            </a:r>
          </a:p>
        </p:txBody>
      </p:sp>
      <p:sp>
        <p:nvSpPr>
          <p:cNvPr id="5" name="Freeform 5"/>
          <p:cNvSpPr/>
          <p:nvPr/>
        </p:nvSpPr>
        <p:spPr>
          <a:xfrm>
            <a:off x="4612742" y="8331522"/>
            <a:ext cx="9010277" cy="926778"/>
          </a:xfrm>
          <a:custGeom>
            <a:avLst/>
            <a:gdLst/>
            <a:ahLst/>
            <a:cxnLst/>
            <a:rect l="l" t="t" r="r" b="b"/>
            <a:pathLst>
              <a:path w="9010277" h="926778">
                <a:moveTo>
                  <a:pt x="0" y="0"/>
                </a:moveTo>
                <a:lnTo>
                  <a:pt x="9010276" y="0"/>
                </a:lnTo>
                <a:lnTo>
                  <a:pt x="9010276" y="926778"/>
                </a:lnTo>
                <a:lnTo>
                  <a:pt x="0" y="9267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1499874-2ADB-81E7-DC1E-E8373A4B2472}"/>
              </a:ext>
            </a:extLst>
          </p:cNvPr>
          <p:cNvSpPr txBox="1"/>
          <p:nvPr/>
        </p:nvSpPr>
        <p:spPr>
          <a:xfrm>
            <a:off x="381000" y="6902017"/>
            <a:ext cx="17526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3200" dirty="0"/>
              <a:t>¡Queridos docentes! Las invitamos a disfrutar de una emocionante escena de la serie Interestelar. Observemos atentamente la escena.</a:t>
            </a:r>
          </a:p>
          <a:p>
            <a:r>
              <a:rPr lang="es-MX" sz="3200" dirty="0"/>
              <a:t>Después de ver la escena, les planteamos la siguiente pregunta: </a:t>
            </a:r>
            <a:r>
              <a:rPr lang="es-MX" sz="3200" b="1" dirty="0"/>
              <a:t>¿Qué reflexiones nos inspira esta situación? </a:t>
            </a:r>
            <a:r>
              <a:rPr lang="es-MX" sz="3200" dirty="0"/>
              <a:t>Tómate un momento para pensar en ello y compartir tus pensamientos con nosotros.</a:t>
            </a:r>
            <a:endParaRPr lang="es-AR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76413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 dirty="0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41" y="2196301"/>
            <a:ext cx="4223805" cy="7508986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453224" y="8753637"/>
            <a:ext cx="6653671" cy="684382"/>
          </a:xfrm>
          <a:custGeom>
            <a:avLst/>
            <a:gdLst/>
            <a:ahLst/>
            <a:cxnLst/>
            <a:rect l="l" t="t" r="r" b="b"/>
            <a:pathLst>
              <a:path w="6653671" h="684382">
                <a:moveTo>
                  <a:pt x="0" y="0"/>
                </a:moveTo>
                <a:lnTo>
                  <a:pt x="6653671" y="0"/>
                </a:lnTo>
                <a:lnTo>
                  <a:pt x="6653671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3" name="TextBox 3"/>
          <p:cNvSpPr txBox="1"/>
          <p:nvPr/>
        </p:nvSpPr>
        <p:spPr>
          <a:xfrm>
            <a:off x="4724400" y="2705100"/>
            <a:ext cx="12331339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50000"/>
              </a:lnSpc>
            </a:pPr>
            <a:r>
              <a:rPr lang="es-MX" sz="3600" b="1" u="none" strike="noStrike" dirty="0">
                <a:solidFill>
                  <a:srgbClr val="3E3E3E"/>
                </a:solidFill>
                <a:latin typeface="Montserrat"/>
              </a:rPr>
              <a:t>“A través de la robótica, podemos diseñar robots para estudiar y preservar el medio ambiente, recopilando datos,.” </a:t>
            </a:r>
            <a:endParaRPr lang="en-US" sz="3600" b="1" u="none" strike="noStrike" dirty="0">
              <a:solidFill>
                <a:srgbClr val="3E3E3E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294394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7" name="Freeform 7"/>
          <p:cNvSpPr/>
          <p:nvPr/>
        </p:nvSpPr>
        <p:spPr>
          <a:xfrm>
            <a:off x="453224" y="8753637"/>
            <a:ext cx="6653671" cy="684382"/>
          </a:xfrm>
          <a:custGeom>
            <a:avLst/>
            <a:gdLst/>
            <a:ahLst/>
            <a:cxnLst/>
            <a:rect l="l" t="t" r="r" b="b"/>
            <a:pathLst>
              <a:path w="6653671" h="684382">
                <a:moveTo>
                  <a:pt x="0" y="0"/>
                </a:moveTo>
                <a:lnTo>
                  <a:pt x="6653671" y="0"/>
                </a:lnTo>
                <a:lnTo>
                  <a:pt x="6653671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10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B233A45-7B8D-30BB-F036-BA1894FCA7BD}"/>
              </a:ext>
            </a:extLst>
          </p:cNvPr>
          <p:cNvSpPr txBox="1"/>
          <p:nvPr/>
        </p:nvSpPr>
        <p:spPr>
          <a:xfrm>
            <a:off x="812078" y="1404015"/>
            <a:ext cx="17094921" cy="7232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Robótica: </a:t>
            </a:r>
          </a:p>
          <a:p>
            <a:endParaRPr lang="es-MX" sz="4800" dirty="0"/>
          </a:p>
          <a:p>
            <a:r>
              <a:rPr lang="es-MX" sz="4800" dirty="0"/>
              <a:t>“</a:t>
            </a:r>
            <a:r>
              <a:rPr lang="es-ES" sz="5600" dirty="0"/>
              <a:t>El aprendizaje de la robótica, sustentado en la programación, es necesario para introducir a los estudiantes en la comprensión de las interacciones entre el mundo físico y el virtual. </a:t>
            </a:r>
            <a:r>
              <a:rPr lang="es-MX" sz="4800" dirty="0"/>
              <a:t>.”</a:t>
            </a:r>
          </a:p>
          <a:p>
            <a:endParaRPr lang="es-MX" sz="4800" dirty="0"/>
          </a:p>
          <a:p>
            <a:endParaRPr lang="es-MX" sz="4800" dirty="0"/>
          </a:p>
          <a:p>
            <a:pPr algn="r"/>
            <a:r>
              <a:rPr lang="es-MX" sz="4800" dirty="0"/>
              <a:t>NAP EDUCACIÓN DIGITAL, PROGRAMACIÓN Y ROBÓTICA– Pág.7   </a:t>
            </a:r>
            <a:endParaRPr lang="es-AR" sz="4800" dirty="0"/>
          </a:p>
        </p:txBody>
      </p:sp>
    </p:spTree>
    <p:extLst>
      <p:ext uri="{BB962C8B-B14F-4D97-AF65-F5344CB8AC3E}">
        <p14:creationId xmlns:p14="http://schemas.microsoft.com/office/powerpoint/2010/main" val="2200237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120257"/>
            <a:ext cx="17968313" cy="1000928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53224" y="8753637"/>
            <a:ext cx="623531" cy="684382"/>
          </a:xfrm>
          <a:custGeom>
            <a:avLst/>
            <a:gdLst/>
            <a:ahLst/>
            <a:cxnLst/>
            <a:rect l="l" t="t" r="r" b="b"/>
            <a:pathLst>
              <a:path w="623531" h="684382">
                <a:moveTo>
                  <a:pt x="0" y="0"/>
                </a:moveTo>
                <a:lnTo>
                  <a:pt x="623532" y="0"/>
                </a:lnTo>
                <a:lnTo>
                  <a:pt x="623532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60391"/>
            </a:stretch>
          </a:blipFill>
        </p:spPr>
        <p:txBody>
          <a:bodyPr/>
          <a:lstStyle/>
          <a:p>
            <a:endParaRPr lang="es-AR"/>
          </a:p>
        </p:txBody>
      </p:sp>
      <p:grpSp>
        <p:nvGrpSpPr>
          <p:cNvPr id="5" name="Group 5"/>
          <p:cNvGrpSpPr/>
          <p:nvPr/>
        </p:nvGrpSpPr>
        <p:grpSpPr>
          <a:xfrm>
            <a:off x="4089313" y="197571"/>
            <a:ext cx="9934723" cy="1483620"/>
            <a:chOff x="0" y="-76200"/>
            <a:chExt cx="1259094" cy="5103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9094" cy="434125"/>
            </a:xfrm>
            <a:custGeom>
              <a:avLst/>
              <a:gdLst/>
              <a:ahLst/>
              <a:cxnLst/>
              <a:rect l="l" t="t" r="r" b="b"/>
              <a:pathLst>
                <a:path w="1259094" h="434125">
                  <a:moveTo>
                    <a:pt x="211502" y="0"/>
                  </a:moveTo>
                  <a:lnTo>
                    <a:pt x="1047592" y="0"/>
                  </a:lnTo>
                  <a:cubicBezTo>
                    <a:pt x="1164401" y="0"/>
                    <a:pt x="1259094" y="94693"/>
                    <a:pt x="1259094" y="211502"/>
                  </a:cubicBezTo>
                  <a:lnTo>
                    <a:pt x="1259094" y="222623"/>
                  </a:lnTo>
                  <a:cubicBezTo>
                    <a:pt x="1259094" y="339432"/>
                    <a:pt x="1164401" y="434125"/>
                    <a:pt x="1047592" y="434125"/>
                  </a:cubicBezTo>
                  <a:lnTo>
                    <a:pt x="211502" y="434125"/>
                  </a:lnTo>
                  <a:cubicBezTo>
                    <a:pt x="94693" y="434125"/>
                    <a:pt x="0" y="339432"/>
                    <a:pt x="0" y="222623"/>
                  </a:cubicBezTo>
                  <a:lnTo>
                    <a:pt x="0" y="211502"/>
                  </a:lnTo>
                  <a:cubicBezTo>
                    <a:pt x="0" y="94693"/>
                    <a:pt x="94693" y="0"/>
                    <a:pt x="2115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59094" cy="5103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dirty="0">
                  <a:solidFill>
                    <a:srgbClr val="424141"/>
                  </a:solidFill>
                  <a:latin typeface="Montserrat Bold"/>
                </a:rPr>
                <a:t>Los robot en el </a:t>
              </a:r>
              <a:r>
                <a:rPr lang="en-US" sz="4400" dirty="0" err="1">
                  <a:solidFill>
                    <a:srgbClr val="424141"/>
                  </a:solidFill>
                  <a:latin typeface="Montserrat Bold"/>
                </a:rPr>
                <a:t>espacio</a:t>
              </a:r>
              <a:r>
                <a:rPr lang="en-US" sz="4400" dirty="0">
                  <a:solidFill>
                    <a:srgbClr val="424141"/>
                  </a:solidFill>
                  <a:latin typeface="Montserrat Bold"/>
                </a:rPr>
                <a:t>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96725" y="8753637"/>
            <a:ext cx="5985176" cy="683187"/>
          </a:xfrm>
          <a:custGeom>
            <a:avLst/>
            <a:gdLst/>
            <a:ahLst/>
            <a:cxnLst/>
            <a:rect l="l" t="t" r="r" b="b"/>
            <a:pathLst>
              <a:path w="5985176" h="683187">
                <a:moveTo>
                  <a:pt x="0" y="0"/>
                </a:moveTo>
                <a:lnTo>
                  <a:pt x="5985175" y="0"/>
                </a:lnTo>
                <a:lnTo>
                  <a:pt x="5985175" y="683187"/>
                </a:lnTo>
                <a:lnTo>
                  <a:pt x="0" y="683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1" r="-20555" b="-17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139281E-354E-5CF6-0270-909099DDE6DA}"/>
              </a:ext>
            </a:extLst>
          </p:cNvPr>
          <p:cNvSpPr txBox="1"/>
          <p:nvPr/>
        </p:nvSpPr>
        <p:spPr>
          <a:xfrm>
            <a:off x="3276600" y="2377889"/>
            <a:ext cx="4419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AR" sz="4000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Robots </a:t>
            </a:r>
            <a:r>
              <a:rPr lang="es-AR" sz="4000" dirty="0">
                <a:solidFill>
                  <a:srgbClr val="001C3B"/>
                </a:solidFill>
                <a:highlight>
                  <a:srgbClr val="FFFFFF"/>
                </a:highlight>
                <a:latin typeface="Google Sans"/>
              </a:rPr>
              <a:t>Espaciales</a:t>
            </a:r>
            <a:endParaRPr lang="es-AR" sz="4000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596C1C9-9730-E09A-9273-32AFD595A600}"/>
              </a:ext>
            </a:extLst>
          </p:cNvPr>
          <p:cNvSpPr txBox="1"/>
          <p:nvPr/>
        </p:nvSpPr>
        <p:spPr>
          <a:xfrm>
            <a:off x="9982200" y="2334981"/>
            <a:ext cx="67483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4000" b="0" i="0" dirty="0">
                <a:solidFill>
                  <a:srgbClr val="001C3B"/>
                </a:solidFill>
                <a:effectLst/>
                <a:highlight>
                  <a:srgbClr val="FFFFFF"/>
                </a:highlight>
                <a:latin typeface="Google Sans"/>
              </a:rPr>
              <a:t>Robots para ayudar </a:t>
            </a:r>
            <a:endParaRPr lang="es-AR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62" y="3924299"/>
            <a:ext cx="6843712" cy="4112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924299"/>
            <a:ext cx="717973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7"/>
          <p:cNvSpPr/>
          <p:nvPr/>
        </p:nvSpPr>
        <p:spPr>
          <a:xfrm>
            <a:off x="453224" y="8753637"/>
            <a:ext cx="6653671" cy="684382"/>
          </a:xfrm>
          <a:custGeom>
            <a:avLst/>
            <a:gdLst/>
            <a:ahLst/>
            <a:cxnLst/>
            <a:rect l="l" t="t" r="r" b="b"/>
            <a:pathLst>
              <a:path w="6653671" h="684382">
                <a:moveTo>
                  <a:pt x="0" y="0"/>
                </a:moveTo>
                <a:lnTo>
                  <a:pt x="6653671" y="0"/>
                </a:lnTo>
                <a:lnTo>
                  <a:pt x="6653671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10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 dirty="0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5" name="TextBox 11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2362200" y="2029691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Primer Ciclo:</a:t>
            </a:r>
            <a:endParaRPr lang="es-AR" sz="3600" dirty="0"/>
          </a:p>
        </p:txBody>
      </p:sp>
      <p:sp>
        <p:nvSpPr>
          <p:cNvPr id="7" name="6 CuadroTexto"/>
          <p:cNvSpPr txBox="1"/>
          <p:nvPr/>
        </p:nvSpPr>
        <p:spPr>
          <a:xfrm>
            <a:off x="10896600" y="2171700"/>
            <a:ext cx="556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/>
              <a:t>Segundo Ciclo:</a:t>
            </a:r>
            <a:endParaRPr lang="es-AR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3467100"/>
            <a:ext cx="5440680" cy="340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9982200" y="697230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/>
              <a:t>https://www.youtube.com/watch?v=JbaTy2_CfpI&amp;t=264s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143000" y="674484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/>
              <a:t>https://www.facebook.com/watch/?mibextid=xfxF2i&amp;v=380065724940351&amp;rdid=tFfoROiEm6GyNAZn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09900"/>
            <a:ext cx="5410200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9873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120257"/>
            <a:ext cx="17968313" cy="10009280"/>
          </a:xfrm>
          <a:prstGeom prst="rect">
            <a:avLst/>
          </a:prstGeom>
          <a:solidFill>
            <a:srgbClr val="47BFED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53224" y="8753637"/>
            <a:ext cx="623531" cy="684382"/>
          </a:xfrm>
          <a:custGeom>
            <a:avLst/>
            <a:gdLst/>
            <a:ahLst/>
            <a:cxnLst/>
            <a:rect l="l" t="t" r="r" b="b"/>
            <a:pathLst>
              <a:path w="623531" h="684382">
                <a:moveTo>
                  <a:pt x="0" y="0"/>
                </a:moveTo>
                <a:lnTo>
                  <a:pt x="623532" y="0"/>
                </a:lnTo>
                <a:lnTo>
                  <a:pt x="623532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60391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6606988" y="310186"/>
            <a:ext cx="10842812" cy="26984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PRIMER CICLO:</a:t>
            </a:r>
          </a:p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Preparación del tapiz: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Coloca el tapiz en el suelo y fíjalo con cinta adhesiva para que no se mueva.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110172" y="679918"/>
            <a:ext cx="5257802" cy="1262091"/>
            <a:chOff x="-327635" y="0"/>
            <a:chExt cx="1808542" cy="4341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9094" cy="434125"/>
            </a:xfrm>
            <a:custGeom>
              <a:avLst/>
              <a:gdLst/>
              <a:ahLst/>
              <a:cxnLst/>
              <a:rect l="l" t="t" r="r" b="b"/>
              <a:pathLst>
                <a:path w="1259094" h="434125">
                  <a:moveTo>
                    <a:pt x="211502" y="0"/>
                  </a:moveTo>
                  <a:lnTo>
                    <a:pt x="1047592" y="0"/>
                  </a:lnTo>
                  <a:cubicBezTo>
                    <a:pt x="1164401" y="0"/>
                    <a:pt x="1259094" y="94693"/>
                    <a:pt x="1259094" y="211502"/>
                  </a:cubicBezTo>
                  <a:lnTo>
                    <a:pt x="1259094" y="222623"/>
                  </a:lnTo>
                  <a:cubicBezTo>
                    <a:pt x="1259094" y="339432"/>
                    <a:pt x="1164401" y="434125"/>
                    <a:pt x="1047592" y="434125"/>
                  </a:cubicBezTo>
                  <a:lnTo>
                    <a:pt x="211502" y="434125"/>
                  </a:lnTo>
                  <a:cubicBezTo>
                    <a:pt x="94693" y="434125"/>
                    <a:pt x="0" y="339432"/>
                    <a:pt x="0" y="222623"/>
                  </a:cubicBezTo>
                  <a:lnTo>
                    <a:pt x="0" y="211502"/>
                  </a:lnTo>
                  <a:cubicBezTo>
                    <a:pt x="0" y="94693"/>
                    <a:pt x="94693" y="0"/>
                    <a:pt x="2115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327635" y="0"/>
              <a:ext cx="1808542" cy="336916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dirty="0" err="1">
                  <a:solidFill>
                    <a:srgbClr val="424141"/>
                  </a:solidFill>
                  <a:latin typeface="Montserrat Bold"/>
                </a:rPr>
                <a:t>Actividad</a:t>
              </a:r>
              <a:r>
                <a:rPr lang="en-US" sz="4400" dirty="0">
                  <a:solidFill>
                    <a:srgbClr val="424141"/>
                  </a:solidFill>
                  <a:latin typeface="Montserrat Bold"/>
                </a:rPr>
                <a:t>: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096725" y="8753637"/>
            <a:ext cx="5985176" cy="683187"/>
          </a:xfrm>
          <a:custGeom>
            <a:avLst/>
            <a:gdLst/>
            <a:ahLst/>
            <a:cxnLst/>
            <a:rect l="l" t="t" r="r" b="b"/>
            <a:pathLst>
              <a:path w="5985176" h="683187">
                <a:moveTo>
                  <a:pt x="0" y="0"/>
                </a:moveTo>
                <a:lnTo>
                  <a:pt x="5985175" y="0"/>
                </a:lnTo>
                <a:lnTo>
                  <a:pt x="5985175" y="683187"/>
                </a:lnTo>
                <a:lnTo>
                  <a:pt x="0" y="683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1" r="-20555" b="-17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C9BCB6C-84DA-2506-B045-655647C73961}"/>
              </a:ext>
            </a:extLst>
          </p:cNvPr>
          <p:cNvSpPr txBox="1"/>
          <p:nvPr/>
        </p:nvSpPr>
        <p:spPr>
          <a:xfrm>
            <a:off x="1760934" y="3008617"/>
            <a:ext cx="15314777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Carrera de cohetes:</a:t>
            </a:r>
          </a:p>
          <a:p>
            <a:pPr>
              <a:lnSpc>
                <a:spcPct val="150000"/>
              </a:lnSpc>
            </a:pPr>
            <a:r>
              <a:rPr lang="es-MX" sz="3000" b="1" dirty="0">
                <a:solidFill>
                  <a:schemeClr val="bg1"/>
                </a:solidFill>
              </a:rPr>
              <a:t>1) Colocar nuestro cohete en la orbita mas alejada del sol.</a:t>
            </a:r>
          </a:p>
          <a:p>
            <a:pPr>
              <a:lnSpc>
                <a:spcPct val="150000"/>
              </a:lnSpc>
            </a:pPr>
            <a:r>
              <a:rPr lang="es-MX" sz="3000" b="1" dirty="0">
                <a:solidFill>
                  <a:schemeClr val="bg1"/>
                </a:solidFill>
              </a:rPr>
              <a:t>2) Accionar nuestro cohete intentando llegar lo mas próximo de la tierra. Recuerden que el sol es demasiado caliente, si caemos en el sol directamente perdemos.</a:t>
            </a:r>
            <a:endParaRPr lang="es-MX" sz="3000" b="1" u="none" strike="noStrike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Marca diferentes ubicaciones en el tapiz que representen distintas posiciones que se acerquen a la tierra.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En cada ubicación, coloca imágenes o pegatinas que representen las acciones correspondientes al cuidado de las plantas. Gana el equipo que mas cerca queda de la tierra.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120257"/>
            <a:ext cx="17968313" cy="10009280"/>
          </a:xfrm>
          <a:prstGeom prst="rect">
            <a:avLst/>
          </a:prstGeom>
          <a:solidFill>
            <a:srgbClr val="47BFED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53224" y="8753637"/>
            <a:ext cx="623531" cy="684382"/>
          </a:xfrm>
          <a:custGeom>
            <a:avLst/>
            <a:gdLst/>
            <a:ahLst/>
            <a:cxnLst/>
            <a:rect l="l" t="t" r="r" b="b"/>
            <a:pathLst>
              <a:path w="623531" h="684382">
                <a:moveTo>
                  <a:pt x="0" y="0"/>
                </a:moveTo>
                <a:lnTo>
                  <a:pt x="623532" y="0"/>
                </a:lnTo>
                <a:lnTo>
                  <a:pt x="623532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160391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TextBox 4"/>
          <p:cNvSpPr txBox="1"/>
          <p:nvPr/>
        </p:nvSpPr>
        <p:spPr>
          <a:xfrm>
            <a:off x="2235835" y="2019300"/>
            <a:ext cx="14909166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Vuelos de cohetes: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u="none" strike="noStrike" dirty="0">
                <a:solidFill>
                  <a:schemeClr val="bg1"/>
                </a:solidFill>
              </a:rPr>
              <a:t>Preparar el lanzamiento de los cohetes realizados. Recuerden buscar un lugar sin techo y bien despejado de obstáculos que puedan interferir en la «eyección del vehículo espacial»</a:t>
            </a: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s-MX" sz="3000" b="1" dirty="0">
                <a:solidFill>
                  <a:schemeClr val="bg1"/>
                </a:solidFill>
              </a:rPr>
              <a:t>Durante todos los momentos de la actividad registrar a través de tomas de fotografías o videos desde el celular. </a:t>
            </a:r>
          </a:p>
          <a:p>
            <a:pPr algn="ctr">
              <a:lnSpc>
                <a:spcPct val="150000"/>
              </a:lnSpc>
            </a:pPr>
            <a:r>
              <a:rPr lang="es-MX" sz="3000" b="1" u="none" strike="noStrike" dirty="0">
                <a:solidFill>
                  <a:schemeClr val="bg1"/>
                </a:solidFill>
              </a:rPr>
              <a:t>	Recordar «UTILIZAR TODAS LAS MEDIDAS DE SEGURIDAD NECESARIAS»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514600" y="474874"/>
            <a:ext cx="3660444" cy="1262091"/>
            <a:chOff x="0" y="0"/>
            <a:chExt cx="1259094" cy="4341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59094" cy="434125"/>
            </a:xfrm>
            <a:custGeom>
              <a:avLst/>
              <a:gdLst/>
              <a:ahLst/>
              <a:cxnLst/>
              <a:rect l="l" t="t" r="r" b="b"/>
              <a:pathLst>
                <a:path w="1259094" h="434125">
                  <a:moveTo>
                    <a:pt x="211502" y="0"/>
                  </a:moveTo>
                  <a:lnTo>
                    <a:pt x="1047592" y="0"/>
                  </a:lnTo>
                  <a:cubicBezTo>
                    <a:pt x="1164401" y="0"/>
                    <a:pt x="1259094" y="94693"/>
                    <a:pt x="1259094" y="211502"/>
                  </a:cubicBezTo>
                  <a:lnTo>
                    <a:pt x="1259094" y="222623"/>
                  </a:lnTo>
                  <a:cubicBezTo>
                    <a:pt x="1259094" y="339432"/>
                    <a:pt x="1164401" y="434125"/>
                    <a:pt x="1047592" y="434125"/>
                  </a:cubicBezTo>
                  <a:lnTo>
                    <a:pt x="211502" y="434125"/>
                  </a:lnTo>
                  <a:cubicBezTo>
                    <a:pt x="94693" y="434125"/>
                    <a:pt x="0" y="339432"/>
                    <a:pt x="0" y="222623"/>
                  </a:cubicBezTo>
                  <a:lnTo>
                    <a:pt x="0" y="211502"/>
                  </a:lnTo>
                  <a:cubicBezTo>
                    <a:pt x="0" y="94693"/>
                    <a:pt x="94693" y="0"/>
                    <a:pt x="21150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s-A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59094" cy="510325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dirty="0" err="1">
                  <a:solidFill>
                    <a:srgbClr val="424141"/>
                  </a:solidFill>
                  <a:latin typeface="Montserrat Bold"/>
                </a:rPr>
                <a:t>Actividad</a:t>
              </a:r>
              <a:endParaRPr lang="en-US" sz="4400" dirty="0">
                <a:solidFill>
                  <a:srgbClr val="424141"/>
                </a:solidFill>
                <a:latin typeface="Montserrat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1096725" y="8753637"/>
            <a:ext cx="5985176" cy="683187"/>
          </a:xfrm>
          <a:custGeom>
            <a:avLst/>
            <a:gdLst/>
            <a:ahLst/>
            <a:cxnLst/>
            <a:rect l="l" t="t" r="r" b="b"/>
            <a:pathLst>
              <a:path w="5985176" h="683187">
                <a:moveTo>
                  <a:pt x="0" y="0"/>
                </a:moveTo>
                <a:lnTo>
                  <a:pt x="5985175" y="0"/>
                </a:lnTo>
                <a:lnTo>
                  <a:pt x="5985175" y="683187"/>
                </a:lnTo>
                <a:lnTo>
                  <a:pt x="0" y="683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751" r="-20555" b="-17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9" name="Freeform 9"/>
          <p:cNvSpPr/>
          <p:nvPr/>
        </p:nvSpPr>
        <p:spPr>
          <a:xfrm>
            <a:off x="737389" y="3446421"/>
            <a:ext cx="1023547" cy="2893420"/>
          </a:xfrm>
          <a:custGeom>
            <a:avLst/>
            <a:gdLst/>
            <a:ahLst/>
            <a:cxnLst/>
            <a:rect l="l" t="t" r="r" b="b"/>
            <a:pathLst>
              <a:path w="1023547" h="2893420">
                <a:moveTo>
                  <a:pt x="0" y="0"/>
                </a:moveTo>
                <a:lnTo>
                  <a:pt x="1023548" y="0"/>
                </a:lnTo>
                <a:lnTo>
                  <a:pt x="1023548" y="2893421"/>
                </a:lnTo>
                <a:lnTo>
                  <a:pt x="0" y="2893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33534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3723" y="9705287"/>
            <a:ext cx="17968313" cy="424250"/>
          </a:xfrm>
          <a:prstGeom prst="rect">
            <a:avLst/>
          </a:prstGeom>
          <a:solidFill>
            <a:srgbClr val="A1E045"/>
          </a:solidFill>
        </p:spPr>
        <p:txBody>
          <a:bodyPr/>
          <a:lstStyle/>
          <a:p>
            <a:endParaRPr lang="es-AR"/>
          </a:p>
        </p:txBody>
      </p:sp>
      <p:sp>
        <p:nvSpPr>
          <p:cNvPr id="3" name="Freeform 3"/>
          <p:cNvSpPr/>
          <p:nvPr/>
        </p:nvSpPr>
        <p:spPr>
          <a:xfrm>
            <a:off x="4876475" y="2402145"/>
            <a:ext cx="4551086" cy="5161288"/>
          </a:xfrm>
          <a:custGeom>
            <a:avLst/>
            <a:gdLst/>
            <a:ahLst/>
            <a:cxnLst/>
            <a:rect l="l" t="t" r="r" b="b"/>
            <a:pathLst>
              <a:path w="4551086" h="5161288">
                <a:moveTo>
                  <a:pt x="0" y="0"/>
                </a:moveTo>
                <a:lnTo>
                  <a:pt x="4551087" y="0"/>
                </a:lnTo>
                <a:lnTo>
                  <a:pt x="4551087" y="5161288"/>
                </a:lnTo>
                <a:lnTo>
                  <a:pt x="0" y="5161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4" name="Freeform 4"/>
          <p:cNvSpPr/>
          <p:nvPr/>
        </p:nvSpPr>
        <p:spPr>
          <a:xfrm>
            <a:off x="10492068" y="2347032"/>
            <a:ext cx="4348159" cy="5216401"/>
          </a:xfrm>
          <a:custGeom>
            <a:avLst/>
            <a:gdLst/>
            <a:ahLst/>
            <a:cxnLst/>
            <a:rect l="l" t="t" r="r" b="b"/>
            <a:pathLst>
              <a:path w="4348159" h="5216401">
                <a:moveTo>
                  <a:pt x="0" y="0"/>
                </a:moveTo>
                <a:lnTo>
                  <a:pt x="4348158" y="0"/>
                </a:lnTo>
                <a:lnTo>
                  <a:pt x="4348158" y="5216401"/>
                </a:lnTo>
                <a:lnTo>
                  <a:pt x="0" y="52164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5" name="Freeform 5"/>
          <p:cNvSpPr/>
          <p:nvPr/>
        </p:nvSpPr>
        <p:spPr>
          <a:xfrm>
            <a:off x="453224" y="8753637"/>
            <a:ext cx="6653671" cy="684382"/>
          </a:xfrm>
          <a:custGeom>
            <a:avLst/>
            <a:gdLst/>
            <a:ahLst/>
            <a:cxnLst/>
            <a:rect l="l" t="t" r="r" b="b"/>
            <a:pathLst>
              <a:path w="6653671" h="684382">
                <a:moveTo>
                  <a:pt x="0" y="0"/>
                </a:moveTo>
                <a:lnTo>
                  <a:pt x="6653671" y="0"/>
                </a:lnTo>
                <a:lnTo>
                  <a:pt x="6653671" y="684382"/>
                </a:lnTo>
                <a:lnTo>
                  <a:pt x="0" y="684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8114"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6" name="Freeform 6"/>
          <p:cNvSpPr/>
          <p:nvPr/>
        </p:nvSpPr>
        <p:spPr>
          <a:xfrm>
            <a:off x="809076" y="2626897"/>
            <a:ext cx="1392960" cy="3937696"/>
          </a:xfrm>
          <a:custGeom>
            <a:avLst/>
            <a:gdLst/>
            <a:ahLst/>
            <a:cxnLst/>
            <a:rect l="l" t="t" r="r" b="b"/>
            <a:pathLst>
              <a:path w="1392960" h="3937696">
                <a:moveTo>
                  <a:pt x="0" y="0"/>
                </a:moveTo>
                <a:lnTo>
                  <a:pt x="1392960" y="0"/>
                </a:lnTo>
                <a:lnTo>
                  <a:pt x="1392960" y="3937696"/>
                </a:lnTo>
                <a:lnTo>
                  <a:pt x="0" y="39376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AR"/>
          </a:p>
        </p:txBody>
      </p:sp>
      <p:sp>
        <p:nvSpPr>
          <p:cNvPr id="7" name="TextBox 7"/>
          <p:cNvSpPr txBox="1"/>
          <p:nvPr/>
        </p:nvSpPr>
        <p:spPr>
          <a:xfrm>
            <a:off x="0" y="171450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49804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830438"/>
            <a:ext cx="18288000" cy="487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83"/>
              </a:lnSpc>
            </a:pPr>
            <a:r>
              <a:rPr lang="en-US" sz="4354" spc="326">
                <a:solidFill>
                  <a:srgbClr val="94DD26">
                    <a:alpha val="24706"/>
                  </a:srgbClr>
                </a:solidFill>
                <a:latin typeface="Montserrat Semi-Bold Italics"/>
              </a:rPr>
              <a:t>PASIÓN INNOVACIÓN EQUIPO LIDERAZGO MOTIVACIÓN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448</Words>
  <Application>Microsoft Office PowerPoint</Application>
  <PresentationFormat>Personalizado</PresentationFormat>
  <Paragraphs>49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9" baseType="lpstr">
      <vt:lpstr>Arial</vt:lpstr>
      <vt:lpstr>Calibri</vt:lpstr>
      <vt:lpstr>Aptos</vt:lpstr>
      <vt:lpstr>Montserrat Bold</vt:lpstr>
      <vt:lpstr>Montserrat Semi-Bold</vt:lpstr>
      <vt:lpstr>Montserrat</vt:lpstr>
      <vt:lpstr>Google Sans</vt:lpstr>
      <vt:lpstr>Montserrat Semi-Bold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Presentaciones</dc:title>
  <dc:creator>Liliana</dc:creator>
  <cp:lastModifiedBy>Liliana Ocampo</cp:lastModifiedBy>
  <cp:revision>30</cp:revision>
  <dcterms:created xsi:type="dcterms:W3CDTF">2006-08-16T00:00:00Z</dcterms:created>
  <dcterms:modified xsi:type="dcterms:W3CDTF">2024-05-16T13:38:21Z</dcterms:modified>
  <dc:identifier>DAF-AsCksoI</dc:identifier>
</cp:coreProperties>
</file>