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0" r:id="rId37"/>
    <p:sldId id="292" r:id="rId38"/>
    <p:sldId id="293" r:id="rId39"/>
    <p:sldId id="294" r:id="rId40"/>
    <p:sldId id="295" r:id="rId41"/>
    <p:sldId id="296" r:id="rId42"/>
    <p:sldId id="297" r:id="rId43"/>
    <p:sldId id="298" r:id="rId44"/>
    <p:sldId id="299" r:id="rId45"/>
    <p:sldId id="300" r:id="rId46"/>
    <p:sldId id="301" r:id="rId47"/>
    <p:sldId id="305" r:id="rId48"/>
    <p:sldId id="302" r:id="rId49"/>
    <p:sldId id="303" r:id="rId50"/>
    <p:sldId id="304" r:id="rId51"/>
  </p:sldIdLst>
  <p:sldSz cx="9144000" cy="6858000" type="screen4x3"/>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682" y="-6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6 Triángulo isósceles"/>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Título"/>
          <p:cNvSpPr>
            <a:spLocks noGrp="1"/>
          </p:cNvSpPr>
          <p:nvPr>
            <p:ph type="ctrTitle"/>
          </p:nvPr>
        </p:nvSpPr>
        <p:spPr>
          <a:xfrm>
            <a:off x="540544" y="776288"/>
            <a:ext cx="8062912" cy="1470025"/>
          </a:xfrm>
        </p:spPr>
        <p:txBody>
          <a:bodyPr anchor="b">
            <a:normAutofit/>
          </a:bodyPr>
          <a:lstStyle>
            <a:lvl1pPr algn="r">
              <a:defRPr sz="4400"/>
            </a:lvl1pPr>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28" name="27 Marcador de fecha"/>
          <p:cNvSpPr>
            <a:spLocks noGrp="1"/>
          </p:cNvSpPr>
          <p:nvPr>
            <p:ph type="dt" sz="half" idx="10"/>
          </p:nvPr>
        </p:nvSpPr>
        <p:spPr>
          <a:xfrm>
            <a:off x="1371600" y="6012656"/>
            <a:ext cx="5791200" cy="365125"/>
          </a:xfrm>
        </p:spPr>
        <p:txBody>
          <a:bodyPr tIns="0" bIns="0" anchor="t"/>
          <a:lstStyle>
            <a:lvl1pPr algn="r">
              <a:defRPr sz="1000"/>
            </a:lvl1pPr>
          </a:lstStyle>
          <a:p>
            <a:fld id="{92A4AE0D-5A86-4584-9621-1A43B33903C8}" type="datetimeFigureOut">
              <a:rPr lang="es-AR" smtClean="0"/>
              <a:pPr/>
              <a:t>28/08/2020</a:t>
            </a:fld>
            <a:endParaRPr lang="es-AR"/>
          </a:p>
        </p:txBody>
      </p:sp>
      <p:sp>
        <p:nvSpPr>
          <p:cNvPr id="17" name="16 Marcador de pie de página"/>
          <p:cNvSpPr>
            <a:spLocks noGrp="1"/>
          </p:cNvSpPr>
          <p:nvPr>
            <p:ph type="ftr" sz="quarter" idx="11"/>
          </p:nvPr>
        </p:nvSpPr>
        <p:spPr>
          <a:xfrm>
            <a:off x="1371600" y="5650704"/>
            <a:ext cx="5791200" cy="365125"/>
          </a:xfrm>
        </p:spPr>
        <p:txBody>
          <a:bodyPr tIns="0" bIns="0" anchor="b"/>
          <a:lstStyle>
            <a:lvl1pPr algn="r">
              <a:defRPr sz="1100"/>
            </a:lvl1pPr>
          </a:lstStyle>
          <a:p>
            <a:endParaRPr lang="es-AR"/>
          </a:p>
        </p:txBody>
      </p:sp>
      <p:sp>
        <p:nvSpPr>
          <p:cNvPr id="29" name="28 Marcador de número de diapositiva"/>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AAFA0F7-7A98-494B-8C32-88228206C5A5}" type="slidenum">
              <a:rPr lang="es-AR" smtClean="0"/>
              <a:pPr/>
              <a:t>‹Nº›</a:t>
            </a:fld>
            <a:endParaRPr lang="es-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67494"/>
            <a:ext cx="8229600" cy="1399032"/>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a:xfrm>
            <a:off x="457200" y="1882808"/>
            <a:ext cx="8229600" cy="4572000"/>
          </a:xfrm>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a:xfrm>
            <a:off x="4791456" y="6480048"/>
            <a:ext cx="2133600" cy="301752"/>
          </a:xfrm>
        </p:spPr>
        <p:txBody>
          <a:bodyPr/>
          <a:lstStyle/>
          <a:p>
            <a:fld id="{92A4AE0D-5A86-4584-9621-1A43B33903C8}" type="datetimeFigureOut">
              <a:rPr lang="es-AR" smtClean="0"/>
              <a:pPr/>
              <a:t>28/08/2020</a:t>
            </a:fld>
            <a:endParaRPr lang="es-AR"/>
          </a:p>
        </p:txBody>
      </p:sp>
      <p:sp>
        <p:nvSpPr>
          <p:cNvPr id="5" name="4 Marcador de pie de página"/>
          <p:cNvSpPr>
            <a:spLocks noGrp="1"/>
          </p:cNvSpPr>
          <p:nvPr>
            <p:ph type="ftr" sz="quarter" idx="11"/>
          </p:nvPr>
        </p:nvSpPr>
        <p:spPr>
          <a:xfrm>
            <a:off x="457200" y="6480969"/>
            <a:ext cx="4260056" cy="300831"/>
          </a:xfrm>
        </p:spPr>
        <p:txBody>
          <a:bodyPr/>
          <a:lstStyle/>
          <a:p>
            <a:endParaRPr lang="es-AR"/>
          </a:p>
        </p:txBody>
      </p:sp>
      <p:sp>
        <p:nvSpPr>
          <p:cNvPr id="6" name="5 Marcador de número de diapositiva"/>
          <p:cNvSpPr>
            <a:spLocks noGrp="1"/>
          </p:cNvSpPr>
          <p:nvPr>
            <p:ph type="sldNum" sz="quarter" idx="12"/>
          </p:nvPr>
        </p:nvSpPr>
        <p:spPr/>
        <p:txBody>
          <a:bodyPr/>
          <a:lstStyle/>
          <a:p>
            <a:fld id="{9AAFA0F7-7A98-494B-8C32-88228206C5A5}" type="slidenum">
              <a:rPr lang="es-AR" smtClean="0"/>
              <a:pPr/>
              <a:t>‹Nº›</a:t>
            </a:fld>
            <a:endParaRPr lang="es-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1"/>
      </p:bgRef>
    </p:bg>
    <p:spTree>
      <p:nvGrpSpPr>
        <p:cNvPr id="1" name=""/>
        <p:cNvGrpSpPr/>
        <p:nvPr/>
      </p:nvGrpSpPr>
      <p:grpSpPr>
        <a:xfrm>
          <a:off x="0" y="0"/>
          <a:ext cx="0" cy="0"/>
          <a:chOff x="0" y="0"/>
          <a:chExt cx="0" cy="0"/>
        </a:xfrm>
      </p:grpSpPr>
      <p:sp>
        <p:nvSpPr>
          <p:cNvPr id="9" name="8 Triángulo rectángulo"/>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Triángulo isósceles"/>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Marcador de fecha"/>
          <p:cNvSpPr>
            <a:spLocks noGrp="1"/>
          </p:cNvSpPr>
          <p:nvPr>
            <p:ph type="dt" sz="half" idx="10"/>
          </p:nvPr>
        </p:nvSpPr>
        <p:spPr>
          <a:xfrm>
            <a:off x="6955632" y="6477000"/>
            <a:ext cx="2133600" cy="304800"/>
          </a:xfrm>
        </p:spPr>
        <p:txBody>
          <a:bodyPr/>
          <a:lstStyle/>
          <a:p>
            <a:fld id="{92A4AE0D-5A86-4584-9621-1A43B33903C8}" type="datetimeFigureOut">
              <a:rPr lang="es-AR" smtClean="0"/>
              <a:pPr/>
              <a:t>28/08/2020</a:t>
            </a:fld>
            <a:endParaRPr lang="es-AR"/>
          </a:p>
        </p:txBody>
      </p:sp>
      <p:sp>
        <p:nvSpPr>
          <p:cNvPr id="5" name="4 Marcador de pie de página"/>
          <p:cNvSpPr>
            <a:spLocks noGrp="1"/>
          </p:cNvSpPr>
          <p:nvPr>
            <p:ph type="ftr" sz="quarter" idx="11"/>
          </p:nvPr>
        </p:nvSpPr>
        <p:spPr>
          <a:xfrm>
            <a:off x="2619376" y="6480969"/>
            <a:ext cx="4260056" cy="300831"/>
          </a:xfrm>
        </p:spPr>
        <p:txBody>
          <a:bodyPr/>
          <a:lstStyle/>
          <a:p>
            <a:endParaRPr lang="es-AR"/>
          </a:p>
        </p:txBody>
      </p:sp>
      <p:sp>
        <p:nvSpPr>
          <p:cNvPr id="6" name="5 Marcador de número de diapositiva"/>
          <p:cNvSpPr>
            <a:spLocks noGrp="1"/>
          </p:cNvSpPr>
          <p:nvPr>
            <p:ph type="sldNum" sz="quarter" idx="12"/>
          </p:nvPr>
        </p:nvSpPr>
        <p:spPr>
          <a:xfrm>
            <a:off x="8451056" y="809624"/>
            <a:ext cx="502920" cy="300831"/>
          </a:xfrm>
        </p:spPr>
        <p:txBody>
          <a:bodyPr/>
          <a:lstStyle/>
          <a:p>
            <a:fld id="{9AAFA0F7-7A98-494B-8C32-88228206C5A5}" type="slidenum">
              <a:rPr lang="es-AR" smtClean="0"/>
              <a:pPr/>
              <a:t>‹Nº›</a:t>
            </a:fld>
            <a:endParaRPr lang="es-AR"/>
          </a:p>
        </p:txBody>
      </p:sp>
      <p:cxnSp>
        <p:nvCxnSpPr>
          <p:cNvPr id="11" name="10 Conector recto"/>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Título"/>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marL="0" algn="l">
              <a:defRPr/>
            </a:lvl1p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4791456" y="6480969"/>
            <a:ext cx="2133600" cy="301752"/>
          </a:xfrm>
        </p:spPr>
        <p:txBody>
          <a:bodyPr/>
          <a:lstStyle/>
          <a:p>
            <a:fld id="{92A4AE0D-5A86-4584-9621-1A43B33903C8}" type="datetimeFigureOut">
              <a:rPr lang="es-AR" smtClean="0"/>
              <a:pPr/>
              <a:t>28/08/2020</a:t>
            </a:fld>
            <a:endParaRPr lang="es-AR"/>
          </a:p>
        </p:txBody>
      </p:sp>
      <p:sp>
        <p:nvSpPr>
          <p:cNvPr id="6" name="5 Marcador de pie de página"/>
          <p:cNvSpPr>
            <a:spLocks noGrp="1"/>
          </p:cNvSpPr>
          <p:nvPr>
            <p:ph type="ftr" sz="quarter" idx="11"/>
          </p:nvPr>
        </p:nvSpPr>
        <p:spPr>
          <a:xfrm>
            <a:off x="457200" y="6480969"/>
            <a:ext cx="4260056" cy="301752"/>
          </a:xfrm>
        </p:spPr>
        <p:txBody>
          <a:bodyPr/>
          <a:lstStyle/>
          <a:p>
            <a:endParaRPr lang="es-AR"/>
          </a:p>
        </p:txBody>
      </p:sp>
      <p:sp>
        <p:nvSpPr>
          <p:cNvPr id="7" name="6 Marcador de número de diapositiva"/>
          <p:cNvSpPr>
            <a:spLocks noGrp="1"/>
          </p:cNvSpPr>
          <p:nvPr>
            <p:ph type="sldNum" sz="quarter" idx="12"/>
          </p:nvPr>
        </p:nvSpPr>
        <p:spPr>
          <a:xfrm>
            <a:off x="7589520" y="6480969"/>
            <a:ext cx="502920" cy="301752"/>
          </a:xfrm>
        </p:spPr>
        <p:txBody>
          <a:bodyPr/>
          <a:lstStyle/>
          <a:p>
            <a:fld id="{9AAFA0F7-7A98-494B-8C32-88228206C5A5}" type="slidenum">
              <a:rPr lang="es-AR" smtClean="0"/>
              <a:pPr/>
              <a:t>‹Nº›</a:t>
            </a:fld>
            <a:endParaRPr lang="es-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a:xfrm>
            <a:off x="4791456" y="6480969"/>
            <a:ext cx="2130552" cy="301752"/>
          </a:xfrm>
        </p:spPr>
        <p:txBody>
          <a:bodyPr/>
          <a:lstStyle/>
          <a:p>
            <a:fld id="{92A4AE0D-5A86-4584-9621-1A43B33903C8}" type="datetimeFigureOut">
              <a:rPr lang="es-AR" smtClean="0"/>
              <a:pPr/>
              <a:t>28/08/2020</a:t>
            </a:fld>
            <a:endParaRPr lang="es-AR"/>
          </a:p>
        </p:txBody>
      </p:sp>
      <p:sp>
        <p:nvSpPr>
          <p:cNvPr id="8" name="7 Marcador de pie de página"/>
          <p:cNvSpPr>
            <a:spLocks noGrp="1"/>
          </p:cNvSpPr>
          <p:nvPr>
            <p:ph type="ftr" sz="quarter" idx="11"/>
          </p:nvPr>
        </p:nvSpPr>
        <p:spPr>
          <a:xfrm>
            <a:off x="457200" y="6480969"/>
            <a:ext cx="4261104" cy="301752"/>
          </a:xfrm>
        </p:spPr>
        <p:txBody>
          <a:bodyPr/>
          <a:lstStyle/>
          <a:p>
            <a:endParaRPr lang="es-AR"/>
          </a:p>
        </p:txBody>
      </p:sp>
      <p:sp>
        <p:nvSpPr>
          <p:cNvPr id="9" name="8 Marcador de número de diapositiva"/>
          <p:cNvSpPr>
            <a:spLocks noGrp="1"/>
          </p:cNvSpPr>
          <p:nvPr>
            <p:ph type="sldNum" sz="quarter" idx="12"/>
          </p:nvPr>
        </p:nvSpPr>
        <p:spPr>
          <a:xfrm>
            <a:off x="7589520" y="6483096"/>
            <a:ext cx="502920" cy="301752"/>
          </a:xfrm>
        </p:spPr>
        <p:txBody>
          <a:bodyPr/>
          <a:lstStyle>
            <a:lvl1pPr algn="ctr">
              <a:defRPr/>
            </a:lvl1pPr>
          </a:lstStyle>
          <a:p>
            <a:fld id="{9AAFA0F7-7A98-494B-8C32-88228206C5A5}"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b="0"/>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92A4AE0D-5A86-4584-9621-1A43B33903C8}" type="datetimeFigureOut">
              <a:rPr lang="es-AR" smtClean="0"/>
              <a:pPr/>
              <a:t>28/08/2020</a:t>
            </a:fld>
            <a:endParaRPr lang="es-AR"/>
          </a:p>
        </p:txBody>
      </p:sp>
      <p:sp>
        <p:nvSpPr>
          <p:cNvPr id="4" name="3 Marcador de pie de página"/>
          <p:cNvSpPr>
            <a:spLocks noGrp="1"/>
          </p:cNvSpPr>
          <p:nvPr>
            <p:ph type="ftr" sz="quarter" idx="11"/>
          </p:nvPr>
        </p:nvSpPr>
        <p:spPr/>
        <p:txBody>
          <a:bodyPr/>
          <a:lstStyle/>
          <a:p>
            <a:endParaRPr lang="es-AR"/>
          </a:p>
        </p:txBody>
      </p:sp>
      <p:sp>
        <p:nvSpPr>
          <p:cNvPr id="5" name="4 Marcador de número de diapositiva"/>
          <p:cNvSpPr>
            <a:spLocks noGrp="1"/>
          </p:cNvSpPr>
          <p:nvPr>
            <p:ph type="sldNum" sz="quarter" idx="12"/>
          </p:nvPr>
        </p:nvSpPr>
        <p:spPr/>
        <p:txBody>
          <a:bodyPr/>
          <a:lstStyle/>
          <a:p>
            <a:fld id="{9AAFA0F7-7A98-494B-8C32-88228206C5A5}" type="slidenum">
              <a:rPr lang="es-AR" smtClean="0"/>
              <a:pPr/>
              <a:t>‹Nº›</a:t>
            </a:fld>
            <a:endParaRPr lang="es-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791456" y="6480969"/>
            <a:ext cx="2133600" cy="301752"/>
          </a:xfrm>
        </p:spPr>
        <p:txBody>
          <a:bodyPr/>
          <a:lstStyle/>
          <a:p>
            <a:fld id="{92A4AE0D-5A86-4584-9621-1A43B33903C8}" type="datetimeFigureOut">
              <a:rPr lang="es-AR" smtClean="0"/>
              <a:pPr/>
              <a:t>28/08/2020</a:t>
            </a:fld>
            <a:endParaRPr lang="es-AR"/>
          </a:p>
        </p:txBody>
      </p:sp>
      <p:sp>
        <p:nvSpPr>
          <p:cNvPr id="3" name="2 Marcador de pie de página"/>
          <p:cNvSpPr>
            <a:spLocks noGrp="1"/>
          </p:cNvSpPr>
          <p:nvPr>
            <p:ph type="ftr" sz="quarter" idx="11"/>
          </p:nvPr>
        </p:nvSpPr>
        <p:spPr>
          <a:xfrm>
            <a:off x="457200" y="6481890"/>
            <a:ext cx="4260056" cy="300831"/>
          </a:xfrm>
        </p:spPr>
        <p:txBody>
          <a:bodyPr/>
          <a:lstStyle/>
          <a:p>
            <a:endParaRPr lang="es-AR"/>
          </a:p>
        </p:txBody>
      </p:sp>
      <p:sp>
        <p:nvSpPr>
          <p:cNvPr id="4" name="3 Marcador de número de diapositiva"/>
          <p:cNvSpPr>
            <a:spLocks noGrp="1"/>
          </p:cNvSpPr>
          <p:nvPr>
            <p:ph type="sldNum" sz="quarter" idx="12"/>
          </p:nvPr>
        </p:nvSpPr>
        <p:spPr>
          <a:xfrm>
            <a:off x="7589520" y="6480969"/>
            <a:ext cx="502920" cy="301752"/>
          </a:xfrm>
        </p:spPr>
        <p:txBody>
          <a:bodyPr/>
          <a:lstStyle/>
          <a:p>
            <a:fld id="{9AAFA0F7-7A98-494B-8C32-88228206C5A5}" type="slidenum">
              <a:rPr lang="es-AR" smtClean="0"/>
              <a:pPr/>
              <a:t>‹Nº›</a:t>
            </a:fld>
            <a:endParaRPr lang="es-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a:xfrm>
            <a:off x="6278976" y="6556248"/>
            <a:ext cx="2133600" cy="301752"/>
          </a:xfrm>
        </p:spPr>
        <p:txBody>
          <a:bodyPr/>
          <a:lstStyle>
            <a:lvl1pPr>
              <a:defRPr sz="900"/>
            </a:lvl1pPr>
          </a:lstStyle>
          <a:p>
            <a:fld id="{92A4AE0D-5A86-4584-9621-1A43B33903C8}" type="datetimeFigureOut">
              <a:rPr lang="es-AR" smtClean="0"/>
              <a:pPr/>
              <a:t>28/08/2020</a:t>
            </a:fld>
            <a:endParaRPr lang="es-AR"/>
          </a:p>
        </p:txBody>
      </p:sp>
      <p:sp>
        <p:nvSpPr>
          <p:cNvPr id="6" name="5 Marcador de pie de página"/>
          <p:cNvSpPr>
            <a:spLocks noGrp="1"/>
          </p:cNvSpPr>
          <p:nvPr>
            <p:ph type="ftr" sz="quarter" idx="11"/>
          </p:nvPr>
        </p:nvSpPr>
        <p:spPr>
          <a:xfrm>
            <a:off x="1135856" y="6556248"/>
            <a:ext cx="5143120" cy="301752"/>
          </a:xfrm>
        </p:spPr>
        <p:txBody>
          <a:bodyPr/>
          <a:lstStyle>
            <a:lvl1pPr>
              <a:defRPr sz="900"/>
            </a:lvl1pPr>
          </a:lstStyle>
          <a:p>
            <a:endParaRPr lang="es-AR"/>
          </a:p>
        </p:txBody>
      </p:sp>
      <p:sp>
        <p:nvSpPr>
          <p:cNvPr id="7" name="6 Marcador de número de diapositiva"/>
          <p:cNvSpPr>
            <a:spLocks noGrp="1"/>
          </p:cNvSpPr>
          <p:nvPr>
            <p:ph type="sldNum" sz="quarter" idx="12"/>
          </p:nvPr>
        </p:nvSpPr>
        <p:spPr>
          <a:xfrm>
            <a:off x="8410576" y="6556248"/>
            <a:ext cx="502920" cy="301752"/>
          </a:xfrm>
        </p:spPr>
        <p:txBody>
          <a:bodyPr/>
          <a:lstStyle>
            <a:lvl1pPr>
              <a:defRPr sz="900"/>
            </a:lvl1pPr>
          </a:lstStyle>
          <a:p>
            <a:fld id="{9AAFA0F7-7A98-494B-8C32-88228206C5A5}"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bg>
      <p:bgRef idx="1002">
        <a:schemeClr val="bg1"/>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s-ES" smtClean="0"/>
              <a:t>Haga clic para modificar el estilo de título del patrón</a:t>
            </a:r>
            <a:endParaRPr kumimoji="0" lang="en-US"/>
          </a:p>
        </p:txBody>
      </p:sp>
      <p:sp>
        <p:nvSpPr>
          <p:cNvPr id="3" name="2 Marcador de posición de imagen"/>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s-ES" smtClean="0"/>
              <a:t>Haga clic en el icono para agregar una imagen</a:t>
            </a:r>
            <a:endParaRPr kumimoji="0" lang="en-US" dirty="0"/>
          </a:p>
        </p:txBody>
      </p:sp>
      <p:sp>
        <p:nvSpPr>
          <p:cNvPr id="4" name="3 Marcador de texto"/>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a:xfrm>
            <a:off x="6108192" y="6556248"/>
            <a:ext cx="2103120" cy="301752"/>
          </a:xfrm>
        </p:spPr>
        <p:txBody>
          <a:bodyPr/>
          <a:lstStyle>
            <a:lvl1pPr>
              <a:defRPr sz="900"/>
            </a:lvl1pPr>
          </a:lstStyle>
          <a:p>
            <a:fld id="{92A4AE0D-5A86-4584-9621-1A43B33903C8}" type="datetimeFigureOut">
              <a:rPr lang="es-AR" smtClean="0"/>
              <a:pPr/>
              <a:t>28/08/2020</a:t>
            </a:fld>
            <a:endParaRPr lang="es-AR"/>
          </a:p>
        </p:txBody>
      </p:sp>
      <p:sp>
        <p:nvSpPr>
          <p:cNvPr id="6" name="5 Marcador de pie de página"/>
          <p:cNvSpPr>
            <a:spLocks noGrp="1"/>
          </p:cNvSpPr>
          <p:nvPr>
            <p:ph type="ftr" sz="quarter" idx="11"/>
          </p:nvPr>
        </p:nvSpPr>
        <p:spPr>
          <a:xfrm>
            <a:off x="1170432" y="6557169"/>
            <a:ext cx="4948072" cy="301752"/>
          </a:xfrm>
        </p:spPr>
        <p:txBody>
          <a:bodyPr/>
          <a:lstStyle>
            <a:lvl1pPr>
              <a:defRPr sz="900"/>
            </a:lvl1pPr>
          </a:lstStyle>
          <a:p>
            <a:endParaRPr lang="es-AR"/>
          </a:p>
        </p:txBody>
      </p:sp>
      <p:sp>
        <p:nvSpPr>
          <p:cNvPr id="7" name="6 Marcador de número de diapositiva"/>
          <p:cNvSpPr>
            <a:spLocks noGrp="1"/>
          </p:cNvSpPr>
          <p:nvPr>
            <p:ph type="sldNum" sz="quarter" idx="12"/>
          </p:nvPr>
        </p:nvSpPr>
        <p:spPr>
          <a:xfrm>
            <a:off x="8217192" y="6556248"/>
            <a:ext cx="365760" cy="301752"/>
          </a:xfrm>
        </p:spPr>
        <p:txBody>
          <a:bodyPr/>
          <a:lstStyle>
            <a:lvl1pPr algn="ctr">
              <a:defRPr sz="900"/>
            </a:lvl1pPr>
          </a:lstStyle>
          <a:p>
            <a:fld id="{9AAFA0F7-7A98-494B-8C32-88228206C5A5}" type="slidenum">
              <a:rPr lang="es-AR" smtClean="0"/>
              <a:pPr/>
              <a:t>‹Nº›</a:t>
            </a:fld>
            <a:endParaRPr lang="es-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2A4AE0D-5A86-4584-9621-1A43B33903C8}" type="datetimeFigureOut">
              <a:rPr lang="es-AR" smtClean="0"/>
              <a:pPr/>
              <a:t>28/08/2020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9AAFA0F7-7A98-494B-8C32-88228206C5A5}" type="slidenum">
              <a:rPr lang="es-AR" smtClean="0"/>
              <a:pPr/>
              <a:t>‹Nº›</a:t>
            </a:fld>
            <a:endParaRPr lang="es-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781800" y="381000"/>
            <a:ext cx="1905000" cy="5486400"/>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381000"/>
            <a:ext cx="6248400" cy="5486400"/>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92A4AE0D-5A86-4584-9621-1A43B33903C8}" type="datetimeFigureOut">
              <a:rPr lang="es-AR" smtClean="0"/>
              <a:pPr/>
              <a:t>28/08/2020</a:t>
            </a:fld>
            <a:endParaRPr lang="es-AR"/>
          </a:p>
        </p:txBody>
      </p:sp>
      <p:sp>
        <p:nvSpPr>
          <p:cNvPr id="5" name="4 Marcador de pie de página"/>
          <p:cNvSpPr>
            <a:spLocks noGrp="1"/>
          </p:cNvSpPr>
          <p:nvPr>
            <p:ph type="ftr" sz="quarter" idx="11"/>
          </p:nvPr>
        </p:nvSpPr>
        <p:spPr/>
        <p:txBody>
          <a:bodyPr/>
          <a:lstStyle/>
          <a:p>
            <a:endParaRPr lang="es-AR"/>
          </a:p>
        </p:txBody>
      </p:sp>
      <p:sp>
        <p:nvSpPr>
          <p:cNvPr id="6" name="5 Marcador de número de diapositiva"/>
          <p:cNvSpPr>
            <a:spLocks noGrp="1"/>
          </p:cNvSpPr>
          <p:nvPr>
            <p:ph type="sldNum" sz="quarter" idx="12"/>
          </p:nvPr>
        </p:nvSpPr>
        <p:spPr/>
        <p:txBody>
          <a:bodyPr/>
          <a:lstStyle/>
          <a:p>
            <a:fld id="{9AAFA0F7-7A98-494B-8C32-88228206C5A5}" type="slidenum">
              <a:rPr lang="es-AR" smtClean="0"/>
              <a:pPr/>
              <a:t>‹Nº›</a:t>
            </a:fld>
            <a:endParaRPr lang="es-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Triángulo rectángulo"/>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Conector recto"/>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Conector recto"/>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Marcador de título"/>
          <p:cNvSpPr>
            <a:spLocks noGrp="1"/>
          </p:cNvSpPr>
          <p:nvPr>
            <p:ph type="title"/>
          </p:nvPr>
        </p:nvSpPr>
        <p:spPr>
          <a:xfrm>
            <a:off x="457200" y="267494"/>
            <a:ext cx="8229600" cy="1399032"/>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4" name="13 Marcador de fecha"/>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92A4AE0D-5A86-4584-9621-1A43B33903C8}" type="datetimeFigureOut">
              <a:rPr lang="es-AR" smtClean="0"/>
              <a:pPr/>
              <a:t>28/08/2020</a:t>
            </a:fld>
            <a:endParaRPr lang="es-AR"/>
          </a:p>
        </p:txBody>
      </p:sp>
      <p:sp>
        <p:nvSpPr>
          <p:cNvPr id="3" name="2 Marcador de pie de página"/>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s-AR"/>
          </a:p>
        </p:txBody>
      </p:sp>
      <p:sp>
        <p:nvSpPr>
          <p:cNvPr id="23" name="22 Marcador de número de diapositiva"/>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AAFA0F7-7A98-494B-8C32-88228206C5A5}" type="slidenum">
              <a:rPr lang="es-AR" smtClean="0"/>
              <a:pPr/>
              <a:t>‹Nº›</a:t>
            </a:fld>
            <a:endParaRPr lang="es-A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uentesaludable.com/un-mundo-sano-1/como-funciona-la-naturaleza-para-facilitar-la-vida-cotidiana-del-hombre/" TargetMode="External"/><Relationship Id="rId2" Type="http://schemas.openxmlformats.org/officeDocument/2006/relationships/hyperlink" Target="https://conceptodefinicion.de/comunicac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AR" b="1" u="sng" smtClean="0"/>
              <a:t>LA COMUNICACIÓN</a:t>
            </a:r>
            <a:r>
              <a:rPr lang="es-AR" b="1" u="sng" dirty="0" smtClean="0"/>
              <a:t/>
            </a:r>
            <a:br>
              <a:rPr lang="es-AR" b="1" u="sng" dirty="0" smtClean="0"/>
            </a:br>
            <a:endParaRPr lang="es-AR" b="1" u="sng" dirty="0"/>
          </a:p>
        </p:txBody>
      </p:sp>
      <p:sp>
        <p:nvSpPr>
          <p:cNvPr id="3" name="2 Subtítulo"/>
          <p:cNvSpPr>
            <a:spLocks noGrp="1"/>
          </p:cNvSpPr>
          <p:nvPr>
            <p:ph type="subTitle" idx="1"/>
          </p:nvPr>
        </p:nvSpPr>
        <p:spPr/>
        <p:txBody>
          <a:bodyPr/>
          <a:lstStyle/>
          <a:p>
            <a:r>
              <a:rPr lang="es-AR" b="1" u="sng" dirty="0" smtClean="0"/>
              <a:t>LIC SILVANA SANCHEZ</a:t>
            </a:r>
          </a:p>
          <a:p>
            <a:r>
              <a:rPr lang="es-AR" b="1" u="sng" dirty="0" smtClean="0"/>
              <a:t>MP N° 189</a:t>
            </a:r>
            <a:endParaRPr lang="es-AR" b="1" u="sng"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ilvana\Pictures\4a7ea609e9818788453a2fa649ad8e42.jpg"/>
          <p:cNvPicPr>
            <a:picLocks noGrp="1" noChangeAspect="1" noChangeArrowheads="1"/>
          </p:cNvPicPr>
          <p:nvPr>
            <p:ph idx="1"/>
          </p:nvPr>
        </p:nvPicPr>
        <p:blipFill>
          <a:blip r:embed="rId2"/>
          <a:srcRect/>
          <a:stretch>
            <a:fillRect/>
          </a:stretch>
        </p:blipFill>
        <p:spPr bwMode="auto">
          <a:xfrm>
            <a:off x="928662" y="1142984"/>
            <a:ext cx="7286676" cy="500066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00108"/>
            <a:ext cx="8229600" cy="5454700"/>
          </a:xfrm>
        </p:spPr>
        <p:txBody>
          <a:bodyPr>
            <a:normAutofit/>
          </a:bodyPr>
          <a:lstStyle/>
          <a:p>
            <a:pPr algn="just"/>
            <a:r>
              <a:rPr lang="es-AR" sz="3600" dirty="0" smtClean="0"/>
              <a:t>Este modelo se basa en la representación de la comunicación que estableció el lingüista ROMAN JAKOBSON en 1963. Un modelo muy productivo, ya que a partir de el Jakobson estableció las funciones del lenguaje. </a:t>
            </a:r>
            <a:endParaRPr lang="es-AR"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COMUNICACION</a:t>
            </a:r>
            <a:endParaRPr lang="es-AR" b="1" u="sng" dirty="0"/>
          </a:p>
        </p:txBody>
      </p:sp>
      <p:sp>
        <p:nvSpPr>
          <p:cNvPr id="3" name="2 Marcador de contenido"/>
          <p:cNvSpPr>
            <a:spLocks noGrp="1"/>
          </p:cNvSpPr>
          <p:nvPr>
            <p:ph idx="1"/>
          </p:nvPr>
        </p:nvSpPr>
        <p:spPr/>
        <p:txBody>
          <a:bodyPr/>
          <a:lstStyle/>
          <a:p>
            <a:r>
              <a:rPr lang="es-AR" dirty="0" smtClean="0"/>
              <a:t>Excede los aspectos puramente lingüísticos o verbales. (Relación con la Antropología) </a:t>
            </a:r>
          </a:p>
          <a:p>
            <a:r>
              <a:rPr lang="es-AR" dirty="0" smtClean="0"/>
              <a:t>La Antropología y la Comunicología sostienen que los seres humanos comunican , primordialmente, modos de conducta. </a:t>
            </a:r>
          </a:p>
          <a:p>
            <a:r>
              <a:rPr lang="es-AR" dirty="0" smtClean="0"/>
              <a:t>Comportamientos sociales ligados al acto de comunicarse. </a:t>
            </a:r>
            <a:endParaRPr lang="es-A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ilvana\Pictures\images.jpg"/>
          <p:cNvPicPr>
            <a:picLocks noGrp="1" noChangeAspect="1" noChangeArrowheads="1"/>
          </p:cNvPicPr>
          <p:nvPr>
            <p:ph idx="1"/>
          </p:nvPr>
        </p:nvPicPr>
        <p:blipFill>
          <a:blip r:embed="rId2"/>
          <a:srcRect/>
          <a:stretch>
            <a:fillRect/>
          </a:stretch>
        </p:blipFill>
        <p:spPr bwMode="auto">
          <a:xfrm>
            <a:off x="1571604" y="714356"/>
            <a:ext cx="5286412" cy="578647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pPr algn="just"/>
            <a:r>
              <a:rPr lang="es-AR" dirty="0" smtClean="0"/>
              <a:t>En 1948 el científico estadounidense </a:t>
            </a:r>
            <a:r>
              <a:rPr lang="es-AR" dirty="0" err="1" smtClean="0"/>
              <a:t>Wienner</a:t>
            </a:r>
            <a:r>
              <a:rPr lang="es-AR" dirty="0" smtClean="0"/>
              <a:t> publico un libro donde apareció el concepto de retroacción o retroalimentación. (</a:t>
            </a:r>
            <a:r>
              <a:rPr lang="es-AR" dirty="0" err="1" smtClean="0"/>
              <a:t>feedback</a:t>
            </a:r>
            <a:r>
              <a:rPr lang="es-AR"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794"/>
            <a:ext cx="8229600" cy="5669014"/>
          </a:xfrm>
        </p:spPr>
        <p:txBody>
          <a:bodyPr>
            <a:normAutofit/>
          </a:bodyPr>
          <a:lstStyle/>
          <a:p>
            <a:pPr algn="just"/>
            <a:r>
              <a:rPr lang="es-AR" dirty="0" smtClean="0"/>
              <a:t>Comunicología es una </a:t>
            </a:r>
            <a:r>
              <a:rPr lang="es-AR" b="1" dirty="0" smtClean="0"/>
              <a:t>ciencia interdisciplinaria</a:t>
            </a:r>
            <a:r>
              <a:rPr lang="es-AR" dirty="0" smtClean="0"/>
              <a:t> que estudia la </a:t>
            </a:r>
            <a:r>
              <a:rPr lang="es-AR" b="1" dirty="0" smtClean="0">
                <a:hlinkClick r:id="rId2" tooltip="comunicación"/>
              </a:rPr>
              <a:t>comunicación</a:t>
            </a:r>
            <a:r>
              <a:rPr lang="es-AR" dirty="0" smtClean="0"/>
              <a:t> en sus diferentes medios, técnicas y sistemas». Los estudiantes de comunicación como fenómeno consideran que existen sistemas de comunicación, es decir, modelos teóricos a través de los cuales se establecen vínculos y conexiones de distinta </a:t>
            </a:r>
            <a:r>
              <a:rPr lang="es-AR" b="1" dirty="0" smtClean="0">
                <a:hlinkClick r:id="rId3" tooltip="¿Cómo funciona la naturaleza para facilitar la vida cotidiana del hombre - fuentesaludable.com"/>
              </a:rPr>
              <a:t>naturaleza</a:t>
            </a:r>
            <a:r>
              <a:rPr lang="es-AR" dirty="0" smtClean="0"/>
              <a:t>. </a:t>
            </a:r>
          </a:p>
          <a:p>
            <a:endParaRPr lang="es-A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883328"/>
          </a:xfrm>
        </p:spPr>
        <p:txBody>
          <a:bodyPr>
            <a:noAutofit/>
          </a:bodyPr>
          <a:lstStyle/>
          <a:p>
            <a:pPr algn="just"/>
            <a:r>
              <a:rPr lang="es-AR" sz="3600" dirty="0" smtClean="0"/>
              <a:t>Los comunicólogos sostienen que la comunicación humana no es un hecho mecánico en el que el emisor transmite información a un receptor, sino un proceso dinámico en el que las personas se encuentran inmersas en situaciones sociales que condicionan su comunicación. </a:t>
            </a:r>
            <a:endParaRPr lang="es-AR"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just"/>
            <a:r>
              <a:rPr lang="es-AR" b="1" u="sng" dirty="0" smtClean="0"/>
              <a:t>LA COMUNICACIÓN ES MAS QUE EL LENGUAJE</a:t>
            </a:r>
            <a:endParaRPr lang="es-AR" b="1" u="sng" dirty="0"/>
          </a:p>
        </p:txBody>
      </p:sp>
      <p:pic>
        <p:nvPicPr>
          <p:cNvPr id="3074" name="Picture 2" descr="C:\Users\Silvana\Pictures\untitled.png"/>
          <p:cNvPicPr>
            <a:picLocks noGrp="1" noChangeAspect="1" noChangeArrowheads="1"/>
          </p:cNvPicPr>
          <p:nvPr>
            <p:ph idx="1"/>
          </p:nvPr>
        </p:nvPicPr>
        <p:blipFill>
          <a:blip r:embed="rId2"/>
          <a:srcRect/>
          <a:stretch>
            <a:fillRect/>
          </a:stretch>
        </p:blipFill>
        <p:spPr bwMode="auto">
          <a:xfrm>
            <a:off x="1428728" y="2500306"/>
            <a:ext cx="5572164" cy="3714776"/>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ilvana\Pictures\1.png"/>
          <p:cNvPicPr>
            <a:picLocks noGrp="1" noChangeAspect="1" noChangeArrowheads="1"/>
          </p:cNvPicPr>
          <p:nvPr>
            <p:ph idx="1"/>
          </p:nvPr>
        </p:nvPicPr>
        <p:blipFill>
          <a:blip r:embed="rId2"/>
          <a:srcRect/>
          <a:stretch>
            <a:fillRect/>
          </a:stretch>
        </p:blipFill>
        <p:spPr bwMode="auto">
          <a:xfrm>
            <a:off x="1643042" y="1500174"/>
            <a:ext cx="6715172" cy="450059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14356"/>
            <a:ext cx="8229600" cy="5740452"/>
          </a:xfrm>
        </p:spPr>
        <p:txBody>
          <a:bodyPr>
            <a:normAutofit/>
          </a:bodyPr>
          <a:lstStyle/>
          <a:p>
            <a:pPr algn="just"/>
            <a:r>
              <a:rPr lang="es-AR" sz="3600" dirty="0" smtClean="0"/>
              <a:t>“ES IMPOSIBLE NO COMUNICARSE” esto quiere decir que la comunicación se establece de diferentes maneras no solo por medio del lenguaje. (EJ gestos, mirada, el silencio, elementos no verbales que producen comunicación por si mismos) </a:t>
            </a:r>
            <a:endParaRPr lang="es-AR"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COMUNICACIÓN NO VERBAL</a:t>
            </a:r>
            <a:endParaRPr lang="es-AR" b="1" u="sng" dirty="0"/>
          </a:p>
        </p:txBody>
      </p:sp>
      <p:sp>
        <p:nvSpPr>
          <p:cNvPr id="3" name="2 Marcador de contenido"/>
          <p:cNvSpPr>
            <a:spLocks noGrp="1"/>
          </p:cNvSpPr>
          <p:nvPr>
            <p:ph idx="1"/>
          </p:nvPr>
        </p:nvSpPr>
        <p:spPr/>
        <p:txBody>
          <a:bodyPr>
            <a:normAutofit/>
          </a:bodyPr>
          <a:lstStyle/>
          <a:p>
            <a:r>
              <a:rPr lang="es-AR" sz="4000" dirty="0" smtClean="0"/>
              <a:t>Su código no es universal sino cultural. Es decir los gestos corporales, movimientos, silencios y expresiones faciales son señales distintas para diferentes culturas. </a:t>
            </a:r>
            <a:endParaRPr lang="es-AR" sz="4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ilvana\Pictures\untitled.png"/>
          <p:cNvPicPr>
            <a:picLocks noGrp="1" noChangeAspect="1" noChangeArrowheads="1"/>
          </p:cNvPicPr>
          <p:nvPr>
            <p:ph idx="1"/>
          </p:nvPr>
        </p:nvPicPr>
        <p:blipFill>
          <a:blip r:embed="rId2"/>
          <a:srcRect/>
          <a:stretch>
            <a:fillRect/>
          </a:stretch>
        </p:blipFill>
        <p:spPr bwMode="auto">
          <a:xfrm>
            <a:off x="500034" y="714356"/>
            <a:ext cx="4071966" cy="2500330"/>
          </a:xfrm>
          <a:prstGeom prst="rect">
            <a:avLst/>
          </a:prstGeom>
          <a:noFill/>
        </p:spPr>
      </p:pic>
      <p:pic>
        <p:nvPicPr>
          <p:cNvPr id="1027" name="Picture 3" descr="C:\Users\Silvana\Pictures\comunicacion_verbal_2.png"/>
          <p:cNvPicPr>
            <a:picLocks noChangeAspect="1" noChangeArrowheads="1"/>
          </p:cNvPicPr>
          <p:nvPr/>
        </p:nvPicPr>
        <p:blipFill>
          <a:blip r:embed="rId3"/>
          <a:srcRect/>
          <a:stretch>
            <a:fillRect/>
          </a:stretch>
        </p:blipFill>
        <p:spPr bwMode="auto">
          <a:xfrm>
            <a:off x="5000628" y="928670"/>
            <a:ext cx="3786214" cy="2286016"/>
          </a:xfrm>
          <a:prstGeom prst="rect">
            <a:avLst/>
          </a:prstGeom>
          <a:noFill/>
        </p:spPr>
      </p:pic>
      <p:pic>
        <p:nvPicPr>
          <p:cNvPr id="1028" name="Picture 4" descr="C:\Users\Silvana\Pictures\la-comunicacion-no-verbal-1-728.jpg"/>
          <p:cNvPicPr>
            <a:picLocks noChangeAspect="1" noChangeArrowheads="1"/>
          </p:cNvPicPr>
          <p:nvPr/>
        </p:nvPicPr>
        <p:blipFill>
          <a:blip r:embed="rId4"/>
          <a:srcRect/>
          <a:stretch>
            <a:fillRect/>
          </a:stretch>
        </p:blipFill>
        <p:spPr bwMode="auto">
          <a:xfrm>
            <a:off x="2285984" y="3571876"/>
            <a:ext cx="4752984" cy="2457449"/>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6026204"/>
          </a:xfrm>
        </p:spPr>
        <p:txBody>
          <a:bodyPr>
            <a:normAutofit/>
          </a:bodyPr>
          <a:lstStyle/>
          <a:p>
            <a:r>
              <a:rPr lang="es-AR" sz="4000" dirty="0" smtClean="0"/>
              <a:t>Elementos comunicativos no verbales: son culturales y sociales. </a:t>
            </a:r>
          </a:p>
          <a:p>
            <a:r>
              <a:rPr lang="es-AR" sz="4000" dirty="0" smtClean="0"/>
              <a:t>Comportamientos sociales ligados a la comunicación. </a:t>
            </a:r>
          </a:p>
          <a:p>
            <a:r>
              <a:rPr lang="es-AR" sz="4000" dirty="0" smtClean="0"/>
              <a:t>Comunicación integra múltiples comportamientos como ser: </a:t>
            </a:r>
            <a:endParaRPr lang="es-AR"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AR" dirty="0" smtClean="0"/>
              <a:t>LA PALABRA</a:t>
            </a:r>
          </a:p>
          <a:p>
            <a:r>
              <a:rPr lang="es-AR" dirty="0" smtClean="0"/>
              <a:t>LA ENTONACION</a:t>
            </a:r>
          </a:p>
          <a:p>
            <a:r>
              <a:rPr lang="es-AR" dirty="0" smtClean="0"/>
              <a:t>EL GESTO Y LA MIMICA</a:t>
            </a:r>
          </a:p>
          <a:p>
            <a:r>
              <a:rPr lang="es-AR" dirty="0" smtClean="0"/>
              <a:t>LA MIRADA</a:t>
            </a:r>
          </a:p>
          <a:p>
            <a:r>
              <a:rPr lang="es-AR" dirty="0" smtClean="0"/>
              <a:t>EL ESPACIO INTERINDIVIDUAL</a:t>
            </a:r>
          </a:p>
          <a:p>
            <a:r>
              <a:rPr lang="es-AR" dirty="0" smtClean="0"/>
              <a:t>LAS REGLAS SOCIALES DE UTILIZACION DEL LENGUAJE SEGÚN: </a:t>
            </a:r>
            <a:endParaRPr lang="es-A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AR" dirty="0" smtClean="0"/>
              <a:t>El interlocutor</a:t>
            </a:r>
          </a:p>
          <a:p>
            <a:r>
              <a:rPr lang="es-AR" dirty="0" smtClean="0"/>
              <a:t>El tema</a:t>
            </a:r>
          </a:p>
          <a:p>
            <a:r>
              <a:rPr lang="es-AR" dirty="0" smtClean="0"/>
              <a:t>El lugar</a:t>
            </a:r>
          </a:p>
          <a:p>
            <a:r>
              <a:rPr lang="es-AR" dirty="0" smtClean="0"/>
              <a:t>La relación con el interlocutor. </a:t>
            </a:r>
            <a:endParaRPr lang="es-A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794"/>
            <a:ext cx="8229600" cy="5669014"/>
          </a:xfrm>
        </p:spPr>
        <p:txBody>
          <a:bodyPr>
            <a:normAutofit/>
          </a:bodyPr>
          <a:lstStyle/>
          <a:p>
            <a:r>
              <a:rPr lang="es-AR" sz="4000" dirty="0" smtClean="0"/>
              <a:t>Estos comportamientos están presentes en la comunicación no verbal y en la comunicación lingüística y son interdependientes de la situación comunicativa o contexto. </a:t>
            </a:r>
            <a:endParaRPr lang="es-AR" sz="4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Situación Comunicativa</a:t>
            </a:r>
            <a:endParaRPr lang="es-AR" b="1" u="sng" dirty="0"/>
          </a:p>
        </p:txBody>
      </p:sp>
      <p:sp>
        <p:nvSpPr>
          <p:cNvPr id="3" name="2 Marcador de contenido"/>
          <p:cNvSpPr>
            <a:spLocks noGrp="1"/>
          </p:cNvSpPr>
          <p:nvPr>
            <p:ph idx="1"/>
          </p:nvPr>
        </p:nvSpPr>
        <p:spPr/>
        <p:txBody>
          <a:bodyPr/>
          <a:lstStyle/>
          <a:p>
            <a:r>
              <a:rPr lang="es-AR" dirty="0" smtClean="0"/>
              <a:t>Las personas</a:t>
            </a:r>
          </a:p>
          <a:p>
            <a:r>
              <a:rPr lang="es-AR" dirty="0" smtClean="0"/>
              <a:t>El lugar</a:t>
            </a:r>
          </a:p>
          <a:p>
            <a:r>
              <a:rPr lang="es-AR" dirty="0" smtClean="0"/>
              <a:t>El asunto y </a:t>
            </a:r>
          </a:p>
          <a:p>
            <a:r>
              <a:rPr lang="es-AR" dirty="0" smtClean="0"/>
              <a:t>El momento</a:t>
            </a:r>
            <a:endParaRPr lang="es-A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LAS PERSONAS. Factores Psíquicos y Relacionales</a:t>
            </a:r>
            <a:endParaRPr lang="es-AR" b="1" u="sng" dirty="0"/>
          </a:p>
        </p:txBody>
      </p:sp>
      <p:sp>
        <p:nvSpPr>
          <p:cNvPr id="3" name="2 Marcador de contenido"/>
          <p:cNvSpPr>
            <a:spLocks noGrp="1"/>
          </p:cNvSpPr>
          <p:nvPr>
            <p:ph idx="1"/>
          </p:nvPr>
        </p:nvSpPr>
        <p:spPr/>
        <p:txBody>
          <a:bodyPr/>
          <a:lstStyle/>
          <a:p>
            <a:r>
              <a:rPr lang="es-AR" dirty="0" smtClean="0"/>
              <a:t>El vinculo que existe entre ellas, mayor o menor familiaridad.</a:t>
            </a:r>
          </a:p>
          <a:p>
            <a:r>
              <a:rPr lang="es-AR" dirty="0" smtClean="0"/>
              <a:t>La historia de ese vinculo, lo reciente o antiguo de esa relación, malentendidos anteriores </a:t>
            </a:r>
            <a:r>
              <a:rPr lang="es-AR" dirty="0" err="1" smtClean="0"/>
              <a:t>etc</a:t>
            </a:r>
            <a:endParaRPr lang="es-AR" dirty="0" smtClean="0"/>
          </a:p>
          <a:p>
            <a:r>
              <a:rPr lang="es-AR" dirty="0" smtClean="0"/>
              <a:t>Las imágenes que cada uno tiene de si mismo y del otro: quien soy yo para decir esto? Quine es el para decirme esto? </a:t>
            </a:r>
            <a:endParaRPr lang="es-A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ilvana\Pictures\5.png"/>
          <p:cNvPicPr>
            <a:picLocks noGrp="1" noChangeAspect="1" noChangeArrowheads="1"/>
          </p:cNvPicPr>
          <p:nvPr>
            <p:ph idx="1"/>
          </p:nvPr>
        </p:nvPicPr>
        <p:blipFill>
          <a:blip r:embed="rId2"/>
          <a:srcRect/>
          <a:stretch>
            <a:fillRect/>
          </a:stretch>
        </p:blipFill>
        <p:spPr bwMode="auto">
          <a:xfrm>
            <a:off x="2428860" y="4000504"/>
            <a:ext cx="5000660" cy="2857496"/>
          </a:xfrm>
          <a:prstGeom prst="rect">
            <a:avLst/>
          </a:prstGeom>
          <a:noFill/>
        </p:spPr>
      </p:pic>
      <p:pic>
        <p:nvPicPr>
          <p:cNvPr id="3075" name="Picture 3" descr="C:\Users\Silvana\Pictures\1.png"/>
          <p:cNvPicPr>
            <a:picLocks noChangeAspect="1" noChangeArrowheads="1"/>
          </p:cNvPicPr>
          <p:nvPr/>
        </p:nvPicPr>
        <p:blipFill>
          <a:blip r:embed="rId3"/>
          <a:srcRect/>
          <a:stretch>
            <a:fillRect/>
          </a:stretch>
        </p:blipFill>
        <p:spPr bwMode="auto">
          <a:xfrm>
            <a:off x="642910" y="357166"/>
            <a:ext cx="3286148" cy="3481397"/>
          </a:xfrm>
          <a:prstGeom prst="rect">
            <a:avLst/>
          </a:prstGeom>
          <a:noFill/>
        </p:spPr>
      </p:pic>
      <p:pic>
        <p:nvPicPr>
          <p:cNvPr id="3076" name="Picture 4" descr="C:\Users\Silvana\Pictures\3.png"/>
          <p:cNvPicPr>
            <a:picLocks noChangeAspect="1" noChangeArrowheads="1"/>
          </p:cNvPicPr>
          <p:nvPr/>
        </p:nvPicPr>
        <p:blipFill>
          <a:blip r:embed="rId4"/>
          <a:srcRect/>
          <a:stretch>
            <a:fillRect/>
          </a:stretch>
        </p:blipFill>
        <p:spPr bwMode="auto">
          <a:xfrm>
            <a:off x="4286248" y="285728"/>
            <a:ext cx="4071951" cy="3357571"/>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PERSONAS. FACTORES SOCIALES</a:t>
            </a:r>
            <a:endParaRPr lang="es-AR" b="1" u="sng" dirty="0"/>
          </a:p>
        </p:txBody>
      </p:sp>
      <p:sp>
        <p:nvSpPr>
          <p:cNvPr id="3" name="2 Marcador de contenido"/>
          <p:cNvSpPr>
            <a:spLocks noGrp="1"/>
          </p:cNvSpPr>
          <p:nvPr>
            <p:ph idx="1"/>
          </p:nvPr>
        </p:nvSpPr>
        <p:spPr/>
        <p:txBody>
          <a:bodyPr/>
          <a:lstStyle/>
          <a:p>
            <a:pPr algn="just"/>
            <a:r>
              <a:rPr lang="es-AR" dirty="0" smtClean="0"/>
              <a:t>Inserción social de los interlocutores: clase social, grupo profesional, grupo laboral, grupo de instrucción. </a:t>
            </a:r>
          </a:p>
          <a:p>
            <a:pPr algn="just"/>
            <a:endParaRPr lang="es-AR" dirty="0" smtClean="0"/>
          </a:p>
          <a:p>
            <a:pPr algn="just"/>
            <a:r>
              <a:rPr lang="es-AR" u="sng" dirty="0" smtClean="0"/>
              <a:t>LAS PERSONAS</a:t>
            </a:r>
            <a:r>
              <a:rPr lang="es-AR" dirty="0" smtClean="0"/>
              <a:t>: Factores lingüísticos y cognitivos. </a:t>
            </a:r>
            <a:endParaRPr lang="es-A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ilvana\Pictures\untitled.png"/>
          <p:cNvPicPr>
            <a:picLocks noGrp="1" noChangeAspect="1" noChangeArrowheads="1"/>
          </p:cNvPicPr>
          <p:nvPr>
            <p:ph idx="1"/>
          </p:nvPr>
        </p:nvPicPr>
        <p:blipFill>
          <a:blip r:embed="rId2"/>
          <a:srcRect/>
          <a:stretch>
            <a:fillRect/>
          </a:stretch>
        </p:blipFill>
        <p:spPr bwMode="auto">
          <a:xfrm>
            <a:off x="1571604" y="928670"/>
            <a:ext cx="5786478" cy="435771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57166"/>
            <a:ext cx="8229600" cy="6097642"/>
          </a:xfrm>
        </p:spPr>
        <p:txBody>
          <a:bodyPr>
            <a:normAutofit lnSpcReduction="10000"/>
          </a:bodyPr>
          <a:lstStyle/>
          <a:p>
            <a:pPr algn="just"/>
            <a:r>
              <a:rPr lang="es-AR" dirty="0" smtClean="0"/>
              <a:t>Conocimientos acerca de la lengua que tenga cada una de las personas que se comunican: vocabulario, uso de las convenciones, correcciones e incorrecciones. </a:t>
            </a:r>
          </a:p>
          <a:p>
            <a:pPr algn="just"/>
            <a:r>
              <a:rPr lang="es-AR" dirty="0" smtClean="0"/>
              <a:t>Conocimiento acerca de las convenciones discursivas, es decir el tipo de discurso apropiado a diferentes situaciones.</a:t>
            </a:r>
          </a:p>
          <a:p>
            <a:pPr algn="just"/>
            <a:r>
              <a:rPr lang="es-AR" dirty="0" smtClean="0"/>
              <a:t>Conocimientos acerca del mundo. Cuanto mas coincidentes son estos saberes, menos malos entendidos suele haber. </a:t>
            </a:r>
            <a:endParaRPr lang="es-A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14356"/>
            <a:ext cx="8229600" cy="5740452"/>
          </a:xfrm>
        </p:spPr>
        <p:txBody>
          <a:bodyPr/>
          <a:lstStyle/>
          <a:p>
            <a:pPr algn="just"/>
            <a:r>
              <a:rPr lang="es-AR" sz="3600" dirty="0" smtClean="0"/>
              <a:t>Conocimientos acerca de la posibilidad de usar lenguaje formal e informal según la situación comunicativa.  Coincidencias ideológicas (conjunto de creencias acerca del mundo)</a:t>
            </a:r>
          </a:p>
          <a:p>
            <a:pPr algn="just"/>
            <a:r>
              <a:rPr lang="es-AR" sz="3600" dirty="0" smtClean="0"/>
              <a:t>Conocimientos compartidos acerca del lenguaje no verbal, gestos y expresiones</a:t>
            </a:r>
            <a:r>
              <a:rPr lang="es-AR" dirty="0" smtClean="0"/>
              <a:t>. </a:t>
            </a:r>
            <a:endParaRPr lang="es-A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EL LUGAR Y EL MOMENTO</a:t>
            </a:r>
            <a:endParaRPr lang="es-AR" b="1" u="sng" dirty="0"/>
          </a:p>
        </p:txBody>
      </p:sp>
      <p:sp>
        <p:nvSpPr>
          <p:cNvPr id="3" name="2 Marcador de contenido"/>
          <p:cNvSpPr>
            <a:spLocks noGrp="1"/>
          </p:cNvSpPr>
          <p:nvPr>
            <p:ph idx="1"/>
          </p:nvPr>
        </p:nvSpPr>
        <p:spPr>
          <a:xfrm>
            <a:off x="457200" y="1714488"/>
            <a:ext cx="8229600" cy="4740320"/>
          </a:xfrm>
        </p:spPr>
        <p:txBody>
          <a:bodyPr>
            <a:normAutofit/>
          </a:bodyPr>
          <a:lstStyle/>
          <a:p>
            <a:pPr algn="just"/>
            <a:r>
              <a:rPr lang="es-AR" sz="3600" dirty="0" smtClean="0"/>
              <a:t>Presencia o no de terceros. (involucradas varias personas en los actos comunicativos) </a:t>
            </a:r>
          </a:p>
          <a:p>
            <a:pPr algn="just"/>
            <a:r>
              <a:rPr lang="es-AR" sz="3600" dirty="0" smtClean="0"/>
              <a:t>Ejemplo oyentes adicionales, previstos o no, un reportaje radial donde hay dos personas que dialogan para otras, los oyentes. </a:t>
            </a:r>
            <a:endParaRPr lang="es-AR" sz="3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OBSERVACIONES sobre la Comunicación</a:t>
            </a:r>
            <a:endParaRPr lang="es-AR" b="1" u="sng" dirty="0"/>
          </a:p>
        </p:txBody>
      </p:sp>
      <p:sp>
        <p:nvSpPr>
          <p:cNvPr id="3" name="2 Marcador de contenido"/>
          <p:cNvSpPr>
            <a:spLocks noGrp="1"/>
          </p:cNvSpPr>
          <p:nvPr>
            <p:ph idx="1"/>
          </p:nvPr>
        </p:nvSpPr>
        <p:spPr/>
        <p:txBody>
          <a:bodyPr>
            <a:normAutofit/>
          </a:bodyPr>
          <a:lstStyle/>
          <a:p>
            <a:r>
              <a:rPr lang="es-AR" sz="4000" dirty="0" smtClean="0"/>
              <a:t>El Ruido</a:t>
            </a:r>
          </a:p>
          <a:p>
            <a:r>
              <a:rPr lang="es-AR" sz="4000" dirty="0" smtClean="0"/>
              <a:t>La Redundancia </a:t>
            </a:r>
          </a:p>
          <a:p>
            <a:r>
              <a:rPr lang="es-AR" sz="4000" dirty="0" smtClean="0"/>
              <a:t>La Ambigüedad</a:t>
            </a:r>
          </a:p>
          <a:p>
            <a:r>
              <a:rPr lang="es-AR" sz="4000" dirty="0" smtClean="0"/>
              <a:t>El Mensaje</a:t>
            </a:r>
          </a:p>
          <a:p>
            <a:r>
              <a:rPr lang="es-AR" sz="4000" dirty="0" smtClean="0"/>
              <a:t>El Código</a:t>
            </a:r>
            <a:endParaRPr lang="es-AR" sz="4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28670"/>
            <a:ext cx="8229600" cy="5526138"/>
          </a:xfrm>
        </p:spPr>
        <p:txBody>
          <a:bodyPr/>
          <a:lstStyle/>
          <a:p>
            <a:r>
              <a:rPr lang="es-AR" b="1" u="sng" dirty="0" smtClean="0"/>
              <a:t>Ruido</a:t>
            </a:r>
            <a:r>
              <a:rPr lang="es-AR" dirty="0" smtClean="0"/>
              <a:t>: interferencia indeseable en la transmisión. </a:t>
            </a:r>
            <a:r>
              <a:rPr lang="es-AR" dirty="0" err="1" smtClean="0"/>
              <a:t>Ej</a:t>
            </a:r>
            <a:r>
              <a:rPr lang="es-AR" dirty="0" smtClean="0"/>
              <a:t> malentendido que conspira contra la eficacia de la comunicación.</a:t>
            </a:r>
            <a:endParaRPr lang="es-AR" dirty="0"/>
          </a:p>
        </p:txBody>
      </p:sp>
      <p:pic>
        <p:nvPicPr>
          <p:cNvPr id="1026" name="Picture 2" descr="C:\Users\Silvana\Pictures\images.jpg"/>
          <p:cNvPicPr>
            <a:picLocks noChangeAspect="1" noChangeArrowheads="1"/>
          </p:cNvPicPr>
          <p:nvPr/>
        </p:nvPicPr>
        <p:blipFill>
          <a:blip r:embed="rId2"/>
          <a:srcRect/>
          <a:stretch>
            <a:fillRect/>
          </a:stretch>
        </p:blipFill>
        <p:spPr bwMode="auto">
          <a:xfrm>
            <a:off x="1428728" y="2928934"/>
            <a:ext cx="3357586" cy="3071834"/>
          </a:xfrm>
          <a:prstGeom prst="rect">
            <a:avLst/>
          </a:prstGeom>
          <a:noFill/>
        </p:spPr>
      </p:pic>
      <p:pic>
        <p:nvPicPr>
          <p:cNvPr id="1027" name="Picture 3" descr="C:\Users\Silvana\Pictures\images.png"/>
          <p:cNvPicPr>
            <a:picLocks noChangeAspect="1" noChangeArrowheads="1"/>
          </p:cNvPicPr>
          <p:nvPr/>
        </p:nvPicPr>
        <p:blipFill>
          <a:blip r:embed="rId3"/>
          <a:srcRect/>
          <a:stretch>
            <a:fillRect/>
          </a:stretch>
        </p:blipFill>
        <p:spPr bwMode="auto">
          <a:xfrm>
            <a:off x="5357818" y="2857496"/>
            <a:ext cx="3429024" cy="3357586"/>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57232"/>
            <a:ext cx="8229600" cy="5597576"/>
          </a:xfrm>
        </p:spPr>
        <p:txBody>
          <a:bodyPr/>
          <a:lstStyle/>
          <a:p>
            <a:r>
              <a:rPr lang="es-AR" b="1" u="sng" dirty="0" smtClean="0"/>
              <a:t>En la comunicación oral</a:t>
            </a:r>
            <a:r>
              <a:rPr lang="es-AR" dirty="0" smtClean="0"/>
              <a:t>: pronunciación defectuosa, audición defectuosa, malas condiciones acústicas, déficit en la competencia lingüística, déficit en la competencia enciclopédica etc. </a:t>
            </a:r>
          </a:p>
          <a:p>
            <a:endParaRPr lang="es-AR" dirty="0" smtClean="0"/>
          </a:p>
          <a:p>
            <a:r>
              <a:rPr lang="es-AR" b="1" u="sng" dirty="0" smtClean="0"/>
              <a:t>En la comunicación escrita</a:t>
            </a:r>
            <a:r>
              <a:rPr lang="es-AR" dirty="0" smtClean="0"/>
              <a:t>: omisiones, grafía incorrecta, impresión defectuosa etc. </a:t>
            </a:r>
            <a:endParaRPr lang="es-A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500042"/>
            <a:ext cx="8229600" cy="6000760"/>
          </a:xfrm>
        </p:spPr>
        <p:txBody>
          <a:bodyPr>
            <a:normAutofit/>
          </a:bodyPr>
          <a:lstStyle/>
          <a:p>
            <a:r>
              <a:rPr lang="es-AR" sz="3200" b="1" u="sng" dirty="0" smtClean="0"/>
              <a:t>Redundancia</a:t>
            </a:r>
            <a:r>
              <a:rPr lang="es-AR" sz="3200" dirty="0" smtClean="0"/>
              <a:t>: expresiones que hay que evitar..</a:t>
            </a:r>
            <a:r>
              <a:rPr lang="es-AR" sz="3200" dirty="0" err="1" smtClean="0"/>
              <a:t>ej</a:t>
            </a:r>
            <a:r>
              <a:rPr lang="es-AR" sz="3200" dirty="0" smtClean="0"/>
              <a:t> “subir arriba..” “entrar adentro” </a:t>
            </a:r>
          </a:p>
          <a:p>
            <a:r>
              <a:rPr lang="es-AR" sz="3200" dirty="0" smtClean="0"/>
              <a:t>Repetición de elementos que se superponen en un mensaje y que no agregan mas información.  </a:t>
            </a:r>
          </a:p>
          <a:p>
            <a:r>
              <a:rPr lang="es-AR" sz="3200" b="1" u="sng" dirty="0" smtClean="0"/>
              <a:t>Ambigüedad</a:t>
            </a:r>
            <a:r>
              <a:rPr lang="es-AR" sz="3200" dirty="0" smtClean="0"/>
              <a:t>: </a:t>
            </a:r>
            <a:r>
              <a:rPr lang="es-AR" sz="3200" dirty="0" err="1" smtClean="0"/>
              <a:t>Ej</a:t>
            </a:r>
            <a:r>
              <a:rPr lang="es-AR" sz="3200" dirty="0" smtClean="0"/>
              <a:t> Juan me dijo que se lo diera a el (se produce porque se ha usado un pronombre, y los pronombres tienen una significación imprecisa) </a:t>
            </a:r>
            <a:endParaRPr lang="es-AR"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00108"/>
            <a:ext cx="8229600" cy="5454700"/>
          </a:xfrm>
        </p:spPr>
        <p:txBody>
          <a:bodyPr/>
          <a:lstStyle/>
          <a:p>
            <a:r>
              <a:rPr lang="es-AR" sz="4000" b="1" u="sng" dirty="0" smtClean="0"/>
              <a:t>El mensaje</a:t>
            </a:r>
            <a:r>
              <a:rPr lang="es-AR" sz="4000" dirty="0" smtClean="0"/>
              <a:t>: entre emisor y receptor se trasmite un mensaje. Es decir se refiere a un contenido que pasa de un dispositivo a otro. </a:t>
            </a:r>
          </a:p>
          <a:p>
            <a:r>
              <a:rPr lang="es-AR" sz="4000" b="1" u="sng" dirty="0" smtClean="0"/>
              <a:t>Código</a:t>
            </a:r>
            <a:r>
              <a:rPr lang="es-AR" sz="4000" dirty="0" smtClean="0"/>
              <a:t>: sistema de señales. </a:t>
            </a:r>
            <a:r>
              <a:rPr lang="es-AR" sz="4000" dirty="0" err="1" smtClean="0"/>
              <a:t>Ej</a:t>
            </a:r>
            <a:r>
              <a:rPr lang="es-AR" sz="4000" dirty="0" smtClean="0"/>
              <a:t> La lengua. </a:t>
            </a:r>
          </a:p>
          <a:p>
            <a:endParaRPr lang="es-AR" dirty="0" smtClean="0"/>
          </a:p>
          <a:p>
            <a:endParaRPr lang="es-AR" dirty="0" smtClean="0"/>
          </a:p>
          <a:p>
            <a:endParaRPr lang="es-A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ilvana\Pictures\codigos-de-comunicacion-1-728.jpg"/>
          <p:cNvPicPr>
            <a:picLocks noGrp="1" noChangeAspect="1" noChangeArrowheads="1"/>
          </p:cNvPicPr>
          <p:nvPr>
            <p:ph idx="1"/>
          </p:nvPr>
        </p:nvPicPr>
        <p:blipFill>
          <a:blip r:embed="rId2"/>
          <a:srcRect/>
          <a:stretch>
            <a:fillRect/>
          </a:stretch>
        </p:blipFill>
        <p:spPr bwMode="auto">
          <a:xfrm>
            <a:off x="928662" y="714356"/>
            <a:ext cx="7500990" cy="5534679"/>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FUNCIONES DEL LENGUAJE según Jakobson</a:t>
            </a:r>
            <a:endParaRPr lang="es-AR" b="1" u="sng" dirty="0"/>
          </a:p>
        </p:txBody>
      </p:sp>
      <p:sp>
        <p:nvSpPr>
          <p:cNvPr id="3" name="2 Marcador de contenido"/>
          <p:cNvSpPr>
            <a:spLocks noGrp="1"/>
          </p:cNvSpPr>
          <p:nvPr>
            <p:ph idx="1"/>
          </p:nvPr>
        </p:nvSpPr>
        <p:spPr/>
        <p:txBody>
          <a:bodyPr/>
          <a:lstStyle/>
          <a:p>
            <a:r>
              <a:rPr lang="es-AR" dirty="0" smtClean="0"/>
              <a:t>Informar</a:t>
            </a:r>
          </a:p>
          <a:p>
            <a:r>
              <a:rPr lang="es-AR" dirty="0" smtClean="0"/>
              <a:t>Influir sobre el receptor</a:t>
            </a:r>
          </a:p>
          <a:p>
            <a:r>
              <a:rPr lang="es-AR" dirty="0" smtClean="0"/>
              <a:t>Expresar la subjetividad del emisor</a:t>
            </a:r>
          </a:p>
          <a:p>
            <a:r>
              <a:rPr lang="es-AR" dirty="0" smtClean="0"/>
              <a:t>Mantener la comunicación</a:t>
            </a:r>
          </a:p>
          <a:p>
            <a:r>
              <a:rPr lang="es-AR" dirty="0" smtClean="0"/>
              <a:t>Hablar del lenguaje mismo</a:t>
            </a:r>
          </a:p>
          <a:p>
            <a:r>
              <a:rPr lang="es-AR" dirty="0" smtClean="0"/>
              <a:t>Crear “arte verbal” </a:t>
            </a:r>
          </a:p>
          <a:p>
            <a:endParaRPr lang="es-A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AR" b="1" u="sng" dirty="0" smtClean="0"/>
              <a:t>Funciones de la Comunicación propuestas por Jakobson</a:t>
            </a:r>
            <a:endParaRPr lang="es-AR" b="1" u="sng" dirty="0"/>
          </a:p>
        </p:txBody>
      </p:sp>
      <p:sp>
        <p:nvSpPr>
          <p:cNvPr id="3" name="2 Marcador de contenido"/>
          <p:cNvSpPr>
            <a:spLocks noGrp="1"/>
          </p:cNvSpPr>
          <p:nvPr>
            <p:ph idx="1"/>
          </p:nvPr>
        </p:nvSpPr>
        <p:spPr/>
        <p:txBody>
          <a:bodyPr>
            <a:normAutofit/>
          </a:bodyPr>
          <a:lstStyle/>
          <a:p>
            <a:r>
              <a:rPr lang="es-AR" sz="3600" dirty="0" smtClean="0"/>
              <a:t>Función referencial</a:t>
            </a:r>
          </a:p>
          <a:p>
            <a:r>
              <a:rPr lang="es-AR" sz="3600" dirty="0" smtClean="0"/>
              <a:t>Función conativa</a:t>
            </a:r>
          </a:p>
          <a:p>
            <a:r>
              <a:rPr lang="es-AR" sz="3600" dirty="0" smtClean="0"/>
              <a:t>Función emotiva</a:t>
            </a:r>
          </a:p>
          <a:p>
            <a:r>
              <a:rPr lang="es-AR" sz="3600" dirty="0" smtClean="0"/>
              <a:t>Función fática</a:t>
            </a:r>
          </a:p>
          <a:p>
            <a:r>
              <a:rPr lang="es-AR" sz="3600" dirty="0" smtClean="0"/>
              <a:t>Función poética</a:t>
            </a:r>
          </a:p>
          <a:p>
            <a:r>
              <a:rPr lang="es-AR" sz="3600" dirty="0" smtClean="0"/>
              <a:t>Función metalingüística</a:t>
            </a:r>
            <a:endParaRPr lang="es-AR" sz="3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Referencial</a:t>
            </a:r>
            <a:endParaRPr lang="es-AR" b="1" u="sng" dirty="0"/>
          </a:p>
        </p:txBody>
      </p:sp>
      <p:sp>
        <p:nvSpPr>
          <p:cNvPr id="3" name="2 Marcador de contenido"/>
          <p:cNvSpPr>
            <a:spLocks noGrp="1"/>
          </p:cNvSpPr>
          <p:nvPr>
            <p:ph idx="1"/>
          </p:nvPr>
        </p:nvSpPr>
        <p:spPr/>
        <p:txBody>
          <a:bodyPr>
            <a:normAutofit/>
          </a:bodyPr>
          <a:lstStyle/>
          <a:p>
            <a:pPr algn="just"/>
            <a:r>
              <a:rPr lang="es-AR" sz="3600" dirty="0" smtClean="0"/>
              <a:t>El acento esta puesto en la comunicación de hechos, datos, ideas, por lo tanto en el elemento llamado referente.</a:t>
            </a:r>
          </a:p>
          <a:p>
            <a:pPr algn="just"/>
            <a:r>
              <a:rPr lang="es-AR" sz="3600" dirty="0" smtClean="0"/>
              <a:t>Ejemplos: textos científicos y expositivos.</a:t>
            </a:r>
            <a:endParaRPr lang="es-AR" sz="3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ilvana\Pictures\funciones-y-dimensiones-del-lenguaje-8-638.jpg"/>
          <p:cNvPicPr>
            <a:picLocks noGrp="1" noChangeAspect="1" noChangeArrowheads="1"/>
          </p:cNvPicPr>
          <p:nvPr>
            <p:ph idx="1"/>
          </p:nvPr>
        </p:nvPicPr>
        <p:blipFill>
          <a:blip r:embed="rId2"/>
          <a:srcRect/>
          <a:stretch>
            <a:fillRect/>
          </a:stretch>
        </p:blipFill>
        <p:spPr bwMode="auto">
          <a:xfrm>
            <a:off x="1285852" y="714356"/>
            <a:ext cx="7215238" cy="5279409"/>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Conativa</a:t>
            </a:r>
            <a:endParaRPr lang="es-AR" b="1" u="sng" dirty="0"/>
          </a:p>
        </p:txBody>
      </p:sp>
      <p:sp>
        <p:nvSpPr>
          <p:cNvPr id="3" name="2 Marcador de contenido"/>
          <p:cNvSpPr>
            <a:spLocks noGrp="1"/>
          </p:cNvSpPr>
          <p:nvPr>
            <p:ph idx="1"/>
          </p:nvPr>
        </p:nvSpPr>
        <p:spPr/>
        <p:txBody>
          <a:bodyPr>
            <a:normAutofit/>
          </a:bodyPr>
          <a:lstStyle/>
          <a:p>
            <a:pPr algn="just"/>
            <a:r>
              <a:rPr lang="es-AR" sz="3600" dirty="0" smtClean="0"/>
              <a:t>El acento esta puesto en el </a:t>
            </a:r>
            <a:r>
              <a:rPr lang="es-AR" sz="3600" dirty="0" smtClean="0"/>
              <a:t>receptor, </a:t>
            </a:r>
            <a:r>
              <a:rPr lang="es-AR" sz="3600" dirty="0" smtClean="0"/>
              <a:t>sobre quien se influye para que </a:t>
            </a:r>
            <a:r>
              <a:rPr lang="es-AR" sz="3600" dirty="0" err="1" smtClean="0"/>
              <a:t>actue</a:t>
            </a:r>
            <a:r>
              <a:rPr lang="es-AR" sz="3600" dirty="0" smtClean="0"/>
              <a:t>  o piense de cierta manera.</a:t>
            </a:r>
          </a:p>
          <a:p>
            <a:pPr algn="just"/>
            <a:r>
              <a:rPr lang="es-AR" sz="3600" dirty="0" smtClean="0"/>
              <a:t>Ejemplo: la publicidad y los discursos políticos. </a:t>
            </a:r>
            <a:endParaRPr lang="es-AR" sz="36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Silvana\Pictures\2.png"/>
          <p:cNvPicPr>
            <a:picLocks noGrp="1" noChangeAspect="1" noChangeArrowheads="1"/>
          </p:cNvPicPr>
          <p:nvPr>
            <p:ph idx="1"/>
          </p:nvPr>
        </p:nvPicPr>
        <p:blipFill>
          <a:blip r:embed="rId2"/>
          <a:srcRect/>
          <a:stretch>
            <a:fillRect/>
          </a:stretch>
        </p:blipFill>
        <p:spPr bwMode="auto">
          <a:xfrm>
            <a:off x="4214810" y="357166"/>
            <a:ext cx="3500462" cy="2500330"/>
          </a:xfrm>
          <a:prstGeom prst="rect">
            <a:avLst/>
          </a:prstGeom>
          <a:noFill/>
        </p:spPr>
      </p:pic>
      <p:pic>
        <p:nvPicPr>
          <p:cNvPr id="5123" name="Picture 3" descr="C:\Users\Silvana\Pictures\1.png"/>
          <p:cNvPicPr>
            <a:picLocks noChangeAspect="1" noChangeArrowheads="1"/>
          </p:cNvPicPr>
          <p:nvPr/>
        </p:nvPicPr>
        <p:blipFill>
          <a:blip r:embed="rId3"/>
          <a:srcRect/>
          <a:stretch>
            <a:fillRect/>
          </a:stretch>
        </p:blipFill>
        <p:spPr bwMode="auto">
          <a:xfrm>
            <a:off x="5643570" y="3071810"/>
            <a:ext cx="3286148" cy="3276608"/>
          </a:xfrm>
          <a:prstGeom prst="rect">
            <a:avLst/>
          </a:prstGeom>
          <a:noFill/>
        </p:spPr>
      </p:pic>
      <p:pic>
        <p:nvPicPr>
          <p:cNvPr id="5124" name="Picture 4" descr="C:\Users\Silvana\Pictures\untitled 1.png"/>
          <p:cNvPicPr>
            <a:picLocks noChangeAspect="1" noChangeArrowheads="1"/>
          </p:cNvPicPr>
          <p:nvPr/>
        </p:nvPicPr>
        <p:blipFill>
          <a:blip r:embed="rId4"/>
          <a:srcRect/>
          <a:stretch>
            <a:fillRect/>
          </a:stretch>
        </p:blipFill>
        <p:spPr bwMode="auto">
          <a:xfrm>
            <a:off x="357158" y="428604"/>
            <a:ext cx="3571900" cy="2895608"/>
          </a:xfrm>
          <a:prstGeom prst="rect">
            <a:avLst/>
          </a:prstGeom>
          <a:noFill/>
        </p:spPr>
      </p:pic>
      <p:pic>
        <p:nvPicPr>
          <p:cNvPr id="5125" name="Picture 5" descr="C:\Users\Silvana\Pictures\funcion-apelativa.jpg"/>
          <p:cNvPicPr>
            <a:picLocks noChangeAspect="1" noChangeArrowheads="1"/>
          </p:cNvPicPr>
          <p:nvPr/>
        </p:nvPicPr>
        <p:blipFill>
          <a:blip r:embed="rId5"/>
          <a:srcRect/>
          <a:stretch>
            <a:fillRect/>
          </a:stretch>
        </p:blipFill>
        <p:spPr bwMode="auto">
          <a:xfrm>
            <a:off x="857224" y="3786190"/>
            <a:ext cx="3810000" cy="2695575"/>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Emotiva</a:t>
            </a:r>
            <a:endParaRPr lang="es-AR" b="1" u="sng" dirty="0"/>
          </a:p>
        </p:txBody>
      </p:sp>
      <p:sp>
        <p:nvSpPr>
          <p:cNvPr id="3" name="2 Marcador de contenido"/>
          <p:cNvSpPr>
            <a:spLocks noGrp="1"/>
          </p:cNvSpPr>
          <p:nvPr>
            <p:ph idx="1"/>
          </p:nvPr>
        </p:nvSpPr>
        <p:spPr>
          <a:xfrm>
            <a:off x="457200" y="1714488"/>
            <a:ext cx="8229600" cy="4740320"/>
          </a:xfrm>
        </p:spPr>
        <p:txBody>
          <a:bodyPr/>
          <a:lstStyle/>
          <a:p>
            <a:r>
              <a:rPr lang="es-AR" dirty="0" smtClean="0"/>
              <a:t>El acento esta colocado en el emisor, porque esta función esta ligada a la necesidad o el deseo de expresar la propia interioridad del sujeto hablante. (Función expresiva)</a:t>
            </a:r>
          </a:p>
          <a:p>
            <a:r>
              <a:rPr lang="es-AR" dirty="0" smtClean="0"/>
              <a:t>Ejemplo: cualquier texto cotidiano: conversación, carta familiar, donde se manifiesten sentimientos, sensaciones o pensamientos. </a:t>
            </a:r>
            <a:endParaRPr lang="es-A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Silvana\Pictures\imagesWMPGRY4E.jpg"/>
          <p:cNvPicPr>
            <a:picLocks noGrp="1" noChangeAspect="1" noChangeArrowheads="1"/>
          </p:cNvPicPr>
          <p:nvPr>
            <p:ph idx="1"/>
          </p:nvPr>
        </p:nvPicPr>
        <p:blipFill>
          <a:blip r:embed="rId2"/>
          <a:srcRect/>
          <a:stretch>
            <a:fillRect/>
          </a:stretch>
        </p:blipFill>
        <p:spPr bwMode="auto">
          <a:xfrm>
            <a:off x="3806190" y="3212464"/>
            <a:ext cx="2123132" cy="3002617"/>
          </a:xfrm>
          <a:prstGeom prst="rect">
            <a:avLst/>
          </a:prstGeom>
          <a:noFill/>
        </p:spPr>
      </p:pic>
      <p:pic>
        <p:nvPicPr>
          <p:cNvPr id="6147" name="Picture 3" descr="C:\Users\Silvana\Pictures\untitled 1.png"/>
          <p:cNvPicPr>
            <a:picLocks noChangeAspect="1" noChangeArrowheads="1"/>
          </p:cNvPicPr>
          <p:nvPr/>
        </p:nvPicPr>
        <p:blipFill>
          <a:blip r:embed="rId3"/>
          <a:srcRect/>
          <a:stretch>
            <a:fillRect/>
          </a:stretch>
        </p:blipFill>
        <p:spPr bwMode="auto">
          <a:xfrm>
            <a:off x="857224" y="1428736"/>
            <a:ext cx="2643206" cy="3643338"/>
          </a:xfrm>
          <a:prstGeom prst="rect">
            <a:avLst/>
          </a:prstGeom>
          <a:noFill/>
        </p:spPr>
      </p:pic>
      <p:pic>
        <p:nvPicPr>
          <p:cNvPr id="6148" name="Picture 4" descr="C:\Users\Silvana\Pictures\images3Q6JGCGM.jpg"/>
          <p:cNvPicPr>
            <a:picLocks noChangeAspect="1" noChangeArrowheads="1"/>
          </p:cNvPicPr>
          <p:nvPr/>
        </p:nvPicPr>
        <p:blipFill>
          <a:blip r:embed="rId4"/>
          <a:srcRect/>
          <a:stretch>
            <a:fillRect/>
          </a:stretch>
        </p:blipFill>
        <p:spPr bwMode="auto">
          <a:xfrm>
            <a:off x="6357950" y="3714752"/>
            <a:ext cx="2500330" cy="2719390"/>
          </a:xfrm>
          <a:prstGeom prst="rect">
            <a:avLst/>
          </a:prstGeom>
          <a:noFill/>
        </p:spPr>
      </p:pic>
      <p:pic>
        <p:nvPicPr>
          <p:cNvPr id="6149" name="Picture 5" descr="C:\Users\Silvana\Pictures\untitled.png"/>
          <p:cNvPicPr>
            <a:picLocks noChangeAspect="1" noChangeArrowheads="1"/>
          </p:cNvPicPr>
          <p:nvPr/>
        </p:nvPicPr>
        <p:blipFill>
          <a:blip r:embed="rId5"/>
          <a:srcRect/>
          <a:stretch>
            <a:fillRect/>
          </a:stretch>
        </p:blipFill>
        <p:spPr bwMode="auto">
          <a:xfrm>
            <a:off x="4714876" y="428604"/>
            <a:ext cx="3429024" cy="2428892"/>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Fática</a:t>
            </a:r>
            <a:endParaRPr lang="es-AR" b="1" u="sng" dirty="0"/>
          </a:p>
        </p:txBody>
      </p:sp>
      <p:sp>
        <p:nvSpPr>
          <p:cNvPr id="3" name="2 Marcador de contenido"/>
          <p:cNvSpPr>
            <a:spLocks noGrp="1"/>
          </p:cNvSpPr>
          <p:nvPr>
            <p:ph idx="1"/>
          </p:nvPr>
        </p:nvSpPr>
        <p:spPr>
          <a:xfrm>
            <a:off x="457200" y="1500174"/>
            <a:ext cx="8229600" cy="4954634"/>
          </a:xfrm>
        </p:spPr>
        <p:txBody>
          <a:bodyPr>
            <a:normAutofit lnSpcReduction="10000"/>
          </a:bodyPr>
          <a:lstStyle/>
          <a:p>
            <a:pPr algn="just"/>
            <a:r>
              <a:rPr lang="es-AR" dirty="0" smtClean="0"/>
              <a:t>Esta función aparece cuando el mayor interés de los participantes es mantener abierto el canal de comunicación. </a:t>
            </a:r>
          </a:p>
          <a:p>
            <a:pPr algn="just"/>
            <a:r>
              <a:rPr lang="es-AR" dirty="0" smtClean="0"/>
              <a:t>Enunciados triviales, destinados a informar que el canal sigue abierto o a averiguarlo. </a:t>
            </a:r>
          </a:p>
          <a:p>
            <a:pPr algn="just"/>
            <a:r>
              <a:rPr lang="es-AR" dirty="0" smtClean="0"/>
              <a:t>Ejemplo: Me escuchas? </a:t>
            </a:r>
          </a:p>
          <a:p>
            <a:pPr>
              <a:buNone/>
            </a:pPr>
            <a:r>
              <a:rPr lang="es-AR" dirty="0" err="1" smtClean="0"/>
              <a:t>si.,si</a:t>
            </a:r>
            <a:endParaRPr lang="es-AR" dirty="0" smtClean="0"/>
          </a:p>
          <a:p>
            <a:pPr>
              <a:buNone/>
            </a:pPr>
            <a:r>
              <a:rPr lang="es-AR" dirty="0" smtClean="0"/>
              <a:t>Ah, bueno </a:t>
            </a:r>
            <a:r>
              <a:rPr lang="es-AR" dirty="0" err="1" smtClean="0"/>
              <a:t>oi</a:t>
            </a:r>
            <a:r>
              <a:rPr lang="es-AR" dirty="0" smtClean="0"/>
              <a:t> en ruido y creí que se había cortado. </a:t>
            </a:r>
            <a:endParaRPr lang="es-A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Silvana\Pictures\funcion-fatica.jpg"/>
          <p:cNvPicPr>
            <a:picLocks noGrp="1" noChangeAspect="1" noChangeArrowheads="1"/>
          </p:cNvPicPr>
          <p:nvPr>
            <p:ph idx="1"/>
          </p:nvPr>
        </p:nvPicPr>
        <p:blipFill>
          <a:blip r:embed="rId2"/>
          <a:srcRect/>
          <a:stretch>
            <a:fillRect/>
          </a:stretch>
        </p:blipFill>
        <p:spPr bwMode="auto">
          <a:xfrm>
            <a:off x="1428728" y="1214422"/>
            <a:ext cx="5857916" cy="4643470"/>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Poética</a:t>
            </a:r>
            <a:endParaRPr lang="es-AR" b="1" u="sng" dirty="0"/>
          </a:p>
        </p:txBody>
      </p:sp>
      <p:sp>
        <p:nvSpPr>
          <p:cNvPr id="3" name="2 Marcador de contenido"/>
          <p:cNvSpPr>
            <a:spLocks noGrp="1"/>
          </p:cNvSpPr>
          <p:nvPr>
            <p:ph idx="1"/>
          </p:nvPr>
        </p:nvSpPr>
        <p:spPr/>
        <p:txBody>
          <a:bodyPr>
            <a:normAutofit/>
          </a:bodyPr>
          <a:lstStyle/>
          <a:p>
            <a:r>
              <a:rPr lang="es-AR" sz="3600" dirty="0" smtClean="0"/>
              <a:t>Es una función orientada hacia el mensaje. Se manifiesta en los textos literarios en general (y no únicamente en poemas) Se logra vehiculizar las funciones emotivas. </a:t>
            </a:r>
            <a:endParaRPr lang="es-AR" sz="3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Silvana\Pictures\untitled 1.png"/>
          <p:cNvPicPr>
            <a:picLocks noGrp="1" noChangeAspect="1" noChangeArrowheads="1"/>
          </p:cNvPicPr>
          <p:nvPr>
            <p:ph idx="1"/>
          </p:nvPr>
        </p:nvPicPr>
        <p:blipFill>
          <a:blip r:embed="rId2"/>
          <a:srcRect/>
          <a:stretch>
            <a:fillRect/>
          </a:stretch>
        </p:blipFill>
        <p:spPr bwMode="auto">
          <a:xfrm>
            <a:off x="2428860" y="4071942"/>
            <a:ext cx="5000660" cy="2786058"/>
          </a:xfrm>
          <a:prstGeom prst="rect">
            <a:avLst/>
          </a:prstGeom>
          <a:noFill/>
        </p:spPr>
      </p:pic>
      <p:pic>
        <p:nvPicPr>
          <p:cNvPr id="8195" name="Picture 3" descr="C:\Users\Silvana\Pictures\untitled.png"/>
          <p:cNvPicPr>
            <a:picLocks noChangeAspect="1" noChangeArrowheads="1"/>
          </p:cNvPicPr>
          <p:nvPr/>
        </p:nvPicPr>
        <p:blipFill>
          <a:blip r:embed="rId3"/>
          <a:srcRect/>
          <a:stretch>
            <a:fillRect/>
          </a:stretch>
        </p:blipFill>
        <p:spPr bwMode="auto">
          <a:xfrm>
            <a:off x="785786" y="928670"/>
            <a:ext cx="3571900" cy="2919420"/>
          </a:xfrm>
          <a:prstGeom prst="rect">
            <a:avLst/>
          </a:prstGeom>
          <a:noFill/>
        </p:spPr>
      </p:pic>
      <p:pic>
        <p:nvPicPr>
          <p:cNvPr id="8196" name="Picture 4" descr="C:\Users\Silvana\Pictures\images0IFC0IRQ.jpg"/>
          <p:cNvPicPr>
            <a:picLocks noChangeAspect="1" noChangeArrowheads="1"/>
          </p:cNvPicPr>
          <p:nvPr/>
        </p:nvPicPr>
        <p:blipFill>
          <a:blip r:embed="rId4"/>
          <a:srcRect/>
          <a:stretch>
            <a:fillRect/>
          </a:stretch>
        </p:blipFill>
        <p:spPr bwMode="auto">
          <a:xfrm>
            <a:off x="4857752" y="1214422"/>
            <a:ext cx="3538545" cy="250033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Función Metalingüística</a:t>
            </a:r>
            <a:endParaRPr lang="es-AR" b="1" u="sng" dirty="0"/>
          </a:p>
        </p:txBody>
      </p:sp>
      <p:sp>
        <p:nvSpPr>
          <p:cNvPr id="3" name="2 Marcador de contenido"/>
          <p:cNvSpPr>
            <a:spLocks noGrp="1"/>
          </p:cNvSpPr>
          <p:nvPr>
            <p:ph idx="1"/>
          </p:nvPr>
        </p:nvSpPr>
        <p:spPr/>
        <p:txBody>
          <a:bodyPr>
            <a:normAutofit/>
          </a:bodyPr>
          <a:lstStyle/>
          <a:p>
            <a:pPr algn="just"/>
            <a:r>
              <a:rPr lang="es-AR" sz="4000" dirty="0" smtClean="0"/>
              <a:t>Función centrada en el código. Es decir el lenguaje se refleja sobre si (meta: vuelta reflexiva) se refiere a si mismo. </a:t>
            </a:r>
            <a:endParaRPr lang="es-AR" sz="4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Silvana\Pictures\funcion-metalinguistica-14-728.jpg"/>
          <p:cNvPicPr>
            <a:picLocks noGrp="1" noChangeAspect="1" noChangeArrowheads="1"/>
          </p:cNvPicPr>
          <p:nvPr>
            <p:ph idx="1"/>
          </p:nvPr>
        </p:nvPicPr>
        <p:blipFill>
          <a:blip r:embed="rId2"/>
          <a:srcRect/>
          <a:stretch>
            <a:fillRect/>
          </a:stretch>
        </p:blipFill>
        <p:spPr bwMode="auto">
          <a:xfrm>
            <a:off x="1071538" y="928670"/>
            <a:ext cx="7500990" cy="532036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AR" sz="4400" b="1" u="sng" dirty="0" smtClean="0"/>
              <a:t>Funciones del Lenguaje según </a:t>
            </a:r>
            <a:r>
              <a:rPr lang="es-AR" sz="4400" b="1" u="sng" dirty="0" err="1" smtClean="0"/>
              <a:t>Halliday</a:t>
            </a:r>
            <a:endParaRPr lang="es-AR" sz="4400" b="1" u="sng" dirty="0"/>
          </a:p>
        </p:txBody>
      </p:sp>
      <p:sp>
        <p:nvSpPr>
          <p:cNvPr id="3" name="2 Marcador de contenido"/>
          <p:cNvSpPr>
            <a:spLocks noGrp="1"/>
          </p:cNvSpPr>
          <p:nvPr>
            <p:ph idx="1"/>
          </p:nvPr>
        </p:nvSpPr>
        <p:spPr/>
        <p:txBody>
          <a:bodyPr>
            <a:normAutofit/>
          </a:bodyPr>
          <a:lstStyle/>
          <a:p>
            <a:r>
              <a:rPr lang="es-AR" sz="4000" dirty="0" smtClean="0"/>
              <a:t>Función </a:t>
            </a:r>
            <a:r>
              <a:rPr lang="es-AR" sz="4000" dirty="0" err="1" smtClean="0"/>
              <a:t>Ideacional</a:t>
            </a:r>
            <a:endParaRPr lang="es-AR" sz="4000" dirty="0" smtClean="0"/>
          </a:p>
          <a:p>
            <a:endParaRPr lang="es-AR" sz="4000" dirty="0" smtClean="0"/>
          </a:p>
          <a:p>
            <a:r>
              <a:rPr lang="es-AR" sz="4000" dirty="0" smtClean="0"/>
              <a:t>Función Interpersonal</a:t>
            </a:r>
          </a:p>
          <a:p>
            <a:endParaRPr lang="es-AR" sz="4000" dirty="0" smtClean="0"/>
          </a:p>
          <a:p>
            <a:r>
              <a:rPr lang="es-AR" sz="4000" dirty="0" smtClean="0"/>
              <a:t>Función Textual</a:t>
            </a:r>
            <a:endParaRPr lang="es-AR" sz="40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ilvana\Pictures\Los+componentes+funcionales.jpg"/>
          <p:cNvPicPr>
            <a:picLocks noGrp="1" noChangeAspect="1" noChangeArrowheads="1"/>
          </p:cNvPicPr>
          <p:nvPr>
            <p:ph idx="1"/>
          </p:nvPr>
        </p:nvPicPr>
        <p:blipFill>
          <a:blip r:embed="rId2"/>
          <a:srcRect/>
          <a:stretch>
            <a:fillRect/>
          </a:stretch>
        </p:blipFill>
        <p:spPr bwMode="auto">
          <a:xfrm>
            <a:off x="785786" y="714356"/>
            <a:ext cx="7929618" cy="5740419"/>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794"/>
            <a:ext cx="8229600" cy="5669014"/>
          </a:xfrm>
        </p:spPr>
        <p:txBody>
          <a:bodyPr>
            <a:normAutofit lnSpcReduction="10000"/>
          </a:bodyPr>
          <a:lstStyle/>
          <a:p>
            <a:pPr algn="just"/>
            <a:r>
              <a:rPr lang="es-AR" b="1" u="sng" dirty="0" smtClean="0"/>
              <a:t>Función </a:t>
            </a:r>
            <a:r>
              <a:rPr lang="es-AR" b="1" u="sng" dirty="0" err="1" smtClean="0"/>
              <a:t>Ideacional</a:t>
            </a:r>
            <a:r>
              <a:rPr lang="es-AR" dirty="0" smtClean="0"/>
              <a:t>: La que permite expresar la experiencia que tiene el hablante, tanto del mundo exterior como de su conciencia. </a:t>
            </a:r>
          </a:p>
          <a:p>
            <a:pPr algn="just"/>
            <a:r>
              <a:rPr lang="es-AR" b="1" u="sng" dirty="0" smtClean="0"/>
              <a:t>Función Interpersonal</a:t>
            </a:r>
            <a:r>
              <a:rPr lang="es-AR" dirty="0" smtClean="0"/>
              <a:t>: la que expresa las relaciones entre los participantes de la situación comunicativa, es decir que la lengua se usa para establecer relaciones sociales. </a:t>
            </a:r>
          </a:p>
          <a:p>
            <a:pPr algn="just"/>
            <a:r>
              <a:rPr lang="es-AR" b="1" u="sng" dirty="0" smtClean="0"/>
              <a:t>Función Textual</a:t>
            </a:r>
            <a:r>
              <a:rPr lang="es-AR" dirty="0" smtClean="0"/>
              <a:t>: la que estructura el mensaje como texto, coherente y relacionado con la situación. </a:t>
            </a:r>
            <a:endParaRPr lang="es-AR"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VARIEDADES LINGUISTICAS</a:t>
            </a:r>
            <a:endParaRPr lang="es-AR" b="1" u="sng" dirty="0"/>
          </a:p>
        </p:txBody>
      </p:sp>
      <p:sp>
        <p:nvSpPr>
          <p:cNvPr id="3" name="2 Marcador de contenido"/>
          <p:cNvSpPr>
            <a:spLocks noGrp="1"/>
          </p:cNvSpPr>
          <p:nvPr>
            <p:ph idx="1"/>
          </p:nvPr>
        </p:nvSpPr>
        <p:spPr>
          <a:xfrm>
            <a:off x="457200" y="1714488"/>
            <a:ext cx="8229600" cy="4740320"/>
          </a:xfrm>
        </p:spPr>
        <p:txBody>
          <a:bodyPr/>
          <a:lstStyle/>
          <a:p>
            <a:r>
              <a:rPr lang="es-AR" dirty="0" smtClean="0"/>
              <a:t>Variedades relacionada con los usuarios</a:t>
            </a:r>
          </a:p>
          <a:p>
            <a:r>
              <a:rPr lang="es-AR" i="1" u="sng" dirty="0" smtClean="0"/>
              <a:t>DIALECTOS</a:t>
            </a:r>
            <a:r>
              <a:rPr lang="es-AR" dirty="0" smtClean="0"/>
              <a:t>: debida a la región de origen o de adopción. </a:t>
            </a:r>
          </a:p>
          <a:p>
            <a:r>
              <a:rPr lang="es-AR" i="1" u="sng" dirty="0" smtClean="0"/>
              <a:t>SOCIOLECTOS</a:t>
            </a:r>
            <a:r>
              <a:rPr lang="es-AR" dirty="0" smtClean="0"/>
              <a:t>: debida al grupo social de origen o de adopción, expresa la diversidad de estructura social.</a:t>
            </a:r>
          </a:p>
          <a:p>
            <a:r>
              <a:rPr lang="es-AR" i="1" u="sng" dirty="0" smtClean="0"/>
              <a:t>CRONOLECTOS</a:t>
            </a:r>
            <a:r>
              <a:rPr lang="es-AR" dirty="0" smtClean="0"/>
              <a:t>: variedad debida al factor edad o factor generacional. </a:t>
            </a:r>
            <a:endParaRPr lang="es-A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AR" b="1" u="sng" dirty="0" smtClean="0"/>
              <a:t>Variedades relacionadas con la situación</a:t>
            </a:r>
            <a:endParaRPr lang="es-AR" b="1" u="sng" dirty="0"/>
          </a:p>
        </p:txBody>
      </p:sp>
      <p:sp>
        <p:nvSpPr>
          <p:cNvPr id="3" name="2 Marcador de contenido"/>
          <p:cNvSpPr>
            <a:spLocks noGrp="1"/>
          </p:cNvSpPr>
          <p:nvPr>
            <p:ph idx="1"/>
          </p:nvPr>
        </p:nvSpPr>
        <p:spPr/>
        <p:txBody>
          <a:bodyPr>
            <a:normAutofit/>
          </a:bodyPr>
          <a:lstStyle/>
          <a:p>
            <a:pPr algn="just"/>
            <a:r>
              <a:rPr lang="es-AR" sz="3200" dirty="0" smtClean="0"/>
              <a:t>Son variedades acordes con el uso, ya que dependen de la situación comunicativa que exija una determinada forma de usar el lenguaje. Estas variedades reciben el nombre de registro: oral/escrito. Profesional/no profesional. Formal/Informal. </a:t>
            </a:r>
            <a:endParaRPr lang="es-AR" sz="32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ío">
  <a:themeElements>
    <a:clrScheme name="Brío">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Brío">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Brío">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556</TotalTime>
  <Words>1241</Words>
  <Application>Microsoft Office PowerPoint</Application>
  <PresentationFormat>Presentación en pantalla (4:3)</PresentationFormat>
  <Paragraphs>115</Paragraphs>
  <Slides>50</Slides>
  <Notes>0</Notes>
  <HiddenSlides>0</HiddenSlides>
  <MMClips>0</MMClips>
  <ScaleCrop>false</ScaleCrop>
  <HeadingPairs>
    <vt:vector size="4" baseType="variant">
      <vt:variant>
        <vt:lpstr>Tema</vt:lpstr>
      </vt:variant>
      <vt:variant>
        <vt:i4>1</vt:i4>
      </vt:variant>
      <vt:variant>
        <vt:lpstr>Títulos de diapositiva</vt:lpstr>
      </vt:variant>
      <vt:variant>
        <vt:i4>50</vt:i4>
      </vt:variant>
    </vt:vector>
  </HeadingPairs>
  <TitlesOfParts>
    <vt:vector size="51" baseType="lpstr">
      <vt:lpstr>Brío</vt:lpstr>
      <vt:lpstr>LA COMUNICACIÓN </vt:lpstr>
      <vt:lpstr>Diapositiva 2</vt:lpstr>
      <vt:lpstr>Diapositiva 3</vt:lpstr>
      <vt:lpstr>COMUNICACION</vt:lpstr>
      <vt:lpstr>Diapositiva 5</vt:lpstr>
      <vt:lpstr>Diapositiva 6</vt:lpstr>
      <vt:lpstr>Diapositiva 7</vt:lpstr>
      <vt:lpstr>Diapositiva 8</vt:lpstr>
      <vt:lpstr>LA COMUNICACIÓN ES MAS QUE EL LENGUAJE</vt:lpstr>
      <vt:lpstr>Diapositiva 10</vt:lpstr>
      <vt:lpstr>Diapositiva 11</vt:lpstr>
      <vt:lpstr>COMUNICACIÓN NO VERBAL</vt:lpstr>
      <vt:lpstr>Diapositiva 13</vt:lpstr>
      <vt:lpstr>Diapositiva 14</vt:lpstr>
      <vt:lpstr>Diapositiva 15</vt:lpstr>
      <vt:lpstr>Diapositiva 16</vt:lpstr>
      <vt:lpstr>Diapositiva 17</vt:lpstr>
      <vt:lpstr>Situación Comunicativa</vt:lpstr>
      <vt:lpstr>LAS PERSONAS. Factores Psíquicos y Relacionales</vt:lpstr>
      <vt:lpstr>Diapositiva 20</vt:lpstr>
      <vt:lpstr>PERSONAS. FACTORES SOCIALES</vt:lpstr>
      <vt:lpstr>Diapositiva 22</vt:lpstr>
      <vt:lpstr>Diapositiva 23</vt:lpstr>
      <vt:lpstr>Diapositiva 24</vt:lpstr>
      <vt:lpstr>EL LUGAR Y EL MOMENTO</vt:lpstr>
      <vt:lpstr>OBSERVACIONES sobre la Comunicación</vt:lpstr>
      <vt:lpstr>Diapositiva 27</vt:lpstr>
      <vt:lpstr>Diapositiva 28</vt:lpstr>
      <vt:lpstr>Diapositiva 29</vt:lpstr>
      <vt:lpstr>Diapositiva 30</vt:lpstr>
      <vt:lpstr>Diapositiva 31</vt:lpstr>
      <vt:lpstr>FUNCIONES DEL LENGUAJE según Jakobson</vt:lpstr>
      <vt:lpstr>Funciones de la Comunicación propuestas por Jakobson</vt:lpstr>
      <vt:lpstr>Función Referencial</vt:lpstr>
      <vt:lpstr>Diapositiva 35</vt:lpstr>
      <vt:lpstr>Función Conativa</vt:lpstr>
      <vt:lpstr>Diapositiva 37</vt:lpstr>
      <vt:lpstr>Función Emotiva</vt:lpstr>
      <vt:lpstr>Diapositiva 39</vt:lpstr>
      <vt:lpstr>Función Fática</vt:lpstr>
      <vt:lpstr>Diapositiva 41</vt:lpstr>
      <vt:lpstr>Función Poética</vt:lpstr>
      <vt:lpstr>Diapositiva 43</vt:lpstr>
      <vt:lpstr>Función Metalingüística</vt:lpstr>
      <vt:lpstr>Diapositiva 45</vt:lpstr>
      <vt:lpstr>Funciones del Lenguaje según Halliday</vt:lpstr>
      <vt:lpstr>Diapositiva 47</vt:lpstr>
      <vt:lpstr>Diapositiva 48</vt:lpstr>
      <vt:lpstr>VARIEDADES LINGUISTICAS</vt:lpstr>
      <vt:lpstr>Variedades relacionadas con la situación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Silvana</dc:creator>
  <cp:lastModifiedBy>Silvana</cp:lastModifiedBy>
  <cp:revision>53</cp:revision>
  <dcterms:created xsi:type="dcterms:W3CDTF">2019-08-26T00:58:43Z</dcterms:created>
  <dcterms:modified xsi:type="dcterms:W3CDTF">2020-08-28T20:51:14Z</dcterms:modified>
</cp:coreProperties>
</file>