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71" r:id="rId2"/>
    <p:sldId id="256" r:id="rId3"/>
    <p:sldId id="260" r:id="rId4"/>
    <p:sldId id="282" r:id="rId5"/>
    <p:sldId id="261" r:id="rId6"/>
    <p:sldId id="277" r:id="rId7"/>
    <p:sldId id="268" r:id="rId8"/>
    <p:sldId id="269" r:id="rId9"/>
    <p:sldId id="278" r:id="rId10"/>
    <p:sldId id="270" r:id="rId11"/>
    <p:sldId id="263" r:id="rId12"/>
    <p:sldId id="267" r:id="rId13"/>
    <p:sldId id="272" r:id="rId14"/>
    <p:sldId id="273" r:id="rId15"/>
    <p:sldId id="280" r:id="rId16"/>
    <p:sldId id="281" r:id="rId17"/>
    <p:sldId id="274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5/9/2024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317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7967439" cy="2016224"/>
          </a:xfrm>
        </p:spPr>
        <p:txBody>
          <a:bodyPr/>
          <a:lstStyle/>
          <a:p>
            <a:pPr marL="182880" indent="0" algn="ctr">
              <a:buNone/>
            </a:pPr>
            <a:r>
              <a:rPr lang="es-AR" u="sng" dirty="0"/>
              <a:t>PROCEDIMIENTO PARA CASOS DE FLAGRANCIA</a:t>
            </a:r>
            <a:br>
              <a:rPr lang="es-AR" u="sng" dirty="0"/>
            </a:br>
            <a:br>
              <a:rPr lang="es-AR" dirty="0"/>
            </a:br>
            <a:r>
              <a:rPr lang="es-A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LEY N° 6518/19 C.P.P.P.C.</a:t>
            </a:r>
            <a:br>
              <a:rPr lang="es-A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endParaRPr lang="es-A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217" y="4581128"/>
            <a:ext cx="1751414" cy="1905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486" y="4581128"/>
            <a:ext cx="1742076" cy="18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6524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 algn="l">
              <a:buNone/>
            </a:pPr>
            <a:r>
              <a:rPr lang="es-AR" sz="2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Artículo 228 del C.P.P. (LEY 6518/19):</a:t>
            </a:r>
            <a:r>
              <a:rPr lang="es-AR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Habrá </a:t>
            </a:r>
            <a:r>
              <a:rPr lang="es-AR" sz="2000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flagrancia</a:t>
            </a: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si el autor del delito fuera sorprendido en el momento de intentarlo o cometerlo o inmediatamente después, mientras es perseguido, o portando objetos o presentando rastros que permitan conjeturar razonablemente que acaba de participar en un delito.</a:t>
            </a: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Cualquier persona podrá practicar la aprehensión en </a:t>
            </a:r>
            <a:r>
              <a:rPr lang="es-AR" sz="2000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flagrancia</a:t>
            </a: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evitando la fuga o que el delito continúe en ejecución o alcance consecuencias ulteriores. </a:t>
            </a: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persona aprehendida será entregada inmediatamente a la Autoridad más cercana</a:t>
            </a:r>
            <a:r>
              <a:rPr lang="es-AR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s-AR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Artículo 227 del C.P.P.- Aprehensión sin orden judicial: </a:t>
            </a:r>
            <a:br>
              <a:rPr lang="es-AR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Si hubiera sido sorprendida en flagrante delito o;</a:t>
            </a: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 se hubiese fugado de algún establecimiento penal</a:t>
            </a: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o lugar de detención; la autoridad pondrá al </a:t>
            </a: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aprehendido a disposición del Juez a cuya orden </a:t>
            </a: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se hallaba detenido.</a:t>
            </a:r>
            <a:br>
              <a:rPr lang="es-AR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A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789040"/>
            <a:ext cx="2367623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897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 algn="l">
              <a:buNone/>
            </a:pPr>
            <a:r>
              <a:rPr lang="es-AR" sz="28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ELEMENTOS CONSUSTANCIALES- OBJETIVOS DE LA FLAGRANCIA (VINCULO INDIVISIBLE)</a:t>
            </a:r>
            <a:br>
              <a:rPr lang="es-A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(A)- </a:t>
            </a:r>
            <a:r>
              <a:rPr lang="es-AR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HECHO DELICTIVO:</a:t>
            </a: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 AUTOR-TENTATIVA-CONSUMACIÓN).</a:t>
            </a: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(B)- </a:t>
            </a:r>
            <a:r>
              <a:rPr lang="es-AR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SUJETO OBSERVADOR:</a:t>
            </a: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 VÍCTIMA-TESTIGO «APREHENSIÓN         </a:t>
            </a: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CIVIL–POLICIAL»).</a:t>
            </a: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(C)- </a:t>
            </a:r>
            <a:r>
              <a:rPr lang="es-AR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INMEDIATEZ:</a:t>
            </a: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(CONDICION TEMPORAL).</a:t>
            </a: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* Procedimiento Especial ( FLAGRANCIA).</a:t>
            </a: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Determinación del Sr.</a:t>
            </a:r>
            <a:b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* Procedimiento Ordinario.                                     Agente Fiscal</a:t>
            </a:r>
            <a:endParaRPr lang="es-A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>
            <a:off x="3291785" y="2132856"/>
            <a:ext cx="0" cy="108012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 de flecha"/>
          <p:cNvCxnSpPr/>
          <p:nvPr/>
        </p:nvCxnSpPr>
        <p:spPr>
          <a:xfrm>
            <a:off x="3304683" y="3645024"/>
            <a:ext cx="0" cy="108012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Cerrar llave"/>
          <p:cNvSpPr/>
          <p:nvPr/>
        </p:nvSpPr>
        <p:spPr>
          <a:xfrm>
            <a:off x="5220072" y="5805264"/>
            <a:ext cx="54006" cy="936104"/>
          </a:xfrm>
          <a:prstGeom prst="rightBrac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30817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br>
              <a:rPr lang="es-AR" sz="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8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Aprehensión en Flagrancia- Labor Policial.</a:t>
            </a:r>
          </a:p>
          <a:p>
            <a:pPr marL="0" indent="0" algn="just">
              <a:buFont typeface="Georgia" pitchFamily="18" charset="0"/>
              <a:buNone/>
            </a:pPr>
            <a:endParaRPr lang="es-AR" sz="1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charset="0"/>
              <a:buChar char="•"/>
            </a:pP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Autoridad Policial, en una aprehensión en </a:t>
            </a:r>
            <a:r>
              <a:rPr lang="es-AR" sz="2400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flagrancia</a:t>
            </a: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 deberá informar al Fiscal y confeccionar las siguientes actas que conformarán el Legajo Judicial de Investigación</a:t>
            </a:r>
            <a:r>
              <a:rPr lang="es-AR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buFont typeface="Arial" charset="0"/>
              <a:buChar char="•"/>
            </a:pPr>
            <a:endParaRPr lang="es-AR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Formulario de Aprehensión (identificación del aprehendido, lugar, fecha, hora, personal interviniente (policial-particular).</a:t>
            </a:r>
          </a:p>
          <a:p>
            <a:pPr marL="342900" indent="-342900" algn="just">
              <a:buFontTx/>
              <a:buChar char="-"/>
            </a:pP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Ficha dactiloscópica.</a:t>
            </a:r>
          </a:p>
          <a:p>
            <a:pPr marL="342900" indent="-342900" algn="just">
              <a:buFontTx/>
              <a:buChar char="-"/>
            </a:pP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Secuestro de elementos.</a:t>
            </a:r>
          </a:p>
          <a:p>
            <a:pPr marL="342900" indent="-342900" algn="just">
              <a:buFontTx/>
              <a:buChar char="-"/>
            </a:pP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Informe médico.</a:t>
            </a:r>
          </a:p>
          <a:p>
            <a:pPr marL="342900" indent="-342900" algn="just">
              <a:buFontTx/>
              <a:buChar char="-"/>
            </a:pP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Entrevista de testigos.</a:t>
            </a:r>
          </a:p>
          <a:p>
            <a:pPr marL="342900" indent="-342900" algn="just">
              <a:buFontTx/>
              <a:buChar char="-"/>
            </a:pP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Croquis ilustrativo, planos, fotos, </a:t>
            </a:r>
          </a:p>
          <a:p>
            <a:pPr marL="342900" indent="-342900" algn="just">
              <a:buFontTx/>
              <a:buChar char="-"/>
            </a:pP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videos.</a:t>
            </a:r>
          </a:p>
          <a:p>
            <a:pPr marL="342900" indent="-342900" algn="just">
              <a:buFontTx/>
              <a:buChar char="-"/>
            </a:pP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Identificación de la víctima.</a:t>
            </a:r>
          </a:p>
          <a:p>
            <a:pPr marL="0" indent="0" algn="just">
              <a:buFont typeface="Georgia" pitchFamily="18" charset="0"/>
              <a:buNone/>
            </a:pPr>
            <a:endParaRPr lang="es-AR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D:\Bluetooth\Homicidi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284984"/>
            <a:ext cx="3563888" cy="3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614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251520" y="332656"/>
            <a:ext cx="8640960" cy="626469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just">
              <a:buFont typeface="Georgia" pitchFamily="18" charset="0"/>
              <a:buNone/>
            </a:pPr>
            <a:br>
              <a:rPr lang="es-AR" sz="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Artículo 229 del C.P.P.- Conversión de la  aprehensión en detención.</a:t>
            </a:r>
          </a:p>
          <a:p>
            <a:pPr marL="0" indent="0" algn="just">
              <a:buFont typeface="Georgia" pitchFamily="18" charset="0"/>
              <a:buNone/>
            </a:pPr>
            <a:endParaRPr lang="es-AR" sz="1800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Georgia" pitchFamily="18" charset="0"/>
              <a:buNone/>
            </a:pPr>
            <a:endParaRPr lang="es-AR" sz="1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charset="0"/>
              <a:buChar char="•"/>
            </a:pP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aprehensión en </a:t>
            </a:r>
            <a:r>
              <a:rPr lang="es-AR" sz="2400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flagrancia</a:t>
            </a: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luego de ser informado  al Fiscal, éste podrá requerir que la persona aprehendida sea trasladada ante él inmediatamente</a:t>
            </a:r>
            <a:r>
              <a:rPr lang="es-AR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 algn="just">
              <a:buNone/>
            </a:pPr>
            <a:endParaRPr lang="es-AR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charset="0"/>
              <a:buChar char="•"/>
            </a:pP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Fiscal dispondrá la libertad del supuesto autor, si ha sido incorrectamente aprehendido.</a:t>
            </a:r>
          </a:p>
          <a:p>
            <a:pPr marL="342900" indent="-342900" algn="just">
              <a:buFont typeface="Arial" charset="0"/>
              <a:buChar char="•"/>
            </a:pPr>
            <a:endParaRPr lang="es-AR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charset="0"/>
              <a:buChar char="•"/>
            </a:pP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Dentro de las 24 </a:t>
            </a:r>
            <a:r>
              <a:rPr lang="es-A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hs</a:t>
            </a: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., el Fiscal solicitará que el Juez convierta la aprehensión en detención, si justifica sobre la comisión del delito que motivaron la aprehensión, caso contrario el Juez dispondrá la libertad.</a:t>
            </a:r>
          </a:p>
          <a:p>
            <a:pPr marL="0" indent="0" algn="just">
              <a:buNone/>
            </a:pPr>
            <a:endParaRPr lang="es-AR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Georgia" pitchFamily="18" charset="0"/>
              <a:buNone/>
            </a:pPr>
            <a:endParaRPr lang="es-AR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298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07504" y="332656"/>
            <a:ext cx="8784976" cy="640871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br>
              <a:rPr lang="es-AR" sz="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8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Artículo 230 del C.P.P. </a:t>
            </a:r>
          </a:p>
          <a:p>
            <a:pPr marL="0" indent="0" algn="ctr">
              <a:buFont typeface="Georgia" pitchFamily="18" charset="0"/>
              <a:buNone/>
            </a:pPr>
            <a:r>
              <a:rPr lang="es-AR" sz="28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Plazo máximo de detención.</a:t>
            </a:r>
          </a:p>
          <a:p>
            <a:pPr marL="0" indent="0">
              <a:buFont typeface="Georgia" pitchFamily="18" charset="0"/>
              <a:buNone/>
            </a:pPr>
            <a:endParaRPr lang="es-AR" sz="1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AR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situación de detención no podrá superar las setenta y dos (72) horas. </a:t>
            </a:r>
          </a:p>
          <a:p>
            <a:pPr marL="0" indent="0">
              <a:buNone/>
            </a:pPr>
            <a:endParaRPr lang="es-A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AR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s-AR" sz="320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Dentro de ese plazo: El Fiscal deberá formalizar la imputación conforme el artículo N° 280: </a:t>
            </a:r>
            <a:r>
              <a:rPr lang="es-AR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 Informa los hechos que se le atribuye, las pruebas de cargo existentes y la tipificación provisoria del/ los hechos)</a:t>
            </a:r>
          </a:p>
          <a:p>
            <a:pPr marL="0" indent="0">
              <a:buNone/>
            </a:pPr>
            <a:endParaRPr lang="es-AR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AR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s-AR" sz="240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Fiscal solicitará al Juez medidas de coerción.</a:t>
            </a:r>
          </a:p>
          <a:p>
            <a:pPr marL="285750" indent="-285750">
              <a:buFontTx/>
              <a:buChar char="-"/>
            </a:pPr>
            <a:endParaRPr lang="es-AR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AR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s-AR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Juez resolverá la solicitud en Audiencia.</a:t>
            </a:r>
          </a:p>
        </p:txBody>
      </p:sp>
    </p:spTree>
    <p:extLst>
      <p:ext uri="{BB962C8B-B14F-4D97-AF65-F5344CB8AC3E}">
        <p14:creationId xmlns:p14="http://schemas.microsoft.com/office/powerpoint/2010/main" val="490740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just">
              <a:buFont typeface="Georgia" pitchFamily="18" charset="0"/>
              <a:buNone/>
            </a:pPr>
            <a:br>
              <a:rPr lang="es-AR" sz="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Artículo 232 del C.P.P.: MEDIDAS DE COERCIÓN.</a:t>
            </a:r>
            <a:endParaRPr lang="es-AR" sz="2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Georgia" pitchFamily="18" charset="0"/>
              <a:buNone/>
            </a:pPr>
            <a:endParaRPr lang="es-AR" sz="20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Georgia" pitchFamily="18" charset="0"/>
              <a:buNone/>
            </a:pPr>
            <a:r>
              <a:rPr lang="es-A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PARA PREVENIR </a:t>
            </a:r>
            <a:r>
              <a:rPr lang="es-AR" sz="1800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PELIGRO DE FUGA O ENTORPECIMIENTO DE LA INVESTIGACIÓN POR PARTE DEL DETENIDO,</a:t>
            </a:r>
            <a:r>
              <a:rPr lang="es-A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EL FISCAL PODRA SOLICITAR AL JUEZ UNA O VARIAS MEDIDAS DE COERCIÓN:</a:t>
            </a:r>
          </a:p>
          <a:p>
            <a:pPr marL="0" indent="0" algn="just">
              <a:buFont typeface="Georgia" pitchFamily="18" charset="0"/>
              <a:buNone/>
            </a:pPr>
            <a:endParaRPr lang="es-AR" sz="20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charset="0"/>
              <a:buChar char="•"/>
            </a:pP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Obligación de presentarse periódicamente ante el Fiscal o Autoridad que se designe.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Obligación de someterse al cuidado o vigilancia de una persona o Institución.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Prestación por si o por un tercero de una caución real.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prohibición de salir, sin previa autorización fiscal del ámbito territorial.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prohibición de concurrir a determinadas reuniones, lugares o comunicarse con  ciertas personas.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abandono inmediato de domicilio (hechos de violencia de género)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vigilancia del imputado mediante un dispositivo electrónico de rastreo o posicionamiento de su ubicación física.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arresto en su propio domicilio u otra persona, con vigilancia y condiciones que el Juez disponga.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s-A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prisión preventiva ( un día de arresto domiciliario = a un día de prisión preventiva ).</a:t>
            </a:r>
          </a:p>
        </p:txBody>
      </p:sp>
    </p:spTree>
    <p:extLst>
      <p:ext uri="{BB962C8B-B14F-4D97-AF65-F5344CB8AC3E}">
        <p14:creationId xmlns:p14="http://schemas.microsoft.com/office/powerpoint/2010/main" val="538414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just">
              <a:buFont typeface="Georgia" pitchFamily="18" charset="0"/>
              <a:buNone/>
            </a:pPr>
            <a:br>
              <a:rPr lang="es-AR" sz="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AR" sz="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Georgia" pitchFamily="18" charset="0"/>
              <a:buNone/>
            </a:pPr>
            <a:r>
              <a:rPr lang="es-AR" sz="2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Artículo 231 del C.P.P.-</a:t>
            </a:r>
            <a:r>
              <a:rPr lang="es-AR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INCOMUNICACIÓN.</a:t>
            </a:r>
          </a:p>
          <a:p>
            <a:pPr marL="0" indent="0" algn="just">
              <a:buFont typeface="Georgia" pitchFamily="18" charset="0"/>
              <a:buNone/>
            </a:pPr>
            <a:endParaRPr lang="es-AR" sz="20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Font typeface="Georgia" pitchFamily="18" charset="0"/>
              <a:buNone/>
            </a:pP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caso de </a:t>
            </a:r>
            <a:r>
              <a:rPr lang="es-AR" sz="2400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aprehensión en flagrancia</a:t>
            </a: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el Fiscal podrá disponer la incomunicación del aprehendido, mientras tramita la conversión de la aprehensión en detención. </a:t>
            </a:r>
          </a:p>
          <a:p>
            <a:pPr marL="0" indent="0" algn="just">
              <a:lnSpc>
                <a:spcPct val="150000"/>
              </a:lnSpc>
              <a:buFont typeface="Georgia" pitchFamily="18" charset="0"/>
              <a:buNone/>
            </a:pP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 el Juez dispusiere la detención resolverá si mantiene la incomunicación. </a:t>
            </a:r>
          </a:p>
          <a:p>
            <a:pPr marL="0" indent="0" algn="just">
              <a:lnSpc>
                <a:spcPct val="150000"/>
              </a:lnSpc>
              <a:buFont typeface="Georgia" pitchFamily="18" charset="0"/>
              <a:buNone/>
            </a:pP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todos los casos la </a:t>
            </a:r>
            <a:r>
              <a:rPr lang="es-AR" sz="24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incomunicación</a:t>
            </a: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no podrá prolongarse por mas de 72 horas.</a:t>
            </a:r>
          </a:p>
          <a:p>
            <a:pPr marL="0" indent="0" algn="just">
              <a:lnSpc>
                <a:spcPct val="150000"/>
              </a:lnSpc>
              <a:buFont typeface="Georgia" pitchFamily="18" charset="0"/>
              <a:buNone/>
            </a:pP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Durante la </a:t>
            </a:r>
            <a:r>
              <a:rPr lang="es-AR" sz="24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incomunicación</a:t>
            </a: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el imputado podrá comunicarse con su defensor, hará uso de libros y realizar actos civiles que no perjudiquen la investigación</a:t>
            </a:r>
            <a:r>
              <a:rPr lang="es-AR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0411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0" y="0"/>
            <a:ext cx="9036496" cy="6858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just">
              <a:buFont typeface="Georgia" pitchFamily="18" charset="0"/>
              <a:buNone/>
            </a:pPr>
            <a:br>
              <a:rPr lang="es-AR" sz="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AR" sz="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Font typeface="Georgia" pitchFamily="18" charset="0"/>
              <a:buNone/>
            </a:pPr>
            <a:r>
              <a:rPr lang="es-AR" sz="2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Artículo 385 del C.P.P.</a:t>
            </a:r>
            <a:r>
              <a:rPr lang="es-AR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es-AR" sz="2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DELITOS A LOS QUE SE APLICA LA FLAGRANCIA.</a:t>
            </a:r>
            <a:endParaRPr lang="es-AR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charset="0"/>
              <a:buChar char="•"/>
            </a:pP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Delitos dolosos con máximo de pena que no supere los 15 años de prisión.</a:t>
            </a:r>
          </a:p>
          <a:p>
            <a:pPr marL="342900" indent="-342900" algn="just">
              <a:lnSpc>
                <a:spcPct val="150000"/>
              </a:lnSpc>
              <a:buFont typeface="Arial" charset="0"/>
              <a:buChar char="•"/>
            </a:pPr>
            <a:endParaRPr lang="es-A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charset="0"/>
              <a:buChar char="•"/>
            </a:pP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Delitos dolosos con máximo de pena de 20 años para supuestos del art. 119, párrafo 4to. (violación o abuso sexual gravemente ultrajante, agravado), art. 166, penúltimo párrafo ( robo con arma de fuego) C.P.</a:t>
            </a:r>
          </a:p>
          <a:p>
            <a:pPr marL="342900" indent="-342900" algn="just">
              <a:lnSpc>
                <a:spcPct val="150000"/>
              </a:lnSpc>
              <a:buFont typeface="Arial" charset="0"/>
              <a:buChar char="•"/>
            </a:pPr>
            <a:endParaRPr lang="es-A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charset="0"/>
              <a:buChar char="•"/>
            </a:pPr>
            <a:r>
              <a:rPr lang="es-AR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casos de concurso de delitos, que ninguno de ellos supere ese máximo.</a:t>
            </a:r>
          </a:p>
        </p:txBody>
      </p:sp>
    </p:spTree>
    <p:extLst>
      <p:ext uri="{BB962C8B-B14F-4D97-AF65-F5344CB8AC3E}">
        <p14:creationId xmlns:p14="http://schemas.microsoft.com/office/powerpoint/2010/main" val="532806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>
          <a:xfrm>
            <a:off x="107504" y="188640"/>
            <a:ext cx="8928992" cy="4464496"/>
          </a:xfrm>
        </p:spPr>
        <p:txBody>
          <a:bodyPr>
            <a:normAutofit lnSpcReduction="10000"/>
          </a:bodyPr>
          <a:lstStyle/>
          <a:p>
            <a:pPr algn="ctr"/>
            <a:r>
              <a:rPr lang="es-A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Art. N° 389 CPP: </a:t>
            </a:r>
            <a:r>
              <a:rPr lang="es-AR" sz="2400" b="1" u="sng" dirty="0">
                <a:solidFill>
                  <a:srgbClr val="FF0000"/>
                </a:solidFill>
                <a:effectLst>
                  <a:glow rad="127000">
                    <a:srgbClr val="FFFF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AUDIENCIA INICIAL MULTIPROPÓSITO </a:t>
            </a:r>
            <a:r>
              <a:rPr lang="es-A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IMPUGNACIONES</a:t>
            </a:r>
          </a:p>
          <a:p>
            <a:pPr algn="just"/>
            <a:r>
              <a:rPr lang="es-A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Audiencia se realizará con la presencia del Juez de Garantía, el Fiscal, el imputado, el abogado defensor, y la víctima que fuera notificada oportunamente. Se pondrán plantear cuestiones de competencia, excepciones, nulidades, medidas cautelares, etc. En ella el Juez resolverá las medidas de coerción y todas las circunstancias que se planteen.  La impugnaciones a las resoluciones adoptadas se harán oralmente en la misma audiencia. </a:t>
            </a:r>
          </a:p>
          <a:p>
            <a:pPr algn="just"/>
            <a:r>
              <a:rPr lang="es-A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Conjuntamente, con un Juez de Revisión, la audiencia de impugnación, se desarrollará en el plazo de tres (03) días.</a:t>
            </a:r>
          </a:p>
          <a:p>
            <a:pPr algn="just"/>
            <a:endParaRPr lang="es-AR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4 Imagen" descr="librs-2-e160087333619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437112"/>
            <a:ext cx="5256584" cy="24208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7567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251520" y="332656"/>
            <a:ext cx="4752528" cy="633670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just">
              <a:buFont typeface="Georgia" pitchFamily="18" charset="0"/>
              <a:buNone/>
            </a:pPr>
            <a:br>
              <a:rPr lang="es-AR" sz="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Artículo 390 del C.P.P.- </a:t>
            </a:r>
          </a:p>
          <a:p>
            <a:pPr marL="0" indent="0" algn="just">
              <a:buFont typeface="Georgia" pitchFamily="18" charset="0"/>
              <a:buNone/>
            </a:pPr>
            <a:endParaRPr lang="es-AR" sz="2400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Georgia" pitchFamily="18" charset="0"/>
              <a:buNone/>
            </a:pPr>
            <a:r>
              <a:rPr lang="es-AR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PLAZOS DE INVESTIGACIÓN PREPARATORIA</a:t>
            </a:r>
          </a:p>
          <a:p>
            <a:pPr marL="0" indent="0" algn="just">
              <a:buFont typeface="Georgia" pitchFamily="18" charset="0"/>
              <a:buNone/>
            </a:pPr>
            <a:endParaRPr lang="es-AR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Georgia" pitchFamily="18" charset="0"/>
              <a:buNone/>
            </a:pPr>
            <a:endParaRPr lang="es-AR" sz="1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Georgia" pitchFamily="18" charset="0"/>
              <a:buNone/>
            </a:pPr>
            <a:endParaRPr lang="es-AR" sz="18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Georgia" pitchFamily="18" charset="0"/>
              <a:buNone/>
            </a:pPr>
            <a:r>
              <a:rPr lang="es-AR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* (15) días si al imputado se le impusiere prisión preventiva.</a:t>
            </a:r>
          </a:p>
          <a:p>
            <a:pPr marL="0" indent="0" algn="just">
              <a:buFont typeface="Georgia" pitchFamily="18" charset="0"/>
              <a:buNone/>
            </a:pPr>
            <a:endParaRPr lang="es-AR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Georgia" pitchFamily="18" charset="0"/>
              <a:buNone/>
            </a:pPr>
            <a:endParaRPr lang="es-AR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Georgia" pitchFamily="18" charset="0"/>
              <a:buNone/>
            </a:pPr>
            <a:r>
              <a:rPr lang="es-AR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* (30) días, si al imputado se le impusiere cualquier otra medida de coerción.</a:t>
            </a:r>
            <a:endParaRPr lang="es-AR" sz="2400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Georgia" pitchFamily="18" charset="0"/>
              <a:buNone/>
            </a:pPr>
            <a:br>
              <a:rPr lang="es-AR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A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D:\Bluetooth\Muejer deteni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908720"/>
            <a:ext cx="3816424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547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107504" y="188640"/>
            <a:ext cx="8856984" cy="6552728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es-A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ARTÍCULO N° 391 CPP: </a:t>
            </a:r>
            <a:r>
              <a:rPr lang="es-AR" sz="2400" b="1" u="sng" dirty="0">
                <a:solidFill>
                  <a:srgbClr val="FF0000"/>
                </a:solidFill>
                <a:effectLst>
                  <a:glow rad="127000">
                    <a:srgbClr val="FFFF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AUDIENCIA DE CLAUSURA</a:t>
            </a:r>
            <a:r>
              <a:rPr lang="es-A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SOBRESEIMIENTO O ACUSACIÓN. JUICIO ABREVIADO.</a:t>
            </a:r>
          </a:p>
          <a:p>
            <a:pPr marL="45720" indent="0" algn="just">
              <a:buNone/>
            </a:pPr>
            <a:endParaRPr lang="es-AR" sz="2400" b="1" u="sng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Arial" charset="0"/>
              <a:buChar char="•"/>
            </a:pPr>
            <a:r>
              <a:rPr lang="es-AR" sz="24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 Audiencia de Clausura </a:t>
            </a:r>
            <a:r>
              <a:rPr lang="es-A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 fijará para el día en que se cumpla el plazo máximo de la investigación preparatoria.</a:t>
            </a:r>
          </a:p>
          <a:p>
            <a:pPr algn="just">
              <a:buFont typeface="Arial" charset="0"/>
              <a:buChar char="•"/>
            </a:pPr>
            <a:endParaRPr lang="es-AR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Arial" charset="0"/>
              <a:buChar char="•"/>
            </a:pPr>
            <a:r>
              <a:rPr lang="es-A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El Fiscal oralmente planteará el sobreseimiento o acusación por escrito, del imputado .   </a:t>
            </a:r>
          </a:p>
          <a:p>
            <a:pPr algn="just">
              <a:buFont typeface="Arial" charset="0"/>
              <a:buChar char="•"/>
            </a:pPr>
            <a:endParaRPr lang="es-AR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Arial" charset="0"/>
              <a:buChar char="•"/>
            </a:pPr>
            <a:r>
              <a:rPr lang="es-A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El Juez resolverá en la Audiencia.</a:t>
            </a:r>
          </a:p>
          <a:p>
            <a:pPr algn="just">
              <a:buFont typeface="Arial" charset="0"/>
              <a:buChar char="•"/>
            </a:pPr>
            <a:endParaRPr lang="es-AR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Arial" charset="0"/>
              <a:buChar char="•"/>
            </a:pPr>
            <a:r>
              <a:rPr lang="es-A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Si las partes acuerdan un juicio abreviado y el Juez lo homologare dictará sentencia en la misma Audiencia.</a:t>
            </a:r>
          </a:p>
          <a:p>
            <a:pPr algn="just">
              <a:buFont typeface="Arial" charset="0"/>
              <a:buChar char="•"/>
            </a:pPr>
            <a:endParaRPr lang="es-AR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Arial" charset="0"/>
              <a:buChar char="•"/>
            </a:pPr>
            <a:endParaRPr lang="es-AR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578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  <a:effectLst>
            <a:glow rad="127000">
              <a:srgbClr val="FFFF00"/>
            </a:glow>
          </a:effectLst>
        </p:spPr>
        <p:txBody>
          <a:bodyPr>
            <a:normAutofit fontScale="92500" lnSpcReduction="10000"/>
          </a:bodyPr>
          <a:lstStyle/>
          <a:p>
            <a:pPr marL="45720" indent="0" algn="just">
              <a:buNone/>
            </a:pPr>
            <a:r>
              <a:rPr lang="es-A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ARTÍCULO N° 393: </a:t>
            </a:r>
            <a:r>
              <a:rPr lang="es-AR" sz="2400" b="1" u="sng" dirty="0">
                <a:solidFill>
                  <a:srgbClr val="FF0000"/>
                </a:solidFill>
                <a:effectLst>
                  <a:glow rad="127000">
                    <a:srgbClr val="FFFF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AUDIENCIA DE OFRECIMIENTO Y ADMISIÓN DE PRUEBA</a:t>
            </a:r>
            <a:r>
              <a:rPr lang="es-A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AUTO DE APERTURA.</a:t>
            </a:r>
          </a:p>
          <a:p>
            <a:pPr marL="45720" indent="0" algn="just">
              <a:buNone/>
            </a:pPr>
            <a:endParaRPr lang="es-AR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A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 Audiencia se celebrará dentro de los (05) días de finalizar la Audiencia de Clausura.</a:t>
            </a:r>
          </a:p>
          <a:p>
            <a:pPr marL="45720" indent="0" algn="just">
              <a:buNone/>
            </a:pPr>
            <a:endParaRPr lang="es-AR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Arial" charset="0"/>
              <a:buChar char="•"/>
            </a:pPr>
            <a:r>
              <a:rPr lang="es-A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En caso de acusación y de prosperar las pruebas ofrecidas (Fiscal), el Juez dictará el auto de apertura del juicio.</a:t>
            </a:r>
          </a:p>
          <a:p>
            <a:pPr algn="just">
              <a:buFont typeface="Arial" charset="0"/>
              <a:buChar char="•"/>
            </a:pPr>
            <a:endParaRPr lang="es-AR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5720" indent="0" algn="just">
              <a:buNone/>
            </a:pPr>
            <a:r>
              <a:rPr lang="es-A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ARTÍCULO N° 394: INTEGRACIÓN DEL TRIBUNAL DE JUICIO. AUDIENCIA DE JUICIO</a:t>
            </a:r>
          </a:p>
          <a:p>
            <a:pPr marL="45720" indent="0" algn="just">
              <a:buNone/>
            </a:pPr>
            <a:endParaRPr lang="es-AR" sz="2400" b="1" u="sng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Arial" charset="0"/>
              <a:buChar char="•"/>
            </a:pPr>
            <a:r>
              <a:rPr lang="es-A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El Tribunal de Juicio se integrará con un (01) juez; salvo los supuestos de los artículos 119, cuarto párrafo y 166 penúltimo párrafo del Código Penal, casos en que se compondrá con tres (03) jueces.</a:t>
            </a:r>
          </a:p>
          <a:p>
            <a:pPr algn="just">
              <a:buFont typeface="Arial" charset="0"/>
              <a:buChar char="•"/>
            </a:pPr>
            <a:endParaRPr lang="es-AR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Arial" charset="0"/>
              <a:buChar char="•"/>
            </a:pPr>
            <a:r>
              <a:rPr lang="es-A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La audiencia de juicio deberá celebrarse dentro de los (20) días.</a:t>
            </a:r>
          </a:p>
          <a:p>
            <a:pPr algn="just">
              <a:buFont typeface="Arial" charset="0"/>
              <a:buChar char="•"/>
            </a:pPr>
            <a:endParaRPr lang="es-AR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Arial" charset="0"/>
              <a:buChar char="•"/>
            </a:pPr>
            <a:endParaRPr lang="es-AR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263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  <a:effectLst>
            <a:glow rad="127000">
              <a:srgbClr val="FFFF00"/>
            </a:glow>
          </a:effectLst>
        </p:spPr>
        <p:txBody>
          <a:bodyPr>
            <a:normAutofit fontScale="85000" lnSpcReduction="20000"/>
          </a:bodyPr>
          <a:lstStyle/>
          <a:p>
            <a:pPr marL="45720" indent="0" algn="just">
              <a:buNone/>
            </a:pPr>
            <a:endParaRPr lang="es-AR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5720" indent="0" algn="ctr">
              <a:buNone/>
            </a:pPr>
            <a:r>
              <a:rPr lang="es-A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PLAZOS EN FLAGRANCIA</a:t>
            </a:r>
          </a:p>
          <a:p>
            <a:pPr marL="45720" indent="0" algn="ctr">
              <a:buNone/>
            </a:pPr>
            <a:endParaRPr lang="es-AR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s-A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* </a:t>
            </a:r>
            <a:r>
              <a:rPr lang="es-AR" sz="2400" b="1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Conversion</a:t>
            </a:r>
            <a:r>
              <a:rPr lang="es-AR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de la </a:t>
            </a:r>
            <a:r>
              <a:rPr lang="es-AR" sz="2400" b="1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aprehension</a:t>
            </a:r>
            <a:r>
              <a:rPr lang="es-AR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en detención</a:t>
            </a:r>
            <a:r>
              <a:rPr lang="es-A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en 24 </a:t>
            </a:r>
            <a:r>
              <a:rPr lang="es-AR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hs</a:t>
            </a:r>
            <a:r>
              <a:rPr lang="es-A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es-AR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Audiencia Inicial Multipropósito (Juez de garantías)</a:t>
            </a:r>
            <a:r>
              <a:rPr lang="es-A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en 72 </a:t>
            </a:r>
            <a:r>
              <a:rPr lang="es-AR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hs</a:t>
            </a:r>
            <a:r>
              <a:rPr lang="es-A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es-A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s-AR" sz="24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Audiencia de impugnaciones ( con Juez de revisión, al término de </a:t>
            </a:r>
            <a:r>
              <a:rPr lang="es-AR" sz="2400" b="1" u="sng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Aud</a:t>
            </a:r>
            <a:r>
              <a:rPr lang="es-AR" sz="24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Inicial) </a:t>
            </a:r>
            <a:r>
              <a:rPr lang="es-A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en 03 días.</a:t>
            </a:r>
            <a:endParaRPr lang="es-AR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5720" indent="0" algn="ctr">
              <a:buNone/>
            </a:pPr>
            <a:r>
              <a:rPr lang="es-AR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* SI MEDIARE PRISION PREVENTIVA.</a:t>
            </a:r>
          </a:p>
          <a:p>
            <a:pPr algn="just">
              <a:buFontTx/>
              <a:buChar char="-"/>
            </a:pPr>
            <a:r>
              <a:rPr lang="es-AR" sz="24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Duración Investigación </a:t>
            </a:r>
            <a:r>
              <a:rPr lang="es-A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Preparatoria: 15 días</a:t>
            </a:r>
          </a:p>
          <a:p>
            <a:pPr algn="just">
              <a:buFontTx/>
              <a:buChar char="-"/>
            </a:pPr>
            <a:r>
              <a:rPr lang="es-A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s-AR" sz="24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Audiencia de Clausura (al término de la </a:t>
            </a:r>
            <a:r>
              <a:rPr lang="es-AR" sz="2400" b="1" u="sng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Invest</a:t>
            </a:r>
            <a:r>
              <a:rPr lang="es-AR" sz="24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Preparatoria)</a:t>
            </a:r>
            <a:r>
              <a:rPr lang="es-A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el Fiscal planteará «SOBRESEIMIENTO O ACUSACION P/ESCRITO». </a:t>
            </a:r>
          </a:p>
          <a:p>
            <a:pPr algn="just">
              <a:buFontTx/>
              <a:buChar char="-"/>
            </a:pPr>
            <a:r>
              <a:rPr lang="es-A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SI HAY ACUERDO DE  PARTES: </a:t>
            </a:r>
            <a:r>
              <a:rPr lang="es-A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(fiscal, defensa, imputado, con conocimiento de querella y víctima), «JUICIO ABREVIADO», Homologación del Juez de sentencia condenatoria. </a:t>
            </a:r>
          </a:p>
          <a:p>
            <a:pPr algn="just">
              <a:buFontTx/>
              <a:buChar char="-"/>
            </a:pPr>
            <a:r>
              <a:rPr lang="es-A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SIN ACUERDO DE PARTES: </a:t>
            </a:r>
          </a:p>
          <a:p>
            <a:pPr algn="just">
              <a:buFontTx/>
              <a:buChar char="-"/>
            </a:pPr>
            <a:r>
              <a:rPr lang="es-AR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Audiencia y admisión de prueba (al término de </a:t>
            </a:r>
            <a:r>
              <a:rPr lang="es-AR" sz="2400" b="1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Aud</a:t>
            </a:r>
            <a:r>
              <a:rPr lang="es-AR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de Clausura):</a:t>
            </a:r>
            <a:r>
              <a:rPr lang="es-A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en 05 días.</a:t>
            </a:r>
          </a:p>
          <a:p>
            <a:pPr marL="45720" indent="0" algn="just">
              <a:buNone/>
            </a:pPr>
            <a:r>
              <a:rPr lang="es-A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En caso de prosperar acusación del Fiscal con pruebas ofrecidas, el Juez dictara Auto de Apertura de Juicio.</a:t>
            </a:r>
          </a:p>
          <a:p>
            <a:pPr algn="just">
              <a:buFontTx/>
              <a:buChar char="-"/>
            </a:pPr>
            <a:r>
              <a:rPr lang="es-AR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Audiencia de Juicio ( al término de </a:t>
            </a:r>
            <a:r>
              <a:rPr lang="es-AR" sz="2400" b="1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Aud</a:t>
            </a:r>
            <a:r>
              <a:rPr lang="es-AR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y </a:t>
            </a:r>
            <a:r>
              <a:rPr lang="es-AR" sz="2400" b="1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Adm</a:t>
            </a:r>
            <a:r>
              <a:rPr lang="es-AR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de Prueba</a:t>
            </a:r>
            <a:r>
              <a:rPr lang="es-A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): en 20 días.</a:t>
            </a:r>
          </a:p>
          <a:p>
            <a:pPr marL="45720" indent="0" algn="just">
              <a:buNone/>
            </a:pPr>
            <a:r>
              <a:rPr lang="es-A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El Tribunal de juicio dictará Sentencia condenatoria o absolutoria.</a:t>
            </a:r>
          </a:p>
          <a:p>
            <a:pPr algn="just">
              <a:buFontTx/>
              <a:buChar char="-"/>
            </a:pPr>
            <a:endParaRPr lang="es-AR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charset="0"/>
              <a:buChar char="•"/>
            </a:pPr>
            <a:endParaRPr lang="es-AR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Arial" charset="0"/>
              <a:buChar char="•"/>
            </a:pPr>
            <a:endParaRPr lang="es-AR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736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  <a:effectLst>
            <a:glow rad="127000">
              <a:srgbClr val="FFFF00"/>
            </a:glow>
          </a:effectLst>
        </p:spPr>
        <p:txBody>
          <a:bodyPr>
            <a:normAutofit fontScale="77500" lnSpcReduction="20000"/>
          </a:bodyPr>
          <a:lstStyle/>
          <a:p>
            <a:pPr marL="45720" indent="0" algn="just">
              <a:buNone/>
            </a:pPr>
            <a:endParaRPr lang="es-AR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5720" indent="0" algn="ctr">
              <a:buNone/>
            </a:pPr>
            <a:r>
              <a:rPr lang="es-A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PLAZOS EN FLAGRANCIA</a:t>
            </a:r>
          </a:p>
          <a:p>
            <a:pPr marL="45720" indent="0" algn="ctr">
              <a:buNone/>
            </a:pPr>
            <a:endParaRPr lang="es-AR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</a:pPr>
            <a:r>
              <a:rPr lang="es-A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* </a:t>
            </a:r>
            <a:r>
              <a:rPr lang="es-AR" sz="2400" b="1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Conversion</a:t>
            </a:r>
            <a:r>
              <a:rPr lang="es-AR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de la </a:t>
            </a:r>
            <a:r>
              <a:rPr lang="es-AR" sz="2400" b="1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aprehension</a:t>
            </a:r>
            <a:r>
              <a:rPr lang="es-AR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en detención</a:t>
            </a:r>
            <a:r>
              <a:rPr lang="es-A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en 24 </a:t>
            </a:r>
            <a:r>
              <a:rPr lang="es-AR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hs</a:t>
            </a:r>
            <a:r>
              <a:rPr lang="es-A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es-AR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Audiencia Inicial Multipropósito (Juez de garantías)</a:t>
            </a:r>
            <a:r>
              <a:rPr lang="es-A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en 72 </a:t>
            </a:r>
            <a:r>
              <a:rPr lang="es-AR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hs</a:t>
            </a:r>
            <a:r>
              <a:rPr lang="es-A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es-A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s-AR" sz="24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Audiencia de impugnaciones ( con Juez de revisión, al término de </a:t>
            </a:r>
            <a:r>
              <a:rPr lang="es-AR" sz="2400" b="1" u="sng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Aud</a:t>
            </a:r>
            <a:r>
              <a:rPr lang="es-AR" sz="24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Inicial) </a:t>
            </a:r>
            <a:r>
              <a:rPr lang="es-A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en 03 días.</a:t>
            </a:r>
            <a:endParaRPr lang="es-AR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5720" indent="0" algn="ctr">
              <a:buNone/>
            </a:pPr>
            <a:r>
              <a:rPr lang="es-AR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* SI MEDIARE CUALQUIER MEDIDA DE COERCIÒN EXCEPTO </a:t>
            </a:r>
          </a:p>
          <a:p>
            <a:pPr marL="45720" indent="0" algn="ctr">
              <a:buNone/>
            </a:pPr>
            <a:r>
              <a:rPr lang="es-AR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PRISIÓN PREVENTIVA</a:t>
            </a:r>
          </a:p>
          <a:p>
            <a:pPr algn="just">
              <a:buFontTx/>
              <a:buChar char="-"/>
            </a:pPr>
            <a:r>
              <a:rPr lang="es-AR" sz="24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Duración Investigación  Preparatoria</a:t>
            </a:r>
            <a:r>
              <a:rPr lang="es-A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30 días</a:t>
            </a:r>
          </a:p>
          <a:p>
            <a:pPr algn="just">
              <a:buFontTx/>
              <a:buChar char="-"/>
            </a:pPr>
            <a:r>
              <a:rPr lang="es-A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s-AR" sz="24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Audiencia de Clausura (al término de la </a:t>
            </a:r>
            <a:r>
              <a:rPr lang="es-AR" sz="2400" b="1" u="sng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Invest</a:t>
            </a:r>
            <a:r>
              <a:rPr lang="es-AR" sz="24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Preparatoria)</a:t>
            </a:r>
            <a:r>
              <a:rPr lang="es-A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el Fiscal planteará «SOBRESEIMIENTO O ACUSACION P/ESCRITO». </a:t>
            </a:r>
          </a:p>
          <a:p>
            <a:pPr algn="just">
              <a:buFontTx/>
              <a:buChar char="-"/>
            </a:pPr>
            <a:r>
              <a:rPr lang="es-A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SI HAY ACUERDO DE  PARTES: </a:t>
            </a:r>
            <a:r>
              <a:rPr lang="es-A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(fiscal, defensa, imputado, con conocimiento de querella y víctima), «JUICIO ABREVIADO», Homologación del Juez de sentencia condenatoria. </a:t>
            </a:r>
          </a:p>
          <a:p>
            <a:pPr algn="just">
              <a:buFontTx/>
              <a:buChar char="-"/>
            </a:pPr>
            <a:r>
              <a:rPr lang="es-A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SIN ACUERDO DE PARTES: </a:t>
            </a:r>
          </a:p>
          <a:p>
            <a:pPr algn="just">
              <a:buFontTx/>
              <a:buChar char="-"/>
            </a:pPr>
            <a:r>
              <a:rPr lang="es-AR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Audiencia y admisión de prueba (al término de </a:t>
            </a:r>
            <a:r>
              <a:rPr lang="es-AR" sz="2400" b="1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Aud</a:t>
            </a:r>
            <a:r>
              <a:rPr lang="es-AR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de Clausura):</a:t>
            </a:r>
            <a:r>
              <a:rPr lang="es-A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en 05 días.</a:t>
            </a:r>
          </a:p>
          <a:p>
            <a:pPr marL="45720" indent="0" algn="just">
              <a:buNone/>
            </a:pPr>
            <a:r>
              <a:rPr lang="es-A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En caso de prosperar acusación del Fiscal con pruebas ofrecidas, el Juez dictara Auto de Apertura de Juicio.</a:t>
            </a:r>
          </a:p>
          <a:p>
            <a:pPr algn="just">
              <a:buFontTx/>
              <a:buChar char="-"/>
            </a:pPr>
            <a:r>
              <a:rPr lang="es-AR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Audiencia de Juicio ( al término de </a:t>
            </a:r>
            <a:r>
              <a:rPr lang="es-AR" sz="2400" b="1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Aud</a:t>
            </a:r>
            <a:r>
              <a:rPr lang="es-AR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y </a:t>
            </a:r>
            <a:r>
              <a:rPr lang="es-AR" sz="2400" b="1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Adm</a:t>
            </a:r>
            <a:r>
              <a:rPr lang="es-AR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de Prueba</a:t>
            </a:r>
            <a:r>
              <a:rPr lang="es-A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): en 20 días.</a:t>
            </a:r>
          </a:p>
          <a:p>
            <a:pPr marL="45720" indent="0" algn="just">
              <a:buNone/>
            </a:pPr>
            <a:r>
              <a:rPr lang="es-A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El Tribunal de juicio dictará Sentencia condenatoria o absolutoria.</a:t>
            </a:r>
          </a:p>
          <a:p>
            <a:pPr algn="just">
              <a:buFontTx/>
              <a:buChar char="-"/>
            </a:pPr>
            <a:endParaRPr lang="es-AR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charset="0"/>
              <a:buChar char="•"/>
            </a:pPr>
            <a:endParaRPr lang="es-AR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 typeface="Arial" charset="0"/>
              <a:buChar char="•"/>
            </a:pPr>
            <a:endParaRPr lang="es-AR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207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395536" y="404664"/>
            <a:ext cx="8208912" cy="6120680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endParaRPr lang="es-AR" sz="2000" b="1" u="sng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5720" indent="0" algn="ctr">
              <a:buNone/>
            </a:pPr>
            <a:r>
              <a:rPr lang="es-AR" sz="30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PROCESO PENAL JUVENIL</a:t>
            </a:r>
          </a:p>
          <a:p>
            <a:pPr marL="45720" indent="0" algn="just">
              <a:buNone/>
            </a:pPr>
            <a:endParaRPr lang="es-AR" sz="2000" b="1" u="sng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5720" indent="0" algn="just">
              <a:buNone/>
            </a:pPr>
            <a:r>
              <a:rPr lang="es-A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ARTÍCULO N° 395: Regla General.</a:t>
            </a:r>
          </a:p>
          <a:p>
            <a:pPr algn="just">
              <a:buFont typeface="Arial" charset="0"/>
              <a:buChar char="•"/>
            </a:pPr>
            <a:endParaRPr lang="es-AR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buFont typeface="Arial" charset="0"/>
              <a:buChar char="•"/>
            </a:pPr>
            <a:r>
              <a:rPr lang="es-AR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Los procesos contra personas menores de edad se regirán por las leyes específicas sobre la materia y se deben respetar los principios de la Convención sobre los Derechos del Niño y la Ley de Protección Integral de Derechos de Niñas, Niños y Adolescentes N° 26.061 </a:t>
            </a:r>
          </a:p>
          <a:p>
            <a:pPr algn="just">
              <a:buFont typeface="Arial" charset="0"/>
              <a:buChar char="•"/>
            </a:pPr>
            <a:endParaRPr lang="es-A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822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067944" y="5877272"/>
            <a:ext cx="5076056" cy="980728"/>
          </a:xfrm>
        </p:spPr>
        <p:txBody>
          <a:bodyPr/>
          <a:lstStyle/>
          <a:p>
            <a:pPr marL="0" indent="0" algn="ctr">
              <a:buNone/>
            </a:pPr>
            <a:r>
              <a:rPr lang="es-AR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MUCHAS GRACIAS</a:t>
            </a:r>
          </a:p>
        </p:txBody>
      </p:sp>
    </p:spTree>
    <p:extLst>
      <p:ext uri="{BB962C8B-B14F-4D97-AF65-F5344CB8AC3E}">
        <p14:creationId xmlns:p14="http://schemas.microsoft.com/office/powerpoint/2010/main" val="2789486853"/>
      </p:ext>
    </p:extLst>
  </p:cSld>
  <p:clrMapOvr>
    <a:masterClrMapping/>
  </p:clrMapOvr>
</p:sld>
</file>

<file path=ppt/theme/theme1.xml><?xml version="1.0" encoding="utf-8"?>
<a:theme xmlns:a="http://schemas.openxmlformats.org/drawingml/2006/main" name="Transmisión de listas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1806</TotalTime>
  <Words>1704</Words>
  <Application>Microsoft Office PowerPoint</Application>
  <PresentationFormat>Presentación en pantalla (4:3)</PresentationFormat>
  <Paragraphs>134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Arial</vt:lpstr>
      <vt:lpstr>Georgia</vt:lpstr>
      <vt:lpstr>Trebuchet MS</vt:lpstr>
      <vt:lpstr>Transmisión de listas</vt:lpstr>
      <vt:lpstr>Presentación de PowerPoint</vt:lpstr>
      <vt:lpstr>PROCEDIMIENTO PARA CASOS DE FLAGRANCIA  LEY N° 6518/19 C.P.P.P.C. </vt:lpstr>
      <vt:lpstr>Artículo 228 del C.P.P. (LEY 6518/19):   Habrá flagrancia si el autor del delito fuera sorprendido en el momento de intentarlo o cometerlo o inmediatamente después, mientras es perseguido, o portando objetos o presentando rastros que permitan conjeturar razonablemente que acaba de participar en un delito. Cualquier persona podrá practicar la aprehensión en flagrancia, evitando la fuga o que el delito continúe en ejecución o alcance consecuencias ulteriores.  La persona aprehendida será entregada inmediatamente a la Autoridad más cercana.  Artículo 227 del C.P.P.- Aprehensión sin orden judicial:   * Si hubiera sido sorprendida en flagrante delito o;  * Si se hubiese fugado de algún establecimiento penal    o lugar de detención; la autoridad pondrá al     aprehendido a disposición del Juez a cuya orden     se hallaba detenido.   </vt:lpstr>
      <vt:lpstr>ELEMENTOS CONSUSTANCIALES- OBJETIVOS DE LA FLAGRANCIA (VINCULO INDIVISIBLE)   (A)- HECHO DELICTIVO: ( AUTOR-TENTATIVA-CONSUMACIÓN).     (B)- SUJETO OBSERVADOR: ( VÍCTIMA-TESTIGO «APREHENSIÓN                                                                        CIVIL–POLICIAL»).    (C)- INMEDIATEZ: (CONDICION TEMPORAL).   * Procedimiento Especial ( FLAGRANCIA).                                                                             Determinación del Sr. * Procedimiento Ordinario.                                     Agente Fiscal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MUCHAS GRACIAS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PROCEDIMIENTO PARA CASOS DE FLAGRANCIA  Acordada 31/17 pto.10</dc:title>
  <dc:creator>Orestes Carlos Mansilla Casanova</dc:creator>
  <cp:lastModifiedBy>SISTEMA DE SEGURIDAD</cp:lastModifiedBy>
  <cp:revision>191</cp:revision>
  <dcterms:created xsi:type="dcterms:W3CDTF">2018-04-10T15:12:26Z</dcterms:created>
  <dcterms:modified xsi:type="dcterms:W3CDTF">2024-05-10T01:18:13Z</dcterms:modified>
</cp:coreProperties>
</file>