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7" r:id="rId4"/>
    <p:sldId id="272" r:id="rId5"/>
    <p:sldId id="273" r:id="rId6"/>
    <p:sldId id="258" r:id="rId7"/>
    <p:sldId id="259" r:id="rId8"/>
    <p:sldId id="288" r:id="rId9"/>
    <p:sldId id="276" r:id="rId10"/>
    <p:sldId id="277" r:id="rId11"/>
    <p:sldId id="260" r:id="rId12"/>
    <p:sldId id="275" r:id="rId13"/>
    <p:sldId id="265" r:id="rId14"/>
    <p:sldId id="266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  <p:bold r:id="rId22"/>
    </p:embeddedFont>
    <p:embeddedFont>
      <p:font typeface="Montserrat Semi-Bold" panose="020B0604020202020204" charset="0"/>
      <p:regular r:id="rId23"/>
    </p:embeddedFont>
    <p:embeddedFont>
      <p:font typeface="Montserrat Semi-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DB82-3225-4841-8CD5-7FBF1291622D}" type="datetimeFigureOut">
              <a:rPr lang="es-AR" smtClean="0"/>
              <a:t>27/5/2024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ADFF-118F-40B8-992A-32694A14A0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718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ADFF-118F-40B8-992A-32694A14A091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26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13847625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cratch.mit.edu/projects/10138513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W6jo_uKsb8?si=6XpqJPTSHqCHAvD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jpl.nasa.gov/edu/teach/activity/transpiration-dem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688" y="1876905"/>
            <a:ext cx="1796831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</a:pPr>
            <a:r>
              <a:rPr lang="en-US" sz="7973" dirty="0">
                <a:solidFill>
                  <a:srgbClr val="3E3E3E"/>
                </a:solidFill>
                <a:latin typeface="Montserrat Bold"/>
              </a:rPr>
              <a:t>De la </a:t>
            </a:r>
            <a:r>
              <a:rPr lang="en-US" sz="7973" dirty="0" err="1">
                <a:solidFill>
                  <a:srgbClr val="3E3E3E"/>
                </a:solidFill>
                <a:latin typeface="Montserrat Bold"/>
              </a:rPr>
              <a:t>Naturaleza</a:t>
            </a:r>
            <a:r>
              <a:rPr lang="en-US" sz="7973" dirty="0">
                <a:solidFill>
                  <a:srgbClr val="3E3E3E"/>
                </a:solidFill>
                <a:latin typeface="Montserrat Bold"/>
              </a:rPr>
              <a:t> al Código</a:t>
            </a:r>
          </a:p>
          <a:p>
            <a:pPr algn="ctr">
              <a:lnSpc>
                <a:spcPts val="9568"/>
              </a:lnSpc>
            </a:pPr>
            <a:r>
              <a:rPr lang="en-US" sz="7973" u="sng" dirty="0" err="1">
                <a:solidFill>
                  <a:srgbClr val="3E3E3E"/>
                </a:solidFill>
                <a:latin typeface="Montserrat Bold"/>
              </a:rPr>
              <a:t>Programación</a:t>
            </a:r>
            <a:endParaRPr lang="en-US" sz="7973" u="sng" dirty="0">
              <a:solidFill>
                <a:srgbClr val="3E3E3E"/>
              </a:solidFill>
              <a:latin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47306" y="4951842"/>
            <a:ext cx="8875713" cy="131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6"/>
              </a:lnSpc>
            </a:pPr>
            <a:r>
              <a:rPr lang="en-US" sz="4939" dirty="0" err="1">
                <a:solidFill>
                  <a:srgbClr val="3E3E3E"/>
                </a:solidFill>
                <a:latin typeface="Montserrat Semi-Bold"/>
              </a:rPr>
              <a:t>Subsecretaria</a:t>
            </a: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 de </a:t>
            </a:r>
            <a:r>
              <a:rPr lang="en-US" sz="4939" dirty="0" err="1">
                <a:solidFill>
                  <a:srgbClr val="3E3E3E"/>
                </a:solidFill>
                <a:latin typeface="Montserrat Semi-Bold"/>
              </a:rPr>
              <a:t>Contenidos</a:t>
            </a: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 </a:t>
            </a:r>
            <a:r>
              <a:rPr lang="en-US" sz="4939" dirty="0" err="1">
                <a:solidFill>
                  <a:srgbClr val="3E3E3E"/>
                </a:solidFill>
                <a:latin typeface="Montserrat Semi-Bold"/>
              </a:rPr>
              <a:t>Audiovisuales</a:t>
            </a:r>
            <a:r>
              <a:rPr lang="en-US" sz="4939" dirty="0">
                <a:solidFill>
                  <a:srgbClr val="3E3E3E"/>
                </a:solidFill>
                <a:latin typeface="Montserrat Semi-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50612" y="6552833"/>
            <a:ext cx="1734534" cy="79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939" b="1" dirty="0">
                <a:solidFill>
                  <a:srgbClr val="3E3E3E"/>
                </a:solidFill>
                <a:latin typeface="Montserrat"/>
              </a:rPr>
              <a:t>2024</a:t>
            </a:r>
          </a:p>
        </p:txBody>
      </p:sp>
      <p:sp>
        <p:nvSpPr>
          <p:cNvPr id="5" name="AutoShape 5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609600" y="8516167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85067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44055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24" y="3054521"/>
            <a:ext cx="4417414" cy="684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2364602" y="2695906"/>
            <a:ext cx="14475598" cy="5693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¡Vamos a jugar con Pilas Bloques! Primero, ingresemos a la opción principiante para familiarizarnos con el entorno de programación.</a:t>
            </a: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A continuación, seleccionemos el mundo emocionante </a:t>
            </a:r>
            <a:r>
              <a:rPr lang="es-MX" sz="2800" dirty="0">
                <a:solidFill>
                  <a:srgbClr val="FFFFFF"/>
                </a:solidFill>
                <a:latin typeface="Montserrat Bold"/>
              </a:rPr>
              <a:t>llamado «</a:t>
            </a:r>
            <a:r>
              <a:rPr lang="es-MX" sz="2800" dirty="0" err="1">
                <a:solidFill>
                  <a:srgbClr val="FFFFFF"/>
                </a:solidFill>
                <a:latin typeface="Montserrat Bold"/>
              </a:rPr>
              <a:t>Mañic</a:t>
            </a:r>
            <a:r>
              <a:rPr lang="es-MX" sz="2800" dirty="0">
                <a:solidFill>
                  <a:srgbClr val="FFFFFF"/>
                </a:solidFill>
                <a:latin typeface="Montserrat Bold"/>
              </a:rPr>
              <a:t> en el cielo " </a:t>
            </a: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¡Prepárate para la diversión</a:t>
            </a:r>
            <a:r>
              <a:rPr lang="es-MX" sz="2800" dirty="0">
                <a:solidFill>
                  <a:srgbClr val="FFFFFF"/>
                </a:solidFill>
                <a:latin typeface="Montserrat Bold"/>
              </a:rPr>
              <a:t>! https://pilasbloques.program.ar/online/#/desafio/1004</a:t>
            </a:r>
            <a:endParaRPr lang="es-MX" sz="2800" u="none" strike="noStrike" dirty="0">
              <a:solidFill>
                <a:srgbClr val="FFFFFF"/>
              </a:solidFill>
              <a:latin typeface="Montserrat Bold"/>
            </a:endParaRP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Ahora resolvamos el desafío que se nos presenta. ¡Demostremos nuestras habilidades de programación!</a:t>
            </a: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Después de completar el desafío, vamos a conversar en grupo total acerca de lo que es el sistema solar, cuales son los planetas que conforman el sistema,  tamaños, cantidad, ubicación, </a:t>
            </a:r>
            <a:r>
              <a:rPr lang="es-MX" sz="2800" u="none" strike="noStrike" dirty="0" err="1">
                <a:solidFill>
                  <a:srgbClr val="FFFFFF"/>
                </a:solidFill>
                <a:latin typeface="Montserrat Bold"/>
              </a:rPr>
              <a:t>etc</a:t>
            </a:r>
            <a:r>
              <a:rPr lang="es-MX" sz="2800" u="none" strike="noStrike" dirty="0">
                <a:solidFill>
                  <a:srgbClr val="FFFFFF"/>
                </a:solidFill>
                <a:latin typeface="Montserrat Bold"/>
              </a:rPr>
              <a:t> ¡Disfrutemos juntos de esta aventura en Pilas Bloques!</a:t>
            </a:r>
          </a:p>
          <a:p>
            <a:pPr marL="457200" lvl="0" indent="-457200">
              <a:lnSpc>
                <a:spcPts val="3703"/>
              </a:lnSpc>
              <a:buAutoNum type="arabicParenR"/>
            </a:pPr>
            <a:r>
              <a:rPr lang="en-US" sz="2800" dirty="0">
                <a:solidFill>
                  <a:srgbClr val="FFFFFF"/>
                </a:solidFill>
                <a:latin typeface="Montserrat Bold"/>
              </a:rPr>
              <a:t>https://pilasbloques.program.ar/online/#/desafio/guardado/41820481484</a:t>
            </a:r>
            <a:endParaRPr lang="en-US" sz="2800" u="none" strike="noStrike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590800" y="770835"/>
            <a:ext cx="3660444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005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B641A3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2514600" y="770835"/>
            <a:ext cx="6629400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Programación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5122" name="Picture 2" descr="Scratch: Un Viaje de Creatividad y Aprendizaje en el Aula - Impulso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0300"/>
            <a:ext cx="11692424" cy="62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-266700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4191000" y="645459"/>
            <a:ext cx="13911036" cy="8066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¡Es hora de ser creativos en </a:t>
            </a:r>
            <a:r>
              <a:rPr lang="es-MX" sz="2500" u="none" strike="noStrike" dirty="0" err="1">
                <a:solidFill>
                  <a:schemeClr val="bg1"/>
                </a:solidFill>
                <a:latin typeface="Montserrat Bold"/>
              </a:rPr>
              <a:t>Scratch</a:t>
            </a:r>
            <a:r>
              <a:rPr lang="es-MX" sz="2500" dirty="0">
                <a:solidFill>
                  <a:schemeClr val="bg1"/>
                </a:solidFill>
                <a:latin typeface="Montserrat Bold"/>
              </a:rPr>
              <a:t>. </a:t>
            </a: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Vamos a crear un fondo desde la librería.</a:t>
            </a: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Ahora, agreguemos un nuevo objeto en la pantalla, la Nave Espacial y una estrella.</a:t>
            </a: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dirty="0">
                <a:solidFill>
                  <a:schemeClr val="bg1"/>
                </a:solidFill>
                <a:latin typeface="Montserrat Bold"/>
              </a:rPr>
              <a:t>Idea para Primer ciclo: </a:t>
            </a: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dirty="0">
                <a:solidFill>
                  <a:schemeClr val="bg1"/>
                </a:solidFill>
                <a:latin typeface="Montserrat Bold"/>
              </a:rPr>
              <a:t>	</a:t>
            </a:r>
            <a:r>
              <a:rPr lang="es-MX" sz="2500" dirty="0">
                <a:solidFill>
                  <a:schemeClr val="bg1"/>
                </a:solidFill>
                <a:latin typeface="Montserrat Bold"/>
                <a:hlinkClick r:id="rId3"/>
              </a:rPr>
              <a:t>https://scratch.mit.edu/projects/1013847625</a:t>
            </a:r>
            <a:endParaRPr lang="es-MX" sz="2500" dirty="0">
              <a:solidFill>
                <a:schemeClr val="bg1"/>
              </a:solidFill>
              <a:latin typeface="Montserrat Bold"/>
            </a:endParaRP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endParaRPr lang="es-MX" sz="2500" dirty="0">
              <a:solidFill>
                <a:schemeClr val="bg1"/>
              </a:solidFill>
              <a:latin typeface="Montserrat Bold"/>
            </a:endParaRP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Idea para Segundo ciclo:</a:t>
            </a: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endParaRPr lang="es-MX" sz="2500" u="none" strike="noStrike" dirty="0">
              <a:solidFill>
                <a:schemeClr val="bg1"/>
              </a:solidFill>
              <a:latin typeface="Montserrat Bold"/>
            </a:endParaRP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dirty="0">
                <a:solidFill>
                  <a:schemeClr val="bg1"/>
                </a:solidFill>
                <a:latin typeface="Montserrat Bold"/>
              </a:rPr>
              <a:t>	</a:t>
            </a:r>
            <a:r>
              <a:rPr lang="es-MX" sz="2500" dirty="0">
                <a:solidFill>
                  <a:schemeClr val="bg1"/>
                </a:solidFill>
                <a:latin typeface="Montserrat Bold"/>
                <a:hlinkClick r:id="rId4"/>
              </a:rPr>
              <a:t>https://scratch.mit.edu/projects/1013851316</a:t>
            </a:r>
            <a:endParaRPr lang="es-MX" sz="2500" dirty="0">
              <a:solidFill>
                <a:schemeClr val="bg1"/>
              </a:solidFill>
              <a:latin typeface="Montserrat Bold"/>
            </a:endParaRP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endParaRPr lang="es-MX" sz="2500" u="none" strike="noStrike" dirty="0">
              <a:solidFill>
                <a:schemeClr val="bg1"/>
              </a:solidFill>
              <a:latin typeface="Montserrat Bold"/>
            </a:endParaRP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Hagamos que nuestra Nave se mueva hacia ambos lados. Podemos programar su movimiento para que se traslade de un lugar a otro. ¡Observa cómo se </a:t>
            </a:r>
            <a:r>
              <a:rPr lang="es-MX" sz="2500" dirty="0">
                <a:solidFill>
                  <a:schemeClr val="bg1"/>
                </a:solidFill>
                <a:latin typeface="Montserrat Bold"/>
              </a:rPr>
              <a:t>mueve</a:t>
            </a: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!</a:t>
            </a: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Una vez que el nave toque una estrella que aparezca un mensaje «Estrella Fugaz». Podemos grabar nuestra propia voz y agregarlo al mensaje sobre. ¡Será genial escucharlo!</a:t>
            </a:r>
          </a:p>
          <a:p>
            <a:pPr marL="457200" lvl="0" indent="-457200">
              <a:lnSpc>
                <a:spcPts val="3703"/>
              </a:lnSpc>
              <a:buFont typeface="+mj-lt"/>
              <a:buAutoNum type="arabicPeriod"/>
            </a:pP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¡Diviértete creando y explorando en </a:t>
            </a:r>
            <a:r>
              <a:rPr lang="es-MX" sz="2500" u="none" strike="noStrike" dirty="0" err="1">
                <a:solidFill>
                  <a:schemeClr val="bg1"/>
                </a:solidFill>
                <a:latin typeface="Montserrat Bold"/>
              </a:rPr>
              <a:t>Scratch</a:t>
            </a:r>
            <a:r>
              <a:rPr lang="es-MX" sz="2500" u="none" strike="noStrike" dirty="0">
                <a:solidFill>
                  <a:schemeClr val="bg1"/>
                </a:solidFill>
                <a:latin typeface="Montserrat Bold"/>
              </a:rPr>
              <a:t>!</a:t>
            </a:r>
            <a:endParaRPr lang="es-AR" sz="2500" u="none" strike="noStrike" dirty="0">
              <a:solidFill>
                <a:schemeClr val="bg1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04800" y="647700"/>
            <a:ext cx="3660444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914400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040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876475" y="2402145"/>
            <a:ext cx="4551086" cy="5161288"/>
          </a:xfrm>
          <a:custGeom>
            <a:avLst/>
            <a:gdLst/>
            <a:ahLst/>
            <a:cxnLst/>
            <a:rect l="l" t="t" r="r" b="b"/>
            <a:pathLst>
              <a:path w="4551086" h="5161288">
                <a:moveTo>
                  <a:pt x="0" y="0"/>
                </a:moveTo>
                <a:lnTo>
                  <a:pt x="4551087" y="0"/>
                </a:lnTo>
                <a:lnTo>
                  <a:pt x="4551087" y="5161288"/>
                </a:lnTo>
                <a:lnTo>
                  <a:pt x="0" y="5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0492068" y="2347032"/>
            <a:ext cx="4348159" cy="5216401"/>
          </a:xfrm>
          <a:custGeom>
            <a:avLst/>
            <a:gdLst/>
            <a:ahLst/>
            <a:cxnLst/>
            <a:rect l="l" t="t" r="r" b="b"/>
            <a:pathLst>
              <a:path w="4348159" h="5216401">
                <a:moveTo>
                  <a:pt x="0" y="0"/>
                </a:moveTo>
                <a:lnTo>
                  <a:pt x="4348158" y="0"/>
                </a:lnTo>
                <a:lnTo>
                  <a:pt x="4348158" y="5216401"/>
                </a:lnTo>
                <a:lnTo>
                  <a:pt x="0" y="5216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809076" y="2626897"/>
            <a:ext cx="1392960" cy="3937696"/>
          </a:xfrm>
          <a:custGeom>
            <a:avLst/>
            <a:gdLst/>
            <a:ahLst/>
            <a:cxnLst/>
            <a:rect l="l" t="t" r="r" b="b"/>
            <a:pathLst>
              <a:path w="1392960" h="3937696">
                <a:moveTo>
                  <a:pt x="0" y="0"/>
                </a:moveTo>
                <a:lnTo>
                  <a:pt x="1392960" y="0"/>
                </a:lnTo>
                <a:lnTo>
                  <a:pt x="1392960" y="3937696"/>
                </a:lnTo>
                <a:lnTo>
                  <a:pt x="0" y="3937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7" name="TextBox 7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9694" y="3326327"/>
            <a:ext cx="12172414" cy="98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91"/>
              </a:lnSpc>
              <a:spcBef>
                <a:spcPct val="0"/>
              </a:spcBef>
            </a:pPr>
            <a:r>
              <a:rPr lang="en-US" sz="7273">
                <a:solidFill>
                  <a:srgbClr val="3E3E3E"/>
                </a:solidFill>
                <a:latin typeface="Montserrat Bold"/>
              </a:rPr>
              <a:t>¡Gracias por participar!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7063" y="4522455"/>
            <a:ext cx="8003375" cy="117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1"/>
              </a:lnSpc>
            </a:pPr>
            <a:r>
              <a:rPr lang="en-US" sz="4453">
                <a:solidFill>
                  <a:srgbClr val="FFFFFF"/>
                </a:solidFill>
                <a:latin typeface="Montserrat Semi-Bold"/>
              </a:rPr>
              <a:t>Subsecretaria de Contenidos Audiovisuales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03872" y="5820198"/>
            <a:ext cx="1564058" cy="69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453">
                <a:solidFill>
                  <a:srgbClr val="FFFFFF"/>
                </a:solidFill>
                <a:latin typeface="Montserrat"/>
              </a:rPr>
              <a:t>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4612742" y="8331522"/>
            <a:ext cx="9010277" cy="926778"/>
          </a:xfrm>
          <a:custGeom>
            <a:avLst/>
            <a:gdLst/>
            <a:ahLst/>
            <a:cxnLst/>
            <a:rect l="l" t="t" r="r" b="b"/>
            <a:pathLst>
              <a:path w="9010277" h="926778">
                <a:moveTo>
                  <a:pt x="0" y="0"/>
                </a:moveTo>
                <a:lnTo>
                  <a:pt x="9010276" y="0"/>
                </a:lnTo>
                <a:lnTo>
                  <a:pt x="9010276" y="926778"/>
                </a:lnTo>
                <a:lnTo>
                  <a:pt x="0" y="92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499874-2ADB-81E7-DC1E-E8373A4B2472}"/>
              </a:ext>
            </a:extLst>
          </p:cNvPr>
          <p:cNvSpPr txBox="1"/>
          <p:nvPr/>
        </p:nvSpPr>
        <p:spPr>
          <a:xfrm>
            <a:off x="6781800" y="2493246"/>
            <a:ext cx="11049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dirty="0"/>
              <a:t>"¡Operación Tierra! En este emocionante laberinto, tendrás la oportunidad de ayudar </a:t>
            </a:r>
            <a:r>
              <a:rPr lang="es-MX" sz="4000" dirty="0" err="1"/>
              <a:t>Mañic</a:t>
            </a:r>
            <a:r>
              <a:rPr lang="es-MX" sz="4000" dirty="0"/>
              <a:t> a encontrarse con su amiga </a:t>
            </a:r>
            <a:r>
              <a:rPr lang="es-MX" sz="4000" dirty="0" err="1"/>
              <a:t>Ñandi</a:t>
            </a:r>
            <a:r>
              <a:rPr lang="es-MX" sz="4000" dirty="0"/>
              <a:t> para iniciar un hermoso viaje a través de nuestro sistema solar. Pero ten cuidado, el laberinto está lleno de peligros y obstáculos. Tu misión es programar el recorrido para que encuentre el camino o ruta (hay cuatro) para unirse al resto de los tripulantes.</a:t>
            </a:r>
            <a:endParaRPr lang="es-A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7520"/>
            <a:ext cx="6019800" cy="67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53000" y="1990994"/>
            <a:ext cx="130302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AR" sz="5600" b="1" dirty="0"/>
              <a:t>«El aprendizaje de la </a:t>
            </a:r>
            <a:r>
              <a:rPr lang="es-AR" sz="5600" b="1" dirty="0">
                <a:solidFill>
                  <a:schemeClr val="accent6">
                    <a:lumMod val="75000"/>
                  </a:schemeClr>
                </a:solidFill>
              </a:rPr>
              <a:t>programación</a:t>
            </a:r>
            <a:r>
              <a:rPr lang="es-AR" sz="5600" b="1" dirty="0"/>
              <a:t>, es necesario para Introducir a los estudiantes en la comprensión de las interacciones entre el mundo físico y el virtual entendiendo la relación entre códigos y comandos como otros principios de las ciencias de la computación.»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2" y="1858190"/>
            <a:ext cx="4666877" cy="62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33A45-7B8D-30BB-F036-BA1894FCA7BD}"/>
              </a:ext>
            </a:extLst>
          </p:cNvPr>
          <p:cNvSpPr txBox="1"/>
          <p:nvPr/>
        </p:nvSpPr>
        <p:spPr>
          <a:xfrm>
            <a:off x="685800" y="1585244"/>
            <a:ext cx="1661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Los astros en el sistema solar:</a:t>
            </a:r>
          </a:p>
          <a:p>
            <a:endParaRPr lang="es-MX" sz="4000" dirty="0"/>
          </a:p>
          <a:p>
            <a:r>
              <a:rPr lang="es-ES" sz="4000" dirty="0"/>
              <a:t>La identificación y descripción de cuerpos que están en la Tierra y fenómenos que los involucran (nubes, tormentas y otros), distinguiéndolos de otros cuerpos y fenómenos que están o se producen fuera del planeta (por ejemplo: la Luna, el Sol o las estrellas), para reconocer sus principales características visibles (por ejemplo, sus formas, movimientos, etc.).</a:t>
            </a:r>
          </a:p>
          <a:p>
            <a:endParaRPr lang="es-MX" sz="4000" dirty="0"/>
          </a:p>
          <a:p>
            <a:pPr algn="r"/>
            <a:r>
              <a:rPr lang="es-MX" sz="4000" dirty="0"/>
              <a:t>Diseño Curricular Jurisdiccional  2017 – Pág.126 p8 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30212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33A45-7B8D-30BB-F036-BA1894FCA7BD}"/>
              </a:ext>
            </a:extLst>
          </p:cNvPr>
          <p:cNvSpPr txBox="1"/>
          <p:nvPr/>
        </p:nvSpPr>
        <p:spPr>
          <a:xfrm>
            <a:off x="838200" y="2019300"/>
            <a:ext cx="1661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Pensamiento Computacional: </a:t>
            </a:r>
          </a:p>
          <a:p>
            <a:endParaRPr lang="es-MX" sz="4800" dirty="0"/>
          </a:p>
          <a:p>
            <a:r>
              <a:rPr lang="es-MX" sz="4800" dirty="0"/>
              <a:t>“La Programación, el pensamiento computacional, el pensamiento algoritmo, las ciencias de la computación entre otras terminologías se presentan como áreas de conocimientos fundamentales para desarrollar las competencias digitales. “</a:t>
            </a:r>
          </a:p>
          <a:p>
            <a:endParaRPr lang="es-MX" sz="4800" dirty="0"/>
          </a:p>
          <a:p>
            <a:pPr algn="r"/>
            <a:r>
              <a:rPr lang="es-MX" sz="4800" dirty="0"/>
              <a:t>NAP EDUCACIÓN DIGITAL, PROGRAMACIÓN Y ROBÓTICA </a:t>
            </a:r>
            <a:r>
              <a:rPr lang="es-MX" sz="4800" dirty="0" err="1"/>
              <a:t>pág</a:t>
            </a:r>
            <a:r>
              <a:rPr lang="es-MX" sz="4800" dirty="0"/>
              <a:t> 10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220023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4089313" y="419100"/>
            <a:ext cx="9934723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Ejemplo</a:t>
              </a:r>
              <a:r>
                <a:rPr lang="en-US" sz="4400" dirty="0">
                  <a:solidFill>
                    <a:srgbClr val="424141"/>
                  </a:solidFill>
                  <a:latin typeface="Montserrat Bold"/>
                </a:rPr>
                <a:t> de Proyecto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026" name="Picture 2" descr="▷ GRABAR vídeo con PANTALLA APAGADA o bloqueada - Solvetic">
            <a:extLst>
              <a:ext uri="{FF2B5EF4-FFF2-40B4-BE49-F238E27FC236}">
                <a16:creationId xmlns:a16="http://schemas.microsoft.com/office/drawing/2014/main" id="{E0C2ABA8-AF49-2C67-B85C-B83791C7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047" y="2486759"/>
            <a:ext cx="39052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hlinkClick r:id="rId7"/>
            <a:extLst>
              <a:ext uri="{FF2B5EF4-FFF2-40B4-BE49-F238E27FC236}">
                <a16:creationId xmlns:a16="http://schemas.microsoft.com/office/drawing/2014/main" id="{4BE6E37A-0203-B351-2580-16A1AFD57118}"/>
              </a:ext>
            </a:extLst>
          </p:cNvPr>
          <p:cNvSpPr txBox="1"/>
          <p:nvPr/>
        </p:nvSpPr>
        <p:spPr>
          <a:xfrm>
            <a:off x="1981200" y="7309022"/>
            <a:ext cx="8684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800" b="1" dirty="0">
                <a:hlinkClick r:id="rId8"/>
              </a:rPr>
              <a:t>https://youtu.be/hW6jo_uKsb8?si=6XpqJPTSHqCHAvDa</a:t>
            </a:r>
            <a:endParaRPr lang="es-AR" sz="28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55F727-6D3A-B93A-F6CF-E960109E658F}"/>
              </a:ext>
            </a:extLst>
          </p:cNvPr>
          <p:cNvSpPr/>
          <p:nvPr/>
        </p:nvSpPr>
        <p:spPr>
          <a:xfrm>
            <a:off x="12533047" y="1798601"/>
            <a:ext cx="3931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Grabadora de Vídeo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3F3438-C648-E80F-78EA-558FBAAB7CB7}"/>
              </a:ext>
            </a:extLst>
          </p:cNvPr>
          <p:cNvSpPr txBox="1"/>
          <p:nvPr/>
        </p:nvSpPr>
        <p:spPr>
          <a:xfrm>
            <a:off x="12039600" y="6629825"/>
            <a:ext cx="53372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/>
              <a:t>• Registro de situaciones y procesos a través de herramientas y dispositivos móviles: la fotografía, el video, la grabación de sonidos. </a:t>
            </a:r>
            <a:endParaRPr lang="es-AR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5306" y="2075600"/>
            <a:ext cx="856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¿Cómo recrear un eclipse en el aula?</a:t>
            </a:r>
            <a:endParaRPr lang="es-AR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06" y="3018776"/>
            <a:ext cx="7491349" cy="421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2286000" y="3393654"/>
            <a:ext cx="14433176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Después de ver el video, los invitamos a recrear el modelo que nos «sugiere» el video.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¡Presta mucha atención!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¡Oh! No olvides utilizar la cámara de video de tu </a:t>
            </a:r>
            <a:r>
              <a:rPr lang="es-MX" sz="3000" b="1" u="none" strike="noStrike" dirty="0" err="1">
                <a:solidFill>
                  <a:schemeClr val="bg1"/>
                </a:solidFill>
              </a:rPr>
              <a:t>tablet</a:t>
            </a:r>
            <a:r>
              <a:rPr lang="es-MX" sz="3000" b="1" u="none" strike="noStrike" dirty="0">
                <a:solidFill>
                  <a:schemeClr val="bg1"/>
                </a:solidFill>
              </a:rPr>
              <a:t> para grabar todo el experimento. Será emocionante verlo después.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s-MX" sz="3000" b="1" u="none" strike="noStrike" dirty="0">
                <a:solidFill>
                  <a:schemeClr val="bg1"/>
                </a:solidFill>
              </a:rPr>
              <a:t>Imagina y comparte tus ideas con nosotros. </a:t>
            </a:r>
            <a:endParaRPr lang="en-US" sz="3000" b="1" u="none" strike="noStrike" dirty="0">
              <a:solidFill>
                <a:schemeClr val="bg1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667000" y="770835"/>
            <a:ext cx="3660444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Actividad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9705287"/>
            <a:ext cx="17968313" cy="424250"/>
          </a:xfrm>
          <a:prstGeom prst="rect">
            <a:avLst/>
          </a:prstGeom>
          <a:solidFill>
            <a:srgbClr val="A1E045"/>
          </a:solidFill>
        </p:spPr>
        <p:txBody>
          <a:bodyPr/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>
          <a:xfrm>
            <a:off x="453224" y="8753637"/>
            <a:ext cx="6653671" cy="684382"/>
          </a:xfrm>
          <a:custGeom>
            <a:avLst/>
            <a:gdLst/>
            <a:ahLst/>
            <a:cxnLst/>
            <a:rect l="l" t="t" r="r" b="b"/>
            <a:pathLst>
              <a:path w="6653671" h="684382">
                <a:moveTo>
                  <a:pt x="0" y="0"/>
                </a:moveTo>
                <a:lnTo>
                  <a:pt x="6653671" y="0"/>
                </a:lnTo>
                <a:lnTo>
                  <a:pt x="6653671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11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0" y="171450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49804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30438"/>
            <a:ext cx="18288000" cy="48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4354" spc="326">
                <a:solidFill>
                  <a:srgbClr val="94DD26">
                    <a:alpha val="24706"/>
                  </a:srgbClr>
                </a:solidFill>
                <a:latin typeface="Montserrat Semi-Bold Italics"/>
              </a:rPr>
              <a:t>PASIÓN INNOVACIÓN EQUIPO LIDERAZGO MOTIVACIÓN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233A45-7B8D-30BB-F036-BA1894FCA7BD}"/>
              </a:ext>
            </a:extLst>
          </p:cNvPr>
          <p:cNvSpPr txBox="1"/>
          <p:nvPr/>
        </p:nvSpPr>
        <p:spPr>
          <a:xfrm>
            <a:off x="838200" y="2019300"/>
            <a:ext cx="1661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Programación: </a:t>
            </a:r>
          </a:p>
          <a:p>
            <a:endParaRPr lang="es-MX" sz="4800" dirty="0"/>
          </a:p>
          <a:p>
            <a:r>
              <a:rPr lang="es-MX" sz="4800" dirty="0"/>
              <a:t>“</a:t>
            </a:r>
            <a:r>
              <a:rPr lang="es-ES" sz="4800" dirty="0"/>
              <a:t>La integración de este campo de conocimiento permite a los estudiantes desarrollar habilidades fundamentales para solucionar diversas problemáticas sociales, crear oportunidades y prepararse para su integración al mundo del trabajo,</a:t>
            </a:r>
            <a:r>
              <a:rPr lang="es-MX" sz="4800" dirty="0"/>
              <a:t>”</a:t>
            </a:r>
          </a:p>
          <a:p>
            <a:endParaRPr lang="es-MX" sz="4800" dirty="0"/>
          </a:p>
          <a:p>
            <a:pPr algn="r"/>
            <a:r>
              <a:rPr lang="es-MX" sz="4800" dirty="0"/>
              <a:t>NAP EDUCACION DIGITAL PROGRAMACIÓNY ROBÓTICA – Pág. 10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55376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3723" y="120257"/>
            <a:ext cx="17968313" cy="10009280"/>
          </a:xfrm>
          <a:prstGeom prst="rect">
            <a:avLst/>
          </a:prstGeom>
          <a:solidFill>
            <a:srgbClr val="47BFED"/>
          </a:solid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453224" y="8753637"/>
            <a:ext cx="623531" cy="684382"/>
          </a:xfrm>
          <a:custGeom>
            <a:avLst/>
            <a:gdLst/>
            <a:ahLst/>
            <a:cxnLst/>
            <a:rect l="l" t="t" r="r" b="b"/>
            <a:pathLst>
              <a:path w="623531" h="684382">
                <a:moveTo>
                  <a:pt x="0" y="0"/>
                </a:moveTo>
                <a:lnTo>
                  <a:pt x="623532" y="0"/>
                </a:lnTo>
                <a:lnTo>
                  <a:pt x="623532" y="684382"/>
                </a:lnTo>
                <a:lnTo>
                  <a:pt x="0" y="68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60391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5" name="Group 5"/>
          <p:cNvGrpSpPr/>
          <p:nvPr/>
        </p:nvGrpSpPr>
        <p:grpSpPr>
          <a:xfrm>
            <a:off x="1728359" y="401579"/>
            <a:ext cx="5589509" cy="1262091"/>
            <a:chOff x="0" y="0"/>
            <a:chExt cx="1259094" cy="434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9094" cy="434125"/>
            </a:xfrm>
            <a:custGeom>
              <a:avLst/>
              <a:gdLst/>
              <a:ahLst/>
              <a:cxnLst/>
              <a:rect l="l" t="t" r="r" b="b"/>
              <a:pathLst>
                <a:path w="1259094" h="434125">
                  <a:moveTo>
                    <a:pt x="211502" y="0"/>
                  </a:moveTo>
                  <a:lnTo>
                    <a:pt x="1047592" y="0"/>
                  </a:lnTo>
                  <a:cubicBezTo>
                    <a:pt x="1164401" y="0"/>
                    <a:pt x="1259094" y="94693"/>
                    <a:pt x="1259094" y="211502"/>
                  </a:cubicBezTo>
                  <a:lnTo>
                    <a:pt x="1259094" y="222623"/>
                  </a:lnTo>
                  <a:cubicBezTo>
                    <a:pt x="1259094" y="339432"/>
                    <a:pt x="1164401" y="434125"/>
                    <a:pt x="1047592" y="434125"/>
                  </a:cubicBezTo>
                  <a:lnTo>
                    <a:pt x="211502" y="434125"/>
                  </a:lnTo>
                  <a:cubicBezTo>
                    <a:pt x="94693" y="434125"/>
                    <a:pt x="0" y="339432"/>
                    <a:pt x="0" y="222623"/>
                  </a:cubicBezTo>
                  <a:lnTo>
                    <a:pt x="0" y="211502"/>
                  </a:lnTo>
                  <a:cubicBezTo>
                    <a:pt x="0" y="94693"/>
                    <a:pt x="94693" y="0"/>
                    <a:pt x="2115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59094" cy="510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 dirty="0" err="1">
                  <a:solidFill>
                    <a:srgbClr val="424141"/>
                  </a:solidFill>
                  <a:latin typeface="Montserrat Bold"/>
                </a:rPr>
                <a:t>Programación</a:t>
              </a:r>
              <a:endParaRPr lang="en-US" sz="4400" dirty="0">
                <a:solidFill>
                  <a:srgbClr val="424141"/>
                </a:solidFill>
                <a:latin typeface="Montserrat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725" y="8753637"/>
            <a:ext cx="5985176" cy="683187"/>
          </a:xfrm>
          <a:custGeom>
            <a:avLst/>
            <a:gdLst/>
            <a:ahLst/>
            <a:cxnLst/>
            <a:rect l="l" t="t" r="r" b="b"/>
            <a:pathLst>
              <a:path w="5985176" h="683187">
                <a:moveTo>
                  <a:pt x="0" y="0"/>
                </a:moveTo>
                <a:lnTo>
                  <a:pt x="5985175" y="0"/>
                </a:lnTo>
                <a:lnTo>
                  <a:pt x="5985175" y="683187"/>
                </a:lnTo>
                <a:lnTo>
                  <a:pt x="0" y="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1" r="-20555" b="-174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>
            <a:off x="737389" y="3446421"/>
            <a:ext cx="1023547" cy="2893420"/>
          </a:xfrm>
          <a:custGeom>
            <a:avLst/>
            <a:gdLst/>
            <a:ahLst/>
            <a:cxnLst/>
            <a:rect l="l" t="t" r="r" b="b"/>
            <a:pathLst>
              <a:path w="1023547" h="2893420">
                <a:moveTo>
                  <a:pt x="0" y="0"/>
                </a:moveTo>
                <a:lnTo>
                  <a:pt x="1023548" y="0"/>
                </a:lnTo>
                <a:lnTo>
                  <a:pt x="1023548" y="2893421"/>
                </a:lnTo>
                <a:lnTo>
                  <a:pt x="0" y="2893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2C09F2-279F-FF1A-53AD-58E0D4773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02" y="2153436"/>
            <a:ext cx="14862699" cy="5980128"/>
          </a:xfrm>
          <a:prstGeom prst="rect">
            <a:avLst/>
          </a:prstGeom>
        </p:spPr>
      </p:pic>
      <p:pic>
        <p:nvPicPr>
          <p:cNvPr id="12" name="Imagen 1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61F0B2-7DFC-178C-E5F1-EE659F096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676900"/>
            <a:ext cx="7058025" cy="40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0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769</Words>
  <Application>Microsoft Office PowerPoint</Application>
  <PresentationFormat>Personalizado</PresentationFormat>
  <Paragraphs>70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Montserrat Bold</vt:lpstr>
      <vt:lpstr>Arial</vt:lpstr>
      <vt:lpstr>Montserrat Semi-Bold</vt:lpstr>
      <vt:lpstr>Aptos</vt:lpstr>
      <vt:lpstr>Montserrat Semi-Bold Italics</vt:lpstr>
      <vt:lpstr>Montserrat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</dc:title>
  <dc:creator>Liliana</dc:creator>
  <cp:lastModifiedBy>Liliana Ocampo</cp:lastModifiedBy>
  <cp:revision>36</cp:revision>
  <dcterms:created xsi:type="dcterms:W3CDTF">2006-08-16T00:00:00Z</dcterms:created>
  <dcterms:modified xsi:type="dcterms:W3CDTF">2024-05-27T18:33:55Z</dcterms:modified>
  <dc:identifier>DAF-AsCksoI</dc:identifier>
</cp:coreProperties>
</file>