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embeddedFontLst>
    <p:embeddedFont>
      <p:font typeface="Montserrat"/>
      <p:regular r:id="rId15"/>
      <p:bold r:id="rId16"/>
      <p:italic r:id="rId17"/>
      <p:boldItalic r:id="rId18"/>
    </p:embeddedFont>
    <p:embeddedFont>
      <p:font typeface="Arial Black"/>
      <p:regular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0" roundtripDataSignature="AMtx7mgSMYMUgIL/zWnEUU+etFkW2NBe9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Montserrat-regular.fntdata"/><Relationship Id="rId14" Type="http://schemas.openxmlformats.org/officeDocument/2006/relationships/slide" Target="slides/slide10.xml"/><Relationship Id="rId17" Type="http://schemas.openxmlformats.org/officeDocument/2006/relationships/font" Target="fonts/Montserrat-italic.fntdata"/><Relationship Id="rId16" Type="http://schemas.openxmlformats.org/officeDocument/2006/relationships/font" Target="fonts/Montserrat-bold.fntdata"/><Relationship Id="rId5" Type="http://schemas.openxmlformats.org/officeDocument/2006/relationships/slide" Target="slides/slide1.xml"/><Relationship Id="rId19" Type="http://schemas.openxmlformats.org/officeDocument/2006/relationships/font" Target="fonts/ArialBlack-regular.fntdata"/><Relationship Id="rId6" Type="http://schemas.openxmlformats.org/officeDocument/2006/relationships/slide" Target="slides/slide2.xml"/><Relationship Id="rId18" Type="http://schemas.openxmlformats.org/officeDocument/2006/relationships/font" Target="fonts/Montserrat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" name="Google Shape;89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2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5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18.png"/><Relationship Id="rId5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13.png"/><Relationship Id="rId5" Type="http://schemas.openxmlformats.org/officeDocument/2006/relationships/image" Target="../media/image6.png"/><Relationship Id="rId6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15.png"/><Relationship Id="rId5" Type="http://schemas.openxmlformats.org/officeDocument/2006/relationships/image" Target="../media/image20.png"/><Relationship Id="rId6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17.png"/><Relationship Id="rId5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666"/>
            <a:ext cx="12190819" cy="6858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06465" y="2869691"/>
            <a:ext cx="3179070" cy="1118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09509" y="4587336"/>
            <a:ext cx="2971800" cy="1671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9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4"/>
          <p:cNvPicPr preferRelativeResize="0"/>
          <p:nvPr/>
        </p:nvPicPr>
        <p:blipFill rotWithShape="1">
          <a:blip r:embed="rId4">
            <a:alphaModFix/>
          </a:blip>
          <a:srcRect b="4167" l="0" r="0" t="4167"/>
          <a:stretch/>
        </p:blipFill>
        <p:spPr>
          <a:xfrm>
            <a:off x="1245624" y="0"/>
            <a:ext cx="9700752" cy="628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4"/>
          <p:cNvSpPr/>
          <p:nvPr/>
        </p:nvSpPr>
        <p:spPr>
          <a:xfrm rot="10800000">
            <a:off x="9948861" y="0"/>
            <a:ext cx="2243137" cy="6286500"/>
          </a:xfrm>
          <a:custGeom>
            <a:rect b="b" l="l" r="r" t="t"/>
            <a:pathLst>
              <a:path extrusionOk="0" h="10021" w="10000">
                <a:moveTo>
                  <a:pt x="0" y="21"/>
                </a:moveTo>
                <a:lnTo>
                  <a:pt x="5669" y="0"/>
                </a:lnTo>
                <a:lnTo>
                  <a:pt x="10000" y="10021"/>
                </a:lnTo>
                <a:lnTo>
                  <a:pt x="0" y="10021"/>
                </a:lnTo>
                <a:lnTo>
                  <a:pt x="0" y="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r" dir="108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4"/>
          <p:cNvSpPr/>
          <p:nvPr/>
        </p:nvSpPr>
        <p:spPr>
          <a:xfrm>
            <a:off x="0" y="0"/>
            <a:ext cx="2628900" cy="6286500"/>
          </a:xfrm>
          <a:custGeom>
            <a:rect b="b" l="l" r="r" t="t"/>
            <a:pathLst>
              <a:path extrusionOk="0" h="10021" w="10000">
                <a:moveTo>
                  <a:pt x="0" y="21"/>
                </a:moveTo>
                <a:lnTo>
                  <a:pt x="5669" y="0"/>
                </a:lnTo>
                <a:lnTo>
                  <a:pt x="10000" y="10021"/>
                </a:lnTo>
                <a:lnTo>
                  <a:pt x="0" y="10021"/>
                </a:lnTo>
                <a:lnTo>
                  <a:pt x="0" y="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l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9334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4"/>
          <p:cNvSpPr/>
          <p:nvPr/>
        </p:nvSpPr>
        <p:spPr>
          <a:xfrm>
            <a:off x="0" y="0"/>
            <a:ext cx="2243137" cy="6358052"/>
          </a:xfrm>
          <a:custGeom>
            <a:rect b="b" l="l" r="r" t="t"/>
            <a:pathLst>
              <a:path extrusionOk="0" h="10021" w="10000">
                <a:moveTo>
                  <a:pt x="0" y="21"/>
                </a:moveTo>
                <a:lnTo>
                  <a:pt x="5669" y="0"/>
                </a:lnTo>
                <a:lnTo>
                  <a:pt x="10000" y="10021"/>
                </a:lnTo>
                <a:lnTo>
                  <a:pt x="0" y="10021"/>
                </a:lnTo>
                <a:lnTo>
                  <a:pt x="0" y="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l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 rot="10800000">
            <a:off x="9948863" y="0"/>
            <a:ext cx="2243137" cy="6358052"/>
          </a:xfrm>
          <a:custGeom>
            <a:rect b="b" l="l" r="r" t="t"/>
            <a:pathLst>
              <a:path extrusionOk="0" h="10021" w="10000">
                <a:moveTo>
                  <a:pt x="0" y="21"/>
                </a:moveTo>
                <a:lnTo>
                  <a:pt x="5669" y="0"/>
                </a:lnTo>
                <a:lnTo>
                  <a:pt x="10000" y="10021"/>
                </a:lnTo>
                <a:lnTo>
                  <a:pt x="0" y="10021"/>
                </a:lnTo>
                <a:lnTo>
                  <a:pt x="0" y="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r" dir="108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10924" y="735863"/>
            <a:ext cx="7170151" cy="488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9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7"/>
          <p:cNvPicPr preferRelativeResize="0"/>
          <p:nvPr/>
        </p:nvPicPr>
        <p:blipFill rotWithShape="1">
          <a:blip r:embed="rId4">
            <a:alphaModFix/>
          </a:blip>
          <a:srcRect b="42082" l="0" r="0" t="38453"/>
          <a:stretch/>
        </p:blipFill>
        <p:spPr>
          <a:xfrm>
            <a:off x="0" y="4583552"/>
            <a:ext cx="12192000" cy="2373086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7"/>
          <p:cNvSpPr txBox="1"/>
          <p:nvPr/>
        </p:nvSpPr>
        <p:spPr>
          <a:xfrm>
            <a:off x="1387597" y="1314463"/>
            <a:ext cx="7047156" cy="1301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4000" u="none" cap="none" strike="noStrike">
                <a:solidFill>
                  <a:srgbClr val="66CC00"/>
                </a:solidFill>
                <a:latin typeface="Montserrat"/>
                <a:ea typeface="Montserrat"/>
                <a:cs typeface="Montserrat"/>
                <a:sym typeface="Montserrat"/>
              </a:rPr>
              <a:t>MODULO IV</a:t>
            </a:r>
            <a:endParaRPr b="0" i="0" sz="4000" u="none" cap="none" strike="noStrike">
              <a:solidFill>
                <a:srgbClr val="66CC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1463797" y="2857501"/>
            <a:ext cx="8915399" cy="19742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ES" sz="2800" u="none" cap="none" strike="noStrike">
                <a:solidFill>
                  <a:srgbClr val="66CC00"/>
                </a:solidFill>
                <a:latin typeface="Arial Black"/>
                <a:ea typeface="Arial Black"/>
                <a:cs typeface="Arial Black"/>
                <a:sym typeface="Arial Black"/>
              </a:rPr>
              <a:t>ÑEMBOJA</a:t>
            </a:r>
            <a:r>
              <a:rPr b="1" i="1" lang="es-E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_</a:t>
            </a:r>
            <a:r>
              <a:rPr b="1" i="0" lang="es-E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digital</a:t>
            </a:r>
            <a:endParaRPr b="1" i="0" sz="2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Dirección de Educación Permanente Para Jóvenes y Adultos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Profesora: Rossana Paola Seltzer – Lengua 3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9334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8"/>
          <p:cNvSpPr/>
          <p:nvPr/>
        </p:nvSpPr>
        <p:spPr>
          <a:xfrm>
            <a:off x="0" y="-57150"/>
            <a:ext cx="2928938" cy="6358052"/>
          </a:xfrm>
          <a:custGeom>
            <a:rect b="b" l="l" r="r" t="t"/>
            <a:pathLst>
              <a:path extrusionOk="0" h="10021" w="10000">
                <a:moveTo>
                  <a:pt x="0" y="21"/>
                </a:moveTo>
                <a:lnTo>
                  <a:pt x="5669" y="0"/>
                </a:lnTo>
                <a:lnTo>
                  <a:pt x="10000" y="10021"/>
                </a:lnTo>
                <a:lnTo>
                  <a:pt x="0" y="10021"/>
                </a:lnTo>
                <a:lnTo>
                  <a:pt x="0" y="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l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8"/>
          <p:cNvSpPr txBox="1"/>
          <p:nvPr/>
        </p:nvSpPr>
        <p:spPr>
          <a:xfrm>
            <a:off x="2287039" y="364604"/>
            <a:ext cx="7617921" cy="14495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4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La  configuración de la </a:t>
            </a:r>
            <a:r>
              <a:rPr b="1" i="0" lang="es-ES" sz="4000" u="none" cap="none" strike="noStrike">
                <a:solidFill>
                  <a:srgbClr val="F7CAAC"/>
                </a:solidFill>
                <a:latin typeface="Montserrat"/>
                <a:ea typeface="Montserrat"/>
                <a:cs typeface="Montserrat"/>
                <a:sym typeface="Montserrat"/>
              </a:rPr>
              <a:t>IDENTIDAD</a:t>
            </a:r>
            <a:r>
              <a:rPr b="0" i="0" lang="es-ES" sz="4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y su relación con la </a:t>
            </a:r>
            <a:r>
              <a:rPr b="1" i="0" lang="es-ES" sz="4000" u="none" cap="none" strike="noStrike">
                <a:solidFill>
                  <a:srgbClr val="F7CAAC"/>
                </a:solidFill>
                <a:latin typeface="Montserrat"/>
                <a:ea typeface="Montserrat"/>
                <a:cs typeface="Montserrat"/>
                <a:sym typeface="Montserrat"/>
              </a:rPr>
              <a:t>CULTURA</a:t>
            </a:r>
            <a:r>
              <a:rPr b="0" i="0" lang="es-ES" sz="4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y la </a:t>
            </a:r>
            <a:r>
              <a:rPr b="1" i="0" lang="es-ES" sz="4000" u="none" cap="none" strike="noStrike">
                <a:solidFill>
                  <a:srgbClr val="F7CAAC"/>
                </a:solidFill>
                <a:latin typeface="Montserrat"/>
                <a:ea typeface="Montserrat"/>
                <a:cs typeface="Montserrat"/>
                <a:sym typeface="Montserrat"/>
              </a:rPr>
              <a:t>LITERATURA</a:t>
            </a:r>
            <a:r>
              <a:rPr b="0" i="0" lang="es-ES" sz="4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b="0" i="0" sz="40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" name="Google Shape;110;p18"/>
          <p:cNvSpPr/>
          <p:nvPr/>
        </p:nvSpPr>
        <p:spPr>
          <a:xfrm rot="10800000">
            <a:off x="9948863" y="0"/>
            <a:ext cx="2243137" cy="6358052"/>
          </a:xfrm>
          <a:custGeom>
            <a:rect b="b" l="l" r="r" t="t"/>
            <a:pathLst>
              <a:path extrusionOk="0" h="10021" w="10000">
                <a:moveTo>
                  <a:pt x="0" y="21"/>
                </a:moveTo>
                <a:lnTo>
                  <a:pt x="5669" y="0"/>
                </a:lnTo>
                <a:lnTo>
                  <a:pt x="10000" y="10021"/>
                </a:lnTo>
                <a:lnTo>
                  <a:pt x="0" y="10021"/>
                </a:lnTo>
                <a:lnTo>
                  <a:pt x="0" y="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r" dir="108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8"/>
          <p:cNvSpPr txBox="1"/>
          <p:nvPr/>
        </p:nvSpPr>
        <p:spPr>
          <a:xfrm flipH="1" rot="10800000">
            <a:off x="4296598" y="193964"/>
            <a:ext cx="3295694" cy="798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66CC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66CC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66CC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66CC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4000" u="none" cap="none" strike="noStrike">
                <a:solidFill>
                  <a:srgbClr val="66CC00"/>
                </a:solidFill>
                <a:latin typeface="Montserrat"/>
                <a:ea typeface="Montserrat"/>
                <a:cs typeface="Montserrat"/>
                <a:sym typeface="Montserrat"/>
              </a:rPr>
              <a:t>ESCRITURA</a:t>
            </a:r>
            <a:r>
              <a:rPr b="0" i="0" lang="es-ES" sz="4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0" i="0" sz="40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2" name="Google Shape;112;p18"/>
          <p:cNvSpPr/>
          <p:nvPr/>
        </p:nvSpPr>
        <p:spPr>
          <a:xfrm>
            <a:off x="3569406" y="3075709"/>
            <a:ext cx="5713140" cy="3078426"/>
          </a:xfrm>
          <a:prstGeom prst="rect">
            <a:avLst/>
          </a:prstGeom>
          <a:solidFill>
            <a:srgbClr val="008D3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31673" y="3366655"/>
            <a:ext cx="4530436" cy="250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99140" y="3662048"/>
            <a:ext cx="2050472" cy="16419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933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9"/>
          <p:cNvSpPr/>
          <p:nvPr/>
        </p:nvSpPr>
        <p:spPr>
          <a:xfrm rot="10800000">
            <a:off x="9948863" y="0"/>
            <a:ext cx="2243137" cy="6358052"/>
          </a:xfrm>
          <a:custGeom>
            <a:rect b="b" l="l" r="r" t="t"/>
            <a:pathLst>
              <a:path extrusionOk="0" h="10021" w="10000">
                <a:moveTo>
                  <a:pt x="0" y="21"/>
                </a:moveTo>
                <a:lnTo>
                  <a:pt x="5669" y="0"/>
                </a:lnTo>
                <a:lnTo>
                  <a:pt x="10000" y="10021"/>
                </a:lnTo>
                <a:lnTo>
                  <a:pt x="0" y="10021"/>
                </a:lnTo>
                <a:lnTo>
                  <a:pt x="0" y="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r" dir="108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9"/>
          <p:cNvSpPr txBox="1"/>
          <p:nvPr/>
        </p:nvSpPr>
        <p:spPr>
          <a:xfrm>
            <a:off x="1645920" y="182880"/>
            <a:ext cx="8755380" cy="858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66CC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2" name="Google Shape;122;p19"/>
          <p:cNvSpPr/>
          <p:nvPr/>
        </p:nvSpPr>
        <p:spPr>
          <a:xfrm>
            <a:off x="0" y="160020"/>
            <a:ext cx="2491740" cy="6175172"/>
          </a:xfrm>
          <a:custGeom>
            <a:rect b="b" l="l" r="r" t="t"/>
            <a:pathLst>
              <a:path extrusionOk="0" h="10021" w="10000">
                <a:moveTo>
                  <a:pt x="0" y="21"/>
                </a:moveTo>
                <a:lnTo>
                  <a:pt x="5669" y="0"/>
                </a:lnTo>
                <a:lnTo>
                  <a:pt x="10000" y="10021"/>
                </a:lnTo>
                <a:lnTo>
                  <a:pt x="0" y="10021"/>
                </a:lnTo>
                <a:lnTo>
                  <a:pt x="0" y="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l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9"/>
          <p:cNvSpPr/>
          <p:nvPr/>
        </p:nvSpPr>
        <p:spPr>
          <a:xfrm>
            <a:off x="4849741" y="476860"/>
            <a:ext cx="1675750" cy="441520"/>
          </a:xfrm>
          <a:prstGeom prst="rect">
            <a:avLst/>
          </a:prstGeom>
          <a:solidFill>
            <a:srgbClr val="66CC00">
              <a:alpha val="54117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9"/>
          <p:cNvSpPr/>
          <p:nvPr/>
        </p:nvSpPr>
        <p:spPr>
          <a:xfrm>
            <a:off x="6442863" y="1003440"/>
            <a:ext cx="2230082" cy="523119"/>
          </a:xfrm>
          <a:prstGeom prst="rect">
            <a:avLst/>
          </a:prstGeom>
          <a:solidFill>
            <a:srgbClr val="66CC00">
              <a:alpha val="54117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9"/>
          <p:cNvSpPr txBox="1"/>
          <p:nvPr/>
        </p:nvSpPr>
        <p:spPr>
          <a:xfrm>
            <a:off x="2652367" y="128990"/>
            <a:ext cx="6227618" cy="175432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b="1" i="0" lang="es-ES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Cultura</a:t>
            </a:r>
            <a:r>
              <a:rPr b="1" i="0" lang="es-E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la configuración de la Identidad.</a:t>
            </a:r>
            <a:endParaRPr b="1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9"/>
          <p:cNvSpPr/>
          <p:nvPr/>
        </p:nvSpPr>
        <p:spPr>
          <a:xfrm>
            <a:off x="3708918" y="4653146"/>
            <a:ext cx="3781662" cy="1465772"/>
          </a:xfrm>
          <a:prstGeom prst="rect">
            <a:avLst/>
          </a:prstGeom>
          <a:solidFill>
            <a:srgbClr val="66CC00">
              <a:alpha val="54117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700">
                <a:solidFill>
                  <a:schemeClr val="lt1"/>
                </a:solidFill>
              </a:rPr>
              <a:t>GLOBALIZACIÓN</a:t>
            </a:r>
            <a:r>
              <a:rPr lang="es-ES" sz="2700">
                <a:solidFill>
                  <a:schemeClr val="lt1"/>
                </a:solidFill>
              </a:rPr>
              <a:t> </a:t>
            </a:r>
            <a:endParaRPr b="0" i="0" sz="2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9"/>
          <p:cNvSpPr txBox="1"/>
          <p:nvPr/>
        </p:nvSpPr>
        <p:spPr>
          <a:xfrm>
            <a:off x="4229448" y="4601202"/>
            <a:ext cx="274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28" name="Google Shape;128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72593" y="2337882"/>
            <a:ext cx="2857500" cy="1981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87159" y="2234895"/>
            <a:ext cx="2404793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0"/>
            <a:ext cx="12192000" cy="7416432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0"/>
          <p:cNvSpPr/>
          <p:nvPr/>
        </p:nvSpPr>
        <p:spPr>
          <a:xfrm rot="10800000">
            <a:off x="9948863" y="0"/>
            <a:ext cx="2243137" cy="6858000"/>
          </a:xfrm>
          <a:custGeom>
            <a:rect b="b" l="l" r="r" t="t"/>
            <a:pathLst>
              <a:path extrusionOk="0" h="10021" w="10000">
                <a:moveTo>
                  <a:pt x="0" y="21"/>
                </a:moveTo>
                <a:lnTo>
                  <a:pt x="5669" y="0"/>
                </a:lnTo>
                <a:lnTo>
                  <a:pt x="10000" y="10021"/>
                </a:lnTo>
                <a:lnTo>
                  <a:pt x="0" y="10021"/>
                </a:lnTo>
                <a:lnTo>
                  <a:pt x="0" y="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r" dir="108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0"/>
          <p:cNvSpPr/>
          <p:nvPr/>
        </p:nvSpPr>
        <p:spPr>
          <a:xfrm>
            <a:off x="0" y="0"/>
            <a:ext cx="2628900" cy="6858000"/>
          </a:xfrm>
          <a:custGeom>
            <a:rect b="b" l="l" r="r" t="t"/>
            <a:pathLst>
              <a:path extrusionOk="0" h="10021" w="10000">
                <a:moveTo>
                  <a:pt x="0" y="21"/>
                </a:moveTo>
                <a:lnTo>
                  <a:pt x="5669" y="0"/>
                </a:lnTo>
                <a:lnTo>
                  <a:pt x="10000" y="10021"/>
                </a:lnTo>
                <a:lnTo>
                  <a:pt x="0" y="10021"/>
                </a:lnTo>
                <a:lnTo>
                  <a:pt x="0" y="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l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" name="Google Shape;137;p20"/>
          <p:cNvGrpSpPr/>
          <p:nvPr/>
        </p:nvGrpSpPr>
        <p:grpSpPr>
          <a:xfrm>
            <a:off x="941533" y="1289117"/>
            <a:ext cx="7916861" cy="5248477"/>
            <a:chOff x="0" y="77902"/>
            <a:chExt cx="7916861" cy="5248477"/>
          </a:xfrm>
        </p:grpSpPr>
        <p:sp>
          <p:nvSpPr>
            <p:cNvPr id="138" name="Google Shape;138;p20"/>
            <p:cNvSpPr/>
            <p:nvPr/>
          </p:nvSpPr>
          <p:spPr>
            <a:xfrm>
              <a:off x="4384199" y="77902"/>
              <a:ext cx="3532662" cy="2399049"/>
            </a:xfrm>
            <a:prstGeom prst="rect">
              <a:avLst/>
            </a:prstGeom>
            <a:solidFill>
              <a:srgbClr val="599BD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20"/>
            <p:cNvSpPr txBox="1"/>
            <p:nvPr/>
          </p:nvSpPr>
          <p:spPr>
            <a:xfrm>
              <a:off x="4384199" y="77902"/>
              <a:ext cx="3532662" cy="23990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80000" spcFirstLastPara="1" rIns="80000" wrap="square" tIns="8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-ES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0" i="0" lang="es-ES" sz="2100" u="sng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SOCIEDAD DEL CONOCIMIENTO: </a:t>
              </a:r>
              <a:r>
                <a:rPr b="0" i="0" lang="es-ES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 la considera como un factor del cambio social.</a:t>
              </a:r>
              <a:endPara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0"/>
            <p:cNvSpPr/>
            <p:nvPr/>
          </p:nvSpPr>
          <p:spPr>
            <a:xfrm>
              <a:off x="0" y="132792"/>
              <a:ext cx="3959697" cy="2399049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20"/>
            <p:cNvSpPr/>
            <p:nvPr/>
          </p:nvSpPr>
          <p:spPr>
            <a:xfrm>
              <a:off x="207663" y="3113443"/>
              <a:ext cx="3425674" cy="1894385"/>
            </a:xfrm>
            <a:prstGeom prst="rect">
              <a:avLst/>
            </a:prstGeom>
            <a:solidFill>
              <a:srgbClr val="599BD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20"/>
            <p:cNvSpPr txBox="1"/>
            <p:nvPr/>
          </p:nvSpPr>
          <p:spPr>
            <a:xfrm>
              <a:off x="207663" y="3113443"/>
              <a:ext cx="3425674" cy="18943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80000" spcFirstLastPara="1" rIns="80000" wrap="square" tIns="80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-ES" sz="2100" u="sng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SOCIEDAD DE LA INFORMACIÓN</a:t>
              </a:r>
              <a:r>
                <a:rPr b="0" i="0" lang="es-ES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: una nueva manera en que las comunidades organizan su sociedad y su economía.</a:t>
              </a:r>
              <a:endPara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0"/>
            <p:cNvSpPr/>
            <p:nvPr/>
          </p:nvSpPr>
          <p:spPr>
            <a:xfrm>
              <a:off x="4493832" y="2927330"/>
              <a:ext cx="3423029" cy="2399049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4" name="Google Shape;144;p20"/>
          <p:cNvSpPr/>
          <p:nvPr/>
        </p:nvSpPr>
        <p:spPr>
          <a:xfrm>
            <a:off x="-159329" y="397094"/>
            <a:ext cx="12510655" cy="958990"/>
          </a:xfrm>
          <a:prstGeom prst="rect">
            <a:avLst/>
          </a:prstGeom>
          <a:solidFill>
            <a:srgbClr val="66CC00">
              <a:alpha val="54117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0"/>
          <p:cNvSpPr txBox="1"/>
          <p:nvPr/>
        </p:nvSpPr>
        <p:spPr>
          <a:xfrm>
            <a:off x="470487" y="57077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NOS VAMOS  A LOS CONCEPTOS …</a:t>
            </a:r>
            <a:endParaRPr b="0" i="0" sz="2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6" name="Google Shape;146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69977" y="202969"/>
            <a:ext cx="2857500" cy="16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732387" y="-1719770"/>
            <a:ext cx="16046245" cy="9186238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1"/>
          <p:cNvSpPr/>
          <p:nvPr/>
        </p:nvSpPr>
        <p:spPr>
          <a:xfrm rot="10800000">
            <a:off x="9948860" y="0"/>
            <a:ext cx="2243137" cy="6743700"/>
          </a:xfrm>
          <a:custGeom>
            <a:rect b="b" l="l" r="r" t="t"/>
            <a:pathLst>
              <a:path extrusionOk="0" h="10021" w="10000">
                <a:moveTo>
                  <a:pt x="0" y="21"/>
                </a:moveTo>
                <a:lnTo>
                  <a:pt x="5669" y="0"/>
                </a:lnTo>
                <a:lnTo>
                  <a:pt x="10000" y="10021"/>
                </a:lnTo>
                <a:lnTo>
                  <a:pt x="0" y="10021"/>
                </a:lnTo>
                <a:lnTo>
                  <a:pt x="0" y="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r" dir="108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1"/>
          <p:cNvSpPr/>
          <p:nvPr/>
        </p:nvSpPr>
        <p:spPr>
          <a:xfrm>
            <a:off x="0" y="0"/>
            <a:ext cx="2628900" cy="6743700"/>
          </a:xfrm>
          <a:custGeom>
            <a:rect b="b" l="l" r="r" t="t"/>
            <a:pathLst>
              <a:path extrusionOk="0" h="10021" w="10000">
                <a:moveTo>
                  <a:pt x="0" y="21"/>
                </a:moveTo>
                <a:lnTo>
                  <a:pt x="5669" y="0"/>
                </a:lnTo>
                <a:lnTo>
                  <a:pt x="10000" y="10021"/>
                </a:lnTo>
                <a:lnTo>
                  <a:pt x="0" y="10021"/>
                </a:lnTo>
                <a:lnTo>
                  <a:pt x="0" y="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l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1"/>
          <p:cNvSpPr txBox="1"/>
          <p:nvPr/>
        </p:nvSpPr>
        <p:spPr>
          <a:xfrm>
            <a:off x="1834893" y="771067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0" i="0" sz="32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5" name="Google Shape;155;p21"/>
          <p:cNvSpPr/>
          <p:nvPr/>
        </p:nvSpPr>
        <p:spPr>
          <a:xfrm>
            <a:off x="5635326" y="4456073"/>
            <a:ext cx="4404775" cy="2111402"/>
          </a:xfrm>
          <a:prstGeom prst="roundRect">
            <a:avLst>
              <a:gd fmla="val 16667" name="adj"/>
            </a:avLst>
          </a:prstGeom>
          <a:solidFill>
            <a:srgbClr val="008D3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1"/>
          <p:cNvSpPr/>
          <p:nvPr/>
        </p:nvSpPr>
        <p:spPr>
          <a:xfrm>
            <a:off x="2239282" y="707711"/>
            <a:ext cx="6722836" cy="640445"/>
          </a:xfrm>
          <a:prstGeom prst="roundRect">
            <a:avLst>
              <a:gd fmla="val 16667" name="adj"/>
            </a:avLst>
          </a:prstGeom>
          <a:solidFill>
            <a:srgbClr val="008D3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1"/>
          <p:cNvSpPr/>
          <p:nvPr/>
        </p:nvSpPr>
        <p:spPr>
          <a:xfrm>
            <a:off x="2057400" y="585789"/>
            <a:ext cx="6904718" cy="38472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2400" u="none" cap="none" strike="noStrik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SURREALISMO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8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•CONCEPTO: una teoría de lo inconsciente y de lo irracional como medio para cambiar la vida, la sociedad, el arte y el hombre por medio de la revolución.</a:t>
            </a:r>
            <a:endParaRPr b="0" i="0" sz="2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8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•LITERATURA: “El Aleph” Jorge Luis Borges.</a:t>
            </a:r>
            <a:endParaRPr b="0" i="0" sz="2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58" name="Google Shape;158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57950" y="4692624"/>
            <a:ext cx="2786063" cy="163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78173" y="2873349"/>
            <a:ext cx="1733550" cy="263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57098"/>
            <a:ext cx="12192000" cy="6859334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2"/>
          <p:cNvSpPr/>
          <p:nvPr/>
        </p:nvSpPr>
        <p:spPr>
          <a:xfrm rot="10800000">
            <a:off x="9948862" y="0"/>
            <a:ext cx="2243137" cy="6858000"/>
          </a:xfrm>
          <a:custGeom>
            <a:rect b="b" l="l" r="r" t="t"/>
            <a:pathLst>
              <a:path extrusionOk="0" h="10021" w="10000">
                <a:moveTo>
                  <a:pt x="0" y="21"/>
                </a:moveTo>
                <a:lnTo>
                  <a:pt x="5669" y="0"/>
                </a:lnTo>
                <a:lnTo>
                  <a:pt x="10000" y="10021"/>
                </a:lnTo>
                <a:lnTo>
                  <a:pt x="0" y="10021"/>
                </a:lnTo>
                <a:lnTo>
                  <a:pt x="0" y="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r" dir="108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2"/>
          <p:cNvSpPr/>
          <p:nvPr/>
        </p:nvSpPr>
        <p:spPr>
          <a:xfrm>
            <a:off x="0" y="0"/>
            <a:ext cx="2628900" cy="6858000"/>
          </a:xfrm>
          <a:custGeom>
            <a:rect b="b" l="l" r="r" t="t"/>
            <a:pathLst>
              <a:path extrusionOk="0" h="10021" w="10000">
                <a:moveTo>
                  <a:pt x="0" y="21"/>
                </a:moveTo>
                <a:lnTo>
                  <a:pt x="5669" y="0"/>
                </a:lnTo>
                <a:lnTo>
                  <a:pt x="10000" y="10021"/>
                </a:lnTo>
                <a:lnTo>
                  <a:pt x="0" y="10021"/>
                </a:lnTo>
                <a:lnTo>
                  <a:pt x="0" y="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l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2"/>
          <p:cNvSpPr txBox="1"/>
          <p:nvPr/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5400" u="none" cap="none" strike="noStrike">
                <a:solidFill>
                  <a:srgbClr val="66CC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0" i="0" sz="5400" u="none" cap="none" strike="noStrike">
              <a:solidFill>
                <a:srgbClr val="66CC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" name="Google Shape;168;p22"/>
          <p:cNvSpPr/>
          <p:nvPr/>
        </p:nvSpPr>
        <p:spPr>
          <a:xfrm>
            <a:off x="2461294" y="624110"/>
            <a:ext cx="7212257" cy="829994"/>
          </a:xfrm>
          <a:prstGeom prst="roundRect">
            <a:avLst>
              <a:gd fmla="val 16667" name="adj"/>
            </a:avLst>
          </a:prstGeom>
          <a:solidFill>
            <a:srgbClr val="008D3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2"/>
          <p:cNvSpPr/>
          <p:nvPr/>
        </p:nvSpPr>
        <p:spPr>
          <a:xfrm>
            <a:off x="2185988" y="693556"/>
            <a:ext cx="7762873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4400" u="none" cap="none" strike="noStrik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Do you Remember?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•Clase 5: NOTICIAS.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•Clase 6: PUBLICIDAD        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PROPAGANDA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2"/>
          <p:cNvSpPr/>
          <p:nvPr/>
        </p:nvSpPr>
        <p:spPr>
          <a:xfrm>
            <a:off x="5757310" y="1695188"/>
            <a:ext cx="1659303" cy="1473749"/>
          </a:xfrm>
          <a:prstGeom prst="roundRect">
            <a:avLst>
              <a:gd fmla="val 16667" name="adj"/>
            </a:avLst>
          </a:prstGeom>
          <a:solidFill>
            <a:srgbClr val="008D3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" name="Google Shape;171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38488" y="1865324"/>
            <a:ext cx="1147879" cy="1147879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2"/>
          <p:cNvSpPr/>
          <p:nvPr/>
        </p:nvSpPr>
        <p:spPr>
          <a:xfrm>
            <a:off x="6038488" y="3570301"/>
            <a:ext cx="3407651" cy="1765544"/>
          </a:xfrm>
          <a:prstGeom prst="roundRect">
            <a:avLst>
              <a:gd fmla="val 16667" name="adj"/>
            </a:avLst>
          </a:prstGeom>
          <a:solidFill>
            <a:srgbClr val="A8D08C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98138" y="3859969"/>
            <a:ext cx="1028702" cy="1055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929563" y="3859969"/>
            <a:ext cx="1254200" cy="1055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71348"/>
            <a:ext cx="12192000" cy="6859334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3"/>
          <p:cNvSpPr/>
          <p:nvPr/>
        </p:nvSpPr>
        <p:spPr>
          <a:xfrm rot="10800000">
            <a:off x="9948862" y="0"/>
            <a:ext cx="2243137" cy="6858000"/>
          </a:xfrm>
          <a:custGeom>
            <a:rect b="b" l="l" r="r" t="t"/>
            <a:pathLst>
              <a:path extrusionOk="0" h="10021" w="10000">
                <a:moveTo>
                  <a:pt x="0" y="21"/>
                </a:moveTo>
                <a:lnTo>
                  <a:pt x="5669" y="0"/>
                </a:lnTo>
                <a:lnTo>
                  <a:pt x="10000" y="10021"/>
                </a:lnTo>
                <a:lnTo>
                  <a:pt x="0" y="10021"/>
                </a:lnTo>
                <a:lnTo>
                  <a:pt x="0" y="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r" dir="108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3"/>
          <p:cNvSpPr/>
          <p:nvPr/>
        </p:nvSpPr>
        <p:spPr>
          <a:xfrm>
            <a:off x="0" y="0"/>
            <a:ext cx="2628900" cy="6858000"/>
          </a:xfrm>
          <a:custGeom>
            <a:rect b="b" l="l" r="r" t="t"/>
            <a:pathLst>
              <a:path extrusionOk="0" h="10021" w="10000">
                <a:moveTo>
                  <a:pt x="0" y="21"/>
                </a:moveTo>
                <a:lnTo>
                  <a:pt x="5669" y="0"/>
                </a:lnTo>
                <a:lnTo>
                  <a:pt x="10000" y="10021"/>
                </a:lnTo>
                <a:lnTo>
                  <a:pt x="0" y="10021"/>
                </a:lnTo>
                <a:lnTo>
                  <a:pt x="0" y="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l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3"/>
          <p:cNvSpPr txBox="1"/>
          <p:nvPr/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5400" u="none" cap="none" strike="noStrike">
              <a:solidFill>
                <a:srgbClr val="66CC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3" name="Google Shape;183;p23"/>
          <p:cNvSpPr/>
          <p:nvPr/>
        </p:nvSpPr>
        <p:spPr>
          <a:xfrm>
            <a:off x="8645812" y="805217"/>
            <a:ext cx="3030373" cy="1619118"/>
          </a:xfrm>
          <a:prstGeom prst="roundRect">
            <a:avLst>
              <a:gd fmla="val 16667" name="adj"/>
            </a:avLst>
          </a:prstGeom>
          <a:solidFill>
            <a:srgbClr val="66CC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4" name="Google Shape;184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1536" y="624110"/>
            <a:ext cx="2914650" cy="157162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85" name="Google Shape;185;p23"/>
          <p:cNvSpPr/>
          <p:nvPr/>
        </p:nvSpPr>
        <p:spPr>
          <a:xfrm>
            <a:off x="2264899" y="1030496"/>
            <a:ext cx="2419644" cy="727966"/>
          </a:xfrm>
          <a:prstGeom prst="roundRect">
            <a:avLst>
              <a:gd fmla="val 16667" name="adj"/>
            </a:avLst>
          </a:prstGeom>
          <a:solidFill>
            <a:srgbClr val="008D3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3"/>
          <p:cNvSpPr/>
          <p:nvPr/>
        </p:nvSpPr>
        <p:spPr>
          <a:xfrm>
            <a:off x="2264899" y="442913"/>
            <a:ext cx="7683962" cy="24314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4000" u="none" cap="none" strike="noStrik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TEXTO   </a:t>
            </a:r>
            <a:r>
              <a:rPr b="0" i="0" lang="es-ES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ARGUMENTATIVO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23"/>
          <p:cNvPicPr preferRelativeResize="0"/>
          <p:nvPr/>
        </p:nvPicPr>
        <p:blipFill rotWithShape="1">
          <a:blip r:embed="rId5">
            <a:alphaModFix/>
          </a:blip>
          <a:srcRect b="7927" l="0" r="1074" t="0"/>
          <a:stretch/>
        </p:blipFill>
        <p:spPr>
          <a:xfrm>
            <a:off x="2628900" y="2570873"/>
            <a:ext cx="7543800" cy="3530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2022-11-15T15:51:41Z</dcterms:created>
  <dc:creator>Agustina Navias</dc:creator>
</cp:coreProperties>
</file>