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7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5" r:id="rId1"/>
  </p:sldMasterIdLst>
  <p:notesMasterIdLst>
    <p:notesMasterId r:id="rId65"/>
  </p:notesMasterIdLst>
  <p:sldIdLst>
    <p:sldId id="542" r:id="rId2"/>
    <p:sldId id="559" r:id="rId3"/>
    <p:sldId id="543" r:id="rId4"/>
    <p:sldId id="536" r:id="rId5"/>
    <p:sldId id="544" r:id="rId6"/>
    <p:sldId id="545" r:id="rId7"/>
    <p:sldId id="555" r:id="rId8"/>
    <p:sldId id="596" r:id="rId9"/>
    <p:sldId id="535" r:id="rId10"/>
    <p:sldId id="530" r:id="rId11"/>
    <p:sldId id="531" r:id="rId12"/>
    <p:sldId id="532" r:id="rId13"/>
    <p:sldId id="546" r:id="rId14"/>
    <p:sldId id="547" r:id="rId15"/>
    <p:sldId id="548" r:id="rId16"/>
    <p:sldId id="517" r:id="rId17"/>
    <p:sldId id="550" r:id="rId18"/>
    <p:sldId id="597" r:id="rId19"/>
    <p:sldId id="598" r:id="rId20"/>
    <p:sldId id="599" r:id="rId21"/>
    <p:sldId id="600" r:id="rId22"/>
    <p:sldId id="507" r:id="rId23"/>
    <p:sldId id="534" r:id="rId24"/>
    <p:sldId id="502" r:id="rId25"/>
    <p:sldId id="503" r:id="rId26"/>
    <p:sldId id="501" r:id="rId27"/>
    <p:sldId id="527" r:id="rId28"/>
    <p:sldId id="523" r:id="rId29"/>
    <p:sldId id="505" r:id="rId30"/>
    <p:sldId id="524" r:id="rId31"/>
    <p:sldId id="526" r:id="rId32"/>
    <p:sldId id="528" r:id="rId33"/>
    <p:sldId id="506" r:id="rId34"/>
    <p:sldId id="504" r:id="rId35"/>
    <p:sldId id="551" r:id="rId36"/>
    <p:sldId id="558" r:id="rId37"/>
    <p:sldId id="556" r:id="rId38"/>
    <p:sldId id="601" r:id="rId39"/>
    <p:sldId id="602" r:id="rId40"/>
    <p:sldId id="604" r:id="rId41"/>
    <p:sldId id="560" r:id="rId42"/>
    <p:sldId id="562" r:id="rId43"/>
    <p:sldId id="563" r:id="rId44"/>
    <p:sldId id="564" r:id="rId45"/>
    <p:sldId id="565" r:id="rId46"/>
    <p:sldId id="566" r:id="rId47"/>
    <p:sldId id="567" r:id="rId48"/>
    <p:sldId id="568" r:id="rId49"/>
    <p:sldId id="572" r:id="rId50"/>
    <p:sldId id="573" r:id="rId51"/>
    <p:sldId id="575" r:id="rId52"/>
    <p:sldId id="576" r:id="rId53"/>
    <p:sldId id="577" r:id="rId54"/>
    <p:sldId id="578" r:id="rId55"/>
    <p:sldId id="581" r:id="rId56"/>
    <p:sldId id="582" r:id="rId57"/>
    <p:sldId id="583" r:id="rId58"/>
    <p:sldId id="584" r:id="rId59"/>
    <p:sldId id="585" r:id="rId60"/>
    <p:sldId id="586" r:id="rId61"/>
    <p:sldId id="590" r:id="rId62"/>
    <p:sldId id="591" r:id="rId63"/>
    <p:sldId id="554" r:id="rId6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CCFF"/>
    <a:srgbClr val="FFFF99"/>
    <a:srgbClr val="FFFFCC"/>
    <a:srgbClr val="00FF00"/>
    <a:srgbClr val="FFCC00"/>
    <a:srgbClr val="FFCCCC"/>
    <a:srgbClr val="000A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4" autoAdjust="0"/>
    <p:restoredTop sz="86429" autoAdjust="0"/>
  </p:normalViewPr>
  <p:slideViewPr>
    <p:cSldViewPr snapToObjects="1">
      <p:cViewPr varScale="1">
        <p:scale>
          <a:sx n="70" d="100"/>
          <a:sy n="70" d="100"/>
        </p:scale>
        <p:origin x="11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80" d="100"/>
          <a:sy n="80" d="100"/>
        </p:scale>
        <p:origin x="-1632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61849F-3D65-4E4C-8D1D-DBC7D5930687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C50E4759-915C-4417-AE9F-49548F4739D8}">
      <dgm:prSet/>
      <dgm:spPr/>
      <dgm:t>
        <a:bodyPr/>
        <a:lstStyle/>
        <a:p>
          <a:pPr algn="ctr" rtl="0"/>
          <a:r>
            <a:rPr lang="es-ES" b="1" baseline="0" dirty="0" smtClean="0">
              <a:solidFill>
                <a:srgbClr val="FF0000"/>
              </a:solidFill>
            </a:rPr>
            <a:t>Les propongo Resolver este Ejercicio</a:t>
          </a:r>
          <a:r>
            <a:rPr lang="es-ES" baseline="0" dirty="0" smtClean="0"/>
            <a:t> </a:t>
          </a:r>
          <a:endParaRPr lang="es-AR" dirty="0"/>
        </a:p>
      </dgm:t>
    </dgm:pt>
    <dgm:pt modelId="{0DBC71FB-4D63-420A-83B8-2623F5728875}" type="parTrans" cxnId="{6701804D-DD82-4C2A-BB34-B82FE53C9457}">
      <dgm:prSet/>
      <dgm:spPr/>
      <dgm:t>
        <a:bodyPr/>
        <a:lstStyle/>
        <a:p>
          <a:endParaRPr lang="es-ES"/>
        </a:p>
      </dgm:t>
    </dgm:pt>
    <dgm:pt modelId="{A5CCCC17-7154-4B37-9A99-3DB1B324C640}" type="sibTrans" cxnId="{6701804D-DD82-4C2A-BB34-B82FE53C9457}">
      <dgm:prSet/>
      <dgm:spPr/>
      <dgm:t>
        <a:bodyPr/>
        <a:lstStyle/>
        <a:p>
          <a:endParaRPr lang="es-ES"/>
        </a:p>
      </dgm:t>
    </dgm:pt>
    <dgm:pt modelId="{80DB3501-82E8-4502-BED3-E82F0682B8EF}" type="pres">
      <dgm:prSet presAssocID="{1961849F-3D65-4E4C-8D1D-DBC7D59306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E5EFD9B-19A0-4376-8900-75DBBE58BFB9}" type="pres">
      <dgm:prSet presAssocID="{C50E4759-915C-4417-AE9F-49548F4739D8}" presName="parentText" presStyleLbl="node1" presStyleIdx="0" presStyleCnt="1" custScaleY="102882" custLinFactNeighborX="-4932" custLinFactNeighborY="-66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701804D-DD82-4C2A-BB34-B82FE53C9457}" srcId="{1961849F-3D65-4E4C-8D1D-DBC7D5930687}" destId="{C50E4759-915C-4417-AE9F-49548F4739D8}" srcOrd="0" destOrd="0" parTransId="{0DBC71FB-4D63-420A-83B8-2623F5728875}" sibTransId="{A5CCCC17-7154-4B37-9A99-3DB1B324C640}"/>
    <dgm:cxn modelId="{A22D780E-3C21-4B69-AF90-361F2BB03B76}" type="presOf" srcId="{1961849F-3D65-4E4C-8D1D-DBC7D5930687}" destId="{80DB3501-82E8-4502-BED3-E82F0682B8EF}" srcOrd="0" destOrd="0" presId="urn:microsoft.com/office/officeart/2005/8/layout/vList2"/>
    <dgm:cxn modelId="{A4EC1037-D6A6-4E5D-B011-57143189E991}" type="presOf" srcId="{C50E4759-915C-4417-AE9F-49548F4739D8}" destId="{DE5EFD9B-19A0-4376-8900-75DBBE58BFB9}" srcOrd="0" destOrd="0" presId="urn:microsoft.com/office/officeart/2005/8/layout/vList2"/>
    <dgm:cxn modelId="{15B34A95-F474-421A-BC92-65B53E1A0E38}" type="presParOf" srcId="{80DB3501-82E8-4502-BED3-E82F0682B8EF}" destId="{DE5EFD9B-19A0-4376-8900-75DBBE58BFB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61849F-3D65-4E4C-8D1D-DBC7D5930687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C50E4759-915C-4417-AE9F-49548F4739D8}">
      <dgm:prSet/>
      <dgm:spPr/>
      <dgm:t>
        <a:bodyPr/>
        <a:lstStyle/>
        <a:p>
          <a:pPr algn="ctr" rtl="0"/>
          <a:r>
            <a:rPr lang="es-ES" b="1" baseline="0" dirty="0" smtClean="0">
              <a:solidFill>
                <a:srgbClr val="FF0000"/>
              </a:solidFill>
            </a:rPr>
            <a:t>SOLUCIÓN</a:t>
          </a:r>
          <a:r>
            <a:rPr lang="es-ES" baseline="0" dirty="0" smtClean="0"/>
            <a:t> </a:t>
          </a:r>
          <a:endParaRPr lang="es-AR" dirty="0"/>
        </a:p>
      </dgm:t>
    </dgm:pt>
    <dgm:pt modelId="{0DBC71FB-4D63-420A-83B8-2623F5728875}" type="parTrans" cxnId="{6701804D-DD82-4C2A-BB34-B82FE53C9457}">
      <dgm:prSet/>
      <dgm:spPr/>
      <dgm:t>
        <a:bodyPr/>
        <a:lstStyle/>
        <a:p>
          <a:endParaRPr lang="es-ES"/>
        </a:p>
      </dgm:t>
    </dgm:pt>
    <dgm:pt modelId="{A5CCCC17-7154-4B37-9A99-3DB1B324C640}" type="sibTrans" cxnId="{6701804D-DD82-4C2A-BB34-B82FE53C9457}">
      <dgm:prSet/>
      <dgm:spPr/>
      <dgm:t>
        <a:bodyPr/>
        <a:lstStyle/>
        <a:p>
          <a:endParaRPr lang="es-ES"/>
        </a:p>
      </dgm:t>
    </dgm:pt>
    <dgm:pt modelId="{80DB3501-82E8-4502-BED3-E82F0682B8EF}" type="pres">
      <dgm:prSet presAssocID="{1961849F-3D65-4E4C-8D1D-DBC7D59306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E5EFD9B-19A0-4376-8900-75DBBE58BFB9}" type="pres">
      <dgm:prSet presAssocID="{C50E4759-915C-4417-AE9F-49548F4739D8}" presName="parentText" presStyleLbl="node1" presStyleIdx="0" presStyleCnt="1" custScaleY="102882" custLinFactNeighborX="-4932" custLinFactNeighborY="-66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701804D-DD82-4C2A-BB34-B82FE53C9457}" srcId="{1961849F-3D65-4E4C-8D1D-DBC7D5930687}" destId="{C50E4759-915C-4417-AE9F-49548F4739D8}" srcOrd="0" destOrd="0" parTransId="{0DBC71FB-4D63-420A-83B8-2623F5728875}" sibTransId="{A5CCCC17-7154-4B37-9A99-3DB1B324C640}"/>
    <dgm:cxn modelId="{9569177F-2463-43E5-85A5-07E49F0860F9}" type="presOf" srcId="{C50E4759-915C-4417-AE9F-49548F4739D8}" destId="{DE5EFD9B-19A0-4376-8900-75DBBE58BFB9}" srcOrd="0" destOrd="0" presId="urn:microsoft.com/office/officeart/2005/8/layout/vList2"/>
    <dgm:cxn modelId="{4AAE2A1E-E196-44A0-AD50-B85635ED282F}" type="presOf" srcId="{1961849F-3D65-4E4C-8D1D-DBC7D5930687}" destId="{80DB3501-82E8-4502-BED3-E82F0682B8EF}" srcOrd="0" destOrd="0" presId="urn:microsoft.com/office/officeart/2005/8/layout/vList2"/>
    <dgm:cxn modelId="{1A42A900-6C32-4A6E-842D-95E61EC59C0E}" type="presParOf" srcId="{80DB3501-82E8-4502-BED3-E82F0682B8EF}" destId="{DE5EFD9B-19A0-4376-8900-75DBBE58BFB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8FBE77-AB6D-4A58-82B1-BCDBCB37A4E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7A2A56F4-AAF1-41B8-B2F3-74D0925DC9F1}">
      <dgm:prSet/>
      <dgm:spPr/>
      <dgm:t>
        <a:bodyPr/>
        <a:lstStyle/>
        <a:p>
          <a:pPr rtl="0"/>
          <a:r>
            <a:rPr lang="es-AR" b="1" dirty="0" smtClean="0"/>
            <a:t>¿QUE PASÓ AL ARMAR  EL ROMPECABEZAS?</a:t>
          </a:r>
          <a:endParaRPr lang="es-AR" dirty="0"/>
        </a:p>
      </dgm:t>
    </dgm:pt>
    <dgm:pt modelId="{C53EE698-D402-49E4-A552-B01587949C04}" type="parTrans" cxnId="{42353C03-3ED2-43AD-A0C6-D037C64BB4CF}">
      <dgm:prSet/>
      <dgm:spPr/>
      <dgm:t>
        <a:bodyPr/>
        <a:lstStyle/>
        <a:p>
          <a:endParaRPr lang="es-ES"/>
        </a:p>
      </dgm:t>
    </dgm:pt>
    <dgm:pt modelId="{C007176E-2F40-4A6F-8F2C-4C79BCA5978F}" type="sibTrans" cxnId="{42353C03-3ED2-43AD-A0C6-D037C64BB4CF}">
      <dgm:prSet/>
      <dgm:spPr/>
      <dgm:t>
        <a:bodyPr/>
        <a:lstStyle/>
        <a:p>
          <a:endParaRPr lang="es-ES"/>
        </a:p>
      </dgm:t>
    </dgm:pt>
    <dgm:pt modelId="{DDD447AB-B3DE-4000-8852-C93287FD293B}" type="pres">
      <dgm:prSet presAssocID="{138FBE77-AB6D-4A58-82B1-BCDBCB37A4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E2E52DC-0300-40ED-AC66-720E9DD27121}" type="pres">
      <dgm:prSet presAssocID="{7A2A56F4-AAF1-41B8-B2F3-74D0925DC9F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2353C03-3ED2-43AD-A0C6-D037C64BB4CF}" srcId="{138FBE77-AB6D-4A58-82B1-BCDBCB37A4E4}" destId="{7A2A56F4-AAF1-41B8-B2F3-74D0925DC9F1}" srcOrd="0" destOrd="0" parTransId="{C53EE698-D402-49E4-A552-B01587949C04}" sibTransId="{C007176E-2F40-4A6F-8F2C-4C79BCA5978F}"/>
    <dgm:cxn modelId="{9F450EA1-F992-4750-8B29-76DCE074B2BC}" type="presOf" srcId="{7A2A56F4-AAF1-41B8-B2F3-74D0925DC9F1}" destId="{5E2E52DC-0300-40ED-AC66-720E9DD27121}" srcOrd="0" destOrd="0" presId="urn:microsoft.com/office/officeart/2005/8/layout/vList2"/>
    <dgm:cxn modelId="{FC76AF7F-D10C-4093-ACBC-C89066ADE44B}" type="presOf" srcId="{138FBE77-AB6D-4A58-82B1-BCDBCB37A4E4}" destId="{DDD447AB-B3DE-4000-8852-C93287FD293B}" srcOrd="0" destOrd="0" presId="urn:microsoft.com/office/officeart/2005/8/layout/vList2"/>
    <dgm:cxn modelId="{E2FC7F93-A935-4349-BF79-B85DF4AE5FDE}" type="presParOf" srcId="{DDD447AB-B3DE-4000-8852-C93287FD293B}" destId="{5E2E52DC-0300-40ED-AC66-720E9DD271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EFD9B-19A0-4376-8900-75DBBE58BFB9}">
      <dsp:nvSpPr>
        <dsp:cNvPr id="0" name=""/>
        <dsp:cNvSpPr/>
      </dsp:nvSpPr>
      <dsp:spPr>
        <a:xfrm>
          <a:off x="0" y="67161"/>
          <a:ext cx="6662593" cy="6740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baseline="0" dirty="0" smtClean="0">
              <a:solidFill>
                <a:srgbClr val="FF0000"/>
              </a:solidFill>
            </a:rPr>
            <a:t>Les propongo Resolver este Ejercicio</a:t>
          </a:r>
          <a:r>
            <a:rPr lang="es-ES" sz="2800" kern="1200" baseline="0" dirty="0" smtClean="0"/>
            <a:t> </a:t>
          </a:r>
          <a:endParaRPr lang="es-AR" sz="2800" kern="1200" dirty="0"/>
        </a:p>
      </dsp:txBody>
      <dsp:txXfrm>
        <a:off x="32906" y="100067"/>
        <a:ext cx="6596781" cy="6082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EFD9B-19A0-4376-8900-75DBBE58BFB9}">
      <dsp:nvSpPr>
        <dsp:cNvPr id="0" name=""/>
        <dsp:cNvSpPr/>
      </dsp:nvSpPr>
      <dsp:spPr>
        <a:xfrm>
          <a:off x="0" y="0"/>
          <a:ext cx="6685855" cy="8907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b="1" kern="1200" baseline="0" dirty="0" smtClean="0">
              <a:solidFill>
                <a:srgbClr val="FF0000"/>
              </a:solidFill>
            </a:rPr>
            <a:t>SOLUCIÓN</a:t>
          </a:r>
          <a:r>
            <a:rPr lang="es-ES" sz="3700" kern="1200" baseline="0" dirty="0" smtClean="0"/>
            <a:t> </a:t>
          </a:r>
          <a:endParaRPr lang="es-AR" sz="3700" kern="1200" dirty="0"/>
        </a:p>
      </dsp:txBody>
      <dsp:txXfrm>
        <a:off x="43483" y="43483"/>
        <a:ext cx="6598889" cy="8037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E52DC-0300-40ED-AC66-720E9DD27121}">
      <dsp:nvSpPr>
        <dsp:cNvPr id="0" name=""/>
        <dsp:cNvSpPr/>
      </dsp:nvSpPr>
      <dsp:spPr>
        <a:xfrm>
          <a:off x="0" y="224858"/>
          <a:ext cx="4739426" cy="13127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400" b="1" kern="1200" dirty="0" smtClean="0"/>
            <a:t>¿QUE PASÓ AL ARMAR  EL ROMPECABEZAS?</a:t>
          </a:r>
          <a:endParaRPr lang="es-AR" sz="3400" kern="1200" dirty="0"/>
        </a:p>
      </dsp:txBody>
      <dsp:txXfrm>
        <a:off x="64083" y="288941"/>
        <a:ext cx="4611260" cy="1184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AEC5A20-24C2-4992-BC9F-A6780036F3D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43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1739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0097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17729B-3517-4554-8523-722B12BBE9C6}" type="slidenum">
              <a:rPr lang="en-US" smtClean="0"/>
              <a:pPr/>
              <a:t>24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64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059EDD-4229-4324-83DA-BACADDB6C8F7}" type="slidenum">
              <a:rPr lang="en-US" smtClean="0"/>
              <a:pPr/>
              <a:t>26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3387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7946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258960-05D2-494A-8D18-591159326A15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E8FC8-DECC-423D-826B-567BA299F7E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8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6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5310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17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732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749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AD35F5-BF15-418A-8FA9-9450B4D46C2B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E53C8-1070-4A71-98BC-1AD9661EC9DF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64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F0C7BB-53E8-40EA-A3FA-9762B9DA2077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B61CA-91AC-4C2B-9CB6-A626E722BBD3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22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7040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646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433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846F33-E388-4E2A-B3B3-AC5B2055CAC8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CFC0C-E17E-4B79-B622-3087DF4DD2B1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85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FDF2DA-37E6-4155-96B4-76E8DE640664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E6A1D-C7AF-4A57-9B6E-4D88C7567C64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35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3FBDFF-D2CD-4298-A279-CBAEA3AACC93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27C9-DDF9-4467-A11C-D4F2F61020C5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92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EAFF2C-D527-4509-81E7-7746F7DA0072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870E5-7807-4147-8C2A-D5F688DA4734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562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7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ED6D38-AA7B-4312-9C96-44BDF381C3B3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AEE8D0-560D-424A-8BF9-69D85FBA2F1A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67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06F079-2DA8-46A3-B20B-B57962481BEE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CD83A-BC9C-4F13-862E-B4E0AA3ADD62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0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366DCB-02A5-4966-AC75-8FC8938402F4}" type="datetimeFigureOut">
              <a:rPr lang="en-US" smtClean="0"/>
              <a:pPr>
                <a:defRPr/>
              </a:pPr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B2D711-2FF0-4D46-807D-12E72862B692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4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F54780-ADC5-41F6-8CC1-1DA101808C6F}" type="datetimeFigureOut">
              <a:rPr lang="en-US" smtClean="0"/>
              <a:pPr>
                <a:defRPr/>
              </a:pPr>
              <a:t>4/18/2022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B576582-2E0C-4CCC-96C9-1541E4ADE9D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48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odulo%201/Videos/Ariel%20Casariego%20El%20camino%20del%20Guerrero%20IBA%2001.flv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odulo%201/Videos/Ariel%20Casariego%20El%20camino%20del%20Guerrero%20IBA%2001.flv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google.com.ar/imgres?imgurl=http://4.bp.blogspot.com/_Y4lgYl3FbII/SRlwxVovqsI/AAAAAAAAAGQ/tcyNkhD0u8c/s320/Equipo%5b1%5d.jpeg&amp;imgrefurl=http://diomedesblog.blogspot.com/2008/11/no-trabajes-en-equipo.html&amp;usg=__Ju1bpF29UevByRrvN-jguV3z2Yc=&amp;h=316&amp;w=320&amp;sz=18&amp;hl=es&amp;start=28&amp;sig2=VCfbIPZZQcTlwTAH9waPXg&amp;tbnid=mfppDhdrE5P1DM:&amp;tbnh=117&amp;tbnw=118&amp;prev=/images?q=equipo&amp;gbv=2&amp;ndsp=18&amp;hl=es&amp;sa=N&amp;start=18&amp;ei=TOztSZe7CZLitAP12-XtAQ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odulo%201/Videos/Ariel%20Casariego%20El%20camino%20del%20Guerrero%20IBA%2001.flv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odulo%201/Videos/Ariel%20Casariego%20El%20camino%20del%20Guerrero%20IBA%2001.flv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xmlns="" id="{442CF4BE-4C15-4753-8110-3C5EF84CA085}"/>
              </a:ext>
            </a:extLst>
          </p:cNvPr>
          <p:cNvSpPr txBox="1">
            <a:spLocks/>
          </p:cNvSpPr>
          <p:nvPr/>
        </p:nvSpPr>
        <p:spPr>
          <a:xfrm>
            <a:off x="1395375" y="1088740"/>
            <a:ext cx="5571030" cy="10107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5214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AR" sz="5214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PARADIGMAS Y PROCESO EMPRENDEDOR</a:t>
            </a:r>
          </a:p>
          <a:p>
            <a:pPr algn="ctr"/>
            <a:endParaRPr lang="es-AR" sz="5214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5214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5214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050" name="Picture 2" descr="C:\Users\Gaston\Videos\Descargas de RealPlayer\Ciencia\tierra plan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40385" cy="5191212"/>
          </a:xfrm>
          <a:prstGeom prst="rect">
            <a:avLst/>
          </a:prstGeom>
          <a:noFill/>
        </p:spPr>
      </p:pic>
      <p:pic>
        <p:nvPicPr>
          <p:cNvPr id="2051" name="Picture 3" descr="C:\Users\Gaston\Videos\Descargas de RealPlayer\Ciencia\tierra-pl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9863" y="2497268"/>
            <a:ext cx="6434137" cy="4360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 descr="C:\Users\Gaston\Videos\Descargas de RealPlayer\Ciencia\tierra plana caida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603" y="0"/>
            <a:ext cx="72514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7CAJX3PLUCAP1LVEMCA6BX4WHCA5WVHX4CA847UYUCAV21K6MCAOVTCZXCAWCFG5DCA6U4AEPCA4P0QLGCAYSVHXHCARC08EFCA6XIVRCCAF4Q6UVCAMRXF4GCAXAB1CMCAVJCJY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" y="1088739"/>
            <a:ext cx="5148572" cy="515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5292080" y="2133600"/>
            <a:ext cx="3287343" cy="19215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cap="all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CREEMOS QUE VEMOS EL MUNDO TAL  CUAL 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Marcador de contenido 5" descr="Imagen que contiene interior, pared, objeto, sentado&#10;&#10;Descripción generada automáticamente">
            <a:extLst>
              <a:ext uri="{FF2B5EF4-FFF2-40B4-BE49-F238E27FC236}">
                <a16:creationId xmlns="" xmlns:a16="http://schemas.microsoft.com/office/drawing/2014/main" id="{22D41C8A-3125-43C6-974F-DDE565F5A14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89863"/>
            <a:ext cx="8948691" cy="5478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4535996" y="2082331"/>
            <a:ext cx="3881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REALIDAD </a:t>
            </a:r>
          </a:p>
          <a:p>
            <a:pPr algn="ctr"/>
            <a:r>
              <a:rPr lang="es-ES_tradnl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VEMOS EL MUNDO TAL CUAL SOMOS</a:t>
            </a:r>
          </a:p>
          <a:p>
            <a:pPr algn="ctr"/>
            <a:r>
              <a:rPr lang="es-ES_tradnl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(Formación, experiencia, educación, viajes...)</a:t>
            </a:r>
          </a:p>
        </p:txBody>
      </p:sp>
    </p:spTree>
    <p:extLst>
      <p:ext uri="{BB962C8B-B14F-4D97-AF65-F5344CB8AC3E}">
        <p14:creationId xmlns:p14="http://schemas.microsoft.com/office/powerpoint/2010/main" val="406561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="" xmlns:a16="http://schemas.microsoft.com/office/drawing/2014/main" id="{FB134CE1-804B-4677-A790-8B0CCCF07EBA}"/>
              </a:ext>
            </a:extLst>
          </p:cNvPr>
          <p:cNvSpPr txBox="1">
            <a:spLocks/>
          </p:cNvSpPr>
          <p:nvPr/>
        </p:nvSpPr>
        <p:spPr>
          <a:xfrm>
            <a:off x="827584" y="1137296"/>
            <a:ext cx="7290054" cy="149961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s-A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PARADIGMA</a:t>
            </a:r>
          </a:p>
        </p:txBody>
      </p:sp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FBE83264-C692-4C8F-A9CE-145788F5AE64}"/>
              </a:ext>
            </a:extLst>
          </p:cNvPr>
          <p:cNvSpPr txBox="1">
            <a:spLocks/>
          </p:cNvSpPr>
          <p:nvPr/>
        </p:nvSpPr>
        <p:spPr bwMode="auto">
          <a:xfrm>
            <a:off x="575556" y="2060848"/>
            <a:ext cx="7488832" cy="257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AR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 el mapa que utilizamos para explicar nuestra realidad</a:t>
            </a:r>
          </a:p>
        </p:txBody>
      </p:sp>
      <p:sp>
        <p:nvSpPr>
          <p:cNvPr id="7" name="12 Rectángulo redondeado">
            <a:hlinkClick r:id="rId2" action="ppaction://hlinkfile"/>
          </p:cNvPr>
          <p:cNvSpPr/>
          <p:nvPr/>
        </p:nvSpPr>
        <p:spPr>
          <a:xfrm>
            <a:off x="4644008" y="5949280"/>
            <a:ext cx="2555776" cy="5760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65036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706012A4-3680-48B4-AE8E-72934A351A98}"/>
              </a:ext>
            </a:extLst>
          </p:cNvPr>
          <p:cNvSpPr txBox="1">
            <a:spLocks/>
          </p:cNvSpPr>
          <p:nvPr/>
        </p:nvSpPr>
        <p:spPr>
          <a:xfrm>
            <a:off x="467544" y="306000"/>
            <a:ext cx="7290054" cy="149961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s-A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PARADIGMA</a:t>
            </a:r>
          </a:p>
        </p:txBody>
      </p:sp>
      <p:pic>
        <p:nvPicPr>
          <p:cNvPr id="7" name="Picture 2" descr="C:\EMPRENDEDORISMO\CULTURA EMPRENDEDORA\LOS PARADIGMAS\14183859_1263718883667781_5649878011418711295_n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66784"/>
            <a:ext cx="6092644" cy="4417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12 Rectángulo redondeado">
            <a:hlinkClick r:id="rId3" action="ppaction://hlinkfile"/>
          </p:cNvPr>
          <p:cNvSpPr/>
          <p:nvPr/>
        </p:nvSpPr>
        <p:spPr>
          <a:xfrm>
            <a:off x="4644008" y="5949280"/>
            <a:ext cx="2555776" cy="5760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80457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algn="ctr" eaLnBrk="1" hangingPunct="1"/>
            <a:r>
              <a:rPr lang="es-AR" sz="6000" dirty="0" smtClean="0">
                <a:solidFill>
                  <a:schemeClr val="accent2"/>
                </a:solidFill>
              </a:rPr>
              <a:t>Paradigma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357688" y="2071688"/>
            <a:ext cx="2286000" cy="1643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4800" dirty="0">
                <a:solidFill>
                  <a:schemeClr val="tx1"/>
                </a:solidFill>
              </a:rPr>
              <a:t>G.G.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071688" y="2071688"/>
            <a:ext cx="2286000" cy="16430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4800" dirty="0">
                <a:solidFill>
                  <a:schemeClr val="tx1"/>
                </a:solidFill>
              </a:rPr>
              <a:t>P.G.</a:t>
            </a:r>
            <a:endParaRPr lang="es-AR" sz="4800" dirty="0"/>
          </a:p>
        </p:txBody>
      </p:sp>
      <p:sp>
        <p:nvSpPr>
          <p:cNvPr id="5" name="4 Rectángulo"/>
          <p:cNvSpPr/>
          <p:nvPr/>
        </p:nvSpPr>
        <p:spPr>
          <a:xfrm>
            <a:off x="2071688" y="3714750"/>
            <a:ext cx="2286000" cy="16430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4800" dirty="0">
                <a:solidFill>
                  <a:schemeClr val="tx1"/>
                </a:solidFill>
              </a:rPr>
              <a:t>P.P.</a:t>
            </a:r>
            <a:endParaRPr lang="es-AR" sz="4800" dirty="0"/>
          </a:p>
        </p:txBody>
      </p:sp>
      <p:sp>
        <p:nvSpPr>
          <p:cNvPr id="6" name="5 Rectángulo"/>
          <p:cNvSpPr/>
          <p:nvPr/>
        </p:nvSpPr>
        <p:spPr>
          <a:xfrm>
            <a:off x="4357688" y="3714750"/>
            <a:ext cx="2286000" cy="16430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AR" sz="4800" dirty="0">
                <a:solidFill>
                  <a:schemeClr val="tx1"/>
                </a:solidFill>
              </a:rPr>
              <a:t>G.P.</a:t>
            </a: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0" y="85725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AR" sz="24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Es el mapa que utilizamos para explicar nuestra realidad</a:t>
            </a: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AR" sz="2400" dirty="0">
                <a:latin typeface="+mj-lt"/>
                <a:ea typeface="+mj-ea"/>
                <a:cs typeface="+mj-cs"/>
              </a:rPr>
              <a:t>PARADIGMA DE LA ESCASEZ: Sobrevivencia, Rigidez, Razones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AR" sz="24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PARADIGMA EMPRENDEDOR: Liderazgo, Posibilidad, Flexibilidad, Cambio, OBJETIVOS, VISION</a:t>
            </a:r>
          </a:p>
        </p:txBody>
      </p:sp>
      <p:pic>
        <p:nvPicPr>
          <p:cNvPr id="2059" name="Picture 11" descr="http://tbn1.google.com/images?q=tbn:mfppDhdrE5P1DM:http://4.bp.blogspot.com/_Y4lgYl3FbII/SRlwxVovqsI/AAAAAAAAAGQ/tcyNkhD0u8c/s320/Equipo%255B1%255D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857500"/>
            <a:ext cx="27670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nimBg="1" autoUpdateAnimBg="0"/>
      <p:bldP spid="4" grpId="1" animBg="1"/>
      <p:bldP spid="5" grpId="0" animBg="1" autoUpdateAnimBg="0"/>
      <p:bldP spid="5" grpId="1" animBg="1"/>
      <p:bldP spid="6" grpId="0" animBg="1" autoUpdateAnimBg="0"/>
      <p:bldP spid="6" grpId="1" animBg="1"/>
      <p:bldP spid="8" grpId="0" autoUpdateAnimBg="0"/>
      <p:bldP spid="9" grpId="0" autoUpdateAnimBg="0"/>
      <p:bldP spid="9" grpId="1"/>
      <p:bldP spid="1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n para TORTA">
            <a:extLst>
              <a:ext uri="{FF2B5EF4-FFF2-40B4-BE49-F238E27FC236}">
                <a16:creationId xmlns:a16="http://schemas.microsoft.com/office/drawing/2014/main" xmlns="" id="{3BD7214F-B74A-46C3-A778-D7E403BFB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73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/>
          </p:nvPr>
        </p:nvGraphicFramePr>
        <p:xfrm>
          <a:off x="2286000" y="2638426"/>
          <a:ext cx="4739426" cy="1762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443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25" y="2209677"/>
            <a:ext cx="5429250" cy="4531691"/>
          </a:xfrm>
        </p:spPr>
      </p:pic>
    </p:spTree>
    <p:extLst>
      <p:ext uri="{BB962C8B-B14F-4D97-AF65-F5344CB8AC3E}">
        <p14:creationId xmlns:p14="http://schemas.microsoft.com/office/powerpoint/2010/main" val="19477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xmlns="" id="{442CF4BE-4C15-4753-8110-3C5EF84CA085}"/>
              </a:ext>
            </a:extLst>
          </p:cNvPr>
          <p:cNvSpPr txBox="1">
            <a:spLocks/>
          </p:cNvSpPr>
          <p:nvPr/>
        </p:nvSpPr>
        <p:spPr>
          <a:xfrm>
            <a:off x="1395375" y="2886308"/>
            <a:ext cx="5571030" cy="10107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5214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AR" sz="5214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PARADIGMAS</a:t>
            </a:r>
            <a:endParaRPr lang="es-AR" sz="5214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5214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135597"/>
            <a:ext cx="4024883" cy="460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3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52" y="2141413"/>
            <a:ext cx="4420937" cy="4527947"/>
          </a:xfrm>
        </p:spPr>
      </p:pic>
    </p:spTree>
    <p:extLst>
      <p:ext uri="{BB962C8B-B14F-4D97-AF65-F5344CB8AC3E}">
        <p14:creationId xmlns:p14="http://schemas.microsoft.com/office/powerpoint/2010/main" val="238884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aston\Pictures\modelo paradigm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288" y="0"/>
            <a:ext cx="70278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2 Rectángulo redondeado">
            <a:hlinkClick r:id="rId3" action="ppaction://hlinkfile"/>
          </p:cNvPr>
          <p:cNvSpPr/>
          <p:nvPr/>
        </p:nvSpPr>
        <p:spPr>
          <a:xfrm>
            <a:off x="6552220" y="5949280"/>
            <a:ext cx="2555776" cy="5760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Video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4213" y="260648"/>
            <a:ext cx="7991475" cy="6432602"/>
            <a:chOff x="113" y="890"/>
            <a:chExt cx="5670" cy="3475"/>
          </a:xfrm>
        </p:grpSpPr>
        <p:sp>
          <p:nvSpPr>
            <p:cNvPr id="120836" name="Rectangle 4"/>
            <p:cNvSpPr>
              <a:spLocks noChangeArrowheads="1"/>
            </p:cNvSpPr>
            <p:nvPr/>
          </p:nvSpPr>
          <p:spPr bwMode="auto">
            <a:xfrm>
              <a:off x="3198" y="1616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37" name="Rectangle 5"/>
            <p:cNvSpPr>
              <a:spLocks noChangeArrowheads="1"/>
            </p:cNvSpPr>
            <p:nvPr/>
          </p:nvSpPr>
          <p:spPr bwMode="auto">
            <a:xfrm>
              <a:off x="3198" y="2069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38" name="Rectangle 6"/>
            <p:cNvSpPr>
              <a:spLocks noChangeArrowheads="1"/>
            </p:cNvSpPr>
            <p:nvPr/>
          </p:nvSpPr>
          <p:spPr bwMode="auto">
            <a:xfrm>
              <a:off x="3198" y="2523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39" name="Rectangle 7"/>
            <p:cNvSpPr>
              <a:spLocks noChangeArrowheads="1"/>
            </p:cNvSpPr>
            <p:nvPr/>
          </p:nvSpPr>
          <p:spPr bwMode="auto">
            <a:xfrm>
              <a:off x="3198" y="2976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0" name="Rectangle 8"/>
            <p:cNvSpPr>
              <a:spLocks noChangeArrowheads="1"/>
            </p:cNvSpPr>
            <p:nvPr/>
          </p:nvSpPr>
          <p:spPr bwMode="auto">
            <a:xfrm>
              <a:off x="3198" y="3430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1" name="Rectangle 9"/>
            <p:cNvSpPr>
              <a:spLocks noChangeArrowheads="1"/>
            </p:cNvSpPr>
            <p:nvPr/>
          </p:nvSpPr>
          <p:spPr bwMode="auto">
            <a:xfrm>
              <a:off x="3198" y="3894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2" name="Rectangle 10"/>
            <p:cNvSpPr>
              <a:spLocks noChangeArrowheads="1"/>
            </p:cNvSpPr>
            <p:nvPr/>
          </p:nvSpPr>
          <p:spPr bwMode="auto">
            <a:xfrm>
              <a:off x="113" y="1616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3" name="Rectangle 11"/>
            <p:cNvSpPr>
              <a:spLocks noChangeArrowheads="1"/>
            </p:cNvSpPr>
            <p:nvPr/>
          </p:nvSpPr>
          <p:spPr bwMode="auto">
            <a:xfrm>
              <a:off x="113" y="2069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4" name="Rectangle 12"/>
            <p:cNvSpPr>
              <a:spLocks noChangeArrowheads="1"/>
            </p:cNvSpPr>
            <p:nvPr/>
          </p:nvSpPr>
          <p:spPr bwMode="auto">
            <a:xfrm>
              <a:off x="113" y="2523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5" name="Rectangle 13"/>
            <p:cNvSpPr>
              <a:spLocks noChangeArrowheads="1"/>
            </p:cNvSpPr>
            <p:nvPr/>
          </p:nvSpPr>
          <p:spPr bwMode="auto">
            <a:xfrm>
              <a:off x="113" y="2976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6" name="Rectangle 14"/>
            <p:cNvSpPr>
              <a:spLocks noChangeArrowheads="1"/>
            </p:cNvSpPr>
            <p:nvPr/>
          </p:nvSpPr>
          <p:spPr bwMode="auto">
            <a:xfrm>
              <a:off x="113" y="3430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7" name="Rectangle 15"/>
            <p:cNvSpPr>
              <a:spLocks noChangeArrowheads="1"/>
            </p:cNvSpPr>
            <p:nvPr/>
          </p:nvSpPr>
          <p:spPr bwMode="auto">
            <a:xfrm>
              <a:off x="113" y="3894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48" name="Text Box 16"/>
            <p:cNvSpPr txBox="1">
              <a:spLocks noChangeArrowheads="1"/>
            </p:cNvSpPr>
            <p:nvPr/>
          </p:nvSpPr>
          <p:spPr bwMode="auto">
            <a:xfrm>
              <a:off x="3153" y="890"/>
              <a:ext cx="2630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2500" b="1" dirty="0">
                  <a:latin typeface="Palatino Linotype" pitchFamily="18" charset="0"/>
                </a:rPr>
                <a:t>Paradigma de Liderazgo</a:t>
              </a:r>
              <a:endParaRPr lang="es-ES" sz="2500" b="1" dirty="0">
                <a:latin typeface="Palatino Linotype" pitchFamily="18" charset="0"/>
              </a:endParaRPr>
            </a:p>
          </p:txBody>
        </p:sp>
        <p:sp>
          <p:nvSpPr>
            <p:cNvPr id="120849" name="Rectangle 17"/>
            <p:cNvSpPr>
              <a:spLocks noChangeArrowheads="1"/>
            </p:cNvSpPr>
            <p:nvPr/>
          </p:nvSpPr>
          <p:spPr bwMode="auto">
            <a:xfrm>
              <a:off x="113" y="1162"/>
              <a:ext cx="2449" cy="408"/>
            </a:xfrm>
            <a:prstGeom prst="rect">
              <a:avLst/>
            </a:prstGeom>
            <a:gradFill rotWithShape="1">
              <a:gsLst>
                <a:gs pos="0">
                  <a:srgbClr val="000066">
                    <a:alpha val="0"/>
                  </a:srgbClr>
                </a:gs>
                <a:gs pos="100000">
                  <a:srgbClr val="000066">
                    <a:gamma/>
                    <a:shade val="50980"/>
                    <a:invGamma/>
                    <a:alpha val="8700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20850" name="Text Box 18"/>
            <p:cNvSpPr txBox="1">
              <a:spLocks noChangeArrowheads="1"/>
            </p:cNvSpPr>
            <p:nvPr/>
          </p:nvSpPr>
          <p:spPr bwMode="auto">
            <a:xfrm>
              <a:off x="227" y="890"/>
              <a:ext cx="2335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2500" b="1" dirty="0">
                  <a:latin typeface="Palatino Linotype" pitchFamily="18" charset="0"/>
                </a:rPr>
                <a:t>Paradigma Histórico</a:t>
              </a:r>
              <a:endParaRPr lang="es-ES" sz="2500" b="1" dirty="0">
                <a:latin typeface="Palatino Linotype" pitchFamily="18" charset="0"/>
              </a:endParaRPr>
            </a:p>
          </p:txBody>
        </p:sp>
        <p:pic>
          <p:nvPicPr>
            <p:cNvPr id="120851" name="Picture 19" descr="1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5" y="1208"/>
              <a:ext cx="301" cy="317"/>
            </a:xfrm>
            <a:prstGeom prst="rect">
              <a:avLst/>
            </a:prstGeom>
            <a:noFill/>
          </p:spPr>
        </p:pic>
        <p:sp>
          <p:nvSpPr>
            <p:cNvPr id="120852" name="Text Box 20"/>
            <p:cNvSpPr txBox="1">
              <a:spLocks noChangeArrowheads="1"/>
            </p:cNvSpPr>
            <p:nvPr/>
          </p:nvSpPr>
          <p:spPr bwMode="auto">
            <a:xfrm>
              <a:off x="612" y="1253"/>
              <a:ext cx="2041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SIN POSIBILIDAD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Espero – Deseo – Me gustaría - Ojalá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OPINIONES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53" name="Picture 21" descr="1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1" y="1661"/>
              <a:ext cx="329" cy="363"/>
            </a:xfrm>
            <a:prstGeom prst="rect">
              <a:avLst/>
            </a:prstGeom>
            <a:noFill/>
          </p:spPr>
        </p:pic>
        <p:sp>
          <p:nvSpPr>
            <p:cNvPr id="120854" name="Text Box 22"/>
            <p:cNvSpPr txBox="1">
              <a:spLocks noChangeArrowheads="1"/>
            </p:cNvSpPr>
            <p:nvPr/>
          </p:nvSpPr>
          <p:spPr bwMode="auto">
            <a:xfrm>
              <a:off x="612" y="1744"/>
              <a:ext cx="2041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  <a:spcBef>
                  <a:spcPct val="30000"/>
                </a:spcBef>
              </a:pPr>
              <a:r>
                <a:rPr lang="es-AR" sz="1200" dirty="0">
                  <a:latin typeface="Palatino Linotype" pitchFamily="18" charset="0"/>
                </a:rPr>
                <a:t>Razones, Historias, Circunstancias</a:t>
              </a:r>
            </a:p>
            <a:p>
              <a:pPr>
                <a:lnSpc>
                  <a:spcPct val="700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DICTAN LOS ACONTECIMIENTOS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55" name="Picture 23" descr="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3" y="2024"/>
              <a:ext cx="454" cy="499"/>
            </a:xfrm>
            <a:prstGeom prst="rect">
              <a:avLst/>
            </a:prstGeom>
            <a:noFill/>
          </p:spPr>
        </p:pic>
        <p:sp>
          <p:nvSpPr>
            <p:cNvPr id="120856" name="Text Box 24"/>
            <p:cNvSpPr txBox="1">
              <a:spLocks noChangeArrowheads="1"/>
            </p:cNvSpPr>
            <p:nvPr/>
          </p:nvSpPr>
          <p:spPr bwMode="auto">
            <a:xfrm>
              <a:off x="612" y="2069"/>
              <a:ext cx="1950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YO SOY EL RESULTADO DE MI HISTORIA</a:t>
              </a:r>
            </a:p>
            <a:p>
              <a:pPr>
                <a:lnSpc>
                  <a:spcPct val="500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PROBLEMA</a:t>
              </a:r>
            </a:p>
            <a:p>
              <a:pPr>
                <a:lnSpc>
                  <a:spcPct val="500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G/P – P/G – P/P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57" name="Picture 25" descr="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8" y="2523"/>
              <a:ext cx="371" cy="408"/>
            </a:xfrm>
            <a:prstGeom prst="rect">
              <a:avLst/>
            </a:prstGeom>
            <a:noFill/>
          </p:spPr>
        </p:pic>
        <p:sp>
          <p:nvSpPr>
            <p:cNvPr id="120858" name="Text Box 26"/>
            <p:cNvSpPr txBox="1">
              <a:spLocks noChangeArrowheads="1"/>
            </p:cNvSpPr>
            <p:nvPr/>
          </p:nvSpPr>
          <p:spPr bwMode="auto">
            <a:xfrm>
              <a:off x="612" y="2544"/>
              <a:ext cx="2041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ts val="7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RESIGNACIÓN – RESENTIMIENTO</a:t>
              </a:r>
            </a:p>
            <a:p>
              <a:pPr>
                <a:lnSpc>
                  <a:spcPts val="700"/>
                </a:lnSpc>
                <a:spcBef>
                  <a:spcPct val="30000"/>
                </a:spcBef>
              </a:pPr>
              <a:r>
                <a:rPr lang="es-AR" sz="1200" dirty="0">
                  <a:latin typeface="Palatino Linotype" pitchFamily="18" charset="0"/>
                </a:rPr>
                <a:t>Me siento mal conmigo mismo</a:t>
              </a:r>
            </a:p>
            <a:p>
              <a:pPr>
                <a:lnSpc>
                  <a:spcPts val="700"/>
                </a:lnSpc>
                <a:spcBef>
                  <a:spcPct val="30000"/>
                </a:spcBef>
              </a:pPr>
              <a:r>
                <a:rPr lang="es-AR" sz="1200" dirty="0">
                  <a:latin typeface="Palatino Linotype" pitchFamily="18" charset="0"/>
                </a:rPr>
                <a:t>Culpo a los demás</a:t>
              </a:r>
            </a:p>
            <a:p>
              <a:pPr>
                <a:lnSpc>
                  <a:spcPts val="700"/>
                </a:lnSpc>
                <a:spcBef>
                  <a:spcPct val="30000"/>
                </a:spcBef>
              </a:pPr>
              <a:r>
                <a:rPr lang="es-AR" sz="1200" b="1" dirty="0">
                  <a:latin typeface="Palatino Linotype" pitchFamily="18" charset="0"/>
                </a:rPr>
                <a:t>ZONA DE CONFORT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59" name="Picture 27" descr="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8" y="2976"/>
              <a:ext cx="372" cy="409"/>
            </a:xfrm>
            <a:prstGeom prst="rect">
              <a:avLst/>
            </a:prstGeom>
            <a:noFill/>
          </p:spPr>
        </p:pic>
        <p:sp>
          <p:nvSpPr>
            <p:cNvPr id="120860" name="Text Box 28"/>
            <p:cNvSpPr txBox="1">
              <a:spLocks noChangeArrowheads="1"/>
            </p:cNvSpPr>
            <p:nvPr/>
          </p:nvSpPr>
          <p:spPr bwMode="auto">
            <a:xfrm>
              <a:off x="567" y="3022"/>
              <a:ext cx="2086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Muestro un </a:t>
              </a:r>
              <a:r>
                <a:rPr lang="es-AR" sz="1200" b="1" dirty="0">
                  <a:latin typeface="Palatino Linotype" pitchFamily="18" charset="0"/>
                </a:rPr>
                <a:t>CUERPO RÍGIDO.</a:t>
              </a:r>
            </a:p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Cerrado en mis </a:t>
              </a:r>
              <a:r>
                <a:rPr lang="es-AR" sz="1200" b="1" dirty="0">
                  <a:latin typeface="Palatino Linotype" pitchFamily="18" charset="0"/>
                </a:rPr>
                <a:t>INTERPRETACIONES DEFINITIVAS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61" name="Picture 29" descr="1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3" y="3385"/>
              <a:ext cx="454" cy="499"/>
            </a:xfrm>
            <a:prstGeom prst="rect">
              <a:avLst/>
            </a:prstGeom>
            <a:noFill/>
          </p:spPr>
        </p:pic>
        <p:sp>
          <p:nvSpPr>
            <p:cNvPr id="120862" name="Text Box 30"/>
            <p:cNvSpPr txBox="1">
              <a:spLocks noChangeArrowheads="1"/>
            </p:cNvSpPr>
            <p:nvPr/>
          </p:nvSpPr>
          <p:spPr bwMode="auto">
            <a:xfrm>
              <a:off x="567" y="3475"/>
              <a:ext cx="1769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Sobrevivo en los proyectos de los demás, ellos ELIGEN POR MI.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SOY ESPECTADOR</a:t>
              </a:r>
              <a:endParaRPr lang="es-ES" sz="1200" b="1" dirty="0">
                <a:latin typeface="Palatino Linotype" pitchFamily="18" charset="0"/>
              </a:endParaRPr>
            </a:p>
          </p:txBody>
        </p:sp>
        <p:pic>
          <p:nvPicPr>
            <p:cNvPr id="120863" name="Picture 31" descr="2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8" y="3838"/>
              <a:ext cx="479" cy="527"/>
            </a:xfrm>
            <a:prstGeom prst="rect">
              <a:avLst/>
            </a:prstGeom>
            <a:noFill/>
          </p:spPr>
        </p:pic>
        <p:sp>
          <p:nvSpPr>
            <p:cNvPr id="120864" name="Text Box 32"/>
            <p:cNvSpPr txBox="1">
              <a:spLocks noChangeArrowheads="1"/>
            </p:cNvSpPr>
            <p:nvPr/>
          </p:nvSpPr>
          <p:spPr bwMode="auto">
            <a:xfrm>
              <a:off x="567" y="3956"/>
              <a:ext cx="181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Sobrevivencia </a:t>
              </a:r>
              <a:r>
                <a:rPr lang="es-AR" sz="1200" b="1" dirty="0">
                  <a:latin typeface="Palatino Linotype" pitchFamily="18" charset="0"/>
                </a:rPr>
                <a:t>DENTRO DE LOS LÍMITES DE LA CAJA.</a:t>
              </a:r>
              <a:endParaRPr lang="es-ES" sz="1200" b="1" dirty="0">
                <a:latin typeface="Palatino Linotype" pitchFamily="18" charset="0"/>
              </a:endParaRPr>
            </a:p>
          </p:txBody>
        </p:sp>
        <p:sp>
          <p:nvSpPr>
            <p:cNvPr id="120865" name="Rectangle 33"/>
            <p:cNvSpPr>
              <a:spLocks noChangeArrowheads="1"/>
            </p:cNvSpPr>
            <p:nvPr/>
          </p:nvSpPr>
          <p:spPr bwMode="auto">
            <a:xfrm>
              <a:off x="3198" y="1162"/>
              <a:ext cx="2449" cy="40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3288" y="1117"/>
              <a:ext cx="2381" cy="499"/>
              <a:chOff x="3288" y="1117"/>
              <a:chExt cx="2381" cy="499"/>
            </a:xfrm>
          </p:grpSpPr>
          <p:pic>
            <p:nvPicPr>
              <p:cNvPr id="120867" name="Picture 35" descr="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148" y="1144"/>
                <a:ext cx="521" cy="472"/>
              </a:xfrm>
              <a:prstGeom prst="rect">
                <a:avLst/>
              </a:prstGeom>
              <a:noFill/>
            </p:spPr>
          </p:pic>
          <p:pic>
            <p:nvPicPr>
              <p:cNvPr id="120868" name="Picture 36" descr="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288" y="1117"/>
                <a:ext cx="364" cy="498"/>
              </a:xfrm>
              <a:prstGeom prst="rect">
                <a:avLst/>
              </a:prstGeom>
              <a:noFill/>
            </p:spPr>
          </p:pic>
        </p:grpSp>
        <p:grpSp>
          <p:nvGrpSpPr>
            <p:cNvPr id="4" name="Group 37"/>
            <p:cNvGrpSpPr>
              <a:grpSpLocks/>
            </p:cNvGrpSpPr>
            <p:nvPr/>
          </p:nvGrpSpPr>
          <p:grpSpPr bwMode="auto">
            <a:xfrm>
              <a:off x="3198" y="1562"/>
              <a:ext cx="2385" cy="532"/>
              <a:chOff x="3198" y="1562"/>
              <a:chExt cx="2385" cy="532"/>
            </a:xfrm>
          </p:grpSpPr>
          <p:pic>
            <p:nvPicPr>
              <p:cNvPr id="120870" name="Picture 38" descr="4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193" y="1616"/>
                <a:ext cx="390" cy="478"/>
              </a:xfrm>
              <a:prstGeom prst="rect">
                <a:avLst/>
              </a:prstGeom>
              <a:noFill/>
            </p:spPr>
          </p:pic>
          <p:pic>
            <p:nvPicPr>
              <p:cNvPr id="120871" name="Picture 39" descr="3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198" y="1562"/>
                <a:ext cx="498" cy="494"/>
              </a:xfrm>
              <a:prstGeom prst="rect">
                <a:avLst/>
              </a:prstGeom>
              <a:noFill/>
            </p:spPr>
          </p:pic>
        </p:grpSp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3243" y="1979"/>
              <a:ext cx="2424" cy="544"/>
              <a:chOff x="3243" y="1979"/>
              <a:chExt cx="2424" cy="544"/>
            </a:xfrm>
          </p:grpSpPr>
          <p:pic>
            <p:nvPicPr>
              <p:cNvPr id="120873" name="Picture 41" descr="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243" y="2069"/>
                <a:ext cx="304" cy="454"/>
              </a:xfrm>
              <a:prstGeom prst="rect">
                <a:avLst/>
              </a:prstGeom>
              <a:noFill/>
            </p:spPr>
          </p:pic>
          <p:pic>
            <p:nvPicPr>
              <p:cNvPr id="120874" name="Picture 42" descr="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5193" y="1979"/>
                <a:ext cx="474" cy="500"/>
              </a:xfrm>
              <a:prstGeom prst="rect">
                <a:avLst/>
              </a:prstGeom>
              <a:noFill/>
            </p:spPr>
          </p:pic>
        </p:grpSp>
        <p:grpSp>
          <p:nvGrpSpPr>
            <p:cNvPr id="6" name="Group 43"/>
            <p:cNvGrpSpPr>
              <a:grpSpLocks/>
            </p:cNvGrpSpPr>
            <p:nvPr/>
          </p:nvGrpSpPr>
          <p:grpSpPr bwMode="auto">
            <a:xfrm>
              <a:off x="3152" y="2527"/>
              <a:ext cx="2540" cy="404"/>
              <a:chOff x="3152" y="2527"/>
              <a:chExt cx="2540" cy="404"/>
            </a:xfrm>
          </p:grpSpPr>
          <p:pic>
            <p:nvPicPr>
              <p:cNvPr id="120876" name="Picture 44" descr="8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3152" y="2527"/>
                <a:ext cx="544" cy="396"/>
              </a:xfrm>
              <a:prstGeom prst="rect">
                <a:avLst/>
              </a:prstGeom>
              <a:noFill/>
            </p:spPr>
          </p:pic>
          <p:pic>
            <p:nvPicPr>
              <p:cNvPr id="120877" name="Picture 45" descr="7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5238" y="2544"/>
                <a:ext cx="454" cy="387"/>
              </a:xfrm>
              <a:prstGeom prst="rect">
                <a:avLst/>
              </a:prstGeom>
              <a:noFill/>
            </p:spPr>
          </p:pic>
        </p:grpSp>
        <p:grpSp>
          <p:nvGrpSpPr>
            <p:cNvPr id="7" name="Group 46"/>
            <p:cNvGrpSpPr>
              <a:grpSpLocks/>
            </p:cNvGrpSpPr>
            <p:nvPr/>
          </p:nvGrpSpPr>
          <p:grpSpPr bwMode="auto">
            <a:xfrm>
              <a:off x="3198" y="2931"/>
              <a:ext cx="2449" cy="454"/>
              <a:chOff x="3198" y="2931"/>
              <a:chExt cx="2449" cy="454"/>
            </a:xfrm>
          </p:grpSpPr>
          <p:pic>
            <p:nvPicPr>
              <p:cNvPr id="120879" name="Picture 47" descr="9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198" y="3010"/>
                <a:ext cx="589" cy="329"/>
              </a:xfrm>
              <a:prstGeom prst="rect">
                <a:avLst/>
              </a:prstGeom>
              <a:noFill/>
            </p:spPr>
          </p:pic>
          <p:pic>
            <p:nvPicPr>
              <p:cNvPr id="120880" name="Picture 48" descr="10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5197" y="2931"/>
                <a:ext cx="450" cy="454"/>
              </a:xfrm>
              <a:prstGeom prst="rect">
                <a:avLst/>
              </a:prstGeom>
              <a:noFill/>
            </p:spPr>
          </p:pic>
        </p:grpSp>
        <p:sp>
          <p:nvSpPr>
            <p:cNvPr id="120881" name="Text Box 49"/>
            <p:cNvSpPr txBox="1">
              <a:spLocks noChangeArrowheads="1"/>
            </p:cNvSpPr>
            <p:nvPr/>
          </p:nvSpPr>
          <p:spPr bwMode="auto">
            <a:xfrm>
              <a:off x="3469" y="1208"/>
              <a:ext cx="1815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POSIBILIDAD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Creo – Invento – Genero y Diseño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FUTURO</a:t>
              </a:r>
              <a:endParaRPr lang="es-ES" sz="1200" b="1" dirty="0">
                <a:latin typeface="Palatino Linotype" pitchFamily="18" charset="0"/>
              </a:endParaRPr>
            </a:p>
          </p:txBody>
        </p:sp>
        <p:sp>
          <p:nvSpPr>
            <p:cNvPr id="120882" name="Text Box 50"/>
            <p:cNvSpPr txBox="1">
              <a:spLocks noChangeArrowheads="1"/>
            </p:cNvSpPr>
            <p:nvPr/>
          </p:nvSpPr>
          <p:spPr bwMode="auto">
            <a:xfrm>
              <a:off x="3278" y="1665"/>
              <a:ext cx="2041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Promesas – Responsabilidades y Compromisos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DICTAN LA ACCIÓN</a:t>
              </a:r>
              <a:endParaRPr lang="es-ES" sz="1200" b="1" dirty="0">
                <a:latin typeface="Palatino Linotype" pitchFamily="18" charset="0"/>
              </a:endParaRPr>
            </a:p>
          </p:txBody>
        </p:sp>
        <p:sp>
          <p:nvSpPr>
            <p:cNvPr id="120883" name="Text Box 51"/>
            <p:cNvSpPr txBox="1">
              <a:spLocks noChangeArrowheads="1"/>
            </p:cNvSpPr>
            <p:nvPr/>
          </p:nvSpPr>
          <p:spPr bwMode="auto">
            <a:xfrm>
              <a:off x="3424" y="2069"/>
              <a:ext cx="2041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Yo soy el origen de mis resultados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b="1" dirty="0">
                  <a:latin typeface="Palatino Linotype" pitchFamily="18" charset="0"/>
                </a:rPr>
                <a:t>SOLUCIONES</a:t>
              </a: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s-AR" sz="1200" dirty="0">
                  <a:latin typeface="Palatino Linotype" pitchFamily="18" charset="0"/>
                </a:rPr>
                <a:t>G/G o no hay trato</a:t>
              </a:r>
              <a:endParaRPr lang="es-ES" sz="1200" dirty="0">
                <a:latin typeface="Palatino Linotype" pitchFamily="18" charset="0"/>
              </a:endParaRPr>
            </a:p>
          </p:txBody>
        </p:sp>
        <p:sp>
          <p:nvSpPr>
            <p:cNvPr id="120884" name="Text Box 52"/>
            <p:cNvSpPr txBox="1">
              <a:spLocks noChangeArrowheads="1"/>
            </p:cNvSpPr>
            <p:nvPr/>
          </p:nvSpPr>
          <p:spPr bwMode="auto">
            <a:xfrm>
              <a:off x="3469" y="2523"/>
              <a:ext cx="2043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ts val="700"/>
                </a:lnSpc>
                <a:spcBef>
                  <a:spcPts val="500"/>
                </a:spcBef>
              </a:pPr>
              <a:r>
                <a:rPr lang="es-AR" sz="1200" b="1" dirty="0">
                  <a:latin typeface="Palatino Linotype" pitchFamily="18" charset="0"/>
                </a:rPr>
                <a:t>AMBICIÓN – GANAS</a:t>
              </a:r>
            </a:p>
            <a:p>
              <a:pPr algn="ctr">
                <a:lnSpc>
                  <a:spcPts val="700"/>
                </a:lnSpc>
                <a:spcBef>
                  <a:spcPts val="500"/>
                </a:spcBef>
              </a:pPr>
              <a:r>
                <a:rPr lang="es-AR" sz="1200" dirty="0">
                  <a:latin typeface="Palatino Linotype" pitchFamily="18" charset="0"/>
                </a:rPr>
                <a:t>Me siento íntegro y en Paz</a:t>
              </a:r>
            </a:p>
            <a:p>
              <a:pPr algn="ctr">
                <a:lnSpc>
                  <a:spcPts val="700"/>
                </a:lnSpc>
                <a:spcBef>
                  <a:spcPts val="500"/>
                </a:spcBef>
              </a:pPr>
              <a:r>
                <a:rPr lang="es-AR" sz="1200" dirty="0">
                  <a:latin typeface="Palatino Linotype" pitchFamily="18" charset="0"/>
                </a:rPr>
                <a:t>Me lleno de poder personal</a:t>
              </a:r>
            </a:p>
            <a:p>
              <a:pPr algn="ctr">
                <a:lnSpc>
                  <a:spcPts val="700"/>
                </a:lnSpc>
                <a:spcBef>
                  <a:spcPts val="500"/>
                </a:spcBef>
              </a:pPr>
              <a:r>
                <a:rPr lang="es-AR" sz="1200" dirty="0">
                  <a:latin typeface="Palatino Linotype" pitchFamily="18" charset="0"/>
                </a:rPr>
                <a:t>Zona de </a:t>
              </a:r>
              <a:r>
                <a:rPr lang="es-AR" sz="1200" b="1" dirty="0">
                  <a:latin typeface="Palatino Linotype" pitchFamily="18" charset="0"/>
                </a:rPr>
                <a:t>CREACIÓN Y EXPANSIÓN</a:t>
              </a:r>
              <a:endParaRPr lang="es-ES" sz="1200" b="1" dirty="0">
                <a:latin typeface="Palatino Linotype" pitchFamily="18" charset="0"/>
              </a:endParaRPr>
            </a:p>
          </p:txBody>
        </p:sp>
        <p:sp>
          <p:nvSpPr>
            <p:cNvPr id="120885" name="Text Box 53"/>
            <p:cNvSpPr txBox="1">
              <a:spLocks noChangeArrowheads="1"/>
            </p:cNvSpPr>
            <p:nvPr/>
          </p:nvSpPr>
          <p:spPr bwMode="auto">
            <a:xfrm>
              <a:off x="3560" y="2975"/>
              <a:ext cx="1769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50000"/>
                </a:spcAft>
              </a:pPr>
              <a:r>
                <a:rPr lang="es-AR" sz="1200" dirty="0">
                  <a:latin typeface="Palatino Linotype" pitchFamily="18" charset="0"/>
                </a:rPr>
                <a:t>Muestro un </a:t>
              </a:r>
              <a:r>
                <a:rPr lang="es-AR" sz="1200" b="1" dirty="0">
                  <a:latin typeface="Palatino Linotype" pitchFamily="18" charset="0"/>
                </a:rPr>
                <a:t>CUERPO FLEXIBLE</a:t>
              </a:r>
              <a:r>
                <a:rPr lang="es-AR" sz="1200" dirty="0">
                  <a:latin typeface="Palatino Linotype" pitchFamily="18" charset="0"/>
                </a:rPr>
                <a:t> y </a:t>
              </a:r>
              <a:r>
                <a:rPr lang="es-AR" sz="1200" b="1" dirty="0">
                  <a:latin typeface="Palatino Linotype" pitchFamily="18" charset="0"/>
                </a:rPr>
                <a:t>ABIERTO</a:t>
              </a:r>
              <a:r>
                <a:rPr lang="es-AR" sz="1200" dirty="0">
                  <a:latin typeface="Palatino Linotype" pitchFamily="18" charset="0"/>
                </a:rPr>
                <a:t> a Re-interpretaciones Posibilitadoras</a:t>
              </a:r>
              <a:endParaRPr lang="es-ES" sz="1200" dirty="0">
                <a:latin typeface="Palatino Linotype" pitchFamily="18" charset="0"/>
              </a:endParaRPr>
            </a:p>
          </p:txBody>
        </p:sp>
        <p:sp>
          <p:nvSpPr>
            <p:cNvPr id="120886" name="Text Box 54"/>
            <p:cNvSpPr txBox="1">
              <a:spLocks noChangeArrowheads="1"/>
            </p:cNvSpPr>
            <p:nvPr/>
          </p:nvSpPr>
          <p:spPr bwMode="auto">
            <a:xfrm>
              <a:off x="3696" y="3385"/>
              <a:ext cx="1769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50000"/>
                </a:spcAft>
              </a:pPr>
              <a:r>
                <a:rPr lang="es-AR" sz="1200" dirty="0">
                  <a:latin typeface="Palatino Linotype" pitchFamily="18" charset="0"/>
                </a:rPr>
                <a:t>Estoy moviéndome en mis sueños, logrando objetivos.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spcAft>
                  <a:spcPct val="50000"/>
                </a:spcAft>
              </a:pPr>
              <a:r>
                <a:rPr lang="es-AR" sz="1200" b="1" dirty="0">
                  <a:latin typeface="Palatino Linotype" pitchFamily="18" charset="0"/>
                </a:rPr>
                <a:t>SOY PROTAGONISTA</a:t>
              </a:r>
              <a:endParaRPr lang="es-ES" sz="1200" b="1" dirty="0">
                <a:latin typeface="Palatino Linotype" pitchFamily="18" charset="0"/>
              </a:endParaRPr>
            </a:p>
          </p:txBody>
        </p:sp>
        <p:sp>
          <p:nvSpPr>
            <p:cNvPr id="120887" name="Text Box 55"/>
            <p:cNvSpPr txBox="1">
              <a:spLocks noChangeArrowheads="1"/>
            </p:cNvSpPr>
            <p:nvPr/>
          </p:nvSpPr>
          <p:spPr bwMode="auto">
            <a:xfrm>
              <a:off x="3651" y="3871"/>
              <a:ext cx="1769" cy="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50000"/>
                </a:spcAft>
              </a:pPr>
              <a:r>
                <a:rPr lang="es-AR" sz="1200" dirty="0">
                  <a:latin typeface="Palatino Linotype" pitchFamily="18" charset="0"/>
                </a:rPr>
                <a:t>Accedo al Poder, viviendo la vida como </a:t>
              </a:r>
              <a:r>
                <a:rPr lang="es-AR" sz="1200" b="1" dirty="0">
                  <a:latin typeface="Palatino Linotype" pitchFamily="18" charset="0"/>
                </a:rPr>
                <a:t>LIDER</a:t>
              </a:r>
              <a:r>
                <a:rPr lang="es-AR" sz="1200" dirty="0">
                  <a:latin typeface="Palatino Linotype" pitchFamily="18" charset="0"/>
                </a:rPr>
                <a:t> en los dominios de la  </a:t>
              </a:r>
              <a:r>
                <a:rPr lang="es-AR" sz="1200" b="1" dirty="0">
                  <a:latin typeface="Palatino Linotype" pitchFamily="18" charset="0"/>
                </a:rPr>
                <a:t>CONTRIBUCIÓN</a:t>
              </a:r>
              <a:r>
                <a:rPr lang="es-AR" sz="1200" dirty="0">
                  <a:latin typeface="Palatino Linotype" pitchFamily="18" charset="0"/>
                </a:rPr>
                <a:t> y la </a:t>
              </a:r>
              <a:r>
                <a:rPr lang="es-AR" sz="1200" b="1" dirty="0">
                  <a:latin typeface="Palatino Linotype" pitchFamily="18" charset="0"/>
                </a:rPr>
                <a:t>ACCIÓN.</a:t>
              </a:r>
              <a:endParaRPr lang="es-ES" sz="1200" b="1" dirty="0">
                <a:latin typeface="Palatino Linotype" pitchFamily="18" charset="0"/>
              </a:endParaRPr>
            </a:p>
          </p:txBody>
        </p:sp>
        <p:grpSp>
          <p:nvGrpSpPr>
            <p:cNvPr id="8" name="Group 56"/>
            <p:cNvGrpSpPr>
              <a:grpSpLocks/>
            </p:cNvGrpSpPr>
            <p:nvPr/>
          </p:nvGrpSpPr>
          <p:grpSpPr bwMode="auto">
            <a:xfrm>
              <a:off x="3198" y="3414"/>
              <a:ext cx="2415" cy="470"/>
              <a:chOff x="3198" y="3414"/>
              <a:chExt cx="2415" cy="470"/>
            </a:xfrm>
          </p:grpSpPr>
          <p:pic>
            <p:nvPicPr>
              <p:cNvPr id="120889" name="Picture 57" descr="11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3198" y="3414"/>
                <a:ext cx="635" cy="470"/>
              </a:xfrm>
              <a:prstGeom prst="rect">
                <a:avLst/>
              </a:prstGeom>
              <a:noFill/>
            </p:spPr>
          </p:pic>
          <p:pic>
            <p:nvPicPr>
              <p:cNvPr id="120890" name="Picture 58" descr="mitad"/>
              <p:cNvPicPr>
                <a:picLocks noChangeAspect="1" noChangeArrowheads="1"/>
              </p:cNvPicPr>
              <p:nvPr/>
            </p:nvPicPr>
            <p:blipFill>
              <a:blip r:embed="rId20" cstate="print"/>
              <a:srcRect/>
              <a:stretch>
                <a:fillRect/>
              </a:stretch>
            </p:blipFill>
            <p:spPr bwMode="auto">
              <a:xfrm>
                <a:off x="5356" y="3447"/>
                <a:ext cx="257" cy="437"/>
              </a:xfrm>
              <a:prstGeom prst="rect">
                <a:avLst/>
              </a:prstGeom>
              <a:noFill/>
            </p:spPr>
          </p:pic>
        </p:grpSp>
        <p:grpSp>
          <p:nvGrpSpPr>
            <p:cNvPr id="9" name="Group 59"/>
            <p:cNvGrpSpPr>
              <a:grpSpLocks/>
            </p:cNvGrpSpPr>
            <p:nvPr/>
          </p:nvGrpSpPr>
          <p:grpSpPr bwMode="auto">
            <a:xfrm>
              <a:off x="3198" y="3857"/>
              <a:ext cx="2403" cy="417"/>
              <a:chOff x="3198" y="3857"/>
              <a:chExt cx="2403" cy="417"/>
            </a:xfrm>
          </p:grpSpPr>
          <p:pic>
            <p:nvPicPr>
              <p:cNvPr id="120892" name="Picture 60" descr="13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3198" y="3857"/>
                <a:ext cx="544" cy="417"/>
              </a:xfrm>
              <a:prstGeom prst="rect">
                <a:avLst/>
              </a:prstGeom>
              <a:noFill/>
            </p:spPr>
          </p:pic>
          <p:pic>
            <p:nvPicPr>
              <p:cNvPr id="120893" name="Picture 61" descr="mitd2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5360" y="3884"/>
                <a:ext cx="241" cy="363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TT000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5200" y="144463"/>
            <a:ext cx="4746625" cy="632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2"/>
          <p:cNvSpPr txBox="1">
            <a:spLocks noChangeArrowheads="1"/>
          </p:cNvSpPr>
          <p:nvPr/>
        </p:nvSpPr>
        <p:spPr>
          <a:xfrm>
            <a:off x="0" y="508000"/>
            <a:ext cx="9144000" cy="3841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1800" kern="0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TEST</a:t>
            </a:r>
            <a:endParaRPr lang="en-US" sz="1800" kern="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Rectangle 12"/>
          <p:cNvSpPr txBox="1">
            <a:spLocks noChangeArrowheads="1"/>
          </p:cNvSpPr>
          <p:nvPr/>
        </p:nvSpPr>
        <p:spPr>
          <a:xfrm>
            <a:off x="7938" y="6473825"/>
            <a:ext cx="9144000" cy="38417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s-AR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Hacia</a:t>
            </a:r>
            <a:r>
              <a:rPr lang="en-US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AR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qué</a:t>
            </a:r>
            <a:r>
              <a:rPr lang="en-US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AR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lado</a:t>
            </a:r>
            <a:r>
              <a:rPr lang="en-US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AR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gira</a:t>
            </a:r>
            <a:r>
              <a:rPr lang="en-US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la </a:t>
            </a:r>
            <a:r>
              <a:rPr lang="es-AR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bailarina</a:t>
            </a:r>
            <a:r>
              <a:rPr lang="en-US" sz="1800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TT0000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8463"/>
            <a:ext cx="4406900" cy="587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ATT0000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7100" y="398463"/>
            <a:ext cx="4406900" cy="587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ATT000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150" y="228600"/>
            <a:ext cx="4783138" cy="637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0" y="1000125"/>
            <a:ext cx="201612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" sz="1800" b="1" dirty="0">
                <a:latin typeface="Abadi MT Condensed Light" pitchFamily="34" charset="0"/>
                <a:cs typeface="Arial" charset="0"/>
              </a:rPr>
              <a:t>Funciones lado izquierdo del Cerebro</a:t>
            </a:r>
            <a:r>
              <a:rPr lang="es-ES" sz="1400" b="1" dirty="0">
                <a:latin typeface="Abadi MT Condensed Light" pitchFamily="34" charset="0"/>
                <a:cs typeface="Arial" charset="0"/>
              </a:rPr>
              <a:t/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endParaRPr lang="es-ES" sz="1400" b="1" dirty="0">
              <a:latin typeface="Abadi MT Condensed Light" pitchFamily="34" charset="0"/>
              <a:cs typeface="Arial" charset="0"/>
            </a:endParaRP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empleo de la lógica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orientado a detalles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basado en hechos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palabras y lenguaje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presente y pasado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matemáticas y ciencia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puede comprender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conocimiento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reconoce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orden/percepción de modelos</a:t>
            </a:r>
          </a:p>
          <a:p>
            <a:pPr algn="r"/>
            <a:r>
              <a:rPr lang="es-ES" sz="1400" b="1" dirty="0">
                <a:latin typeface="Abadi MT Condensed Light" pitchFamily="34" charset="0"/>
                <a:cs typeface="Arial" charset="0"/>
              </a:rPr>
              <a:t>conoce el nombre de objetos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basado en realidad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formas de estrategias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practico</a:t>
            </a:r>
            <a:br>
              <a:rPr lang="es-ES" sz="1400" b="1" dirty="0">
                <a:latin typeface="Abadi MT Condensed Light" pitchFamily="34" charset="0"/>
                <a:cs typeface="Arial" charset="0"/>
              </a:rPr>
            </a:br>
            <a:r>
              <a:rPr lang="es-ES" sz="1400" b="1" dirty="0">
                <a:latin typeface="Abadi MT Condensed Light" pitchFamily="34" charset="0"/>
                <a:cs typeface="Arial" charset="0"/>
              </a:rPr>
              <a:t>seg</a:t>
            </a:r>
            <a:r>
              <a:rPr lang="es-ES" sz="1400" dirty="0">
                <a:latin typeface="Abadi MT Condensed Light" pitchFamily="34" charset="0"/>
                <a:cs typeface="Arial" charset="0"/>
              </a:rPr>
              <a:t>uro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908800" y="1000125"/>
            <a:ext cx="1882775" cy="54476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 b="1" dirty="0">
                <a:latin typeface="Abadi MT Condensed Light" pitchFamily="34" charset="0"/>
              </a:rPr>
              <a:t>Funciones lado derecho del Cerebro</a:t>
            </a:r>
          </a:p>
          <a:p>
            <a:endParaRPr lang="es-ES" sz="1400" b="1" dirty="0">
              <a:latin typeface="Abadi MT Condensed Light" pitchFamily="34" charset="0"/>
            </a:endParaRPr>
          </a:p>
          <a:p>
            <a:r>
              <a:rPr lang="es-ES" sz="1400" b="1" dirty="0">
                <a:latin typeface="Abadi MT Condensed Light" pitchFamily="34" charset="0"/>
              </a:rPr>
              <a:t>usa los sentimientos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orientado a ver el panorama general</a:t>
            </a:r>
          </a:p>
          <a:p>
            <a:r>
              <a:rPr lang="es-ES" sz="1400" b="1" dirty="0">
                <a:latin typeface="Abadi MT Condensed Light" pitchFamily="34" charset="0"/>
              </a:rPr>
              <a:t>imaginativo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símbolos e imágenes</a:t>
            </a:r>
          </a:p>
          <a:p>
            <a:r>
              <a:rPr lang="es-ES" sz="1400" b="1" dirty="0">
                <a:latin typeface="Abadi MT Condensed Light" pitchFamily="34" charset="0"/>
              </a:rPr>
              <a:t>presente y futuro</a:t>
            </a:r>
          </a:p>
          <a:p>
            <a:r>
              <a:rPr lang="es-ES" sz="1400" b="1" dirty="0">
                <a:latin typeface="Abadi MT Condensed Light" pitchFamily="34" charset="0"/>
              </a:rPr>
              <a:t>filosofía y religión</a:t>
            </a:r>
          </a:p>
          <a:p>
            <a:r>
              <a:rPr lang="es-ES" sz="1400" b="1" dirty="0">
                <a:latin typeface="Abadi MT Condensed Light" pitchFamily="34" charset="0"/>
              </a:rPr>
              <a:t>puede obtener</a:t>
            </a:r>
          </a:p>
          <a:p>
            <a:r>
              <a:rPr lang="es-ES" sz="1400" b="1" dirty="0">
                <a:latin typeface="Abadi MT Condensed Light" pitchFamily="34" charset="0"/>
              </a:rPr>
              <a:t>cree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aprecia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percepción espacial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sabe la función de objetos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basado en fantasía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presenta posibilidades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impetuoso</a:t>
            </a:r>
            <a:br>
              <a:rPr lang="es-ES" sz="1400" b="1" dirty="0">
                <a:latin typeface="Abadi MT Condensed Light" pitchFamily="34" charset="0"/>
              </a:rPr>
            </a:br>
            <a:r>
              <a:rPr lang="es-ES" sz="1400" b="1" dirty="0">
                <a:latin typeface="Abadi MT Condensed Light" pitchFamily="34" charset="0"/>
              </a:rPr>
              <a:t>toma riesgos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|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 descr="C:\Users\Gaston\Pictures\Ilusio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6098"/>
            <a:ext cx="7848871" cy="6094418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 rot="735780">
            <a:off x="2375150" y="2434994"/>
            <a:ext cx="3600400" cy="7200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rot="735780">
            <a:off x="1943102" y="3803146"/>
            <a:ext cx="3600400" cy="7200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rot="18656506">
            <a:off x="860904" y="2389636"/>
            <a:ext cx="3600400" cy="9686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 rot="18656506">
            <a:off x="4244613" y="3323722"/>
            <a:ext cx="2296345" cy="89887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 rot="2727513">
            <a:off x="2283670" y="2325568"/>
            <a:ext cx="1706807" cy="133648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rot="735780">
            <a:off x="3095229" y="1282866"/>
            <a:ext cx="3600400" cy="7200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 rot="18521726">
            <a:off x="4714215" y="1837990"/>
            <a:ext cx="1716051" cy="1074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Gaston\Pictures\va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288" y="830263"/>
            <a:ext cx="7339012" cy="602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Gaston\Pictures\chica_o_vie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2175" y="800100"/>
            <a:ext cx="4829175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0.gstatic.com/images?q=tbn:ANd9GcRmjaaLQFeVpP4ay5vxndthFTGJOMmOPayVMPUsY93j8tfWiUDk8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556" y="2280046"/>
            <a:ext cx="4293394" cy="321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xmlns="" id="{442CF4BE-4C15-4753-8110-3C5EF84CA085}"/>
              </a:ext>
            </a:extLst>
          </p:cNvPr>
          <p:cNvSpPr txBox="1">
            <a:spLocks/>
          </p:cNvSpPr>
          <p:nvPr/>
        </p:nvSpPr>
        <p:spPr>
          <a:xfrm>
            <a:off x="1395375" y="974336"/>
            <a:ext cx="5571030" cy="10107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5214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AR" sz="5214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Jugamos?</a:t>
            </a:r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2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Gaston\Pictures\vieja-jove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9150" y="801688"/>
            <a:ext cx="4819650" cy="605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 descr="C:\Users\Gaston\Pictures\ilusion-optica_23_imagenGr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672" y="620688"/>
            <a:ext cx="738277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 descr="C:\Users\Gaston\Pictures\ilusion-optica_23_imagenGr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51012" y="656692"/>
            <a:ext cx="6858000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Gaston\Pictures\delfin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8225" y="325438"/>
            <a:ext cx="483235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Gaston\Pictures\delfin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8688" y="288925"/>
            <a:ext cx="4973637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-508" y="613986"/>
            <a:ext cx="7886700" cy="1325563"/>
          </a:xfrm>
        </p:spPr>
        <p:txBody>
          <a:bodyPr/>
          <a:lstStyle/>
          <a:p>
            <a:r>
              <a:rPr lang="es-ES_tradnl" b="1" dirty="0">
                <a:solidFill>
                  <a:schemeClr val="accent2"/>
                </a:solidFill>
              </a:rPr>
              <a:t>Diferencias entre ricos y pobres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68392" y="1799849"/>
            <a:ext cx="3886200" cy="4351338"/>
          </a:xfrm>
        </p:spPr>
        <p:txBody>
          <a:bodyPr/>
          <a:lstStyle/>
          <a:p>
            <a:r>
              <a:rPr lang="es-ES_tradnl" dirty="0"/>
              <a:t>YO CREO MI VIDA</a:t>
            </a:r>
          </a:p>
        </p:txBody>
      </p:sp>
      <p:pic>
        <p:nvPicPr>
          <p:cNvPr id="7" name="Picture 10" descr="OCAVKCHQUCAGGRN7QCAHTDC0ECAR4XQUBCA2FHUV3CA8WCT1JCATRXBPBCAWRIB98CAEKDXSECACAIJJMCA54K88LCAHZYD4MCARTBBZHCAN0JJ62CAOQY2BMCAR786EFCARO9MK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93" y="2333964"/>
            <a:ext cx="23034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KCAMPGF2KCATHIIR3CA0NE9J0CAZ9I7UQCANBOX5LCA3EWRNGCAJCOH3PCA4AQZ3WCAPLCLL7CAP3JWXLCA1ZINU7CAC4BASOCAOPOUNSCA0DY3WHCAX7RPUNCA6D3G7KCA1YV85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9718" y="4565990"/>
            <a:ext cx="16557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4355976" y="1880336"/>
            <a:ext cx="3886200" cy="435133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s-ES_tradnl" smtClean="0"/>
              <a:t>LA VIDA ES ALGO QUE PASA</a:t>
            </a:r>
            <a:endParaRPr lang="es-ES_tradnl" dirty="0"/>
          </a:p>
        </p:txBody>
      </p:sp>
      <p:pic>
        <p:nvPicPr>
          <p:cNvPr id="11" name="Picture 9" descr="ICAZ7C2ZNCAL8U2TOCA7PV919CA9DSVTXCA61HAQQCATHTMCSCAGGAE55CAQKXNN3CA4BXI9JCABZYQTYCAYJIAE5CAQYNS2KCAT8K9VOCANGR1W8CA6IVG26CAA23JLYCA6HGI0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8004" y="2616498"/>
            <a:ext cx="3336925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8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5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1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192100" y="745967"/>
            <a:ext cx="2856000" cy="3507200"/>
          </a:xfrm>
        </p:spPr>
        <p:txBody>
          <a:bodyPr/>
          <a:lstStyle/>
          <a:p>
            <a:pPr eaLnBrk="1" hangingPunct="1"/>
            <a:r>
              <a:rPr lang="es-ES_tradnl" sz="32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que piensa como pobre …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91580" y="16019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40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asume el rol de víctima</a:t>
            </a:r>
          </a:p>
        </p:txBody>
      </p:sp>
      <p:pic>
        <p:nvPicPr>
          <p:cNvPr id="7" name="Imagen 6" descr="Imagen que contiene corbata, persona, hombre, ropa&#10;&#10;Descripción generada automáticamente">
            <a:extLst>
              <a:ext uri="{FF2B5EF4-FFF2-40B4-BE49-F238E27FC236}">
                <a16:creationId xmlns="" xmlns:a16="http://schemas.microsoft.com/office/drawing/2014/main" id="{C35F5DB2-E457-49A2-B863-5D25382286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2567474"/>
            <a:ext cx="6892921" cy="395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30845" y="3499530"/>
            <a:ext cx="4321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CULPA A OTROS 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31266" y="4267944"/>
            <a:ext cx="597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JUSTIFICACION DE SU SITUACIÓN  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30845" y="5084763"/>
            <a:ext cx="4321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QUEJA CONSTANTE </a:t>
            </a:r>
          </a:p>
        </p:txBody>
      </p:sp>
    </p:spTree>
    <p:extLst>
      <p:ext uri="{BB962C8B-B14F-4D97-AF65-F5344CB8AC3E}">
        <p14:creationId xmlns:p14="http://schemas.microsoft.com/office/powerpoint/2010/main" val="162676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8" b="12258"/>
          <a:stretch>
            <a:fillRect/>
          </a:stretch>
        </p:blipFill>
        <p:spPr>
          <a:xfrm>
            <a:off x="0" y="857250"/>
            <a:ext cx="9144000" cy="4707924"/>
          </a:xfrm>
        </p:spPr>
      </p:pic>
      <p:sp>
        <p:nvSpPr>
          <p:cNvPr id="3" name="12 Rectángulo redondeado">
            <a:hlinkClick r:id="rId3" action="ppaction://hlinkfile"/>
          </p:cNvPr>
          <p:cNvSpPr/>
          <p:nvPr/>
        </p:nvSpPr>
        <p:spPr>
          <a:xfrm>
            <a:off x="4644008" y="5949280"/>
            <a:ext cx="2555776" cy="5760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41458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599AD58-55E1-4B53-8F86-698D85BD3EF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/>
              <a:t>PROTAGONISTA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FBEE018C-3C12-4D8B-8D1E-46E8D9EAD0E3}"/>
              </a:ext>
            </a:extLst>
          </p:cNvPr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ESPECTADOR</a:t>
            </a:r>
          </a:p>
        </p:txBody>
      </p:sp>
    </p:spTree>
    <p:extLst>
      <p:ext uri="{BB962C8B-B14F-4D97-AF65-F5344CB8AC3E}">
        <p14:creationId xmlns:p14="http://schemas.microsoft.com/office/powerpoint/2010/main" val="41726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599AD58-55E1-4B53-8F86-698D85BD3EF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 smtClean="0"/>
              <a:t>ABUNDANCIA</a:t>
            </a:r>
            <a:endParaRPr lang="es-AR" sz="3600" dirty="0"/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FBEE018C-3C12-4D8B-8D1E-46E8D9EAD0E3}"/>
              </a:ext>
            </a:extLst>
          </p:cNvPr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ESCASEZ</a:t>
            </a:r>
            <a:endParaRPr lang="es-AR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558352" y="450376"/>
            <a:ext cx="1446662" cy="10372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G.P.</a:t>
            </a:r>
            <a:endParaRPr lang="es-AR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558352" y="1487606"/>
            <a:ext cx="1446662" cy="10372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P.G</a:t>
            </a:r>
            <a:r>
              <a:rPr lang="es-AR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AR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005014" y="968991"/>
            <a:ext cx="1446662" cy="10372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P.P.</a:t>
            </a:r>
            <a:endParaRPr lang="es-AR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320118" y="702859"/>
            <a:ext cx="2251882" cy="1569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6000" dirty="0" err="1" smtClean="0"/>
              <a:t>G.G</a:t>
            </a:r>
            <a:r>
              <a:rPr lang="es-AR" sz="6000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610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014187898"/>
              </p:ext>
            </p:extLst>
          </p:nvPr>
        </p:nvGraphicFramePr>
        <p:xfrm>
          <a:off x="611560" y="1052944"/>
          <a:ext cx="6662593" cy="895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Shape 99"/>
          <p:cNvSpPr txBox="1">
            <a:spLocks/>
          </p:cNvSpPr>
          <p:nvPr/>
        </p:nvSpPr>
        <p:spPr>
          <a:xfrm>
            <a:off x="611560" y="2164640"/>
            <a:ext cx="7500006" cy="38683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horz" lIns="91288" tIns="45644" rIns="91288" bIns="45644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416" indent="-342416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s-AR" sz="3208" dirty="0">
                <a:latin typeface="Calibri"/>
                <a:ea typeface="Calibri"/>
                <a:cs typeface="Calibri"/>
                <a:sym typeface="Calibri"/>
              </a:rPr>
              <a:t>Tienen 3 minutos para pensar el número que sigue en la serie…</a:t>
            </a:r>
            <a:endParaRPr lang="es-AR" sz="3208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-216532" y="3586200"/>
            <a:ext cx="9444094" cy="925750"/>
          </a:xfrm>
          <a:prstGeom prst="rect">
            <a:avLst/>
          </a:prstGeom>
          <a:noFill/>
        </p:spPr>
        <p:txBody>
          <a:bodyPr wrap="none" lIns="91679" tIns="45839" rIns="91679" bIns="45839">
            <a:spAutoFit/>
          </a:bodyPr>
          <a:lstStyle/>
          <a:p>
            <a:pPr algn="ctr"/>
            <a:r>
              <a:rPr lang="es-ES" sz="5414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2, 10, 12, 16, 17, 18, 19, …¿?</a:t>
            </a:r>
          </a:p>
        </p:txBody>
      </p:sp>
    </p:spTree>
    <p:extLst>
      <p:ext uri="{BB962C8B-B14F-4D97-AF65-F5344CB8AC3E}">
        <p14:creationId xmlns:p14="http://schemas.microsoft.com/office/powerpoint/2010/main" val="417380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599AD58-55E1-4B53-8F86-698D85BD3EF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/>
              <a:t>RESPONSABILIDAD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FBEE018C-3C12-4D8B-8D1E-46E8D9EAD0E3}"/>
              </a:ext>
            </a:extLst>
          </p:cNvPr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VÍCTIMA</a:t>
            </a:r>
          </a:p>
        </p:txBody>
      </p:sp>
    </p:spTree>
    <p:extLst>
      <p:ext uri="{BB962C8B-B14F-4D97-AF65-F5344CB8AC3E}">
        <p14:creationId xmlns:p14="http://schemas.microsoft.com/office/powerpoint/2010/main" val="34822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xmlns="" id="{442CF4BE-4C15-4753-8110-3C5EF84CA085}"/>
              </a:ext>
            </a:extLst>
          </p:cNvPr>
          <p:cNvSpPr txBox="1">
            <a:spLocks/>
          </p:cNvSpPr>
          <p:nvPr/>
        </p:nvSpPr>
        <p:spPr>
          <a:xfrm>
            <a:off x="1395375" y="2886308"/>
            <a:ext cx="5571030" cy="10107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5214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PROCESO EMPRENDEDOR</a:t>
            </a: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s-AR" sz="3208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0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1572739"/>
            <a:ext cx="8095995" cy="3837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El empleo es sólo una de las formas de trabajo  del ser humano, no siempre el individuo ha  sido un </a:t>
            </a:r>
            <a:r>
              <a:rPr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empleado</a:t>
            </a:r>
            <a:r>
              <a:rPr lang="es-AR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EL EMPLEO SIEMPRE HA  SIDO, ES Y SER</a:t>
            </a:r>
            <a:r>
              <a:rPr lang="es-AR" sz="2800" dirty="0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dirty="0">
                <a:latin typeface="Calibri" panose="020F0502020204030204" pitchFamily="34" charset="0"/>
                <a:cs typeface="Calibri" panose="020F0502020204030204" pitchFamily="34" charset="0"/>
              </a:rPr>
              <a:t>ESCASO</a:t>
            </a:r>
            <a:r>
              <a:rPr lang="es-AR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A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lang="es-AR" sz="28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oda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la sociedad  tiene que prepararse para el </a:t>
            </a:r>
            <a:r>
              <a:rPr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trabajo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, pero  especialmente para el trabajo productivo, el  cual siempre ha sido y será abundante.</a:t>
            </a:r>
          </a:p>
        </p:txBody>
      </p:sp>
    </p:spTree>
    <p:extLst>
      <p:ext uri="{BB962C8B-B14F-4D97-AF65-F5344CB8AC3E}">
        <p14:creationId xmlns:p14="http://schemas.microsoft.com/office/powerpoint/2010/main" val="42362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99872" y="5945123"/>
            <a:ext cx="4898390" cy="913130"/>
          </a:xfrm>
          <a:custGeom>
            <a:avLst/>
            <a:gdLst/>
            <a:ahLst/>
            <a:cxnLst/>
            <a:rect l="l" t="t" r="r" b="b"/>
            <a:pathLst>
              <a:path w="4898390" h="913129">
                <a:moveTo>
                  <a:pt x="85556" y="21310"/>
                </a:moveTo>
                <a:lnTo>
                  <a:pt x="3637272" y="912874"/>
                </a:lnTo>
                <a:lnTo>
                  <a:pt x="4898144" y="912874"/>
                </a:lnTo>
                <a:lnTo>
                  <a:pt x="85556" y="21310"/>
                </a:lnTo>
                <a:close/>
              </a:path>
              <a:path w="4898390" h="913129">
                <a:moveTo>
                  <a:pt x="660" y="0"/>
                </a:moveTo>
                <a:lnTo>
                  <a:pt x="0" y="5460"/>
                </a:lnTo>
                <a:lnTo>
                  <a:pt x="85556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6155" y="5939028"/>
            <a:ext cx="3654425" cy="919480"/>
          </a:xfrm>
          <a:custGeom>
            <a:avLst/>
            <a:gdLst/>
            <a:ahLst/>
            <a:cxnLst/>
            <a:rect l="l" t="t" r="r" b="b"/>
            <a:pathLst>
              <a:path w="3654425" h="919479">
                <a:moveTo>
                  <a:pt x="0" y="0"/>
                </a:moveTo>
                <a:lnTo>
                  <a:pt x="7924" y="6350"/>
                </a:lnTo>
                <a:lnTo>
                  <a:pt x="2870480" y="918970"/>
                </a:lnTo>
                <a:lnTo>
                  <a:pt x="3653984" y="9189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789678"/>
            <a:ext cx="3396234" cy="1066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2751" y="2599944"/>
            <a:ext cx="2900172" cy="2900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1163" y="3054095"/>
            <a:ext cx="2331719" cy="2025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" y="2077975"/>
            <a:ext cx="3654425" cy="3560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56817" y="2819400"/>
            <a:ext cx="158638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0" spc="-9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TRABAJO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4400" y="3429000"/>
            <a:ext cx="2209800" cy="1862048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33350" indent="-120650">
              <a:lnSpc>
                <a:spcPct val="100000"/>
              </a:lnSpc>
              <a:spcBef>
                <a:spcPts val="720"/>
              </a:spcBef>
              <a:buSzPct val="93333"/>
              <a:buChar char="•"/>
              <a:tabLst>
                <a:tab pos="133985" algn="l"/>
              </a:tabLst>
            </a:pPr>
            <a:r>
              <a:rPr lang="es-AR" sz="2000" spc="7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70" dirty="0" err="1">
                <a:solidFill>
                  <a:srgbClr val="FFFFFF"/>
                </a:solidFill>
                <a:latin typeface="Arial"/>
                <a:cs typeface="Arial"/>
              </a:rPr>
              <a:t>ndependiente</a:t>
            </a:r>
            <a:endParaRPr sz="2000" dirty="0">
              <a:latin typeface="Arial"/>
              <a:cs typeface="Arial"/>
            </a:endParaRPr>
          </a:p>
          <a:p>
            <a:pPr marL="133985" indent="-121285">
              <a:lnSpc>
                <a:spcPct val="100000"/>
              </a:lnSpc>
              <a:spcBef>
                <a:spcPts val="625"/>
              </a:spcBef>
              <a:buSzPct val="93333"/>
              <a:buChar char="•"/>
              <a:tabLst>
                <a:tab pos="133985" algn="l"/>
              </a:tabLst>
            </a:pPr>
            <a:r>
              <a:rPr lang="es-AR" sz="2000" spc="7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70" dirty="0" err="1">
                <a:solidFill>
                  <a:srgbClr val="FFFFFF"/>
                </a:solidFill>
                <a:latin typeface="Arial"/>
                <a:cs typeface="Arial"/>
              </a:rPr>
              <a:t>ependiente</a:t>
            </a:r>
            <a:endParaRPr sz="2000" dirty="0">
              <a:latin typeface="Arial"/>
              <a:cs typeface="Arial"/>
            </a:endParaRPr>
          </a:p>
          <a:p>
            <a:pPr marL="133350" indent="-120650">
              <a:lnSpc>
                <a:spcPct val="100000"/>
              </a:lnSpc>
              <a:spcBef>
                <a:spcPts val="615"/>
              </a:spcBef>
              <a:buSzPct val="93333"/>
              <a:buChar char="•"/>
              <a:tabLst>
                <a:tab pos="133985" algn="l"/>
              </a:tabLst>
            </a:pPr>
            <a:r>
              <a:rPr lang="es-AR" sz="2000" spc="8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spc="80" dirty="0" err="1">
                <a:solidFill>
                  <a:srgbClr val="FFFFFF"/>
                </a:solidFill>
                <a:latin typeface="Arial"/>
                <a:cs typeface="Arial"/>
              </a:rPr>
              <a:t>oluntario</a:t>
            </a:r>
            <a:endParaRPr sz="2000" dirty="0">
              <a:latin typeface="Arial"/>
              <a:cs typeface="Arial"/>
            </a:endParaRPr>
          </a:p>
          <a:p>
            <a:pPr marL="133350" indent="-120650">
              <a:lnSpc>
                <a:spcPct val="100000"/>
              </a:lnSpc>
              <a:spcBef>
                <a:spcPts val="620"/>
              </a:spcBef>
              <a:buSzPct val="93333"/>
              <a:buChar char="•"/>
              <a:tabLst>
                <a:tab pos="133985" algn="l"/>
              </a:tabLst>
            </a:pPr>
            <a:r>
              <a:rPr lang="es-AR" sz="2000" spc="6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65" dirty="0" err="1">
                <a:solidFill>
                  <a:srgbClr val="FFFFFF"/>
                </a:solidFill>
                <a:latin typeface="Arial"/>
                <a:cs typeface="Arial"/>
              </a:rPr>
              <a:t>ersonal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familiar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22776" y="3521976"/>
            <a:ext cx="1293876" cy="1057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6115" y="3537839"/>
            <a:ext cx="1191768" cy="381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76115" y="4110354"/>
            <a:ext cx="1191768" cy="3817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98262" y="2057401"/>
            <a:ext cx="3479035" cy="3560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12408" y="3712438"/>
            <a:ext cx="1389888" cy="74983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49492" y="2068322"/>
            <a:ext cx="3581147" cy="33418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458713" y="3505200"/>
            <a:ext cx="138988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spc="-12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EMPLEO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10000" y="3325367"/>
            <a:ext cx="1443227" cy="14493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06265" y="3346069"/>
            <a:ext cx="1331595" cy="1336675"/>
          </a:xfrm>
          <a:custGeom>
            <a:avLst/>
            <a:gdLst/>
            <a:ahLst/>
            <a:cxnLst/>
            <a:rect l="l" t="t" r="r" b="b"/>
            <a:pathLst>
              <a:path w="1331595" h="1336675">
                <a:moveTo>
                  <a:pt x="143001" y="0"/>
                </a:moveTo>
                <a:lnTo>
                  <a:pt x="0" y="142239"/>
                </a:lnTo>
                <a:lnTo>
                  <a:pt x="1188466" y="1336674"/>
                </a:lnTo>
                <a:lnTo>
                  <a:pt x="1331468" y="1194434"/>
                </a:lnTo>
                <a:lnTo>
                  <a:pt x="143001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06265" y="3346069"/>
            <a:ext cx="1331595" cy="1336675"/>
          </a:xfrm>
          <a:custGeom>
            <a:avLst/>
            <a:gdLst/>
            <a:ahLst/>
            <a:cxnLst/>
            <a:rect l="l" t="t" r="r" b="b"/>
            <a:pathLst>
              <a:path w="1331595" h="1336675">
                <a:moveTo>
                  <a:pt x="143001" y="0"/>
                </a:moveTo>
                <a:lnTo>
                  <a:pt x="1331468" y="1194434"/>
                </a:lnTo>
                <a:lnTo>
                  <a:pt x="1188466" y="1336674"/>
                </a:lnTo>
                <a:lnTo>
                  <a:pt x="0" y="142239"/>
                </a:lnTo>
                <a:lnTo>
                  <a:pt x="143001" y="0"/>
                </a:lnTo>
                <a:close/>
              </a:path>
            </a:pathLst>
          </a:custGeom>
          <a:ln w="9525">
            <a:solidFill>
              <a:srgbClr val="62A4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027" y="3670780"/>
            <a:ext cx="8624570" cy="1424940"/>
          </a:xfrm>
          <a:custGeom>
            <a:avLst/>
            <a:gdLst/>
            <a:ahLst/>
            <a:cxnLst/>
            <a:rect l="l" t="t" r="r" b="b"/>
            <a:pathLst>
              <a:path w="8624570" h="1424939">
                <a:moveTo>
                  <a:pt x="8596884" y="0"/>
                </a:moveTo>
                <a:lnTo>
                  <a:pt x="27432" y="0"/>
                </a:lnTo>
                <a:lnTo>
                  <a:pt x="16753" y="2160"/>
                </a:lnTo>
                <a:lnTo>
                  <a:pt x="8034" y="8048"/>
                </a:lnTo>
                <a:lnTo>
                  <a:pt x="2155" y="16769"/>
                </a:lnTo>
                <a:lnTo>
                  <a:pt x="0" y="27431"/>
                </a:lnTo>
                <a:lnTo>
                  <a:pt x="0" y="1397508"/>
                </a:lnTo>
                <a:lnTo>
                  <a:pt x="2155" y="1408186"/>
                </a:lnTo>
                <a:lnTo>
                  <a:pt x="8034" y="1416905"/>
                </a:lnTo>
                <a:lnTo>
                  <a:pt x="16753" y="1422784"/>
                </a:lnTo>
                <a:lnTo>
                  <a:pt x="27432" y="1424939"/>
                </a:lnTo>
                <a:lnTo>
                  <a:pt x="8596884" y="1424939"/>
                </a:lnTo>
                <a:lnTo>
                  <a:pt x="8607546" y="1422784"/>
                </a:lnTo>
                <a:lnTo>
                  <a:pt x="8616267" y="1416905"/>
                </a:lnTo>
                <a:lnTo>
                  <a:pt x="8622155" y="1408186"/>
                </a:lnTo>
                <a:lnTo>
                  <a:pt x="8624316" y="1397508"/>
                </a:lnTo>
                <a:lnTo>
                  <a:pt x="8624316" y="1392021"/>
                </a:lnTo>
                <a:lnTo>
                  <a:pt x="32918" y="1392021"/>
                </a:lnTo>
                <a:lnTo>
                  <a:pt x="32918" y="32892"/>
                </a:lnTo>
                <a:lnTo>
                  <a:pt x="8624316" y="32892"/>
                </a:lnTo>
                <a:lnTo>
                  <a:pt x="8624316" y="27431"/>
                </a:lnTo>
                <a:lnTo>
                  <a:pt x="8622155" y="16769"/>
                </a:lnTo>
                <a:lnTo>
                  <a:pt x="8616267" y="8048"/>
                </a:lnTo>
                <a:lnTo>
                  <a:pt x="8607546" y="2160"/>
                </a:lnTo>
                <a:lnTo>
                  <a:pt x="8596884" y="0"/>
                </a:lnTo>
                <a:close/>
              </a:path>
              <a:path w="8624570" h="1424939">
                <a:moveTo>
                  <a:pt x="8624316" y="32892"/>
                </a:moveTo>
                <a:lnTo>
                  <a:pt x="8591423" y="32892"/>
                </a:lnTo>
                <a:lnTo>
                  <a:pt x="8591423" y="1392021"/>
                </a:lnTo>
                <a:lnTo>
                  <a:pt x="8624316" y="1392021"/>
                </a:lnTo>
                <a:lnTo>
                  <a:pt x="8624316" y="32892"/>
                </a:lnTo>
                <a:close/>
              </a:path>
              <a:path w="8624570" h="1424939">
                <a:moveTo>
                  <a:pt x="8580374" y="43941"/>
                </a:moveTo>
                <a:lnTo>
                  <a:pt x="43891" y="43941"/>
                </a:lnTo>
                <a:lnTo>
                  <a:pt x="43891" y="1381048"/>
                </a:lnTo>
                <a:lnTo>
                  <a:pt x="8580374" y="1381048"/>
                </a:lnTo>
                <a:lnTo>
                  <a:pt x="8580374" y="1370075"/>
                </a:lnTo>
                <a:lnTo>
                  <a:pt x="54864" y="1370075"/>
                </a:lnTo>
                <a:lnTo>
                  <a:pt x="54864" y="54863"/>
                </a:lnTo>
                <a:lnTo>
                  <a:pt x="8580374" y="54863"/>
                </a:lnTo>
                <a:lnTo>
                  <a:pt x="8580374" y="43941"/>
                </a:lnTo>
                <a:close/>
              </a:path>
              <a:path w="8624570" h="1424939">
                <a:moveTo>
                  <a:pt x="8580374" y="54863"/>
                </a:moveTo>
                <a:lnTo>
                  <a:pt x="8569452" y="54863"/>
                </a:lnTo>
                <a:lnTo>
                  <a:pt x="8569452" y="1370075"/>
                </a:lnTo>
                <a:lnTo>
                  <a:pt x="8580374" y="1370075"/>
                </a:lnTo>
                <a:lnTo>
                  <a:pt x="8580374" y="5486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64244" y="4114800"/>
            <a:ext cx="51441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30" dirty="0">
                <a:latin typeface="Arial"/>
                <a:cs typeface="Arial"/>
              </a:rPr>
              <a:t>NUEVO</a:t>
            </a:r>
            <a:r>
              <a:rPr sz="4200" spc="120" dirty="0">
                <a:latin typeface="Arial"/>
                <a:cs typeface="Arial"/>
              </a:rPr>
              <a:t> </a:t>
            </a:r>
            <a:r>
              <a:rPr sz="4200" spc="-65" dirty="0">
                <a:latin typeface="Arial"/>
                <a:cs typeface="Arial"/>
              </a:rPr>
              <a:t>PARADIGMA</a:t>
            </a:r>
            <a:endParaRPr sz="4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6069" y="1404057"/>
            <a:ext cx="8624570" cy="1910772"/>
          </a:xfrm>
          <a:custGeom>
            <a:avLst/>
            <a:gdLst/>
            <a:ahLst/>
            <a:cxnLst/>
            <a:rect l="l" t="t" r="r" b="b"/>
            <a:pathLst>
              <a:path w="8624570" h="2159635">
                <a:moveTo>
                  <a:pt x="8596884" y="0"/>
                </a:moveTo>
                <a:lnTo>
                  <a:pt x="27432" y="0"/>
                </a:lnTo>
                <a:lnTo>
                  <a:pt x="16753" y="2160"/>
                </a:lnTo>
                <a:lnTo>
                  <a:pt x="8034" y="8048"/>
                </a:lnTo>
                <a:lnTo>
                  <a:pt x="2155" y="16769"/>
                </a:lnTo>
                <a:lnTo>
                  <a:pt x="0" y="27432"/>
                </a:lnTo>
                <a:lnTo>
                  <a:pt x="0" y="1394968"/>
                </a:lnTo>
                <a:lnTo>
                  <a:pt x="2155" y="1405630"/>
                </a:lnTo>
                <a:lnTo>
                  <a:pt x="8034" y="1414351"/>
                </a:lnTo>
                <a:lnTo>
                  <a:pt x="16753" y="1420239"/>
                </a:lnTo>
                <a:lnTo>
                  <a:pt x="27432" y="1422400"/>
                </a:lnTo>
                <a:lnTo>
                  <a:pt x="4021582" y="1422400"/>
                </a:lnTo>
                <a:lnTo>
                  <a:pt x="4021582" y="1578483"/>
                </a:lnTo>
                <a:lnTo>
                  <a:pt x="3785997" y="1578483"/>
                </a:lnTo>
                <a:lnTo>
                  <a:pt x="3777974" y="1579693"/>
                </a:lnTo>
                <a:lnTo>
                  <a:pt x="3770772" y="1583118"/>
                </a:lnTo>
                <a:lnTo>
                  <a:pt x="3764833" y="1588448"/>
                </a:lnTo>
                <a:lnTo>
                  <a:pt x="3760597" y="1595374"/>
                </a:lnTo>
                <a:lnTo>
                  <a:pt x="3758654" y="1603289"/>
                </a:lnTo>
                <a:lnTo>
                  <a:pt x="3759057" y="1611264"/>
                </a:lnTo>
                <a:lnTo>
                  <a:pt x="4292727" y="2151507"/>
                </a:lnTo>
                <a:lnTo>
                  <a:pt x="4312158" y="2159508"/>
                </a:lnTo>
                <a:lnTo>
                  <a:pt x="4322480" y="2157507"/>
                </a:lnTo>
                <a:lnTo>
                  <a:pt x="4331589" y="2151507"/>
                </a:lnTo>
                <a:lnTo>
                  <a:pt x="4358767" y="2124329"/>
                </a:lnTo>
                <a:lnTo>
                  <a:pt x="4312158" y="2124329"/>
                </a:lnTo>
                <a:lnTo>
                  <a:pt x="3799205" y="1611376"/>
                </a:lnTo>
                <a:lnTo>
                  <a:pt x="4052062" y="1611376"/>
                </a:lnTo>
                <a:lnTo>
                  <a:pt x="4054602" y="1608963"/>
                </a:lnTo>
                <a:lnTo>
                  <a:pt x="4054602" y="1391920"/>
                </a:lnTo>
                <a:lnTo>
                  <a:pt x="4052062" y="1389507"/>
                </a:lnTo>
                <a:lnTo>
                  <a:pt x="32918" y="1389507"/>
                </a:lnTo>
                <a:lnTo>
                  <a:pt x="32918" y="32893"/>
                </a:lnTo>
                <a:lnTo>
                  <a:pt x="8624316" y="32893"/>
                </a:lnTo>
                <a:lnTo>
                  <a:pt x="8624316" y="27432"/>
                </a:lnTo>
                <a:lnTo>
                  <a:pt x="8622155" y="16769"/>
                </a:lnTo>
                <a:lnTo>
                  <a:pt x="8616267" y="8048"/>
                </a:lnTo>
                <a:lnTo>
                  <a:pt x="8607546" y="2160"/>
                </a:lnTo>
                <a:lnTo>
                  <a:pt x="8596884" y="0"/>
                </a:lnTo>
                <a:close/>
              </a:path>
              <a:path w="8624570" h="2159635">
                <a:moveTo>
                  <a:pt x="8624316" y="32893"/>
                </a:moveTo>
                <a:lnTo>
                  <a:pt x="8591423" y="32893"/>
                </a:lnTo>
                <a:lnTo>
                  <a:pt x="8591423" y="1389507"/>
                </a:lnTo>
                <a:lnTo>
                  <a:pt x="4572254" y="1389507"/>
                </a:lnTo>
                <a:lnTo>
                  <a:pt x="4569714" y="1391920"/>
                </a:lnTo>
                <a:lnTo>
                  <a:pt x="4569714" y="1608963"/>
                </a:lnTo>
                <a:lnTo>
                  <a:pt x="4572254" y="1611376"/>
                </a:lnTo>
                <a:lnTo>
                  <a:pt x="4825111" y="1611376"/>
                </a:lnTo>
                <a:lnTo>
                  <a:pt x="4312158" y="2124329"/>
                </a:lnTo>
                <a:lnTo>
                  <a:pt x="4358767" y="2124329"/>
                </a:lnTo>
                <a:lnTo>
                  <a:pt x="4857785" y="1625298"/>
                </a:lnTo>
                <a:lnTo>
                  <a:pt x="4862593" y="1618787"/>
                </a:lnTo>
                <a:lnTo>
                  <a:pt x="4865258" y="1611264"/>
                </a:lnTo>
                <a:lnTo>
                  <a:pt x="4865661" y="1603289"/>
                </a:lnTo>
                <a:lnTo>
                  <a:pt x="4863719" y="1595374"/>
                </a:lnTo>
                <a:lnTo>
                  <a:pt x="4859482" y="1588448"/>
                </a:lnTo>
                <a:lnTo>
                  <a:pt x="4853543" y="1583118"/>
                </a:lnTo>
                <a:lnTo>
                  <a:pt x="4846341" y="1579693"/>
                </a:lnTo>
                <a:lnTo>
                  <a:pt x="4838319" y="1578483"/>
                </a:lnTo>
                <a:lnTo>
                  <a:pt x="4602734" y="1578483"/>
                </a:lnTo>
                <a:lnTo>
                  <a:pt x="4602734" y="1422400"/>
                </a:lnTo>
                <a:lnTo>
                  <a:pt x="8596884" y="1422400"/>
                </a:lnTo>
                <a:lnTo>
                  <a:pt x="8607546" y="1420239"/>
                </a:lnTo>
                <a:lnTo>
                  <a:pt x="8616267" y="1414351"/>
                </a:lnTo>
                <a:lnTo>
                  <a:pt x="8622155" y="1405630"/>
                </a:lnTo>
                <a:lnTo>
                  <a:pt x="8624316" y="1394968"/>
                </a:lnTo>
                <a:lnTo>
                  <a:pt x="8624316" y="32893"/>
                </a:lnTo>
                <a:close/>
              </a:path>
              <a:path w="8624570" h="2159635">
                <a:moveTo>
                  <a:pt x="8580374" y="43941"/>
                </a:moveTo>
                <a:lnTo>
                  <a:pt x="43891" y="43941"/>
                </a:lnTo>
                <a:lnTo>
                  <a:pt x="43891" y="1378458"/>
                </a:lnTo>
                <a:lnTo>
                  <a:pt x="4058158" y="1378458"/>
                </a:lnTo>
                <a:lnTo>
                  <a:pt x="4065524" y="1385824"/>
                </a:lnTo>
                <a:lnTo>
                  <a:pt x="4065524" y="1615059"/>
                </a:lnTo>
                <a:lnTo>
                  <a:pt x="4058158" y="1622425"/>
                </a:lnTo>
                <a:lnTo>
                  <a:pt x="3825748" y="1622425"/>
                </a:lnTo>
                <a:lnTo>
                  <a:pt x="4312158" y="2108835"/>
                </a:lnTo>
                <a:lnTo>
                  <a:pt x="4327652" y="2093341"/>
                </a:lnTo>
                <a:lnTo>
                  <a:pt x="4312158" y="2093341"/>
                </a:lnTo>
                <a:lnTo>
                  <a:pt x="3852164" y="1633347"/>
                </a:lnTo>
                <a:lnTo>
                  <a:pt x="4049014" y="1633347"/>
                </a:lnTo>
                <a:lnTo>
                  <a:pt x="4059729" y="1631186"/>
                </a:lnTo>
                <a:lnTo>
                  <a:pt x="4068445" y="1625298"/>
                </a:lnTo>
                <a:lnTo>
                  <a:pt x="4074302" y="1616577"/>
                </a:lnTo>
                <a:lnTo>
                  <a:pt x="4076446" y="1605915"/>
                </a:lnTo>
                <a:lnTo>
                  <a:pt x="4076446" y="1394968"/>
                </a:lnTo>
                <a:lnTo>
                  <a:pt x="4074302" y="1384305"/>
                </a:lnTo>
                <a:lnTo>
                  <a:pt x="4068445" y="1375584"/>
                </a:lnTo>
                <a:lnTo>
                  <a:pt x="4059729" y="1369696"/>
                </a:lnTo>
                <a:lnTo>
                  <a:pt x="4049014" y="1367536"/>
                </a:lnTo>
                <a:lnTo>
                  <a:pt x="54864" y="1367536"/>
                </a:lnTo>
                <a:lnTo>
                  <a:pt x="54864" y="54863"/>
                </a:lnTo>
                <a:lnTo>
                  <a:pt x="8580374" y="54863"/>
                </a:lnTo>
                <a:lnTo>
                  <a:pt x="8580374" y="43941"/>
                </a:lnTo>
                <a:close/>
              </a:path>
              <a:path w="8624570" h="2159635">
                <a:moveTo>
                  <a:pt x="8580374" y="54863"/>
                </a:moveTo>
                <a:lnTo>
                  <a:pt x="8569452" y="54863"/>
                </a:lnTo>
                <a:lnTo>
                  <a:pt x="8569452" y="1367536"/>
                </a:lnTo>
                <a:lnTo>
                  <a:pt x="4575302" y="1367536"/>
                </a:lnTo>
                <a:lnTo>
                  <a:pt x="4564586" y="1369696"/>
                </a:lnTo>
                <a:lnTo>
                  <a:pt x="4555871" y="1375584"/>
                </a:lnTo>
                <a:lnTo>
                  <a:pt x="4550013" y="1384305"/>
                </a:lnTo>
                <a:lnTo>
                  <a:pt x="4547870" y="1394968"/>
                </a:lnTo>
                <a:lnTo>
                  <a:pt x="4547870" y="1605915"/>
                </a:lnTo>
                <a:lnTo>
                  <a:pt x="4550013" y="1616577"/>
                </a:lnTo>
                <a:lnTo>
                  <a:pt x="4555871" y="1625298"/>
                </a:lnTo>
                <a:lnTo>
                  <a:pt x="4564586" y="1631186"/>
                </a:lnTo>
                <a:lnTo>
                  <a:pt x="4575302" y="1633347"/>
                </a:lnTo>
                <a:lnTo>
                  <a:pt x="4772152" y="1633347"/>
                </a:lnTo>
                <a:lnTo>
                  <a:pt x="4312158" y="2093341"/>
                </a:lnTo>
                <a:lnTo>
                  <a:pt x="4327652" y="2093341"/>
                </a:lnTo>
                <a:lnTo>
                  <a:pt x="4798568" y="1622425"/>
                </a:lnTo>
                <a:lnTo>
                  <a:pt x="4566158" y="1622425"/>
                </a:lnTo>
                <a:lnTo>
                  <a:pt x="4558792" y="1615059"/>
                </a:lnTo>
                <a:lnTo>
                  <a:pt x="4558792" y="1385824"/>
                </a:lnTo>
                <a:lnTo>
                  <a:pt x="4566158" y="1378458"/>
                </a:lnTo>
                <a:lnTo>
                  <a:pt x="8580374" y="1378458"/>
                </a:lnTo>
                <a:lnTo>
                  <a:pt x="8580374" y="5486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4945" y="1800794"/>
            <a:ext cx="664273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25" dirty="0">
                <a:latin typeface="Arial"/>
                <a:cs typeface="Arial"/>
              </a:rPr>
              <a:t>Por </a:t>
            </a:r>
            <a:r>
              <a:rPr sz="4200" spc="85" dirty="0">
                <a:latin typeface="Arial"/>
                <a:cs typeface="Arial"/>
              </a:rPr>
              <a:t>eso </a:t>
            </a:r>
            <a:r>
              <a:rPr sz="4200" spc="20" dirty="0">
                <a:latin typeface="Arial"/>
                <a:cs typeface="Arial"/>
              </a:rPr>
              <a:t>es </a:t>
            </a:r>
            <a:r>
              <a:rPr sz="4200" spc="125" dirty="0">
                <a:latin typeface="Arial"/>
                <a:cs typeface="Arial"/>
              </a:rPr>
              <a:t>necesario</a:t>
            </a:r>
            <a:r>
              <a:rPr sz="4200" spc="495" dirty="0">
                <a:latin typeface="Arial"/>
                <a:cs typeface="Arial"/>
              </a:rPr>
              <a:t> </a:t>
            </a:r>
            <a:r>
              <a:rPr sz="4200" spc="204" dirty="0">
                <a:latin typeface="Arial"/>
                <a:cs typeface="Arial"/>
              </a:rPr>
              <a:t>un...</a:t>
            </a:r>
            <a:endParaRPr sz="4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82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300645"/>
            <a:ext cx="8001000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65885" marR="5080" indent="-1353820">
              <a:lnSpc>
                <a:spcPct val="100000"/>
              </a:lnSpc>
              <a:spcBef>
                <a:spcPts val="95"/>
              </a:spcBef>
            </a:pPr>
            <a:r>
              <a:rPr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</a:rPr>
              <a:t>¿POR</a:t>
            </a:r>
            <a:r>
              <a:rPr lang="es-AR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</a:rPr>
              <a:t> </a:t>
            </a:r>
            <a:r>
              <a:rPr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</a:rPr>
              <a:t>QUÉ </a:t>
            </a:r>
            <a:r>
              <a:rPr lang="es-AR" b="0" cap="non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</a:rPr>
              <a:t>BUSCAR </a:t>
            </a:r>
            <a:r>
              <a:rPr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</a:rPr>
              <a:t>EMPRENDER?</a:t>
            </a:r>
            <a:endParaRPr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90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4014" y="439674"/>
            <a:ext cx="6212586" cy="1693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8546" y="2159929"/>
            <a:ext cx="7245530" cy="441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374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6062" y="2589530"/>
            <a:ext cx="5895340" cy="23634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68605" indent="-255904">
              <a:lnSpc>
                <a:spcPct val="100000"/>
              </a:lnSpc>
              <a:spcBef>
                <a:spcPts val="505"/>
              </a:spcBef>
              <a:buClr>
                <a:srgbClr val="2CA1BE"/>
              </a:buClr>
              <a:buSzPct val="67857"/>
              <a:buFont typeface="Arial"/>
              <a:buChar char="•"/>
              <a:tabLst>
                <a:tab pos="269240" algn="l"/>
              </a:tabLst>
            </a:pPr>
            <a:r>
              <a:rPr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Deseo de realización personal.</a:t>
            </a:r>
          </a:p>
          <a:p>
            <a:pPr marL="268605" indent="-255904">
              <a:lnSpc>
                <a:spcPct val="100000"/>
              </a:lnSpc>
              <a:spcBef>
                <a:spcPts val="409"/>
              </a:spcBef>
              <a:buClr>
                <a:srgbClr val="2CA1BE"/>
              </a:buClr>
              <a:buSzPct val="67857"/>
              <a:buFont typeface="Arial"/>
              <a:buChar char="•"/>
              <a:tabLst>
                <a:tab pos="269240" algn="l"/>
              </a:tabLst>
            </a:pPr>
            <a:r>
              <a:rPr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Mejorar los ingresos personales.</a:t>
            </a:r>
          </a:p>
          <a:p>
            <a:pPr marL="268605" marR="865505" indent="-255904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7857"/>
              <a:buFont typeface="Arial"/>
              <a:buChar char="•"/>
              <a:tabLst>
                <a:tab pos="269240" algn="l"/>
              </a:tabLst>
            </a:pPr>
            <a:r>
              <a:rPr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Poner los conocimientos en  práctica.</a:t>
            </a:r>
          </a:p>
          <a:p>
            <a:pPr marL="268605" indent="-255904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7857"/>
              <a:buFont typeface="Arial"/>
              <a:buChar char="•"/>
              <a:tabLst>
                <a:tab pos="269240" algn="l"/>
              </a:tabLst>
            </a:pPr>
            <a:r>
              <a:rPr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Deseo de ser independiente.</a:t>
            </a:r>
          </a:p>
        </p:txBody>
      </p:sp>
      <p:sp>
        <p:nvSpPr>
          <p:cNvPr id="3" name="object 3"/>
          <p:cNvSpPr/>
          <p:nvPr/>
        </p:nvSpPr>
        <p:spPr>
          <a:xfrm>
            <a:off x="609600" y="315543"/>
            <a:ext cx="6582156" cy="1844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55591" y="2001010"/>
            <a:ext cx="4777740" cy="48310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72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0" y="2137022"/>
            <a:ext cx="7184899" cy="4196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softEdge rad="0"/>
          </a:effectLst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934200" y="2268371"/>
            <a:ext cx="1213104" cy="10571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E6C21D4-7C16-492B-AEBC-006E61C0A73F}"/>
              </a:ext>
            </a:extLst>
          </p:cNvPr>
          <p:cNvSpPr/>
          <p:nvPr/>
        </p:nvSpPr>
        <p:spPr>
          <a:xfrm>
            <a:off x="564469" y="1044523"/>
            <a:ext cx="83551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ORIGEN DEL PROCESO EMPRENDEDOR</a:t>
            </a:r>
          </a:p>
        </p:txBody>
      </p:sp>
    </p:spTree>
    <p:extLst>
      <p:ext uri="{BB962C8B-B14F-4D97-AF65-F5344CB8AC3E}">
        <p14:creationId xmlns:p14="http://schemas.microsoft.com/office/powerpoint/2010/main" val="10069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2815909"/>
            <a:ext cx="592798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8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¿QUÉ ES EMPRENDER?</a:t>
            </a:r>
            <a:endParaRPr sz="4800" b="0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44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hape 99"/>
          <p:cNvSpPr txBox="1">
            <a:spLocks/>
          </p:cNvSpPr>
          <p:nvPr/>
        </p:nvSpPr>
        <p:spPr>
          <a:xfrm>
            <a:off x="719572" y="2164640"/>
            <a:ext cx="7500006" cy="38683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horz" lIns="91288" tIns="45644" rIns="91288" bIns="45644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416" indent="-342416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s-AR" sz="3208" dirty="0">
                <a:latin typeface="Calibri"/>
                <a:ea typeface="Calibri"/>
                <a:cs typeface="Calibri"/>
                <a:sym typeface="Calibri"/>
              </a:rPr>
              <a:t>Lean en VOZ ALTA todos los números…</a:t>
            </a:r>
            <a:endParaRPr lang="es-AR" sz="3208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16532" y="3586200"/>
            <a:ext cx="9444094" cy="925750"/>
          </a:xfrm>
          <a:prstGeom prst="rect">
            <a:avLst/>
          </a:prstGeom>
          <a:noFill/>
        </p:spPr>
        <p:txBody>
          <a:bodyPr wrap="none" lIns="91679" tIns="45839" rIns="91679" bIns="45839">
            <a:spAutoFit/>
          </a:bodyPr>
          <a:lstStyle/>
          <a:p>
            <a:pPr algn="ctr"/>
            <a:r>
              <a:rPr lang="es-ES" sz="5414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2, 10, 12, 16, 17, 18, 19, …¿?</a:t>
            </a:r>
          </a:p>
        </p:txBody>
      </p:sp>
    </p:spTree>
    <p:extLst>
      <p:ext uri="{BB962C8B-B14F-4D97-AF65-F5344CB8AC3E}">
        <p14:creationId xmlns:p14="http://schemas.microsoft.com/office/powerpoint/2010/main" val="29834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341878" y="3497707"/>
            <a:ext cx="4803140" cy="1807611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 marR="5080">
              <a:lnSpc>
                <a:spcPts val="4230"/>
              </a:lnSpc>
              <a:spcBef>
                <a:spcPts val="1120"/>
              </a:spcBef>
            </a:pPr>
            <a:r>
              <a:rPr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CULTURA DEL  ESPÍRITU  EMPRENDEDOR</a:t>
            </a:r>
          </a:p>
        </p:txBody>
      </p:sp>
    </p:spTree>
    <p:extLst>
      <p:ext uri="{BB962C8B-B14F-4D97-AF65-F5344CB8AC3E}">
        <p14:creationId xmlns:p14="http://schemas.microsoft.com/office/powerpoint/2010/main" val="24477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469EDEFF-E34A-4021-8E7B-20DE1F9AB5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r="27500"/>
          <a:stretch/>
        </p:blipFill>
        <p:spPr>
          <a:xfrm>
            <a:off x="304801" y="1367861"/>
            <a:ext cx="4191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7750" y="573202"/>
            <a:ext cx="603885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5570" algn="l"/>
                <a:tab pos="3592829" algn="l"/>
              </a:tabLst>
            </a:pPr>
            <a:r>
              <a:rPr lang="es-AR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CULTURA EMPRENDEDORA</a:t>
            </a:r>
            <a:br>
              <a:rPr lang="es-AR" b="1" cap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400" b="1" cap="none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6800" y="1394238"/>
            <a:ext cx="8153400" cy="4625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5540" marR="923290">
              <a:lnSpc>
                <a:spcPct val="122800"/>
              </a:lnSpc>
              <a:spcBef>
                <a:spcPts val="5"/>
              </a:spcBef>
            </a:pPr>
            <a:r>
              <a:rPr lang="es-A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S</a:t>
            </a:r>
            <a:r>
              <a:rPr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on   valores,   creencias   y  actitudes</a:t>
            </a:r>
          </a:p>
          <a:p>
            <a:pPr marL="3685540" marR="923290">
              <a:lnSpc>
                <a:spcPct val="140600"/>
              </a:lnSpc>
            </a:pPr>
            <a:r>
              <a:rPr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compartidas en una sociedad, que  sostienen la noción de un sistema  de   vida   emprendedor   como   algo</a:t>
            </a:r>
          </a:p>
          <a:p>
            <a:pPr marL="3685540" marR="922655">
              <a:lnSpc>
                <a:spcPct val="140700"/>
              </a:lnSpc>
            </a:pPr>
            <a:r>
              <a:rPr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deseable, que a su vez, apoya  fuertemente la búsqueda de un  comportamiento emprendedor por  los individuos o grupos. (Allan Gibb.  1998)</a:t>
            </a:r>
          </a:p>
        </p:txBody>
      </p:sp>
    </p:spTree>
    <p:extLst>
      <p:ext uri="{BB962C8B-B14F-4D97-AF65-F5344CB8AC3E}">
        <p14:creationId xmlns:p14="http://schemas.microsoft.com/office/powerpoint/2010/main" val="338755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880616"/>
            <a:ext cx="8229600" cy="4081779"/>
          </a:xfrm>
          <a:custGeom>
            <a:avLst/>
            <a:gdLst/>
            <a:ahLst/>
            <a:cxnLst/>
            <a:rect l="l" t="t" r="r" b="b"/>
            <a:pathLst>
              <a:path w="8229600" h="4081779">
                <a:moveTo>
                  <a:pt x="0" y="4081272"/>
                </a:moveTo>
                <a:lnTo>
                  <a:pt x="8229600" y="4081272"/>
                </a:lnTo>
                <a:lnTo>
                  <a:pt x="8229600" y="0"/>
                </a:lnTo>
                <a:lnTo>
                  <a:pt x="0" y="0"/>
                </a:lnTo>
                <a:lnTo>
                  <a:pt x="0" y="4081272"/>
                </a:lnTo>
                <a:close/>
              </a:path>
            </a:pathLst>
          </a:cu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1880616"/>
            <a:ext cx="8229600" cy="4081779"/>
          </a:xfrm>
          <a:custGeom>
            <a:avLst/>
            <a:gdLst/>
            <a:ahLst/>
            <a:cxnLst/>
            <a:rect l="l" t="t" r="r" b="b"/>
            <a:pathLst>
              <a:path w="8229600" h="4081779">
                <a:moveTo>
                  <a:pt x="0" y="4081272"/>
                </a:moveTo>
                <a:lnTo>
                  <a:pt x="8229600" y="4081272"/>
                </a:lnTo>
                <a:lnTo>
                  <a:pt x="8229600" y="0"/>
                </a:lnTo>
                <a:lnTo>
                  <a:pt x="0" y="0"/>
                </a:lnTo>
                <a:lnTo>
                  <a:pt x="0" y="4081272"/>
                </a:lnTo>
                <a:close/>
              </a:path>
            </a:pathLst>
          </a:custGeom>
          <a:ln w="9144">
            <a:solidFill>
              <a:srgbClr val="2CA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5339" y="1510296"/>
            <a:ext cx="5862828" cy="8107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3627" y="1502676"/>
            <a:ext cx="2729484" cy="920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8680" y="1525524"/>
            <a:ext cx="5760720" cy="708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3360" y="1650872"/>
            <a:ext cx="6367780" cy="405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solidFill>
                  <a:srgbClr val="FFFFFF"/>
                </a:solidFill>
                <a:latin typeface="Arial"/>
                <a:cs typeface="Arial"/>
              </a:rPr>
              <a:t>Características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715"/>
              </a:spcBef>
              <a:buChar char="•"/>
              <a:tabLst>
                <a:tab pos="241300" algn="l"/>
              </a:tabLst>
            </a:pPr>
            <a:r>
              <a:rPr sz="2400" spc="100" dirty="0">
                <a:latin typeface="Arial"/>
                <a:cs typeface="Arial"/>
              </a:rPr>
              <a:t>Visión </a:t>
            </a:r>
            <a:r>
              <a:rPr sz="2400" spc="85" dirty="0">
                <a:latin typeface="Arial"/>
                <a:cs typeface="Arial"/>
              </a:rPr>
              <a:t>de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175" dirty="0">
                <a:latin typeface="Arial"/>
                <a:cs typeface="Arial"/>
              </a:rPr>
              <a:t>futuro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0"/>
              </a:spcBef>
              <a:buChar char="•"/>
              <a:tabLst>
                <a:tab pos="241300" algn="l"/>
              </a:tabLst>
            </a:pPr>
            <a:r>
              <a:rPr sz="2400" spc="50" dirty="0" err="1">
                <a:latin typeface="Arial"/>
                <a:cs typeface="Arial"/>
              </a:rPr>
              <a:t>Fuerza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105" dirty="0">
                <a:latin typeface="Arial"/>
                <a:cs typeface="Arial"/>
              </a:rPr>
              <a:t>vital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Char char="•"/>
              <a:tabLst>
                <a:tab pos="241300" algn="l"/>
              </a:tabLst>
            </a:pPr>
            <a:r>
              <a:rPr sz="2400" spc="40" dirty="0">
                <a:latin typeface="Arial"/>
                <a:cs typeface="Arial"/>
              </a:rPr>
              <a:t>Deseo </a:t>
            </a:r>
            <a:r>
              <a:rPr sz="2400" spc="85" dirty="0">
                <a:latin typeface="Arial"/>
                <a:cs typeface="Arial"/>
              </a:rPr>
              <a:t>de </a:t>
            </a:r>
            <a:r>
              <a:rPr sz="2400" spc="95" dirty="0">
                <a:latin typeface="Arial"/>
                <a:cs typeface="Arial"/>
              </a:rPr>
              <a:t>superación </a:t>
            </a:r>
            <a:r>
              <a:rPr sz="2400" spc="50" dirty="0">
                <a:latin typeface="Arial"/>
                <a:cs typeface="Arial"/>
              </a:rPr>
              <a:t>y</a:t>
            </a:r>
            <a:r>
              <a:rPr sz="2400" spc="130" dirty="0">
                <a:latin typeface="Arial"/>
                <a:cs typeface="Arial"/>
              </a:rPr>
              <a:t> </a:t>
            </a:r>
            <a:r>
              <a:rPr sz="2400" spc="120" dirty="0" err="1">
                <a:latin typeface="Arial"/>
                <a:cs typeface="Arial"/>
              </a:rPr>
              <a:t>progreso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sz="2400" spc="90" dirty="0">
                <a:latin typeface="Arial"/>
                <a:cs typeface="Arial"/>
              </a:rPr>
              <a:t>Aceptación </a:t>
            </a:r>
            <a:r>
              <a:rPr sz="2400" spc="55" dirty="0">
                <a:latin typeface="Arial"/>
                <a:cs typeface="Arial"/>
              </a:rPr>
              <a:t>y </a:t>
            </a:r>
            <a:r>
              <a:rPr sz="2400" spc="125" dirty="0">
                <a:latin typeface="Arial"/>
                <a:cs typeface="Arial"/>
              </a:rPr>
              <a:t>propensión </a:t>
            </a:r>
            <a:r>
              <a:rPr sz="2400" spc="65" dirty="0">
                <a:latin typeface="Arial"/>
                <a:cs typeface="Arial"/>
              </a:rPr>
              <a:t>al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114" dirty="0" err="1">
                <a:latin typeface="Arial"/>
                <a:cs typeface="Arial"/>
              </a:rPr>
              <a:t>cambio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00"/>
              </a:spcBef>
              <a:buChar char="•"/>
              <a:tabLst>
                <a:tab pos="241300" algn="l"/>
              </a:tabLst>
            </a:pPr>
            <a:r>
              <a:rPr sz="2400" spc="145" dirty="0">
                <a:latin typeface="Arial"/>
                <a:cs typeface="Arial"/>
              </a:rPr>
              <a:t>Actitud </a:t>
            </a:r>
            <a:r>
              <a:rPr sz="2400" spc="125" dirty="0">
                <a:latin typeface="Arial"/>
                <a:cs typeface="Arial"/>
              </a:rPr>
              <a:t>mental </a:t>
            </a:r>
            <a:r>
              <a:rPr sz="2400" spc="110" dirty="0">
                <a:latin typeface="Arial"/>
                <a:cs typeface="Arial"/>
              </a:rPr>
              <a:t>positiva </a:t>
            </a:r>
            <a:r>
              <a:rPr sz="2400" spc="60" dirty="0">
                <a:latin typeface="Arial"/>
                <a:cs typeface="Arial"/>
              </a:rPr>
              <a:t>hacia </a:t>
            </a:r>
            <a:r>
              <a:rPr sz="2400" spc="75" dirty="0">
                <a:latin typeface="Arial"/>
                <a:cs typeface="Arial"/>
              </a:rPr>
              <a:t>el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140" dirty="0" err="1">
                <a:latin typeface="Arial"/>
                <a:cs typeface="Arial"/>
              </a:rPr>
              <a:t>éxito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Char char="•"/>
              <a:tabLst>
                <a:tab pos="241300" algn="l"/>
              </a:tabLst>
            </a:pPr>
            <a:r>
              <a:rPr sz="2400" spc="175" dirty="0">
                <a:latin typeface="Arial"/>
                <a:cs typeface="Arial"/>
              </a:rPr>
              <a:t>Compromiso/ </a:t>
            </a:r>
            <a:r>
              <a:rPr sz="2400" spc="130" dirty="0">
                <a:latin typeface="Arial"/>
                <a:cs typeface="Arial"/>
              </a:rPr>
              <a:t>constancia/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65" dirty="0" err="1">
                <a:latin typeface="Arial"/>
                <a:cs typeface="Arial"/>
              </a:rPr>
              <a:t>perseverancia</a:t>
            </a:r>
            <a:endParaRPr sz="24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85"/>
              </a:spcBef>
              <a:buChar char="•"/>
              <a:tabLst>
                <a:tab pos="241300" algn="l"/>
              </a:tabLst>
            </a:pPr>
            <a:r>
              <a:rPr sz="2400" spc="110" dirty="0">
                <a:latin typeface="Arial"/>
                <a:cs typeface="Arial"/>
              </a:rPr>
              <a:t>Identificación </a:t>
            </a:r>
            <a:r>
              <a:rPr sz="2400" spc="90" dirty="0">
                <a:latin typeface="Arial"/>
                <a:cs typeface="Arial"/>
              </a:rPr>
              <a:t>de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120" dirty="0">
                <a:latin typeface="Arial"/>
                <a:cs typeface="Arial"/>
              </a:rPr>
              <a:t>Oportunidades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A5F932BB-4CEE-4EE6-9965-089809496ACA}"/>
              </a:ext>
            </a:extLst>
          </p:cNvPr>
          <p:cNvSpPr txBox="1">
            <a:spLocks/>
          </p:cNvSpPr>
          <p:nvPr/>
        </p:nvSpPr>
        <p:spPr>
          <a:xfrm>
            <a:off x="457200" y="304800"/>
            <a:ext cx="699394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AR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CULTURAS Y PERSONAS QUE HAN LIDERADO EL DESARROLLO</a:t>
            </a:r>
            <a:endParaRPr lang="es-AR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862327"/>
            <a:ext cx="8229600" cy="4089400"/>
          </a:xfrm>
          <a:custGeom>
            <a:avLst/>
            <a:gdLst/>
            <a:ahLst/>
            <a:cxnLst/>
            <a:rect l="l" t="t" r="r" b="b"/>
            <a:pathLst>
              <a:path w="8229600" h="4089400">
                <a:moveTo>
                  <a:pt x="0" y="4088892"/>
                </a:moveTo>
                <a:lnTo>
                  <a:pt x="8229600" y="4088892"/>
                </a:lnTo>
                <a:lnTo>
                  <a:pt x="8229600" y="0"/>
                </a:lnTo>
                <a:lnTo>
                  <a:pt x="0" y="0"/>
                </a:lnTo>
                <a:lnTo>
                  <a:pt x="0" y="4088892"/>
                </a:lnTo>
                <a:close/>
              </a:path>
            </a:pathLst>
          </a:cu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1862327"/>
            <a:ext cx="8229600" cy="4089400"/>
          </a:xfrm>
          <a:custGeom>
            <a:avLst/>
            <a:gdLst/>
            <a:ahLst/>
            <a:cxnLst/>
            <a:rect l="l" t="t" r="r" b="b"/>
            <a:pathLst>
              <a:path w="8229600" h="4089400">
                <a:moveTo>
                  <a:pt x="0" y="4088892"/>
                </a:moveTo>
                <a:lnTo>
                  <a:pt x="8229600" y="4088892"/>
                </a:lnTo>
                <a:lnTo>
                  <a:pt x="8229600" y="0"/>
                </a:lnTo>
                <a:lnTo>
                  <a:pt x="0" y="0"/>
                </a:lnTo>
                <a:lnTo>
                  <a:pt x="0" y="4088892"/>
                </a:lnTo>
                <a:close/>
              </a:path>
            </a:pathLst>
          </a:custGeom>
          <a:ln w="9144">
            <a:solidFill>
              <a:srgbClr val="2CA1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5339" y="1522463"/>
            <a:ext cx="5862828" cy="751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0391" y="1514843"/>
            <a:ext cx="2510028" cy="853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8680" y="1537716"/>
            <a:ext cx="5760720" cy="649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3360" y="1652142"/>
            <a:ext cx="6920230" cy="4039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95"/>
              </a:spcBef>
            </a:pPr>
            <a:r>
              <a:rPr sz="2200" spc="55" dirty="0">
                <a:solidFill>
                  <a:srgbClr val="FFFFFF"/>
                </a:solidFill>
                <a:latin typeface="Arial"/>
                <a:cs typeface="Arial"/>
              </a:rPr>
              <a:t>Características</a:t>
            </a:r>
            <a:endParaRPr sz="2200" dirty="0">
              <a:latin typeface="Arial"/>
              <a:cs typeface="Arial"/>
            </a:endParaRPr>
          </a:p>
          <a:p>
            <a:pPr marL="240665" marR="1561465" indent="-227965">
              <a:lnSpc>
                <a:spcPct val="114999"/>
              </a:lnSpc>
              <a:spcBef>
                <a:spcPts val="2095"/>
              </a:spcBef>
              <a:buChar char="•"/>
              <a:tabLst>
                <a:tab pos="241300" algn="l"/>
              </a:tabLst>
            </a:pPr>
            <a:r>
              <a:rPr sz="2200" spc="60" dirty="0">
                <a:latin typeface="Arial"/>
                <a:cs typeface="Arial"/>
              </a:rPr>
              <a:t>Capacidad </a:t>
            </a:r>
            <a:r>
              <a:rPr sz="2200" spc="75" dirty="0">
                <a:latin typeface="Arial"/>
                <a:cs typeface="Arial"/>
              </a:rPr>
              <a:t>de </a:t>
            </a:r>
            <a:r>
              <a:rPr sz="2200" spc="130" dirty="0">
                <a:latin typeface="Arial"/>
                <a:cs typeface="Arial"/>
              </a:rPr>
              <a:t>toma </a:t>
            </a:r>
            <a:r>
              <a:rPr sz="2200" spc="75" dirty="0">
                <a:latin typeface="Arial"/>
                <a:cs typeface="Arial"/>
              </a:rPr>
              <a:t>de </a:t>
            </a:r>
            <a:r>
              <a:rPr sz="2200" spc="70" dirty="0">
                <a:latin typeface="Arial"/>
                <a:cs typeface="Arial"/>
              </a:rPr>
              <a:t>decisiones </a:t>
            </a:r>
            <a:r>
              <a:rPr sz="2200" spc="90" dirty="0">
                <a:latin typeface="Arial"/>
                <a:cs typeface="Arial"/>
              </a:rPr>
              <a:t>con  </a:t>
            </a:r>
            <a:r>
              <a:rPr sz="2200" spc="120" dirty="0">
                <a:latin typeface="Arial"/>
                <a:cs typeface="Arial"/>
              </a:rPr>
              <a:t>información</a:t>
            </a:r>
            <a:r>
              <a:rPr sz="2200" spc="105" dirty="0">
                <a:latin typeface="Arial"/>
                <a:cs typeface="Arial"/>
              </a:rPr>
              <a:t> </a:t>
            </a:r>
            <a:r>
              <a:rPr sz="2200" spc="110" dirty="0">
                <a:latin typeface="Arial"/>
                <a:cs typeface="Arial"/>
              </a:rPr>
              <a:t>incompleta</a:t>
            </a:r>
            <a:endParaRPr sz="22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Char char="•"/>
              <a:tabLst>
                <a:tab pos="241300" algn="l"/>
              </a:tabLst>
            </a:pPr>
            <a:r>
              <a:rPr sz="2200" spc="65" dirty="0">
                <a:latin typeface="Arial"/>
                <a:cs typeface="Arial"/>
              </a:rPr>
              <a:t>Coraje </a:t>
            </a:r>
            <a:r>
              <a:rPr sz="2200" spc="70" dirty="0">
                <a:latin typeface="Arial"/>
                <a:cs typeface="Arial"/>
              </a:rPr>
              <a:t>para </a:t>
            </a:r>
            <a:r>
              <a:rPr sz="2200" spc="105" dirty="0">
                <a:latin typeface="Arial"/>
                <a:cs typeface="Arial"/>
              </a:rPr>
              <a:t>enfrentar </a:t>
            </a:r>
            <a:r>
              <a:rPr sz="2200" spc="85" dirty="0">
                <a:latin typeface="Arial"/>
                <a:cs typeface="Arial"/>
              </a:rPr>
              <a:t>situaciones </a:t>
            </a:r>
            <a:r>
              <a:rPr sz="2200" spc="90" dirty="0">
                <a:latin typeface="Arial"/>
                <a:cs typeface="Arial"/>
              </a:rPr>
              <a:t>inciertas </a:t>
            </a:r>
            <a:r>
              <a:rPr sz="2200" spc="45" dirty="0">
                <a:latin typeface="Arial"/>
                <a:cs typeface="Arial"/>
              </a:rPr>
              <a:t>y</a:t>
            </a:r>
            <a:r>
              <a:rPr sz="2200" spc="105" dirty="0">
                <a:latin typeface="Arial"/>
                <a:cs typeface="Arial"/>
              </a:rPr>
              <a:t> </a:t>
            </a:r>
            <a:r>
              <a:rPr sz="2200" spc="70" dirty="0">
                <a:latin typeface="Arial"/>
                <a:cs typeface="Arial"/>
              </a:rPr>
              <a:t>para</a:t>
            </a:r>
            <a:endParaRPr sz="2200" dirty="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  <a:spcBef>
                <a:spcPts val="409"/>
              </a:spcBef>
            </a:pPr>
            <a:r>
              <a:rPr sz="2200" spc="100" dirty="0">
                <a:latin typeface="Arial"/>
                <a:cs typeface="Arial"/>
              </a:rPr>
              <a:t>correr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spc="80" dirty="0">
                <a:latin typeface="Arial"/>
                <a:cs typeface="Arial"/>
              </a:rPr>
              <a:t>riesgos</a:t>
            </a:r>
            <a:endParaRPr sz="22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Char char="•"/>
              <a:tabLst>
                <a:tab pos="241300" algn="l"/>
              </a:tabLst>
            </a:pPr>
            <a:r>
              <a:rPr sz="2200" spc="120" dirty="0" err="1">
                <a:latin typeface="Arial"/>
                <a:cs typeface="Arial"/>
              </a:rPr>
              <a:t>Inconformismo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spc="110" dirty="0" err="1">
                <a:latin typeface="Arial"/>
                <a:cs typeface="Arial"/>
              </a:rPr>
              <a:t>positivo</a:t>
            </a:r>
            <a:endParaRPr sz="22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00"/>
              </a:spcBef>
              <a:buChar char="•"/>
              <a:tabLst>
                <a:tab pos="241300" algn="l"/>
              </a:tabLst>
            </a:pPr>
            <a:r>
              <a:rPr sz="2200" spc="55" dirty="0">
                <a:latin typeface="Arial"/>
                <a:cs typeface="Arial"/>
              </a:rPr>
              <a:t>Soluciones </a:t>
            </a:r>
            <a:r>
              <a:rPr sz="2200" spc="45" dirty="0">
                <a:latin typeface="Arial"/>
                <a:cs typeface="Arial"/>
              </a:rPr>
              <a:t>y </a:t>
            </a:r>
            <a:r>
              <a:rPr sz="2200" spc="135" dirty="0">
                <a:latin typeface="Arial"/>
                <a:cs typeface="Arial"/>
              </a:rPr>
              <a:t>no</a:t>
            </a:r>
            <a:r>
              <a:rPr sz="2200" spc="145" dirty="0">
                <a:latin typeface="Arial"/>
                <a:cs typeface="Arial"/>
              </a:rPr>
              <a:t> </a:t>
            </a:r>
            <a:r>
              <a:rPr sz="2200" spc="100" dirty="0" err="1">
                <a:latin typeface="Arial"/>
                <a:cs typeface="Arial"/>
              </a:rPr>
              <a:t>problemas</a:t>
            </a:r>
            <a:endParaRPr sz="22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Char char="•"/>
              <a:tabLst>
                <a:tab pos="241300" algn="l"/>
              </a:tabLst>
            </a:pPr>
            <a:r>
              <a:rPr sz="2200" spc="100" dirty="0">
                <a:latin typeface="Arial"/>
                <a:cs typeface="Arial"/>
              </a:rPr>
              <a:t>Responsabilidad/ </a:t>
            </a:r>
            <a:r>
              <a:rPr sz="2200" spc="140" dirty="0">
                <a:latin typeface="Arial"/>
                <a:cs typeface="Arial"/>
              </a:rPr>
              <a:t>solidaridad/</a:t>
            </a:r>
            <a:r>
              <a:rPr sz="2200" spc="120" dirty="0">
                <a:latin typeface="Arial"/>
                <a:cs typeface="Arial"/>
              </a:rPr>
              <a:t> </a:t>
            </a:r>
            <a:r>
              <a:rPr sz="2200" spc="70" dirty="0" err="1">
                <a:latin typeface="Arial"/>
                <a:cs typeface="Arial"/>
              </a:rPr>
              <a:t>ética</a:t>
            </a:r>
            <a:endParaRPr sz="22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Char char="•"/>
              <a:tabLst>
                <a:tab pos="241300" algn="l"/>
              </a:tabLst>
            </a:pPr>
            <a:r>
              <a:rPr sz="2200" spc="85" dirty="0">
                <a:latin typeface="Arial"/>
                <a:cs typeface="Arial"/>
              </a:rPr>
              <a:t>Liderazgo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B29CA3E-68FE-4C5D-B31E-B50F36C99D79}"/>
              </a:ext>
            </a:extLst>
          </p:cNvPr>
          <p:cNvSpPr txBox="1">
            <a:spLocks/>
          </p:cNvSpPr>
          <p:nvPr/>
        </p:nvSpPr>
        <p:spPr>
          <a:xfrm>
            <a:off x="457200" y="304800"/>
            <a:ext cx="699394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AR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>
                  <a:solidFill>
                    <a:srgbClr val="16515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CULTURAS Y PERSONAS QUE HAN LIDERADO EL DESARROLLO</a:t>
            </a:r>
            <a:endParaRPr lang="es-AR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3859" y="1466088"/>
            <a:ext cx="7097268" cy="2138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5468" y="1667255"/>
            <a:ext cx="5320284" cy="18348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1481327"/>
            <a:ext cx="6995159" cy="20360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99643" y="1762766"/>
            <a:ext cx="4649470" cy="1345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sz="2500" spc="-15" dirty="0">
                <a:solidFill>
                  <a:srgbClr val="FFFFFF"/>
                </a:solidFill>
                <a:latin typeface="Arial"/>
                <a:cs typeface="Arial"/>
              </a:rPr>
              <a:t>Este </a:t>
            </a:r>
            <a:r>
              <a:rPr sz="2500" spc="150" dirty="0">
                <a:solidFill>
                  <a:srgbClr val="FFFFFF"/>
                </a:solidFill>
                <a:latin typeface="Arial"/>
                <a:cs typeface="Arial"/>
              </a:rPr>
              <a:t>conjunto </a:t>
            </a:r>
            <a:r>
              <a:rPr sz="2500" spc="8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500" spc="75" dirty="0">
                <a:solidFill>
                  <a:srgbClr val="FFFFFF"/>
                </a:solidFill>
                <a:latin typeface="Arial"/>
                <a:cs typeface="Arial"/>
              </a:rPr>
              <a:t>valores  </a:t>
            </a:r>
            <a:r>
              <a:rPr sz="2500" spc="105" dirty="0">
                <a:solidFill>
                  <a:srgbClr val="FFFFFF"/>
                </a:solidFill>
                <a:latin typeface="Arial"/>
                <a:cs typeface="Arial"/>
              </a:rPr>
              <a:t>culturales </a:t>
            </a:r>
            <a:r>
              <a:rPr sz="2500" spc="9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500" spc="145" dirty="0">
                <a:solidFill>
                  <a:srgbClr val="FFFFFF"/>
                </a:solidFill>
                <a:latin typeface="Arial"/>
                <a:cs typeface="Arial"/>
              </a:rPr>
              <a:t>comportamiento  </a:t>
            </a:r>
            <a:r>
              <a:rPr sz="2500" spc="150" dirty="0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sz="25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110" dirty="0">
                <a:solidFill>
                  <a:srgbClr val="FFFFFF"/>
                </a:solidFill>
                <a:latin typeface="Arial"/>
                <a:cs typeface="Arial"/>
              </a:rPr>
              <a:t>llamaremos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38300" y="3954792"/>
            <a:ext cx="7097268" cy="21396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9908" y="4594859"/>
            <a:ext cx="4337304" cy="9555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91639" y="3970020"/>
            <a:ext cx="6995159" cy="20375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34133" y="4751578"/>
            <a:ext cx="37712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45" dirty="0">
                <a:solidFill>
                  <a:srgbClr val="FFFFFF"/>
                </a:solidFill>
                <a:latin typeface="Arial"/>
                <a:cs typeface="Arial"/>
              </a:rPr>
              <a:t>ESPÍRITU</a:t>
            </a:r>
            <a:r>
              <a:rPr sz="25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spc="-135" dirty="0">
                <a:solidFill>
                  <a:srgbClr val="FFFFFF"/>
                </a:solidFill>
                <a:latin typeface="Arial"/>
                <a:cs typeface="Arial"/>
              </a:rPr>
              <a:t>EMPRENDEDOR</a:t>
            </a:r>
            <a:endParaRPr sz="2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28003" y="3081527"/>
            <a:ext cx="1324610" cy="1324610"/>
          </a:xfrm>
          <a:custGeom>
            <a:avLst/>
            <a:gdLst/>
            <a:ahLst/>
            <a:cxnLst/>
            <a:rect l="l" t="t" r="r" b="b"/>
            <a:pathLst>
              <a:path w="1324609" h="1324610">
                <a:moveTo>
                  <a:pt x="1324355" y="728345"/>
                </a:moveTo>
                <a:lnTo>
                  <a:pt x="0" y="728345"/>
                </a:lnTo>
                <a:lnTo>
                  <a:pt x="662177" y="1324356"/>
                </a:lnTo>
                <a:lnTo>
                  <a:pt x="1324355" y="728345"/>
                </a:lnTo>
                <a:close/>
              </a:path>
              <a:path w="1324609" h="1324610">
                <a:moveTo>
                  <a:pt x="1026414" y="0"/>
                </a:moveTo>
                <a:lnTo>
                  <a:pt x="297942" y="0"/>
                </a:lnTo>
                <a:lnTo>
                  <a:pt x="297942" y="728345"/>
                </a:lnTo>
                <a:lnTo>
                  <a:pt x="1026414" y="728345"/>
                </a:lnTo>
                <a:lnTo>
                  <a:pt x="1026414" y="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8003" y="3081527"/>
            <a:ext cx="1324610" cy="1324610"/>
          </a:xfrm>
          <a:custGeom>
            <a:avLst/>
            <a:gdLst/>
            <a:ahLst/>
            <a:cxnLst/>
            <a:rect l="l" t="t" r="r" b="b"/>
            <a:pathLst>
              <a:path w="1324609" h="1324610">
                <a:moveTo>
                  <a:pt x="0" y="728345"/>
                </a:moveTo>
                <a:lnTo>
                  <a:pt x="297942" y="728345"/>
                </a:lnTo>
                <a:lnTo>
                  <a:pt x="297942" y="0"/>
                </a:lnTo>
                <a:lnTo>
                  <a:pt x="1026414" y="0"/>
                </a:lnTo>
                <a:lnTo>
                  <a:pt x="1026414" y="728345"/>
                </a:lnTo>
                <a:lnTo>
                  <a:pt x="1324355" y="728345"/>
                </a:lnTo>
                <a:lnTo>
                  <a:pt x="662177" y="1324356"/>
                </a:lnTo>
                <a:lnTo>
                  <a:pt x="0" y="728345"/>
                </a:lnTo>
                <a:close/>
              </a:path>
            </a:pathLst>
          </a:custGeom>
          <a:ln w="9144">
            <a:solidFill>
              <a:srgbClr val="CDDF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53200" y="1053083"/>
            <a:ext cx="2555875" cy="576580"/>
          </a:xfrm>
          <a:custGeom>
            <a:avLst/>
            <a:gdLst/>
            <a:ahLst/>
            <a:cxnLst/>
            <a:rect l="l" t="t" r="r" b="b"/>
            <a:pathLst>
              <a:path w="2555875" h="576580">
                <a:moveTo>
                  <a:pt x="2459735" y="0"/>
                </a:moveTo>
                <a:lnTo>
                  <a:pt x="96011" y="0"/>
                </a:lnTo>
                <a:lnTo>
                  <a:pt x="58614" y="7536"/>
                </a:lnTo>
                <a:lnTo>
                  <a:pt x="28098" y="28098"/>
                </a:lnTo>
                <a:lnTo>
                  <a:pt x="7536" y="58614"/>
                </a:lnTo>
                <a:lnTo>
                  <a:pt x="0" y="96012"/>
                </a:lnTo>
                <a:lnTo>
                  <a:pt x="0" y="480060"/>
                </a:lnTo>
                <a:lnTo>
                  <a:pt x="7536" y="517457"/>
                </a:lnTo>
                <a:lnTo>
                  <a:pt x="28098" y="547973"/>
                </a:lnTo>
                <a:lnTo>
                  <a:pt x="58614" y="568535"/>
                </a:lnTo>
                <a:lnTo>
                  <a:pt x="96011" y="576071"/>
                </a:lnTo>
                <a:lnTo>
                  <a:pt x="2459735" y="576071"/>
                </a:lnTo>
                <a:lnTo>
                  <a:pt x="2497133" y="568535"/>
                </a:lnTo>
                <a:lnTo>
                  <a:pt x="2527649" y="547973"/>
                </a:lnTo>
                <a:lnTo>
                  <a:pt x="2548211" y="517457"/>
                </a:lnTo>
                <a:lnTo>
                  <a:pt x="2555748" y="480060"/>
                </a:lnTo>
                <a:lnTo>
                  <a:pt x="2555748" y="96012"/>
                </a:lnTo>
                <a:lnTo>
                  <a:pt x="2548211" y="58614"/>
                </a:lnTo>
                <a:lnTo>
                  <a:pt x="2527649" y="28098"/>
                </a:lnTo>
                <a:lnTo>
                  <a:pt x="2497133" y="7536"/>
                </a:lnTo>
                <a:lnTo>
                  <a:pt x="2459735" y="0"/>
                </a:lnTo>
                <a:close/>
              </a:path>
            </a:pathLst>
          </a:cu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25768" y="1026667"/>
            <a:ext cx="2611120" cy="629920"/>
          </a:xfrm>
          <a:custGeom>
            <a:avLst/>
            <a:gdLst/>
            <a:ahLst/>
            <a:cxnLst/>
            <a:rect l="l" t="t" r="r" b="b"/>
            <a:pathLst>
              <a:path w="2611120" h="629919">
                <a:moveTo>
                  <a:pt x="2498343" y="0"/>
                </a:moveTo>
                <a:lnTo>
                  <a:pt x="109347" y="0"/>
                </a:lnTo>
                <a:lnTo>
                  <a:pt x="85598" y="5080"/>
                </a:lnTo>
                <a:lnTo>
                  <a:pt x="43687" y="29210"/>
                </a:lnTo>
                <a:lnTo>
                  <a:pt x="14350" y="64770"/>
                </a:lnTo>
                <a:lnTo>
                  <a:pt x="507" y="111760"/>
                </a:lnTo>
                <a:lnTo>
                  <a:pt x="0" y="508000"/>
                </a:lnTo>
                <a:lnTo>
                  <a:pt x="761" y="520700"/>
                </a:lnTo>
                <a:lnTo>
                  <a:pt x="15493" y="566420"/>
                </a:lnTo>
                <a:lnTo>
                  <a:pt x="45974" y="603250"/>
                </a:lnTo>
                <a:lnTo>
                  <a:pt x="88010" y="624840"/>
                </a:lnTo>
                <a:lnTo>
                  <a:pt x="112267" y="629920"/>
                </a:lnTo>
                <a:lnTo>
                  <a:pt x="2501010" y="629920"/>
                </a:lnTo>
                <a:lnTo>
                  <a:pt x="2547111" y="614680"/>
                </a:lnTo>
                <a:lnTo>
                  <a:pt x="2570353" y="598170"/>
                </a:lnTo>
                <a:lnTo>
                  <a:pt x="123443" y="598170"/>
                </a:lnTo>
                <a:lnTo>
                  <a:pt x="104901" y="595630"/>
                </a:lnTo>
                <a:lnTo>
                  <a:pt x="65658" y="576580"/>
                </a:lnTo>
                <a:lnTo>
                  <a:pt x="39877" y="542290"/>
                </a:lnTo>
                <a:lnTo>
                  <a:pt x="32947" y="508000"/>
                </a:lnTo>
                <a:lnTo>
                  <a:pt x="32956" y="121920"/>
                </a:lnTo>
                <a:lnTo>
                  <a:pt x="43941" y="80010"/>
                </a:lnTo>
                <a:lnTo>
                  <a:pt x="73151" y="48260"/>
                </a:lnTo>
                <a:lnTo>
                  <a:pt x="114553" y="33020"/>
                </a:lnTo>
                <a:lnTo>
                  <a:pt x="2571114" y="33020"/>
                </a:lnTo>
                <a:lnTo>
                  <a:pt x="2564764" y="26670"/>
                </a:lnTo>
                <a:lnTo>
                  <a:pt x="2554985" y="20320"/>
                </a:lnTo>
                <a:lnTo>
                  <a:pt x="2544953" y="13970"/>
                </a:lnTo>
                <a:lnTo>
                  <a:pt x="2534030" y="8890"/>
                </a:lnTo>
                <a:lnTo>
                  <a:pt x="2510789" y="1270"/>
                </a:lnTo>
                <a:lnTo>
                  <a:pt x="2498343" y="0"/>
                </a:lnTo>
                <a:close/>
              </a:path>
              <a:path w="2611120" h="629919">
                <a:moveTo>
                  <a:pt x="2571114" y="33020"/>
                </a:moveTo>
                <a:lnTo>
                  <a:pt x="2496692" y="33020"/>
                </a:lnTo>
                <a:lnTo>
                  <a:pt x="2505582" y="34290"/>
                </a:lnTo>
                <a:lnTo>
                  <a:pt x="2514473" y="36830"/>
                </a:lnTo>
                <a:lnTo>
                  <a:pt x="2551429" y="59690"/>
                </a:lnTo>
                <a:lnTo>
                  <a:pt x="2573781" y="96520"/>
                </a:lnTo>
                <a:lnTo>
                  <a:pt x="2577664" y="121920"/>
                </a:lnTo>
                <a:lnTo>
                  <a:pt x="2577655" y="508000"/>
                </a:lnTo>
                <a:lnTo>
                  <a:pt x="2566670" y="549910"/>
                </a:lnTo>
                <a:lnTo>
                  <a:pt x="2537586" y="581660"/>
                </a:lnTo>
                <a:lnTo>
                  <a:pt x="2486913" y="598170"/>
                </a:lnTo>
                <a:lnTo>
                  <a:pt x="2570353" y="598170"/>
                </a:lnTo>
                <a:lnTo>
                  <a:pt x="2596260" y="565150"/>
                </a:lnTo>
                <a:lnTo>
                  <a:pt x="2610104" y="518160"/>
                </a:lnTo>
                <a:lnTo>
                  <a:pt x="2610611" y="121920"/>
                </a:lnTo>
                <a:lnTo>
                  <a:pt x="2609850" y="109220"/>
                </a:lnTo>
                <a:lnTo>
                  <a:pt x="2595117" y="63500"/>
                </a:lnTo>
                <a:lnTo>
                  <a:pt x="2573654" y="35560"/>
                </a:lnTo>
                <a:lnTo>
                  <a:pt x="2571114" y="33020"/>
                </a:lnTo>
                <a:close/>
              </a:path>
              <a:path w="2611120" h="629919">
                <a:moveTo>
                  <a:pt x="2487167" y="43180"/>
                </a:moveTo>
                <a:lnTo>
                  <a:pt x="124205" y="43180"/>
                </a:lnTo>
                <a:lnTo>
                  <a:pt x="116204" y="44450"/>
                </a:lnTo>
                <a:lnTo>
                  <a:pt x="108076" y="44450"/>
                </a:lnTo>
                <a:lnTo>
                  <a:pt x="73532" y="60960"/>
                </a:lnTo>
                <a:lnTo>
                  <a:pt x="62483" y="72390"/>
                </a:lnTo>
                <a:lnTo>
                  <a:pt x="57911" y="77470"/>
                </a:lnTo>
                <a:lnTo>
                  <a:pt x="53848" y="85090"/>
                </a:lnTo>
                <a:lnTo>
                  <a:pt x="50418" y="91440"/>
                </a:lnTo>
                <a:lnTo>
                  <a:pt x="47625" y="99060"/>
                </a:lnTo>
                <a:lnTo>
                  <a:pt x="45720" y="106680"/>
                </a:lnTo>
                <a:lnTo>
                  <a:pt x="44323" y="114300"/>
                </a:lnTo>
                <a:lnTo>
                  <a:pt x="43996" y="121920"/>
                </a:lnTo>
                <a:lnTo>
                  <a:pt x="43878" y="508000"/>
                </a:lnTo>
                <a:lnTo>
                  <a:pt x="44196" y="514350"/>
                </a:lnTo>
                <a:lnTo>
                  <a:pt x="57023" y="551180"/>
                </a:lnTo>
                <a:lnTo>
                  <a:pt x="91821" y="580390"/>
                </a:lnTo>
                <a:lnTo>
                  <a:pt x="114426" y="586740"/>
                </a:lnTo>
                <a:lnTo>
                  <a:pt x="2494533" y="586740"/>
                </a:lnTo>
                <a:lnTo>
                  <a:pt x="2528824" y="575310"/>
                </a:lnTo>
                <a:lnTo>
                  <a:pt x="114934" y="575310"/>
                </a:lnTo>
                <a:lnTo>
                  <a:pt x="108203" y="574040"/>
                </a:lnTo>
                <a:lnTo>
                  <a:pt x="101853" y="572770"/>
                </a:lnTo>
                <a:lnTo>
                  <a:pt x="95503" y="570230"/>
                </a:lnTo>
                <a:lnTo>
                  <a:pt x="89788" y="566420"/>
                </a:lnTo>
                <a:lnTo>
                  <a:pt x="83947" y="562610"/>
                </a:lnTo>
                <a:lnTo>
                  <a:pt x="59689" y="532130"/>
                </a:lnTo>
                <a:lnTo>
                  <a:pt x="54918" y="121920"/>
                </a:lnTo>
                <a:lnTo>
                  <a:pt x="55245" y="114300"/>
                </a:lnTo>
                <a:lnTo>
                  <a:pt x="71374" y="78740"/>
                </a:lnTo>
                <a:lnTo>
                  <a:pt x="104393" y="57150"/>
                </a:lnTo>
                <a:lnTo>
                  <a:pt x="117982" y="54610"/>
                </a:lnTo>
                <a:lnTo>
                  <a:pt x="2527977" y="54610"/>
                </a:lnTo>
                <a:lnTo>
                  <a:pt x="2525776" y="53340"/>
                </a:lnTo>
                <a:lnTo>
                  <a:pt x="2518790" y="49530"/>
                </a:lnTo>
                <a:lnTo>
                  <a:pt x="2511805" y="46990"/>
                </a:lnTo>
                <a:lnTo>
                  <a:pt x="2496184" y="44450"/>
                </a:lnTo>
                <a:lnTo>
                  <a:pt x="2487167" y="43180"/>
                </a:lnTo>
                <a:close/>
              </a:path>
              <a:path w="2611120" h="629919">
                <a:moveTo>
                  <a:pt x="2527977" y="54610"/>
                </a:moveTo>
                <a:lnTo>
                  <a:pt x="2495677" y="54610"/>
                </a:lnTo>
                <a:lnTo>
                  <a:pt x="2502154" y="55880"/>
                </a:lnTo>
                <a:lnTo>
                  <a:pt x="2509138" y="58420"/>
                </a:lnTo>
                <a:lnTo>
                  <a:pt x="2514980" y="60960"/>
                </a:lnTo>
                <a:lnTo>
                  <a:pt x="2521077" y="63500"/>
                </a:lnTo>
                <a:lnTo>
                  <a:pt x="2526791" y="67310"/>
                </a:lnTo>
                <a:lnTo>
                  <a:pt x="2531745" y="71120"/>
                </a:lnTo>
                <a:lnTo>
                  <a:pt x="2536571" y="74930"/>
                </a:lnTo>
                <a:lnTo>
                  <a:pt x="2541015" y="80010"/>
                </a:lnTo>
                <a:lnTo>
                  <a:pt x="2544826" y="86360"/>
                </a:lnTo>
                <a:lnTo>
                  <a:pt x="2548001" y="91440"/>
                </a:lnTo>
                <a:lnTo>
                  <a:pt x="2555675" y="508000"/>
                </a:lnTo>
                <a:lnTo>
                  <a:pt x="2555239" y="515620"/>
                </a:lnTo>
                <a:lnTo>
                  <a:pt x="2539364" y="551180"/>
                </a:lnTo>
                <a:lnTo>
                  <a:pt x="2518790" y="567690"/>
                </a:lnTo>
                <a:lnTo>
                  <a:pt x="2512567" y="571500"/>
                </a:lnTo>
                <a:lnTo>
                  <a:pt x="2506217" y="572770"/>
                </a:lnTo>
                <a:lnTo>
                  <a:pt x="2499613" y="575310"/>
                </a:lnTo>
                <a:lnTo>
                  <a:pt x="2528824" y="575310"/>
                </a:lnTo>
                <a:lnTo>
                  <a:pt x="2556763" y="546100"/>
                </a:lnTo>
                <a:lnTo>
                  <a:pt x="2566615" y="508000"/>
                </a:lnTo>
                <a:lnTo>
                  <a:pt x="2566688" y="121920"/>
                </a:lnTo>
                <a:lnTo>
                  <a:pt x="2566415" y="115570"/>
                </a:lnTo>
                <a:lnTo>
                  <a:pt x="2565400" y="107950"/>
                </a:lnTo>
                <a:lnTo>
                  <a:pt x="2563495" y="100330"/>
                </a:lnTo>
                <a:lnTo>
                  <a:pt x="2560828" y="92710"/>
                </a:lnTo>
                <a:lnTo>
                  <a:pt x="2557399" y="86360"/>
                </a:lnTo>
                <a:lnTo>
                  <a:pt x="2553588" y="78740"/>
                </a:lnTo>
                <a:lnTo>
                  <a:pt x="2549143" y="73660"/>
                </a:lnTo>
                <a:lnTo>
                  <a:pt x="2543936" y="67310"/>
                </a:lnTo>
                <a:lnTo>
                  <a:pt x="2538349" y="62230"/>
                </a:lnTo>
                <a:lnTo>
                  <a:pt x="2532379" y="57150"/>
                </a:lnTo>
                <a:lnTo>
                  <a:pt x="2527977" y="54610"/>
                </a:lnTo>
                <a:close/>
              </a:path>
            </a:pathLst>
          </a:custGeom>
          <a:solidFill>
            <a:srgbClr val="1E7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074154" y="1020571"/>
            <a:ext cx="15170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766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FFFFFF"/>
                </a:solidFill>
                <a:latin typeface="Arial"/>
                <a:cs typeface="Arial"/>
              </a:rPr>
              <a:t>Espíritu  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Em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spc="90" dirty="0">
                <a:solidFill>
                  <a:srgbClr val="FFFFFF"/>
                </a:solidFill>
                <a:latin typeface="Arial"/>
                <a:cs typeface="Arial"/>
              </a:rPr>
              <a:t>rendedor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820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19400" y="3126467"/>
            <a:ext cx="5443220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EL EMPRENDEDOR</a:t>
            </a:r>
          </a:p>
        </p:txBody>
      </p:sp>
    </p:spTree>
    <p:extLst>
      <p:ext uri="{BB962C8B-B14F-4D97-AF65-F5344CB8AC3E}">
        <p14:creationId xmlns:p14="http://schemas.microsoft.com/office/powerpoint/2010/main" val="364728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567" y="827184"/>
            <a:ext cx="8952866" cy="59359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81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623695"/>
            <a:ext cx="7729220" cy="424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588770" indent="-256540">
              <a:lnSpc>
                <a:spcPct val="100000"/>
              </a:lnSpc>
              <a:spcBef>
                <a:spcPts val="100"/>
              </a:spcBef>
            </a:pPr>
            <a:r>
              <a:rPr sz="20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 </a:t>
            </a:r>
            <a:r>
              <a:rPr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 se puede hablar del proceso  emprendedor sin hablar del  emprendedor</a:t>
            </a:r>
          </a:p>
          <a:p>
            <a:pPr marL="268605" marR="79375" indent="-256540">
              <a:lnSpc>
                <a:spcPct val="100000"/>
              </a:lnSpc>
              <a:spcBef>
                <a:spcPts val="400"/>
              </a:spcBef>
            </a:pPr>
            <a:r>
              <a:rPr sz="20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 </a:t>
            </a:r>
            <a:r>
              <a:rPr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El proceso emprendedor sucede porque  las personas aprovechan oportunidades</a:t>
            </a:r>
          </a:p>
          <a:p>
            <a:pPr marL="268605" marR="5080" indent="-256540">
              <a:lnSpc>
                <a:spcPct val="100000"/>
              </a:lnSpc>
              <a:spcBef>
                <a:spcPts val="409"/>
              </a:spcBef>
            </a:pPr>
            <a:r>
              <a:rPr sz="20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 </a:t>
            </a:r>
            <a:r>
              <a:rPr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Factores motivacionales (factores  señalados por McClelland) y factores  cognitivos (competencias) promueven la  acción emprendedora</a:t>
            </a:r>
          </a:p>
        </p:txBody>
      </p:sp>
      <p:sp>
        <p:nvSpPr>
          <p:cNvPr id="3" name="object 3"/>
          <p:cNvSpPr/>
          <p:nvPr/>
        </p:nvSpPr>
        <p:spPr>
          <a:xfrm>
            <a:off x="556259" y="265938"/>
            <a:ext cx="6671439" cy="1105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895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923909"/>
            <a:ext cx="7766684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95"/>
              </a:spcBef>
              <a:tabLst>
                <a:tab pos="268605" algn="l"/>
              </a:tabLst>
            </a:pPr>
            <a:r>
              <a:rPr sz="1900" b="1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	</a:t>
            </a:r>
            <a:r>
              <a:rPr sz="2800" b="1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Emprender es el proceso de descubrir,  evaluar y aprovechar oportunidades para el  desarrollo de nuevos negocios.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3916" y="3621915"/>
            <a:ext cx="7662545" cy="2446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95"/>
              </a:spcBef>
              <a:tabLst>
                <a:tab pos="268605" algn="l"/>
              </a:tabLst>
            </a:pPr>
            <a:r>
              <a:rPr spc="-555" dirty="0">
                <a:solidFill>
                  <a:srgbClr val="2CA1B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	</a:t>
            </a:r>
            <a:r>
              <a:rPr sz="2400" spc="-25" dirty="0">
                <a:latin typeface="Calibri" panose="020F0502020204030204" pitchFamily="34" charset="0"/>
                <a:cs typeface="Calibri" panose="020F0502020204030204" pitchFamily="34" charset="0"/>
              </a:rPr>
              <a:t>Las </a:t>
            </a:r>
            <a:r>
              <a:rPr sz="2400" spc="145" dirty="0">
                <a:latin typeface="Calibri" panose="020F0502020204030204" pitchFamily="34" charset="0"/>
                <a:cs typeface="Calibri" panose="020F0502020204030204" pitchFamily="34" charset="0"/>
              </a:rPr>
              <a:t>oportunidades </a:t>
            </a:r>
            <a:r>
              <a:rPr sz="2400" spc="125" dirty="0">
                <a:latin typeface="Calibri" panose="020F0502020204030204" pitchFamily="34" charset="0"/>
                <a:cs typeface="Calibri" panose="020F0502020204030204" pitchFamily="34" charset="0"/>
              </a:rPr>
              <a:t>emprendedoras </a:t>
            </a:r>
            <a:r>
              <a:rPr sz="2400" spc="120" dirty="0">
                <a:latin typeface="Calibri" panose="020F0502020204030204" pitchFamily="34" charset="0"/>
                <a:cs typeface="Calibri" panose="020F0502020204030204" pitchFamily="34" charset="0"/>
              </a:rPr>
              <a:t>son  </a:t>
            </a:r>
            <a:r>
              <a:rPr sz="2400" spc="90" dirty="0">
                <a:latin typeface="Calibri" panose="020F0502020204030204" pitchFamily="34" charset="0"/>
                <a:cs typeface="Calibri" panose="020F0502020204030204" pitchFamily="34" charset="0"/>
              </a:rPr>
              <a:t>aquellas </a:t>
            </a:r>
            <a:r>
              <a:rPr sz="2400" spc="110" dirty="0">
                <a:latin typeface="Calibri" panose="020F0502020204030204" pitchFamily="34" charset="0"/>
                <a:cs typeface="Calibri" panose="020F0502020204030204" pitchFamily="34" charset="0"/>
              </a:rPr>
              <a:t>situaciones </a:t>
            </a:r>
            <a:r>
              <a:rPr sz="2400" spc="85" dirty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sz="2400" spc="60" dirty="0">
                <a:latin typeface="Calibri" panose="020F0502020204030204" pitchFamily="34" charset="0"/>
                <a:cs typeface="Calibri" panose="020F0502020204030204" pitchFamily="34" charset="0"/>
              </a:rPr>
              <a:t>las cuales </a:t>
            </a:r>
            <a:r>
              <a:rPr sz="2400" spc="95" dirty="0">
                <a:latin typeface="Calibri" panose="020F0502020204030204" pitchFamily="34" charset="0"/>
                <a:cs typeface="Calibri" panose="020F0502020204030204" pitchFamily="34" charset="0"/>
              </a:rPr>
              <a:t>nuevos  bienes, servicios, </a:t>
            </a:r>
            <a:r>
              <a:rPr sz="2400" spc="114" dirty="0">
                <a:latin typeface="Calibri" panose="020F0502020204030204" pitchFamily="34" charset="0"/>
                <a:cs typeface="Calibri" panose="020F0502020204030204" pitchFamily="34" charset="0"/>
              </a:rPr>
              <a:t>materias </a:t>
            </a:r>
            <a:r>
              <a:rPr sz="2400" spc="140" dirty="0">
                <a:latin typeface="Calibri" panose="020F0502020204030204" pitchFamily="34" charset="0"/>
                <a:cs typeface="Calibri" panose="020F0502020204030204" pitchFamily="34" charset="0"/>
              </a:rPr>
              <a:t>primas </a:t>
            </a:r>
            <a:r>
              <a:rPr sz="2400" spc="60" dirty="0">
                <a:latin typeface="Calibri" panose="020F0502020204030204" pitchFamily="34" charset="0"/>
                <a:cs typeface="Calibri" panose="020F0502020204030204" pitchFamily="34" charset="0"/>
              </a:rPr>
              <a:t>y  </a:t>
            </a:r>
            <a:r>
              <a:rPr sz="2400" spc="155" dirty="0">
                <a:latin typeface="Calibri" panose="020F0502020204030204" pitchFamily="34" charset="0"/>
                <a:cs typeface="Calibri" panose="020F0502020204030204" pitchFamily="34" charset="0"/>
              </a:rPr>
              <a:t>métodos </a:t>
            </a:r>
            <a:r>
              <a:rPr sz="2400" spc="110" dirty="0">
                <a:latin typeface="Calibri" panose="020F0502020204030204" pitchFamily="34" charset="0"/>
                <a:cs typeface="Calibri" panose="020F0502020204030204" pitchFamily="34" charset="0"/>
              </a:rPr>
              <a:t>organizacionales </a:t>
            </a:r>
            <a:r>
              <a:rPr sz="2400" spc="125" dirty="0">
                <a:latin typeface="Calibri" panose="020F0502020204030204" pitchFamily="34" charset="0"/>
                <a:cs typeface="Calibri" panose="020F0502020204030204" pitchFamily="34" charset="0"/>
              </a:rPr>
              <a:t>pueden </a:t>
            </a:r>
            <a:r>
              <a:rPr sz="2400" spc="80" dirty="0">
                <a:latin typeface="Calibri" panose="020F0502020204030204" pitchFamily="34" charset="0"/>
                <a:cs typeface="Calibri" panose="020F0502020204030204" pitchFamily="34" charset="0"/>
              </a:rPr>
              <a:t>ser  </a:t>
            </a:r>
            <a:r>
              <a:rPr sz="2400" spc="160" dirty="0">
                <a:latin typeface="Calibri" panose="020F0502020204030204" pitchFamily="34" charset="0"/>
                <a:cs typeface="Calibri" panose="020F0502020204030204" pitchFamily="34" charset="0"/>
              </a:rPr>
              <a:t>introducidos </a:t>
            </a:r>
            <a:r>
              <a:rPr sz="2400" spc="60" dirty="0"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sz="2400" spc="120" dirty="0">
                <a:latin typeface="Calibri" panose="020F0502020204030204" pitchFamily="34" charset="0"/>
                <a:cs typeface="Calibri" panose="020F0502020204030204" pitchFamily="34" charset="0"/>
              </a:rPr>
              <a:t>vendidos </a:t>
            </a:r>
            <a:r>
              <a:rPr sz="2400" spc="-15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sz="2400" spc="180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sz="2400" spc="125" dirty="0">
                <a:latin typeface="Calibri" panose="020F0502020204030204" pitchFamily="34" charset="0"/>
                <a:cs typeface="Calibri" panose="020F0502020204030204" pitchFamily="34" charset="0"/>
              </a:rPr>
              <a:t>precio </a:t>
            </a:r>
            <a:r>
              <a:rPr sz="2400" spc="135" dirty="0">
                <a:latin typeface="Calibri" panose="020F0502020204030204" pitchFamily="34" charset="0"/>
                <a:cs typeface="Calibri" panose="020F0502020204030204" pitchFamily="34" charset="0"/>
              </a:rPr>
              <a:t>mayor  </a:t>
            </a:r>
            <a:r>
              <a:rPr sz="2400" spc="-15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sz="2400" spc="100" dirty="0">
                <a:latin typeface="Calibri" panose="020F0502020204030204" pitchFamily="34" charset="0"/>
                <a:cs typeface="Calibri" panose="020F0502020204030204" pitchFamily="34" charset="0"/>
              </a:rPr>
              <a:t>su </a:t>
            </a:r>
            <a:r>
              <a:rPr sz="2400" spc="125" dirty="0">
                <a:latin typeface="Calibri" panose="020F0502020204030204" pitchFamily="34" charset="0"/>
                <a:cs typeface="Calibri" panose="020F0502020204030204" pitchFamily="34" charset="0"/>
              </a:rPr>
              <a:t>costo </a:t>
            </a:r>
            <a:r>
              <a:rPr sz="2400" spc="95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2400" spc="2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145" dirty="0">
                <a:latin typeface="Calibri" panose="020F0502020204030204" pitchFamily="34" charset="0"/>
                <a:cs typeface="Calibri" panose="020F0502020204030204" pitchFamily="34" charset="0"/>
              </a:rPr>
              <a:t>producción.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57150" algn="r">
              <a:lnSpc>
                <a:spcPct val="100000"/>
              </a:lnSpc>
              <a:spcBef>
                <a:spcPts val="1670"/>
              </a:spcBef>
            </a:pP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="" xmlns:a16="http://schemas.microsoft.com/office/drawing/2014/main" id="{52453FDE-F5BC-4994-835F-E1A3CE040D60}"/>
              </a:ext>
            </a:extLst>
          </p:cNvPr>
          <p:cNvSpPr/>
          <p:nvPr/>
        </p:nvSpPr>
        <p:spPr>
          <a:xfrm>
            <a:off x="724532" y="466593"/>
            <a:ext cx="6671439" cy="1105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2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9075" y="2667000"/>
            <a:ext cx="1648968" cy="1459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42416" y="2682239"/>
            <a:ext cx="1546860" cy="1358265"/>
          </a:xfrm>
          <a:custGeom>
            <a:avLst/>
            <a:gdLst/>
            <a:ahLst/>
            <a:cxnLst/>
            <a:rect l="l" t="t" r="r" b="b"/>
            <a:pathLst>
              <a:path w="1546860" h="1358264">
                <a:moveTo>
                  <a:pt x="445897" y="0"/>
                </a:moveTo>
                <a:lnTo>
                  <a:pt x="0" y="0"/>
                </a:lnTo>
                <a:lnTo>
                  <a:pt x="0" y="1241425"/>
                </a:lnTo>
                <a:lnTo>
                  <a:pt x="1060958" y="1241425"/>
                </a:lnTo>
                <a:lnTo>
                  <a:pt x="1060958" y="1357884"/>
                </a:lnTo>
                <a:lnTo>
                  <a:pt x="1546860" y="1018413"/>
                </a:lnTo>
                <a:lnTo>
                  <a:pt x="1227651" y="795401"/>
                </a:lnTo>
                <a:lnTo>
                  <a:pt x="445897" y="795401"/>
                </a:lnTo>
                <a:lnTo>
                  <a:pt x="445897" y="0"/>
                </a:lnTo>
                <a:close/>
              </a:path>
              <a:path w="1546860" h="1358264">
                <a:moveTo>
                  <a:pt x="1060958" y="678942"/>
                </a:moveTo>
                <a:lnTo>
                  <a:pt x="1060958" y="795401"/>
                </a:lnTo>
                <a:lnTo>
                  <a:pt x="1227651" y="795401"/>
                </a:lnTo>
                <a:lnTo>
                  <a:pt x="1060958" y="678942"/>
                </a:lnTo>
                <a:close/>
              </a:path>
            </a:pathLst>
          </a:custGeom>
          <a:solidFill>
            <a:srgbClr val="BDD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9747" y="1068324"/>
            <a:ext cx="3951732" cy="1702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6804" y="1078991"/>
            <a:ext cx="3820667" cy="1808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3088" y="1083563"/>
            <a:ext cx="3849624" cy="1600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1835" y="1219200"/>
            <a:ext cx="3098165" cy="11428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08735">
              <a:lnSpc>
                <a:spcPct val="115199"/>
              </a:lnSpc>
              <a:spcBef>
                <a:spcPts val="95"/>
              </a:spcBef>
            </a:pPr>
            <a:r>
              <a:rPr lang="es-AR" sz="33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EMPRENDEDOR</a:t>
            </a:r>
            <a:endParaRPr sz="3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59835" y="4465320"/>
            <a:ext cx="1648967" cy="1459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13176" y="4480559"/>
            <a:ext cx="1546860" cy="1358265"/>
          </a:xfrm>
          <a:custGeom>
            <a:avLst/>
            <a:gdLst/>
            <a:ahLst/>
            <a:cxnLst/>
            <a:rect l="l" t="t" r="r" b="b"/>
            <a:pathLst>
              <a:path w="1546860" h="1358264">
                <a:moveTo>
                  <a:pt x="445897" y="0"/>
                </a:moveTo>
                <a:lnTo>
                  <a:pt x="0" y="0"/>
                </a:lnTo>
                <a:lnTo>
                  <a:pt x="0" y="1241374"/>
                </a:lnTo>
                <a:lnTo>
                  <a:pt x="1060958" y="1241374"/>
                </a:lnTo>
                <a:lnTo>
                  <a:pt x="1060958" y="1357883"/>
                </a:lnTo>
                <a:lnTo>
                  <a:pt x="1546860" y="1018412"/>
                </a:lnTo>
                <a:lnTo>
                  <a:pt x="1227651" y="795401"/>
                </a:lnTo>
                <a:lnTo>
                  <a:pt x="445897" y="795401"/>
                </a:lnTo>
                <a:lnTo>
                  <a:pt x="445897" y="0"/>
                </a:lnTo>
                <a:close/>
              </a:path>
              <a:path w="1546860" h="1358264">
                <a:moveTo>
                  <a:pt x="1060958" y="678941"/>
                </a:moveTo>
                <a:lnTo>
                  <a:pt x="1060958" y="795401"/>
                </a:lnTo>
                <a:lnTo>
                  <a:pt x="1227651" y="795401"/>
                </a:lnTo>
                <a:lnTo>
                  <a:pt x="1060958" y="678941"/>
                </a:lnTo>
                <a:close/>
              </a:path>
            </a:pathLst>
          </a:custGeom>
          <a:solidFill>
            <a:srgbClr val="BDD6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40507" y="2865120"/>
            <a:ext cx="3951732" cy="1702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98064" y="2875788"/>
            <a:ext cx="3569208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93848" y="2880360"/>
            <a:ext cx="3849624" cy="1600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12791" y="4663452"/>
            <a:ext cx="3951732" cy="1702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26508" y="4674095"/>
            <a:ext cx="3948684" cy="1808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2122" y="4669901"/>
            <a:ext cx="3849623" cy="1600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">
            <a:extLst>
              <a:ext uri="{FF2B5EF4-FFF2-40B4-BE49-F238E27FC236}">
                <a16:creationId xmlns="" xmlns:a16="http://schemas.microsoft.com/office/drawing/2014/main" id="{B717E9C9-A7D4-47B6-97D4-118868D545ED}"/>
              </a:ext>
            </a:extLst>
          </p:cNvPr>
          <p:cNvSpPr txBox="1">
            <a:spLocks/>
          </p:cNvSpPr>
          <p:nvPr/>
        </p:nvSpPr>
        <p:spPr>
          <a:xfrm>
            <a:off x="1986626" y="3417894"/>
            <a:ext cx="4195383" cy="56188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indent="1308735">
              <a:lnSpc>
                <a:spcPct val="115199"/>
              </a:lnSpc>
              <a:spcBef>
                <a:spcPts val="95"/>
              </a:spcBef>
            </a:pPr>
            <a:r>
              <a:rPr lang="es-AR" sz="33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LA PERSONA</a:t>
            </a:r>
            <a:endParaRPr lang="es-AR" sz="3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="" xmlns:a16="http://schemas.microsoft.com/office/drawing/2014/main" id="{93B8F312-ECA5-429A-A3C4-A894D5C92ABB}"/>
              </a:ext>
            </a:extLst>
          </p:cNvPr>
          <p:cNvSpPr txBox="1">
            <a:spLocks/>
          </p:cNvSpPr>
          <p:nvPr/>
        </p:nvSpPr>
        <p:spPr>
          <a:xfrm>
            <a:off x="4495800" y="4838082"/>
            <a:ext cx="4042983" cy="11458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indent="1308735" algn="ctr">
              <a:lnSpc>
                <a:spcPct val="115199"/>
              </a:lnSpc>
              <a:spcBef>
                <a:spcPts val="95"/>
              </a:spcBef>
            </a:pPr>
            <a:r>
              <a:rPr lang="es-AR" sz="33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HACE QUE LAS COSAS PASEN!</a:t>
            </a:r>
            <a:endParaRPr lang="es-AR" sz="3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8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2 Rectángulo"/>
          <p:cNvSpPr/>
          <p:nvPr/>
        </p:nvSpPr>
        <p:spPr>
          <a:xfrm>
            <a:off x="1143000" y="3857628"/>
            <a:ext cx="6697289" cy="53579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hangingPunct="1">
              <a:buClr>
                <a:srgbClr val="000000"/>
              </a:buClr>
              <a:defRPr/>
            </a:pPr>
            <a:endParaRPr lang="es-ES_tradnl" sz="1050" kern="0">
              <a:solidFill>
                <a:schemeClr val="bg2">
                  <a:lumMod val="50000"/>
                </a:schemeClr>
              </a:solidFill>
              <a:latin typeface="Arial"/>
              <a:sym typeface="Arial"/>
            </a:endParaRP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9B0698B3-B027-4B6D-B669-400A16B332E2}"/>
              </a:ext>
            </a:extLst>
          </p:cNvPr>
          <p:cNvSpPr txBox="1">
            <a:spLocks/>
          </p:cNvSpPr>
          <p:nvPr/>
        </p:nvSpPr>
        <p:spPr>
          <a:xfrm>
            <a:off x="1187624" y="2132856"/>
            <a:ext cx="7578445" cy="258623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PARADIGMAS Y PROCESO EMPRENDEDOR </a:t>
            </a:r>
          </a:p>
          <a:p>
            <a:pPr>
              <a:lnSpc>
                <a:spcPct val="170000"/>
              </a:lnSpc>
            </a:pPr>
            <a:r>
              <a:rPr lang="es-ES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Módulo </a:t>
            </a:r>
            <a:r>
              <a:rPr lang="es-E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Nº 1</a:t>
            </a:r>
            <a:endParaRPr lang="es-A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84605754"/>
              </p:ext>
            </p:extLst>
          </p:nvPr>
        </p:nvGraphicFramePr>
        <p:xfrm>
          <a:off x="647564" y="1052736"/>
          <a:ext cx="6685856" cy="89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hape 99"/>
          <p:cNvSpPr txBox="1">
            <a:spLocks/>
          </p:cNvSpPr>
          <p:nvPr/>
        </p:nvSpPr>
        <p:spPr>
          <a:xfrm>
            <a:off x="312354" y="2164640"/>
            <a:ext cx="7500006" cy="38683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288" tIns="45644" rIns="91288" bIns="45644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416" indent="-342416">
              <a:buClr>
                <a:schemeClr val="dk1"/>
              </a:buClr>
              <a:buSzPct val="25000"/>
            </a:pPr>
            <a:r>
              <a:rPr lang="es-MX" sz="3208" dirty="0" smtClean="0">
                <a:latin typeface="Calibri"/>
                <a:ea typeface="Calibri"/>
                <a:cs typeface="Calibri"/>
                <a:sym typeface="Calibri"/>
              </a:rPr>
              <a:t>Todos los números comienzan con D por lo que la serie continúa…</a:t>
            </a:r>
            <a:endParaRPr lang="es-MX" sz="3208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003271" y="3586201"/>
            <a:ext cx="6089009" cy="1758927"/>
          </a:xfrm>
          <a:prstGeom prst="rect">
            <a:avLst/>
          </a:prstGeom>
          <a:noFill/>
        </p:spPr>
        <p:txBody>
          <a:bodyPr wrap="none" lIns="91679" tIns="45839" rIns="91679" bIns="45839">
            <a:spAutoFit/>
          </a:bodyPr>
          <a:lstStyle/>
          <a:p>
            <a:pPr algn="ctr"/>
            <a:r>
              <a:rPr lang="es-ES" sz="5414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2, 10, 12, 16, 17, </a:t>
            </a:r>
          </a:p>
          <a:p>
            <a:pPr algn="ctr"/>
            <a:r>
              <a:rPr lang="es-ES" sz="5414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18, 19, 200, 201,…</a:t>
            </a:r>
          </a:p>
        </p:txBody>
      </p:sp>
    </p:spTree>
    <p:extLst>
      <p:ext uri="{BB962C8B-B14F-4D97-AF65-F5344CB8AC3E}">
        <p14:creationId xmlns:p14="http://schemas.microsoft.com/office/powerpoint/2010/main" val="279346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0463" y="586768"/>
            <a:ext cx="542351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TIPOS DE EMPRENDEDORES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58998" y="6567931"/>
            <a:ext cx="59912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25" dirty="0">
                <a:latin typeface="Arial"/>
                <a:cs typeface="Arial"/>
              </a:rPr>
              <a:t>Fuente: </a:t>
            </a:r>
            <a:r>
              <a:rPr sz="1100" spc="-10" dirty="0">
                <a:latin typeface="Arial"/>
                <a:cs typeface="Arial"/>
              </a:rPr>
              <a:t>“El </a:t>
            </a:r>
            <a:r>
              <a:rPr sz="1100" spc="45" dirty="0">
                <a:latin typeface="Arial"/>
                <a:cs typeface="Arial"/>
              </a:rPr>
              <a:t>Emprendedor </a:t>
            </a:r>
            <a:r>
              <a:rPr sz="1100" spc="35" dirty="0">
                <a:latin typeface="Arial"/>
                <a:cs typeface="Arial"/>
              </a:rPr>
              <a:t>Profesional” </a:t>
            </a:r>
            <a:r>
              <a:rPr sz="1100" spc="60" dirty="0">
                <a:latin typeface="Arial"/>
                <a:cs typeface="Arial"/>
              </a:rPr>
              <a:t>autor </a:t>
            </a:r>
            <a:r>
              <a:rPr sz="1100" spc="40" dirty="0">
                <a:latin typeface="Arial"/>
                <a:cs typeface="Arial"/>
              </a:rPr>
              <a:t>Daniel </a:t>
            </a:r>
            <a:r>
              <a:rPr sz="1100" spc="50" dirty="0">
                <a:latin typeface="Arial"/>
                <a:cs typeface="Arial"/>
              </a:rPr>
              <a:t>Miguez con </a:t>
            </a:r>
            <a:r>
              <a:rPr sz="1100" spc="30" dirty="0">
                <a:latin typeface="Arial"/>
                <a:cs typeface="Arial"/>
              </a:rPr>
              <a:t>la </a:t>
            </a:r>
            <a:r>
              <a:rPr sz="1100" spc="45" dirty="0">
                <a:latin typeface="Arial"/>
                <a:cs typeface="Arial"/>
              </a:rPr>
              <a:t>colaboración </a:t>
            </a:r>
            <a:r>
              <a:rPr sz="1100" spc="40" dirty="0">
                <a:latin typeface="Arial"/>
                <a:cs typeface="Arial"/>
              </a:rPr>
              <a:t>de </a:t>
            </a:r>
            <a:r>
              <a:rPr sz="1100" spc="30" dirty="0">
                <a:latin typeface="Arial"/>
                <a:cs typeface="Arial"/>
              </a:rPr>
              <a:t>Luis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N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015" y="2201926"/>
            <a:ext cx="2845827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s-AR" sz="2800" b="1" dirty="0">
                <a:latin typeface="Calibri" panose="020F0502020204030204" pitchFamily="34" charset="0"/>
                <a:cs typeface="Calibri" panose="020F0502020204030204" pitchFamily="34" charset="0"/>
              </a:rPr>
              <a:t>EMPRENDEDORES POR NECESIDAD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9677" y="2354198"/>
            <a:ext cx="30448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5" dirty="0">
                <a:latin typeface="Arial"/>
                <a:cs typeface="Arial"/>
              </a:rPr>
              <a:t>Buscan </a:t>
            </a:r>
            <a:r>
              <a:rPr sz="2000" spc="80" dirty="0">
                <a:latin typeface="Arial"/>
                <a:cs typeface="Arial"/>
              </a:rPr>
              <a:t>generar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85" dirty="0">
                <a:latin typeface="Arial"/>
                <a:cs typeface="Arial"/>
              </a:rPr>
              <a:t>ingresos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65" dirty="0">
                <a:latin typeface="Arial"/>
                <a:cs typeface="Arial"/>
              </a:rPr>
              <a:t>para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100" dirty="0">
                <a:latin typeface="Arial"/>
                <a:cs typeface="Arial"/>
              </a:rPr>
              <a:t>subsistir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19677" y="4094034"/>
            <a:ext cx="328104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15" dirty="0">
                <a:latin typeface="Arial"/>
                <a:cs typeface="Arial"/>
              </a:rPr>
              <a:t>Buscan </a:t>
            </a:r>
            <a:r>
              <a:rPr sz="2000" spc="105" dirty="0">
                <a:latin typeface="Arial"/>
                <a:cs typeface="Arial"/>
              </a:rPr>
              <a:t>oportunidades </a:t>
            </a:r>
            <a:r>
              <a:rPr sz="2000" spc="90" dirty="0">
                <a:latin typeface="Arial"/>
                <a:cs typeface="Arial"/>
              </a:rPr>
              <a:t>con  </a:t>
            </a:r>
            <a:r>
              <a:rPr sz="2000" spc="85" dirty="0">
                <a:latin typeface="Arial"/>
                <a:cs typeface="Arial"/>
              </a:rPr>
              <a:t>altos </a:t>
            </a:r>
            <a:r>
              <a:rPr sz="2000" spc="65" dirty="0">
                <a:latin typeface="Arial"/>
                <a:cs typeface="Arial"/>
              </a:rPr>
              <a:t>índices </a:t>
            </a:r>
            <a:r>
              <a:rPr sz="2000" spc="70" dirty="0">
                <a:latin typeface="Arial"/>
                <a:cs typeface="Arial"/>
              </a:rPr>
              <a:t>de  </a:t>
            </a:r>
            <a:r>
              <a:rPr sz="2000" spc="95" dirty="0">
                <a:latin typeface="Arial"/>
                <a:cs typeface="Arial"/>
              </a:rPr>
              <a:t>crecimiento económico  potencial </a:t>
            </a:r>
            <a:r>
              <a:rPr sz="2000" spc="65" dirty="0">
                <a:latin typeface="Arial"/>
                <a:cs typeface="Arial"/>
              </a:rPr>
              <a:t>en </a:t>
            </a:r>
            <a:r>
              <a:rPr sz="2000" spc="60" dirty="0">
                <a:latin typeface="Arial"/>
                <a:cs typeface="Arial"/>
              </a:rPr>
              <a:t>el </a:t>
            </a:r>
            <a:r>
              <a:rPr sz="2000" spc="120" dirty="0">
                <a:latin typeface="Arial"/>
                <a:cs typeface="Arial"/>
              </a:rPr>
              <a:t>menor  </a:t>
            </a:r>
            <a:r>
              <a:rPr sz="2000" spc="130" dirty="0">
                <a:latin typeface="Arial"/>
                <a:cs typeface="Arial"/>
              </a:rPr>
              <a:t>tiempo</a:t>
            </a:r>
            <a:r>
              <a:rPr sz="2000" spc="70" dirty="0">
                <a:latin typeface="Arial"/>
                <a:cs typeface="Arial"/>
              </a:rPr>
              <a:t> </a:t>
            </a:r>
            <a:r>
              <a:rPr sz="2000" spc="95" dirty="0">
                <a:latin typeface="Arial"/>
                <a:cs typeface="Arial"/>
              </a:rPr>
              <a:t>posible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97808" y="2427732"/>
            <a:ext cx="1232903" cy="489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51147" y="2540507"/>
            <a:ext cx="937260" cy="192405"/>
          </a:xfrm>
          <a:custGeom>
            <a:avLst/>
            <a:gdLst/>
            <a:ahLst/>
            <a:cxnLst/>
            <a:rect l="l" t="t" r="r" b="b"/>
            <a:pathLst>
              <a:path w="937260" h="192405">
                <a:moveTo>
                  <a:pt x="745236" y="0"/>
                </a:moveTo>
                <a:lnTo>
                  <a:pt x="745236" y="192024"/>
                </a:lnTo>
                <a:lnTo>
                  <a:pt x="873252" y="128015"/>
                </a:lnTo>
                <a:lnTo>
                  <a:pt x="777239" y="128015"/>
                </a:lnTo>
                <a:lnTo>
                  <a:pt x="777239" y="115188"/>
                </a:lnTo>
                <a:lnTo>
                  <a:pt x="898906" y="115188"/>
                </a:lnTo>
                <a:lnTo>
                  <a:pt x="924560" y="102362"/>
                </a:lnTo>
                <a:lnTo>
                  <a:pt x="777239" y="102362"/>
                </a:lnTo>
                <a:lnTo>
                  <a:pt x="777239" y="64007"/>
                </a:lnTo>
                <a:lnTo>
                  <a:pt x="873251" y="64007"/>
                </a:lnTo>
                <a:lnTo>
                  <a:pt x="745236" y="0"/>
                </a:lnTo>
                <a:close/>
              </a:path>
              <a:path w="937260" h="192405">
                <a:moveTo>
                  <a:pt x="745236" y="115188"/>
                </a:moveTo>
                <a:lnTo>
                  <a:pt x="0" y="115188"/>
                </a:lnTo>
                <a:lnTo>
                  <a:pt x="0" y="128015"/>
                </a:lnTo>
                <a:lnTo>
                  <a:pt x="745236" y="128015"/>
                </a:lnTo>
                <a:lnTo>
                  <a:pt x="745236" y="115188"/>
                </a:lnTo>
                <a:close/>
              </a:path>
              <a:path w="937260" h="192405">
                <a:moveTo>
                  <a:pt x="898906" y="115188"/>
                </a:moveTo>
                <a:lnTo>
                  <a:pt x="777239" y="115188"/>
                </a:lnTo>
                <a:lnTo>
                  <a:pt x="777239" y="128015"/>
                </a:lnTo>
                <a:lnTo>
                  <a:pt x="873252" y="128015"/>
                </a:lnTo>
                <a:lnTo>
                  <a:pt x="898906" y="115188"/>
                </a:lnTo>
                <a:close/>
              </a:path>
              <a:path w="937260" h="192405">
                <a:moveTo>
                  <a:pt x="745236" y="64007"/>
                </a:moveTo>
                <a:lnTo>
                  <a:pt x="0" y="64007"/>
                </a:lnTo>
                <a:lnTo>
                  <a:pt x="0" y="102362"/>
                </a:lnTo>
                <a:lnTo>
                  <a:pt x="745236" y="102362"/>
                </a:lnTo>
                <a:lnTo>
                  <a:pt x="745236" y="64007"/>
                </a:lnTo>
                <a:close/>
              </a:path>
              <a:path w="937260" h="192405">
                <a:moveTo>
                  <a:pt x="873251" y="64007"/>
                </a:moveTo>
                <a:lnTo>
                  <a:pt x="777239" y="64007"/>
                </a:lnTo>
                <a:lnTo>
                  <a:pt x="777239" y="102362"/>
                </a:lnTo>
                <a:lnTo>
                  <a:pt x="924560" y="102362"/>
                </a:lnTo>
                <a:lnTo>
                  <a:pt x="937260" y="96012"/>
                </a:lnTo>
                <a:lnTo>
                  <a:pt x="873251" y="640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97808" y="4660391"/>
            <a:ext cx="1232903" cy="489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51147" y="4773167"/>
            <a:ext cx="937260" cy="192405"/>
          </a:xfrm>
          <a:custGeom>
            <a:avLst/>
            <a:gdLst/>
            <a:ahLst/>
            <a:cxnLst/>
            <a:rect l="l" t="t" r="r" b="b"/>
            <a:pathLst>
              <a:path w="937260" h="192404">
                <a:moveTo>
                  <a:pt x="745236" y="0"/>
                </a:moveTo>
                <a:lnTo>
                  <a:pt x="745236" y="192023"/>
                </a:lnTo>
                <a:lnTo>
                  <a:pt x="873252" y="128015"/>
                </a:lnTo>
                <a:lnTo>
                  <a:pt x="777239" y="128015"/>
                </a:lnTo>
                <a:lnTo>
                  <a:pt x="777239" y="115188"/>
                </a:lnTo>
                <a:lnTo>
                  <a:pt x="898906" y="115188"/>
                </a:lnTo>
                <a:lnTo>
                  <a:pt x="924560" y="102361"/>
                </a:lnTo>
                <a:lnTo>
                  <a:pt x="777239" y="102361"/>
                </a:lnTo>
                <a:lnTo>
                  <a:pt x="777239" y="64007"/>
                </a:lnTo>
                <a:lnTo>
                  <a:pt x="873251" y="64007"/>
                </a:lnTo>
                <a:lnTo>
                  <a:pt x="745236" y="0"/>
                </a:lnTo>
                <a:close/>
              </a:path>
              <a:path w="937260" h="192404">
                <a:moveTo>
                  <a:pt x="745236" y="115188"/>
                </a:moveTo>
                <a:lnTo>
                  <a:pt x="0" y="115188"/>
                </a:lnTo>
                <a:lnTo>
                  <a:pt x="0" y="128015"/>
                </a:lnTo>
                <a:lnTo>
                  <a:pt x="745236" y="128015"/>
                </a:lnTo>
                <a:lnTo>
                  <a:pt x="745236" y="115188"/>
                </a:lnTo>
                <a:close/>
              </a:path>
              <a:path w="937260" h="192404">
                <a:moveTo>
                  <a:pt x="898906" y="115188"/>
                </a:moveTo>
                <a:lnTo>
                  <a:pt x="777239" y="115188"/>
                </a:lnTo>
                <a:lnTo>
                  <a:pt x="777239" y="128015"/>
                </a:lnTo>
                <a:lnTo>
                  <a:pt x="873252" y="128015"/>
                </a:lnTo>
                <a:lnTo>
                  <a:pt x="898906" y="115188"/>
                </a:lnTo>
                <a:close/>
              </a:path>
              <a:path w="937260" h="192404">
                <a:moveTo>
                  <a:pt x="745236" y="64007"/>
                </a:moveTo>
                <a:lnTo>
                  <a:pt x="0" y="64007"/>
                </a:lnTo>
                <a:lnTo>
                  <a:pt x="0" y="102361"/>
                </a:lnTo>
                <a:lnTo>
                  <a:pt x="745236" y="102361"/>
                </a:lnTo>
                <a:lnTo>
                  <a:pt x="745236" y="64007"/>
                </a:lnTo>
                <a:close/>
              </a:path>
              <a:path w="937260" h="192404">
                <a:moveTo>
                  <a:pt x="873251" y="64007"/>
                </a:moveTo>
                <a:lnTo>
                  <a:pt x="777239" y="64007"/>
                </a:lnTo>
                <a:lnTo>
                  <a:pt x="777239" y="102361"/>
                </a:lnTo>
                <a:lnTo>
                  <a:pt x="924560" y="102361"/>
                </a:lnTo>
                <a:lnTo>
                  <a:pt x="937260" y="96011"/>
                </a:lnTo>
                <a:lnTo>
                  <a:pt x="873251" y="640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5DB64678-37C1-49E0-B597-A887C710962B}"/>
              </a:ext>
            </a:extLst>
          </p:cNvPr>
          <p:cNvSpPr txBox="1"/>
          <p:nvPr/>
        </p:nvSpPr>
        <p:spPr>
          <a:xfrm>
            <a:off x="649018" y="4181934"/>
            <a:ext cx="3169135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s-AR" sz="2800" b="1" dirty="0">
                <a:latin typeface="Calibri" panose="020F0502020204030204" pitchFamily="34" charset="0"/>
                <a:cs typeface="Calibri" panose="020F0502020204030204" pitchFamily="34" charset="0"/>
              </a:rPr>
              <a:t>EMPRENDEDORES POR OPORTUNIDAD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40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D4C93302-40D6-45D9-9CF3-9280E77A9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954" y="104522"/>
            <a:ext cx="5030091" cy="22191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606039" y="2188723"/>
            <a:ext cx="3865626" cy="13373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10762" y="2458637"/>
            <a:ext cx="24561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" dirty="0">
                <a:solidFill>
                  <a:srgbClr val="FFFFFF"/>
                </a:solidFill>
              </a:rPr>
              <a:t>e</a:t>
            </a:r>
            <a:r>
              <a:rPr sz="3600" spc="130" dirty="0">
                <a:solidFill>
                  <a:srgbClr val="FFFFFF"/>
                </a:solidFill>
              </a:rPr>
              <a:t>m</a:t>
            </a:r>
            <a:r>
              <a:rPr sz="3600" spc="110" dirty="0">
                <a:solidFill>
                  <a:srgbClr val="FFFFFF"/>
                </a:solidFill>
              </a:rPr>
              <a:t>p</a:t>
            </a:r>
            <a:r>
              <a:rPr sz="3600" spc="25" dirty="0">
                <a:solidFill>
                  <a:srgbClr val="FFFFFF"/>
                </a:solidFill>
              </a:rPr>
              <a:t>r</a:t>
            </a:r>
            <a:r>
              <a:rPr sz="3600" spc="50" dirty="0">
                <a:solidFill>
                  <a:srgbClr val="FFFFFF"/>
                </a:solidFill>
              </a:rPr>
              <a:t>e</a:t>
            </a:r>
            <a:r>
              <a:rPr sz="3600" spc="40" dirty="0">
                <a:solidFill>
                  <a:srgbClr val="FFFFFF"/>
                </a:solidFill>
              </a:rPr>
              <a:t>nder</a:t>
            </a:r>
            <a:endParaRPr sz="3600" dirty="0"/>
          </a:p>
        </p:txBody>
      </p:sp>
      <p:sp>
        <p:nvSpPr>
          <p:cNvPr id="5" name="object 5"/>
          <p:cNvSpPr/>
          <p:nvPr/>
        </p:nvSpPr>
        <p:spPr>
          <a:xfrm>
            <a:off x="4120109" y="3167943"/>
            <a:ext cx="528091" cy="457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1015" y="3544110"/>
            <a:ext cx="6535673" cy="10431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442459" y="3784091"/>
            <a:ext cx="672846" cy="6819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64452" y="3784091"/>
            <a:ext cx="672846" cy="6819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05000" y="3860459"/>
            <a:ext cx="6168772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AR" sz="1900" b="1" spc="20" dirty="0">
                <a:solidFill>
                  <a:srgbClr val="FFFFFF"/>
                </a:solidFill>
                <a:latin typeface="Arial"/>
                <a:cs typeface="Arial"/>
              </a:rPr>
              <a:t>ACTITUD + IMPLEMENTACIÓN + PROCESO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20109" y="4632918"/>
            <a:ext cx="528091" cy="4594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09646" y="5092404"/>
            <a:ext cx="3865626" cy="11026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02964" y="5168148"/>
            <a:ext cx="2078989" cy="69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 marR="5080" indent="-146685">
              <a:lnSpc>
                <a:spcPct val="115300"/>
              </a:lnSpc>
              <a:spcBef>
                <a:spcPts val="100"/>
              </a:spcBef>
            </a:pPr>
            <a:r>
              <a:rPr sz="19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900" b="1" spc="3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900" b="1" spc="4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9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900" b="1" spc="-35" dirty="0">
                <a:solidFill>
                  <a:srgbClr val="FFFFFF"/>
                </a:solidFill>
                <a:latin typeface="Arial"/>
                <a:cs typeface="Arial"/>
              </a:rPr>
              <a:t>ch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900" b="1" spc="30" dirty="0">
                <a:solidFill>
                  <a:srgbClr val="FFFFFF"/>
                </a:solidFill>
                <a:latin typeface="Arial"/>
                <a:cs typeface="Arial"/>
              </a:rPr>
              <a:t>mi</a:t>
            </a:r>
            <a:r>
              <a:rPr sz="1900" b="1" spc="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900" b="1" spc="25" dirty="0">
                <a:solidFill>
                  <a:srgbClr val="FFFFFF"/>
                </a:solidFill>
                <a:latin typeface="Arial"/>
                <a:cs typeface="Arial"/>
              </a:rPr>
              <a:t>nto  </a:t>
            </a:r>
            <a:r>
              <a:rPr sz="1900" b="1" spc="-30" dirty="0">
                <a:solidFill>
                  <a:srgbClr val="FFFFFF"/>
                </a:solidFill>
                <a:latin typeface="Arial"/>
                <a:cs typeface="Arial"/>
              </a:rPr>
              <a:t>OPORTUNIDAD</a:t>
            </a:r>
            <a:endParaRPr sz="19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999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9867" y="749808"/>
            <a:ext cx="6896100" cy="5358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3208" y="765048"/>
            <a:ext cx="6794500" cy="5256530"/>
          </a:xfrm>
          <a:custGeom>
            <a:avLst/>
            <a:gdLst/>
            <a:ahLst/>
            <a:cxnLst/>
            <a:rect l="l" t="t" r="r" b="b"/>
            <a:pathLst>
              <a:path w="6794500" h="5256530">
                <a:moveTo>
                  <a:pt x="4165854" y="0"/>
                </a:moveTo>
                <a:lnTo>
                  <a:pt x="4165854" y="1314068"/>
                </a:lnTo>
                <a:lnTo>
                  <a:pt x="0" y="1314068"/>
                </a:lnTo>
                <a:lnTo>
                  <a:pt x="0" y="3942206"/>
                </a:lnTo>
                <a:lnTo>
                  <a:pt x="4165854" y="3942206"/>
                </a:lnTo>
                <a:lnTo>
                  <a:pt x="4165854" y="5256276"/>
                </a:lnTo>
                <a:lnTo>
                  <a:pt x="6793992" y="2628138"/>
                </a:lnTo>
                <a:lnTo>
                  <a:pt x="4165854" y="0"/>
                </a:lnTo>
                <a:close/>
              </a:path>
            </a:pathLst>
          </a:custGeom>
          <a:solidFill>
            <a:srgbClr val="CDDF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3983" y="2327148"/>
            <a:ext cx="2026919" cy="2203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9660" y="3119640"/>
            <a:ext cx="1114031" cy="682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7323" y="2342388"/>
            <a:ext cx="1924812" cy="2101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97050" y="3227324"/>
            <a:ext cx="70548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700" spc="-14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spc="-105" dirty="0">
                <a:solidFill>
                  <a:srgbClr val="FFFFFF"/>
                </a:solidFill>
                <a:latin typeface="Arial"/>
                <a:cs typeface="Arial"/>
              </a:rPr>
              <a:t>EO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54807" y="2327148"/>
            <a:ext cx="2025395" cy="22037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4972" y="3119640"/>
            <a:ext cx="925080" cy="6827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08148" y="2342388"/>
            <a:ext cx="1923288" cy="21015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12363" y="3227324"/>
            <a:ext cx="51689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35" dirty="0">
                <a:solidFill>
                  <a:srgbClr val="FFFFFF"/>
                </a:solidFill>
                <a:latin typeface="Arial"/>
                <a:cs typeface="Arial"/>
              </a:rPr>
              <a:t>IDEA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74108" y="2327148"/>
            <a:ext cx="2026919" cy="2203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4776" y="3119640"/>
            <a:ext cx="2007107" cy="6827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27447" y="2342388"/>
            <a:ext cx="1924811" cy="21015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91532" y="3227324"/>
            <a:ext cx="16002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0" dirty="0">
                <a:solidFill>
                  <a:srgbClr val="FFFFFF"/>
                </a:solidFill>
                <a:latin typeface="Arial"/>
                <a:cs typeface="Arial"/>
              </a:rPr>
              <a:t>OPORTUNIDAD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94931" y="2327148"/>
            <a:ext cx="2026920" cy="2203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9523" y="2970263"/>
            <a:ext cx="1764792" cy="9814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48271" y="2342388"/>
            <a:ext cx="1924811" cy="2101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067804" y="3038957"/>
            <a:ext cx="1287780" cy="62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15300"/>
              </a:lnSpc>
              <a:spcBef>
                <a:spcPts val="100"/>
              </a:spcBef>
            </a:pPr>
            <a:r>
              <a:rPr sz="1700" spc="-30" dirty="0">
                <a:solidFill>
                  <a:srgbClr val="FFFFFF"/>
                </a:solidFill>
                <a:latin typeface="Arial"/>
                <a:cs typeface="Arial"/>
              </a:rPr>
              <a:t>MODELO </a:t>
            </a:r>
            <a:r>
              <a:rPr sz="1700" spc="-90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1700" spc="-70" dirty="0">
                <a:solidFill>
                  <a:srgbClr val="FFFFFF"/>
                </a:solidFill>
                <a:latin typeface="Arial"/>
                <a:cs typeface="Arial"/>
              </a:rPr>
              <a:t>NEGOCIOS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707236" y="957178"/>
            <a:ext cx="801461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2510" marR="5080" indent="-1020444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Proceso de desarrollo  de </a:t>
            </a:r>
            <a:r>
              <a:rPr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negocio</a:t>
            </a:r>
            <a:endParaRPr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CuadroTexto"/>
          <p:cNvSpPr txBox="1"/>
          <p:nvPr/>
        </p:nvSpPr>
        <p:spPr>
          <a:xfrm>
            <a:off x="3994432" y="5241800"/>
            <a:ext cx="3537234" cy="1110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6" dirty="0"/>
              <a:t>Cr. Marcos Suárez</a:t>
            </a:r>
          </a:p>
          <a:p>
            <a:pPr algn="ctr"/>
            <a:r>
              <a:rPr lang="es-ES" sz="2206" dirty="0"/>
              <a:t>suarezmm66@gmail.com</a:t>
            </a:r>
          </a:p>
          <a:p>
            <a:pPr algn="ctr"/>
            <a:r>
              <a:rPr lang="es-ES" sz="2206" dirty="0"/>
              <a:t>3794-211154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0958" y="2923918"/>
            <a:ext cx="7886700" cy="1086429"/>
          </a:xfrm>
        </p:spPr>
        <p:txBody>
          <a:bodyPr>
            <a:norm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GRACIAS POR </a:t>
            </a:r>
            <a:r>
              <a:rPr lang="es-AR" b="1" dirty="0" smtClean="0">
                <a:solidFill>
                  <a:schemeClr val="accent2"/>
                </a:solidFill>
              </a:rPr>
              <a:t>SU ATENCIÓN !!!</a:t>
            </a:r>
            <a:endParaRPr lang="es-A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6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1489798" y="1332171"/>
            <a:ext cx="5915025" cy="994172"/>
          </a:xfrm>
        </p:spPr>
        <p:txBody>
          <a:bodyPr>
            <a:normAutofit/>
          </a:bodyPr>
          <a:lstStyle/>
          <a:p>
            <a:pPr algn="ctr"/>
            <a:r>
              <a:rPr lang="es-AR" sz="3609" b="1" dirty="0">
                <a:solidFill>
                  <a:srgbClr val="00B0F0"/>
                </a:solidFill>
              </a:rPr>
              <a:t>¿Qué nos pasó?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1334682" y="2446437"/>
            <a:ext cx="6225254" cy="213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s-AR" sz="2807" dirty="0" smtClean="0">
                <a:latin typeface="+mj-lt"/>
                <a:ea typeface="+mj-ea"/>
                <a:cs typeface="+mj-cs"/>
              </a:rPr>
              <a:t>Este tipo de ejercicio sirve </a:t>
            </a:r>
            <a:r>
              <a:rPr lang="es-AR" sz="2807" dirty="0">
                <a:latin typeface="+mj-lt"/>
                <a:ea typeface="+mj-ea"/>
                <a:cs typeface="+mj-cs"/>
              </a:rPr>
              <a:t>para demostrar porqué es difícil buscar soluciones nuevas a problemas existentes: VAMOS A LO </a:t>
            </a:r>
            <a:r>
              <a:rPr lang="es-AR" sz="2807" dirty="0" smtClean="0">
                <a:latin typeface="+mj-lt"/>
                <a:ea typeface="+mj-ea"/>
                <a:cs typeface="+mj-cs"/>
              </a:rPr>
              <a:t>CONOCIDO.</a:t>
            </a:r>
            <a:endParaRPr lang="es-AR" sz="2807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964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3BD00F38-4043-45CB-8882-6069C5591D36}"/>
              </a:ext>
            </a:extLst>
          </p:cNvPr>
          <p:cNvSpPr txBox="1">
            <a:spLocks/>
          </p:cNvSpPr>
          <p:nvPr/>
        </p:nvSpPr>
        <p:spPr>
          <a:xfrm>
            <a:off x="1331640" y="2636912"/>
            <a:ext cx="6192688" cy="146304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 smtClean="0">
                <a:solidFill>
                  <a:schemeClr val="accent2"/>
                </a:solidFill>
              </a:rPr>
              <a:t>Juegos: rompecabezas</a:t>
            </a:r>
            <a:endParaRPr lang="es-A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 descr="C:\Users\Gaston\Videos\Descargas de RealPlayer\Ciencia\mund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2108" y="-27384"/>
            <a:ext cx="6840252" cy="6870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522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11941</TotalTime>
  <Words>927</Words>
  <Application>Microsoft Office PowerPoint</Application>
  <PresentationFormat>Presentación en pantalla (4:3)</PresentationFormat>
  <Paragraphs>203</Paragraphs>
  <Slides>63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71" baseType="lpstr">
      <vt:lpstr>Abadi MT Condensed Light</vt:lpstr>
      <vt:lpstr>Arial</vt:lpstr>
      <vt:lpstr>Calibri</vt:lpstr>
      <vt:lpstr>Palatino Linotype</vt:lpstr>
      <vt:lpstr>Times New Roman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nos pasó?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Paradigma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|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Diferencias entre ricos y pobres</vt:lpstr>
      <vt:lpstr>El que piensa como pobre 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TRABAJO</vt:lpstr>
      <vt:lpstr>Presentación de PowerPoint</vt:lpstr>
      <vt:lpstr>¿POR QUÉ BUSCAR EMPRENDER?</vt:lpstr>
      <vt:lpstr>Presentación de PowerPoint</vt:lpstr>
      <vt:lpstr>Presentación de PowerPoint</vt:lpstr>
      <vt:lpstr>Presentación de PowerPoint</vt:lpstr>
      <vt:lpstr>¿QUÉ ES EMPRENDER?</vt:lpstr>
      <vt:lpstr>Presentación de PowerPoint</vt:lpstr>
      <vt:lpstr>CULTURA EMPRENDEDORA </vt:lpstr>
      <vt:lpstr>Presentación de PowerPoint</vt:lpstr>
      <vt:lpstr>Presentación de PowerPoint</vt:lpstr>
      <vt:lpstr>Presentación de PowerPoint</vt:lpstr>
      <vt:lpstr>EL EMPRENDEDOR</vt:lpstr>
      <vt:lpstr>Presentación de PowerPoint</vt:lpstr>
      <vt:lpstr>Presentación de PowerPoint</vt:lpstr>
      <vt:lpstr> Emprender es el proceso de descubrir,  evaluar y aprovechar oportunidades para el  desarrollo de nuevos negocios.</vt:lpstr>
      <vt:lpstr>EL EMPRENDEDOR</vt:lpstr>
      <vt:lpstr>TIPOS DE EMPRENDEDORES</vt:lpstr>
      <vt:lpstr>emprender</vt:lpstr>
      <vt:lpstr>Proceso de desarrollo  de negocio</vt:lpstr>
      <vt:lpstr>GRACIAS POR SU ATENCIÓN !!!</vt:lpstr>
    </vt:vector>
  </TitlesOfParts>
  <Company>WSA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William Spencer</dc:creator>
  <cp:lastModifiedBy>marcos</cp:lastModifiedBy>
  <cp:revision>411</cp:revision>
  <dcterms:created xsi:type="dcterms:W3CDTF">2000-09-28T19:05:18Z</dcterms:created>
  <dcterms:modified xsi:type="dcterms:W3CDTF">2022-04-19T02:28:19Z</dcterms:modified>
</cp:coreProperties>
</file>