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446" r:id="rId3"/>
    <p:sldId id="437" r:id="rId4"/>
    <p:sldId id="438" r:id="rId5"/>
    <p:sldId id="439" r:id="rId6"/>
    <p:sldId id="440" r:id="rId7"/>
    <p:sldId id="441" r:id="rId8"/>
    <p:sldId id="443" r:id="rId9"/>
    <p:sldId id="444" r:id="rId10"/>
    <p:sldId id="442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409" r:id="rId19"/>
    <p:sldId id="410" r:id="rId20"/>
    <p:sldId id="411" r:id="rId21"/>
    <p:sldId id="433" r:id="rId22"/>
    <p:sldId id="412" r:id="rId23"/>
    <p:sldId id="413" r:id="rId24"/>
    <p:sldId id="434" r:id="rId25"/>
    <p:sldId id="435" r:id="rId26"/>
  </p:sldIdLst>
  <p:sldSz cx="9144000" cy="6858000" type="screen4x3"/>
  <p:notesSz cx="7077075" cy="90805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D95801"/>
    <a:srgbClr val="FF6600"/>
    <a:srgbClr val="99CC00"/>
    <a:srgbClr val="9ED600"/>
    <a:srgbClr val="88B800"/>
    <a:srgbClr val="A1DA00"/>
    <a:srgbClr val="A7E200"/>
    <a:srgbClr val="99FF33"/>
    <a:srgbClr val="85C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2" autoAdjust="0"/>
    <p:restoredTop sz="94660"/>
  </p:normalViewPr>
  <p:slideViewPr>
    <p:cSldViewPr>
      <p:cViewPr varScale="1">
        <p:scale>
          <a:sx n="66" d="100"/>
          <a:sy n="66" d="100"/>
        </p:scale>
        <p:origin x="1096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#idea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#ide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4C0CD5-D02E-4AD3-896B-FEFE8FFE8424}" type="doc">
      <dgm:prSet loTypeId="urn:microsoft.com/office/officeart/2005/8/layout/list1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EC2CABCE-A0EB-4E58-8CD8-557A742F142D}">
      <dgm:prSet/>
      <dgm:spPr/>
      <dgm:t>
        <a:bodyPr/>
        <a:lstStyle/>
        <a:p>
          <a:r>
            <a:rPr lang="es-ES" b="1" u="none" dirty="0" smtClean="0">
              <a:solidFill>
                <a:schemeClr val="tx1"/>
              </a:solidFill>
              <a:hlinkClick xmlns:r="http://schemas.openxmlformats.org/officeDocument/2006/relationships" r:id="rId1" action="ppaction://hlinkfile"/>
            </a:rPr>
            <a:t>Idea</a:t>
          </a:r>
          <a:r>
            <a:rPr lang="es-ES" b="1" u="none" dirty="0" smtClean="0">
              <a:solidFill>
                <a:schemeClr val="tx1"/>
              </a:solidFill>
            </a:rPr>
            <a:t> </a:t>
          </a:r>
          <a:r>
            <a:rPr lang="es-ES" b="1" dirty="0" smtClean="0">
              <a:solidFill>
                <a:schemeClr val="tx1"/>
              </a:solidFill>
            </a:rPr>
            <a:t>del Proyecto y la Oportunidad</a:t>
          </a:r>
          <a:endParaRPr lang="es-MX" b="1" dirty="0">
            <a:solidFill>
              <a:schemeClr val="tx1"/>
            </a:solidFill>
          </a:endParaRPr>
        </a:p>
      </dgm:t>
    </dgm:pt>
    <dgm:pt modelId="{CDDCA675-EC64-47C6-A287-6FA3C6AB880C}" type="parTrans" cxnId="{E193B849-2B8A-44BC-A238-A4FBEB03CDB3}">
      <dgm:prSet/>
      <dgm:spPr/>
      <dgm:t>
        <a:bodyPr/>
        <a:lstStyle/>
        <a:p>
          <a:endParaRPr lang="es-MX"/>
        </a:p>
      </dgm:t>
    </dgm:pt>
    <dgm:pt modelId="{124ED3A3-94E9-4476-A561-F265BFDC01B3}" type="sibTrans" cxnId="{E193B849-2B8A-44BC-A238-A4FBEB03CDB3}">
      <dgm:prSet/>
      <dgm:spPr/>
      <dgm:t>
        <a:bodyPr/>
        <a:lstStyle/>
        <a:p>
          <a:endParaRPr lang="es-MX"/>
        </a:p>
      </dgm:t>
    </dgm:pt>
    <dgm:pt modelId="{EE672751-82AA-4E24-BD07-C603868D6C69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Modelo LEAN CANVAS </a:t>
          </a:r>
          <a:endParaRPr lang="es-MX" b="1" dirty="0">
            <a:solidFill>
              <a:schemeClr val="tx1"/>
            </a:solidFill>
          </a:endParaRPr>
        </a:p>
      </dgm:t>
    </dgm:pt>
    <dgm:pt modelId="{C9B5C991-B26A-4022-9F96-49B9A45EC32D}" type="parTrans" cxnId="{BB33973A-5D64-4544-9E1C-E7D3B2471AF5}">
      <dgm:prSet/>
      <dgm:spPr/>
      <dgm:t>
        <a:bodyPr/>
        <a:lstStyle/>
        <a:p>
          <a:endParaRPr lang="es-MX"/>
        </a:p>
      </dgm:t>
    </dgm:pt>
    <dgm:pt modelId="{B9CB5645-F1FF-441E-AA45-9C005A395ACC}" type="sibTrans" cxnId="{BB33973A-5D64-4544-9E1C-E7D3B2471AF5}">
      <dgm:prSet/>
      <dgm:spPr/>
      <dgm:t>
        <a:bodyPr/>
        <a:lstStyle/>
        <a:p>
          <a:endParaRPr lang="es-MX"/>
        </a:p>
      </dgm:t>
    </dgm:pt>
    <dgm:pt modelId="{58A3BC05-1A43-4A4F-8068-8C0DB2B04A1C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Análisis del Mercado – Segmento de Clientes</a:t>
          </a:r>
          <a:endParaRPr lang="es-MX" b="1" dirty="0">
            <a:solidFill>
              <a:schemeClr val="tx1"/>
            </a:solidFill>
          </a:endParaRPr>
        </a:p>
      </dgm:t>
    </dgm:pt>
    <dgm:pt modelId="{83F6CE1B-91FE-4EE6-B1EE-4C181825A624}" type="parTrans" cxnId="{85094E78-0121-4A3C-9176-FB578D4ABDD0}">
      <dgm:prSet/>
      <dgm:spPr/>
      <dgm:t>
        <a:bodyPr/>
        <a:lstStyle/>
        <a:p>
          <a:endParaRPr lang="es-MX"/>
        </a:p>
      </dgm:t>
    </dgm:pt>
    <dgm:pt modelId="{811294C5-28B4-46D6-B1DF-4401B1EF0666}" type="sibTrans" cxnId="{85094E78-0121-4A3C-9176-FB578D4ABDD0}">
      <dgm:prSet/>
      <dgm:spPr/>
      <dgm:t>
        <a:bodyPr/>
        <a:lstStyle/>
        <a:p>
          <a:endParaRPr lang="es-MX"/>
        </a:p>
      </dgm:t>
    </dgm:pt>
    <dgm:pt modelId="{F078EF26-2B2B-45D7-8E64-97C6B28A14B5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Descripción del producto o servicio – Propuesta de Valor</a:t>
          </a:r>
          <a:endParaRPr lang="es-MX" b="1" dirty="0">
            <a:solidFill>
              <a:schemeClr val="tx1"/>
            </a:solidFill>
          </a:endParaRPr>
        </a:p>
      </dgm:t>
    </dgm:pt>
    <dgm:pt modelId="{EB0D6245-124A-4BC4-9FC8-3A7F666B3D42}" type="parTrans" cxnId="{2FFFBFB1-5049-4FD5-AFB0-74B3CAAC7471}">
      <dgm:prSet/>
      <dgm:spPr/>
      <dgm:t>
        <a:bodyPr/>
        <a:lstStyle/>
        <a:p>
          <a:endParaRPr lang="es-MX"/>
        </a:p>
      </dgm:t>
    </dgm:pt>
    <dgm:pt modelId="{066B1A6A-9E83-43F9-A7A0-63E539B04B92}" type="sibTrans" cxnId="{2FFFBFB1-5049-4FD5-AFB0-74B3CAAC7471}">
      <dgm:prSet/>
      <dgm:spPr/>
      <dgm:t>
        <a:bodyPr/>
        <a:lstStyle/>
        <a:p>
          <a:endParaRPr lang="es-MX"/>
        </a:p>
      </dgm:t>
    </dgm:pt>
    <dgm:pt modelId="{981FC554-AAA6-4BC0-9F21-17D518B924B5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Plan de Producción – </a:t>
          </a:r>
          <a:endParaRPr lang="es-MX" b="1" dirty="0">
            <a:solidFill>
              <a:schemeClr val="tx1"/>
            </a:solidFill>
          </a:endParaRPr>
        </a:p>
      </dgm:t>
    </dgm:pt>
    <dgm:pt modelId="{9845C020-6BCD-4517-AD8B-28CA9C41A993}" type="parTrans" cxnId="{7F76B2E8-0476-4316-A29A-AC265029ED9D}">
      <dgm:prSet/>
      <dgm:spPr/>
      <dgm:t>
        <a:bodyPr/>
        <a:lstStyle/>
        <a:p>
          <a:endParaRPr lang="es-MX"/>
        </a:p>
      </dgm:t>
    </dgm:pt>
    <dgm:pt modelId="{B587188B-EC3C-4010-8982-15791418666E}" type="sibTrans" cxnId="{7F76B2E8-0476-4316-A29A-AC265029ED9D}">
      <dgm:prSet/>
      <dgm:spPr/>
      <dgm:t>
        <a:bodyPr/>
        <a:lstStyle/>
        <a:p>
          <a:endParaRPr lang="es-MX"/>
        </a:p>
      </dgm:t>
    </dgm:pt>
    <dgm:pt modelId="{139170E0-8964-4040-A855-B485581383AA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Costos (incluido la Componente Tributaria)</a:t>
          </a:r>
          <a:endParaRPr lang="es-MX" b="1" dirty="0">
            <a:solidFill>
              <a:schemeClr val="tx1"/>
            </a:solidFill>
          </a:endParaRPr>
        </a:p>
      </dgm:t>
    </dgm:pt>
    <dgm:pt modelId="{E901E98A-941E-4678-AA2C-AC2A70DB34AA}" type="parTrans" cxnId="{2CA79A7F-B0E9-4248-B36E-D122165BA860}">
      <dgm:prSet/>
      <dgm:spPr/>
      <dgm:t>
        <a:bodyPr/>
        <a:lstStyle/>
        <a:p>
          <a:endParaRPr lang="es-MX"/>
        </a:p>
      </dgm:t>
    </dgm:pt>
    <dgm:pt modelId="{7F954B89-F451-4694-9DC2-01DC02DE741B}" type="sibTrans" cxnId="{2CA79A7F-B0E9-4248-B36E-D122165BA860}">
      <dgm:prSet/>
      <dgm:spPr/>
      <dgm:t>
        <a:bodyPr/>
        <a:lstStyle/>
        <a:p>
          <a:endParaRPr lang="es-MX"/>
        </a:p>
      </dgm:t>
    </dgm:pt>
    <dgm:pt modelId="{5DA0188B-AC1E-48B6-9C7D-AC1CA7DC5E56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Plan Financiero</a:t>
          </a:r>
          <a:endParaRPr lang="es-MX" b="1" dirty="0">
            <a:solidFill>
              <a:schemeClr val="tx1"/>
            </a:solidFill>
          </a:endParaRPr>
        </a:p>
      </dgm:t>
    </dgm:pt>
    <dgm:pt modelId="{B245B05E-A95A-4255-BD46-3F47DC0CFA56}" type="parTrans" cxnId="{C608DD30-FB05-4960-86B7-85A7A1572C10}">
      <dgm:prSet/>
      <dgm:spPr/>
      <dgm:t>
        <a:bodyPr/>
        <a:lstStyle/>
        <a:p>
          <a:endParaRPr lang="es-MX"/>
        </a:p>
      </dgm:t>
    </dgm:pt>
    <dgm:pt modelId="{FD87B8B6-9DB7-45B1-AC7A-DF9F686CD1E7}" type="sibTrans" cxnId="{C608DD30-FB05-4960-86B7-85A7A1572C10}">
      <dgm:prSet/>
      <dgm:spPr/>
      <dgm:t>
        <a:bodyPr/>
        <a:lstStyle/>
        <a:p>
          <a:endParaRPr lang="es-MX"/>
        </a:p>
      </dgm:t>
    </dgm:pt>
    <dgm:pt modelId="{BF5E1EAC-D8D5-4C79-952A-E3FF7C609242}">
      <dgm:prSet/>
      <dgm:spPr/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Anexo</a:t>
          </a:r>
          <a:endParaRPr lang="es-MX" b="1" dirty="0">
            <a:solidFill>
              <a:schemeClr val="tx1"/>
            </a:solidFill>
          </a:endParaRPr>
        </a:p>
      </dgm:t>
    </dgm:pt>
    <dgm:pt modelId="{919EBB63-CD64-4FF1-876B-39B618476FFB}" type="parTrans" cxnId="{522A6933-7FED-4FF9-8F2F-89C0BE680D3A}">
      <dgm:prSet/>
      <dgm:spPr/>
      <dgm:t>
        <a:bodyPr/>
        <a:lstStyle/>
        <a:p>
          <a:endParaRPr lang="es-MX"/>
        </a:p>
      </dgm:t>
    </dgm:pt>
    <dgm:pt modelId="{3B61AA63-810F-4E0A-AA79-21466FBDE855}" type="sibTrans" cxnId="{522A6933-7FED-4FF9-8F2F-89C0BE680D3A}">
      <dgm:prSet/>
      <dgm:spPr/>
      <dgm:t>
        <a:bodyPr/>
        <a:lstStyle/>
        <a:p>
          <a:endParaRPr lang="es-MX"/>
        </a:p>
      </dgm:t>
    </dgm:pt>
    <dgm:pt modelId="{06ED6A27-1EE8-4C6B-854D-D1E271C1C278}" type="pres">
      <dgm:prSet presAssocID="{F64C0CD5-D02E-4AD3-896B-FEFE8FFE84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4A0137B6-4243-4654-9B36-80DED2F8E8F1}" type="pres">
      <dgm:prSet presAssocID="{EC2CABCE-A0EB-4E58-8CD8-557A742F142D}" presName="parentLin" presStyleCnt="0"/>
      <dgm:spPr/>
    </dgm:pt>
    <dgm:pt modelId="{D0CCC488-3F0B-4FC3-B1D3-0393D43BDED1}" type="pres">
      <dgm:prSet presAssocID="{EC2CABCE-A0EB-4E58-8CD8-557A742F142D}" presName="parentLeftMargin" presStyleLbl="node1" presStyleIdx="0" presStyleCnt="8"/>
      <dgm:spPr/>
    </dgm:pt>
    <dgm:pt modelId="{BC634A06-D290-48C3-A467-07A4A5E3F5F8}" type="pres">
      <dgm:prSet presAssocID="{EC2CABCE-A0EB-4E58-8CD8-557A742F142D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DEC2B79-EC36-4A60-9561-17590C963AF0}" type="pres">
      <dgm:prSet presAssocID="{EC2CABCE-A0EB-4E58-8CD8-557A742F142D}" presName="negativeSpace" presStyleCnt="0"/>
      <dgm:spPr/>
    </dgm:pt>
    <dgm:pt modelId="{559350A8-FE6F-44BF-B871-1396BDF691E5}" type="pres">
      <dgm:prSet presAssocID="{EC2CABCE-A0EB-4E58-8CD8-557A742F142D}" presName="childText" presStyleLbl="conFgAcc1" presStyleIdx="0" presStyleCnt="8">
        <dgm:presLayoutVars>
          <dgm:bulletEnabled val="1"/>
        </dgm:presLayoutVars>
      </dgm:prSet>
      <dgm:spPr/>
    </dgm:pt>
    <dgm:pt modelId="{9E22F22C-32AA-4D69-8755-BD9455F66313}" type="pres">
      <dgm:prSet presAssocID="{124ED3A3-94E9-4476-A561-F265BFDC01B3}" presName="spaceBetweenRectangles" presStyleCnt="0"/>
      <dgm:spPr/>
    </dgm:pt>
    <dgm:pt modelId="{0C23B3CA-6310-4CD9-BCFF-4E7889234F6D}" type="pres">
      <dgm:prSet presAssocID="{EE672751-82AA-4E24-BD07-C603868D6C69}" presName="parentLin" presStyleCnt="0"/>
      <dgm:spPr/>
    </dgm:pt>
    <dgm:pt modelId="{2E7C22E1-8D53-4AC3-88D2-CF246C295CC8}" type="pres">
      <dgm:prSet presAssocID="{EE672751-82AA-4E24-BD07-C603868D6C69}" presName="parentLeftMargin" presStyleLbl="node1" presStyleIdx="0" presStyleCnt="8"/>
      <dgm:spPr/>
    </dgm:pt>
    <dgm:pt modelId="{64166D52-6754-413B-892C-4C1E2FFB3EA4}" type="pres">
      <dgm:prSet presAssocID="{EE672751-82AA-4E24-BD07-C603868D6C69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8FC15E57-4DC1-4C31-84B7-3A04D17AA029}" type="pres">
      <dgm:prSet presAssocID="{EE672751-82AA-4E24-BD07-C603868D6C69}" presName="negativeSpace" presStyleCnt="0"/>
      <dgm:spPr/>
    </dgm:pt>
    <dgm:pt modelId="{5FD1F2C5-51AF-4790-A7D7-40133FC35EEE}" type="pres">
      <dgm:prSet presAssocID="{EE672751-82AA-4E24-BD07-C603868D6C69}" presName="childText" presStyleLbl="conFgAcc1" presStyleIdx="1" presStyleCnt="8">
        <dgm:presLayoutVars>
          <dgm:bulletEnabled val="1"/>
        </dgm:presLayoutVars>
      </dgm:prSet>
      <dgm:spPr/>
    </dgm:pt>
    <dgm:pt modelId="{DA1788D8-A3D3-489F-8E55-8686D3CC5A91}" type="pres">
      <dgm:prSet presAssocID="{B9CB5645-F1FF-441E-AA45-9C005A395ACC}" presName="spaceBetweenRectangles" presStyleCnt="0"/>
      <dgm:spPr/>
    </dgm:pt>
    <dgm:pt modelId="{D182A583-FE0E-4327-859C-B16648266161}" type="pres">
      <dgm:prSet presAssocID="{58A3BC05-1A43-4A4F-8068-8C0DB2B04A1C}" presName="parentLin" presStyleCnt="0"/>
      <dgm:spPr/>
    </dgm:pt>
    <dgm:pt modelId="{2FF5A5D7-D6C9-4F2E-BF35-9ADBC3E63F6B}" type="pres">
      <dgm:prSet presAssocID="{58A3BC05-1A43-4A4F-8068-8C0DB2B04A1C}" presName="parentLeftMargin" presStyleLbl="node1" presStyleIdx="1" presStyleCnt="8"/>
      <dgm:spPr/>
    </dgm:pt>
    <dgm:pt modelId="{62DEB0C5-515B-4A26-8BA0-9F762D99CE2D}" type="pres">
      <dgm:prSet presAssocID="{58A3BC05-1A43-4A4F-8068-8C0DB2B04A1C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C4EAAFCD-B9A2-48F0-88F4-82F0CC91A106}" type="pres">
      <dgm:prSet presAssocID="{58A3BC05-1A43-4A4F-8068-8C0DB2B04A1C}" presName="negativeSpace" presStyleCnt="0"/>
      <dgm:spPr/>
    </dgm:pt>
    <dgm:pt modelId="{44D0FE72-E234-4087-8662-C34D94098E9C}" type="pres">
      <dgm:prSet presAssocID="{58A3BC05-1A43-4A4F-8068-8C0DB2B04A1C}" presName="childText" presStyleLbl="conFgAcc1" presStyleIdx="2" presStyleCnt="8">
        <dgm:presLayoutVars>
          <dgm:bulletEnabled val="1"/>
        </dgm:presLayoutVars>
      </dgm:prSet>
      <dgm:spPr/>
    </dgm:pt>
    <dgm:pt modelId="{E5EC0C07-15DD-4203-9B4B-F30388541029}" type="pres">
      <dgm:prSet presAssocID="{811294C5-28B4-46D6-B1DF-4401B1EF0666}" presName="spaceBetweenRectangles" presStyleCnt="0"/>
      <dgm:spPr/>
    </dgm:pt>
    <dgm:pt modelId="{21EF58A1-CC00-4AFB-8C3B-9C2EAADDBA9D}" type="pres">
      <dgm:prSet presAssocID="{F078EF26-2B2B-45D7-8E64-97C6B28A14B5}" presName="parentLin" presStyleCnt="0"/>
      <dgm:spPr/>
    </dgm:pt>
    <dgm:pt modelId="{2BA84E14-D943-4843-85D6-EAC765C96851}" type="pres">
      <dgm:prSet presAssocID="{F078EF26-2B2B-45D7-8E64-97C6B28A14B5}" presName="parentLeftMargin" presStyleLbl="node1" presStyleIdx="2" presStyleCnt="8"/>
      <dgm:spPr/>
    </dgm:pt>
    <dgm:pt modelId="{B3BC50EE-98BF-40E5-BC84-C15CBED7FCDE}" type="pres">
      <dgm:prSet presAssocID="{F078EF26-2B2B-45D7-8E64-97C6B28A14B5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26B0DBA1-34C4-4118-8C60-8CC49D44FC93}" type="pres">
      <dgm:prSet presAssocID="{F078EF26-2B2B-45D7-8E64-97C6B28A14B5}" presName="negativeSpace" presStyleCnt="0"/>
      <dgm:spPr/>
    </dgm:pt>
    <dgm:pt modelId="{5BB0AD7E-87DF-445E-8E9F-C0D967FE2C71}" type="pres">
      <dgm:prSet presAssocID="{F078EF26-2B2B-45D7-8E64-97C6B28A14B5}" presName="childText" presStyleLbl="conFgAcc1" presStyleIdx="3" presStyleCnt="8">
        <dgm:presLayoutVars>
          <dgm:bulletEnabled val="1"/>
        </dgm:presLayoutVars>
      </dgm:prSet>
      <dgm:spPr/>
    </dgm:pt>
    <dgm:pt modelId="{EC66B777-A63C-4DBF-B83E-6CD8BC4F5514}" type="pres">
      <dgm:prSet presAssocID="{066B1A6A-9E83-43F9-A7A0-63E539B04B92}" presName="spaceBetweenRectangles" presStyleCnt="0"/>
      <dgm:spPr/>
    </dgm:pt>
    <dgm:pt modelId="{8DD44A73-ED5D-49C4-A009-03216222ECCE}" type="pres">
      <dgm:prSet presAssocID="{981FC554-AAA6-4BC0-9F21-17D518B924B5}" presName="parentLin" presStyleCnt="0"/>
      <dgm:spPr/>
    </dgm:pt>
    <dgm:pt modelId="{B966B949-5CD1-45F4-AC6A-D33FE058E0D3}" type="pres">
      <dgm:prSet presAssocID="{981FC554-AAA6-4BC0-9F21-17D518B924B5}" presName="parentLeftMargin" presStyleLbl="node1" presStyleIdx="3" presStyleCnt="8"/>
      <dgm:spPr/>
    </dgm:pt>
    <dgm:pt modelId="{E471F338-148B-4901-B82A-241444190A59}" type="pres">
      <dgm:prSet presAssocID="{981FC554-AAA6-4BC0-9F21-17D518B924B5}" presName="parentText" presStyleLbl="node1" presStyleIdx="4" presStyleCnt="8" custLinFactNeighborX="-7487" custLinFactNeighborY="5369">
        <dgm:presLayoutVars>
          <dgm:chMax val="0"/>
          <dgm:bulletEnabled val="1"/>
        </dgm:presLayoutVars>
      </dgm:prSet>
      <dgm:spPr/>
    </dgm:pt>
    <dgm:pt modelId="{E20529B5-C376-4963-B496-2253ECEE00FF}" type="pres">
      <dgm:prSet presAssocID="{981FC554-AAA6-4BC0-9F21-17D518B924B5}" presName="negativeSpace" presStyleCnt="0"/>
      <dgm:spPr/>
    </dgm:pt>
    <dgm:pt modelId="{2B9FDCC8-7E23-4D7C-A2AD-CB6F5E62ABE3}" type="pres">
      <dgm:prSet presAssocID="{981FC554-AAA6-4BC0-9F21-17D518B924B5}" presName="childText" presStyleLbl="conFgAcc1" presStyleIdx="4" presStyleCnt="8">
        <dgm:presLayoutVars>
          <dgm:bulletEnabled val="1"/>
        </dgm:presLayoutVars>
      </dgm:prSet>
      <dgm:spPr/>
    </dgm:pt>
    <dgm:pt modelId="{E986AC4E-6649-4705-A487-934C78E9422F}" type="pres">
      <dgm:prSet presAssocID="{B587188B-EC3C-4010-8982-15791418666E}" presName="spaceBetweenRectangles" presStyleCnt="0"/>
      <dgm:spPr/>
    </dgm:pt>
    <dgm:pt modelId="{2E573BD2-7401-4674-9F8D-144A26B08582}" type="pres">
      <dgm:prSet presAssocID="{139170E0-8964-4040-A855-B485581383AA}" presName="parentLin" presStyleCnt="0"/>
      <dgm:spPr/>
    </dgm:pt>
    <dgm:pt modelId="{D883F605-C1D2-4B9F-BC85-D92897386835}" type="pres">
      <dgm:prSet presAssocID="{139170E0-8964-4040-A855-B485581383AA}" presName="parentLeftMargin" presStyleLbl="node1" presStyleIdx="4" presStyleCnt="8"/>
      <dgm:spPr/>
    </dgm:pt>
    <dgm:pt modelId="{1C25CFC8-3A6F-4C0A-B041-E22409104FD3}" type="pres">
      <dgm:prSet presAssocID="{139170E0-8964-4040-A855-B485581383AA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6BB938AE-9BD7-4E5E-805A-DC2583541889}" type="pres">
      <dgm:prSet presAssocID="{139170E0-8964-4040-A855-B485581383AA}" presName="negativeSpace" presStyleCnt="0"/>
      <dgm:spPr/>
    </dgm:pt>
    <dgm:pt modelId="{D0B0E28B-A98A-446F-84A2-01FB31BE4A01}" type="pres">
      <dgm:prSet presAssocID="{139170E0-8964-4040-A855-B485581383AA}" presName="childText" presStyleLbl="conFgAcc1" presStyleIdx="5" presStyleCnt="8">
        <dgm:presLayoutVars>
          <dgm:bulletEnabled val="1"/>
        </dgm:presLayoutVars>
      </dgm:prSet>
      <dgm:spPr/>
    </dgm:pt>
    <dgm:pt modelId="{FA874F74-3A58-4DD1-94D8-601515ADB8F9}" type="pres">
      <dgm:prSet presAssocID="{7F954B89-F451-4694-9DC2-01DC02DE741B}" presName="spaceBetweenRectangles" presStyleCnt="0"/>
      <dgm:spPr/>
    </dgm:pt>
    <dgm:pt modelId="{EBD0A39C-6676-467A-975E-622AF6B98EA9}" type="pres">
      <dgm:prSet presAssocID="{5DA0188B-AC1E-48B6-9C7D-AC1CA7DC5E56}" presName="parentLin" presStyleCnt="0"/>
      <dgm:spPr/>
    </dgm:pt>
    <dgm:pt modelId="{5D1A6A66-0753-43E5-B1ED-BF0233C8CEC6}" type="pres">
      <dgm:prSet presAssocID="{5DA0188B-AC1E-48B6-9C7D-AC1CA7DC5E56}" presName="parentLeftMargin" presStyleLbl="node1" presStyleIdx="5" presStyleCnt="8"/>
      <dgm:spPr/>
    </dgm:pt>
    <dgm:pt modelId="{1F004781-7D6F-4EBC-842C-E7450C448E91}" type="pres">
      <dgm:prSet presAssocID="{5DA0188B-AC1E-48B6-9C7D-AC1CA7DC5E56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1059F528-32CA-43DC-A43C-E0F8E1D9E658}" type="pres">
      <dgm:prSet presAssocID="{5DA0188B-AC1E-48B6-9C7D-AC1CA7DC5E56}" presName="negativeSpace" presStyleCnt="0"/>
      <dgm:spPr/>
    </dgm:pt>
    <dgm:pt modelId="{765B25B3-D427-48C4-95D0-595005AAFD44}" type="pres">
      <dgm:prSet presAssocID="{5DA0188B-AC1E-48B6-9C7D-AC1CA7DC5E56}" presName="childText" presStyleLbl="conFgAcc1" presStyleIdx="6" presStyleCnt="8">
        <dgm:presLayoutVars>
          <dgm:bulletEnabled val="1"/>
        </dgm:presLayoutVars>
      </dgm:prSet>
      <dgm:spPr/>
    </dgm:pt>
    <dgm:pt modelId="{945370D0-460A-48EF-867F-0A43E856031B}" type="pres">
      <dgm:prSet presAssocID="{FD87B8B6-9DB7-45B1-AC7A-DF9F686CD1E7}" presName="spaceBetweenRectangles" presStyleCnt="0"/>
      <dgm:spPr/>
    </dgm:pt>
    <dgm:pt modelId="{AB71FC66-4F35-42EE-A5EF-9A2FAA2C5419}" type="pres">
      <dgm:prSet presAssocID="{BF5E1EAC-D8D5-4C79-952A-E3FF7C609242}" presName="parentLin" presStyleCnt="0"/>
      <dgm:spPr/>
    </dgm:pt>
    <dgm:pt modelId="{C5C6282E-9051-461E-A918-72CC3F6B2DEB}" type="pres">
      <dgm:prSet presAssocID="{BF5E1EAC-D8D5-4C79-952A-E3FF7C609242}" presName="parentLeftMargin" presStyleLbl="node1" presStyleIdx="6" presStyleCnt="8"/>
      <dgm:spPr/>
    </dgm:pt>
    <dgm:pt modelId="{C00C8AB3-12DA-4F39-8356-51C3329A893A}" type="pres">
      <dgm:prSet presAssocID="{BF5E1EAC-D8D5-4C79-952A-E3FF7C609242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59BDDDB-7C6D-4355-B08C-E5E07B7D82A0}" type="pres">
      <dgm:prSet presAssocID="{BF5E1EAC-D8D5-4C79-952A-E3FF7C609242}" presName="negativeSpace" presStyleCnt="0"/>
      <dgm:spPr/>
    </dgm:pt>
    <dgm:pt modelId="{DCDE15BA-2FB1-4611-B577-9B6016A16737}" type="pres">
      <dgm:prSet presAssocID="{BF5E1EAC-D8D5-4C79-952A-E3FF7C609242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0C27F50A-A238-44BE-A088-282283798621}" type="presOf" srcId="{BF5E1EAC-D8D5-4C79-952A-E3FF7C609242}" destId="{C00C8AB3-12DA-4F39-8356-51C3329A893A}" srcOrd="1" destOrd="0" presId="urn:microsoft.com/office/officeart/2005/8/layout/list1"/>
    <dgm:cxn modelId="{BFC816EE-FEB5-41E5-BF65-8B33F42F4EC8}" type="presOf" srcId="{5DA0188B-AC1E-48B6-9C7D-AC1CA7DC5E56}" destId="{5D1A6A66-0753-43E5-B1ED-BF0233C8CEC6}" srcOrd="0" destOrd="0" presId="urn:microsoft.com/office/officeart/2005/8/layout/list1"/>
    <dgm:cxn modelId="{6D340759-0C56-418C-9C18-AC039703E87B}" type="presOf" srcId="{58A3BC05-1A43-4A4F-8068-8C0DB2B04A1C}" destId="{62DEB0C5-515B-4A26-8BA0-9F762D99CE2D}" srcOrd="1" destOrd="0" presId="urn:microsoft.com/office/officeart/2005/8/layout/list1"/>
    <dgm:cxn modelId="{15B82F3A-4AEC-499C-97F6-F195B81A00BC}" type="presOf" srcId="{BF5E1EAC-D8D5-4C79-952A-E3FF7C609242}" destId="{C5C6282E-9051-461E-A918-72CC3F6B2DEB}" srcOrd="0" destOrd="0" presId="urn:microsoft.com/office/officeart/2005/8/layout/list1"/>
    <dgm:cxn modelId="{BB33973A-5D64-4544-9E1C-E7D3B2471AF5}" srcId="{F64C0CD5-D02E-4AD3-896B-FEFE8FFE8424}" destId="{EE672751-82AA-4E24-BD07-C603868D6C69}" srcOrd="1" destOrd="0" parTransId="{C9B5C991-B26A-4022-9F96-49B9A45EC32D}" sibTransId="{B9CB5645-F1FF-441E-AA45-9C005A395ACC}"/>
    <dgm:cxn modelId="{85094E78-0121-4A3C-9176-FB578D4ABDD0}" srcId="{F64C0CD5-D02E-4AD3-896B-FEFE8FFE8424}" destId="{58A3BC05-1A43-4A4F-8068-8C0DB2B04A1C}" srcOrd="2" destOrd="0" parTransId="{83F6CE1B-91FE-4EE6-B1EE-4C181825A624}" sibTransId="{811294C5-28B4-46D6-B1DF-4401B1EF0666}"/>
    <dgm:cxn modelId="{6F679ECE-62F3-4A58-AB13-A0D0A9E6F727}" type="presOf" srcId="{F078EF26-2B2B-45D7-8E64-97C6B28A14B5}" destId="{2BA84E14-D943-4843-85D6-EAC765C96851}" srcOrd="0" destOrd="0" presId="urn:microsoft.com/office/officeart/2005/8/layout/list1"/>
    <dgm:cxn modelId="{7F76B2E8-0476-4316-A29A-AC265029ED9D}" srcId="{F64C0CD5-D02E-4AD3-896B-FEFE8FFE8424}" destId="{981FC554-AAA6-4BC0-9F21-17D518B924B5}" srcOrd="4" destOrd="0" parTransId="{9845C020-6BCD-4517-AD8B-28CA9C41A993}" sibTransId="{B587188B-EC3C-4010-8982-15791418666E}"/>
    <dgm:cxn modelId="{2FFFBFB1-5049-4FD5-AFB0-74B3CAAC7471}" srcId="{F64C0CD5-D02E-4AD3-896B-FEFE8FFE8424}" destId="{F078EF26-2B2B-45D7-8E64-97C6B28A14B5}" srcOrd="3" destOrd="0" parTransId="{EB0D6245-124A-4BC4-9FC8-3A7F666B3D42}" sibTransId="{066B1A6A-9E83-43F9-A7A0-63E539B04B92}"/>
    <dgm:cxn modelId="{E193B849-2B8A-44BC-A238-A4FBEB03CDB3}" srcId="{F64C0CD5-D02E-4AD3-896B-FEFE8FFE8424}" destId="{EC2CABCE-A0EB-4E58-8CD8-557A742F142D}" srcOrd="0" destOrd="0" parTransId="{CDDCA675-EC64-47C6-A287-6FA3C6AB880C}" sibTransId="{124ED3A3-94E9-4476-A561-F265BFDC01B3}"/>
    <dgm:cxn modelId="{2CA79A7F-B0E9-4248-B36E-D122165BA860}" srcId="{F64C0CD5-D02E-4AD3-896B-FEFE8FFE8424}" destId="{139170E0-8964-4040-A855-B485581383AA}" srcOrd="5" destOrd="0" parTransId="{E901E98A-941E-4678-AA2C-AC2A70DB34AA}" sibTransId="{7F954B89-F451-4694-9DC2-01DC02DE741B}"/>
    <dgm:cxn modelId="{9235F27D-ECFE-46A3-A343-A5E718049CBB}" type="presOf" srcId="{EE672751-82AA-4E24-BD07-C603868D6C69}" destId="{64166D52-6754-413B-892C-4C1E2FFB3EA4}" srcOrd="1" destOrd="0" presId="urn:microsoft.com/office/officeart/2005/8/layout/list1"/>
    <dgm:cxn modelId="{D2DA3031-0567-403C-8BA3-4FB69C6B4B99}" type="presOf" srcId="{139170E0-8964-4040-A855-B485581383AA}" destId="{D883F605-C1D2-4B9F-BC85-D92897386835}" srcOrd="0" destOrd="0" presId="urn:microsoft.com/office/officeart/2005/8/layout/list1"/>
    <dgm:cxn modelId="{4EA5AEDB-434A-4B7A-93EB-10832715C26B}" type="presOf" srcId="{981FC554-AAA6-4BC0-9F21-17D518B924B5}" destId="{E471F338-148B-4901-B82A-241444190A59}" srcOrd="1" destOrd="0" presId="urn:microsoft.com/office/officeart/2005/8/layout/list1"/>
    <dgm:cxn modelId="{B8DA5B32-F637-47A4-A7DA-A8108506AA9A}" type="presOf" srcId="{F64C0CD5-D02E-4AD3-896B-FEFE8FFE8424}" destId="{06ED6A27-1EE8-4C6B-854D-D1E271C1C278}" srcOrd="0" destOrd="0" presId="urn:microsoft.com/office/officeart/2005/8/layout/list1"/>
    <dgm:cxn modelId="{C608DD30-FB05-4960-86B7-85A7A1572C10}" srcId="{F64C0CD5-D02E-4AD3-896B-FEFE8FFE8424}" destId="{5DA0188B-AC1E-48B6-9C7D-AC1CA7DC5E56}" srcOrd="6" destOrd="0" parTransId="{B245B05E-A95A-4255-BD46-3F47DC0CFA56}" sibTransId="{FD87B8B6-9DB7-45B1-AC7A-DF9F686CD1E7}"/>
    <dgm:cxn modelId="{CA4F71D3-12A2-47A7-A243-744E25982F97}" type="presOf" srcId="{F078EF26-2B2B-45D7-8E64-97C6B28A14B5}" destId="{B3BC50EE-98BF-40E5-BC84-C15CBED7FCDE}" srcOrd="1" destOrd="0" presId="urn:microsoft.com/office/officeart/2005/8/layout/list1"/>
    <dgm:cxn modelId="{9C19E20C-9B7F-477D-9A4A-B9B3510FE980}" type="presOf" srcId="{EC2CABCE-A0EB-4E58-8CD8-557A742F142D}" destId="{BC634A06-D290-48C3-A467-07A4A5E3F5F8}" srcOrd="1" destOrd="0" presId="urn:microsoft.com/office/officeart/2005/8/layout/list1"/>
    <dgm:cxn modelId="{5878AE81-7120-42E3-B47E-CAA785E73A1B}" type="presOf" srcId="{EE672751-82AA-4E24-BD07-C603868D6C69}" destId="{2E7C22E1-8D53-4AC3-88D2-CF246C295CC8}" srcOrd="0" destOrd="0" presId="urn:microsoft.com/office/officeart/2005/8/layout/list1"/>
    <dgm:cxn modelId="{9FA0416D-72F8-460B-82BE-40383342E486}" type="presOf" srcId="{139170E0-8964-4040-A855-B485581383AA}" destId="{1C25CFC8-3A6F-4C0A-B041-E22409104FD3}" srcOrd="1" destOrd="0" presId="urn:microsoft.com/office/officeart/2005/8/layout/list1"/>
    <dgm:cxn modelId="{522A6933-7FED-4FF9-8F2F-89C0BE680D3A}" srcId="{F64C0CD5-D02E-4AD3-896B-FEFE8FFE8424}" destId="{BF5E1EAC-D8D5-4C79-952A-E3FF7C609242}" srcOrd="7" destOrd="0" parTransId="{919EBB63-CD64-4FF1-876B-39B618476FFB}" sibTransId="{3B61AA63-810F-4E0A-AA79-21466FBDE855}"/>
    <dgm:cxn modelId="{E2BDADAC-C299-4BA2-8E44-45427162884E}" type="presOf" srcId="{981FC554-AAA6-4BC0-9F21-17D518B924B5}" destId="{B966B949-5CD1-45F4-AC6A-D33FE058E0D3}" srcOrd="0" destOrd="0" presId="urn:microsoft.com/office/officeart/2005/8/layout/list1"/>
    <dgm:cxn modelId="{BC6D0650-1E8E-41FB-B036-96BA50334D6C}" type="presOf" srcId="{5DA0188B-AC1E-48B6-9C7D-AC1CA7DC5E56}" destId="{1F004781-7D6F-4EBC-842C-E7450C448E91}" srcOrd="1" destOrd="0" presId="urn:microsoft.com/office/officeart/2005/8/layout/list1"/>
    <dgm:cxn modelId="{D77B5097-18B9-484D-B0B6-BF22C4978352}" type="presOf" srcId="{EC2CABCE-A0EB-4E58-8CD8-557A742F142D}" destId="{D0CCC488-3F0B-4FC3-B1D3-0393D43BDED1}" srcOrd="0" destOrd="0" presId="urn:microsoft.com/office/officeart/2005/8/layout/list1"/>
    <dgm:cxn modelId="{27CDA47A-78A4-4EF9-9A5A-C961DCB547B3}" type="presOf" srcId="{58A3BC05-1A43-4A4F-8068-8C0DB2B04A1C}" destId="{2FF5A5D7-D6C9-4F2E-BF35-9ADBC3E63F6B}" srcOrd="0" destOrd="0" presId="urn:microsoft.com/office/officeart/2005/8/layout/list1"/>
    <dgm:cxn modelId="{D7661C43-D1E4-4C11-B49E-32DBE8A15C76}" type="presParOf" srcId="{06ED6A27-1EE8-4C6B-854D-D1E271C1C278}" destId="{4A0137B6-4243-4654-9B36-80DED2F8E8F1}" srcOrd="0" destOrd="0" presId="urn:microsoft.com/office/officeart/2005/8/layout/list1"/>
    <dgm:cxn modelId="{E31C2956-051C-4791-84E7-49D2FF5DB095}" type="presParOf" srcId="{4A0137B6-4243-4654-9B36-80DED2F8E8F1}" destId="{D0CCC488-3F0B-4FC3-B1D3-0393D43BDED1}" srcOrd="0" destOrd="0" presId="urn:microsoft.com/office/officeart/2005/8/layout/list1"/>
    <dgm:cxn modelId="{E38991B9-B074-4CFF-B9CE-E1E3F10E2D48}" type="presParOf" srcId="{4A0137B6-4243-4654-9B36-80DED2F8E8F1}" destId="{BC634A06-D290-48C3-A467-07A4A5E3F5F8}" srcOrd="1" destOrd="0" presId="urn:microsoft.com/office/officeart/2005/8/layout/list1"/>
    <dgm:cxn modelId="{C9A367F7-369B-4F5A-B2D9-FF9EC6BB5523}" type="presParOf" srcId="{06ED6A27-1EE8-4C6B-854D-D1E271C1C278}" destId="{3DEC2B79-EC36-4A60-9561-17590C963AF0}" srcOrd="1" destOrd="0" presId="urn:microsoft.com/office/officeart/2005/8/layout/list1"/>
    <dgm:cxn modelId="{8A9C6DC3-8F84-428B-A906-6E44D3C7E436}" type="presParOf" srcId="{06ED6A27-1EE8-4C6B-854D-D1E271C1C278}" destId="{559350A8-FE6F-44BF-B871-1396BDF691E5}" srcOrd="2" destOrd="0" presId="urn:microsoft.com/office/officeart/2005/8/layout/list1"/>
    <dgm:cxn modelId="{951BFA9E-293D-4310-9DB6-97EA6131374C}" type="presParOf" srcId="{06ED6A27-1EE8-4C6B-854D-D1E271C1C278}" destId="{9E22F22C-32AA-4D69-8755-BD9455F66313}" srcOrd="3" destOrd="0" presId="urn:microsoft.com/office/officeart/2005/8/layout/list1"/>
    <dgm:cxn modelId="{AE596F43-568C-4611-8DE7-F39E347A0B96}" type="presParOf" srcId="{06ED6A27-1EE8-4C6B-854D-D1E271C1C278}" destId="{0C23B3CA-6310-4CD9-BCFF-4E7889234F6D}" srcOrd="4" destOrd="0" presId="urn:microsoft.com/office/officeart/2005/8/layout/list1"/>
    <dgm:cxn modelId="{0293B100-EEFF-454C-AA95-EC8C29C54315}" type="presParOf" srcId="{0C23B3CA-6310-4CD9-BCFF-4E7889234F6D}" destId="{2E7C22E1-8D53-4AC3-88D2-CF246C295CC8}" srcOrd="0" destOrd="0" presId="urn:microsoft.com/office/officeart/2005/8/layout/list1"/>
    <dgm:cxn modelId="{C2887E73-78F0-433D-B3AC-C3F5314E588A}" type="presParOf" srcId="{0C23B3CA-6310-4CD9-BCFF-4E7889234F6D}" destId="{64166D52-6754-413B-892C-4C1E2FFB3EA4}" srcOrd="1" destOrd="0" presId="urn:microsoft.com/office/officeart/2005/8/layout/list1"/>
    <dgm:cxn modelId="{E7371801-0FF1-4FCA-8CA6-9E21026AC865}" type="presParOf" srcId="{06ED6A27-1EE8-4C6B-854D-D1E271C1C278}" destId="{8FC15E57-4DC1-4C31-84B7-3A04D17AA029}" srcOrd="5" destOrd="0" presId="urn:microsoft.com/office/officeart/2005/8/layout/list1"/>
    <dgm:cxn modelId="{EE9E6104-1658-4797-AFF7-F763792DAB0D}" type="presParOf" srcId="{06ED6A27-1EE8-4C6B-854D-D1E271C1C278}" destId="{5FD1F2C5-51AF-4790-A7D7-40133FC35EEE}" srcOrd="6" destOrd="0" presId="urn:microsoft.com/office/officeart/2005/8/layout/list1"/>
    <dgm:cxn modelId="{6B6D43DA-139B-4BAB-AAB3-75AB029793C9}" type="presParOf" srcId="{06ED6A27-1EE8-4C6B-854D-D1E271C1C278}" destId="{DA1788D8-A3D3-489F-8E55-8686D3CC5A91}" srcOrd="7" destOrd="0" presId="urn:microsoft.com/office/officeart/2005/8/layout/list1"/>
    <dgm:cxn modelId="{6A9B1B75-7C1C-4C62-96B3-EA1C82573F2E}" type="presParOf" srcId="{06ED6A27-1EE8-4C6B-854D-D1E271C1C278}" destId="{D182A583-FE0E-4327-859C-B16648266161}" srcOrd="8" destOrd="0" presId="urn:microsoft.com/office/officeart/2005/8/layout/list1"/>
    <dgm:cxn modelId="{BADB633F-511B-4C9A-BD6E-4DA3801F52ED}" type="presParOf" srcId="{D182A583-FE0E-4327-859C-B16648266161}" destId="{2FF5A5D7-D6C9-4F2E-BF35-9ADBC3E63F6B}" srcOrd="0" destOrd="0" presId="urn:microsoft.com/office/officeart/2005/8/layout/list1"/>
    <dgm:cxn modelId="{7FCAD40D-4B16-4D56-9F9C-7ED8CC990B01}" type="presParOf" srcId="{D182A583-FE0E-4327-859C-B16648266161}" destId="{62DEB0C5-515B-4A26-8BA0-9F762D99CE2D}" srcOrd="1" destOrd="0" presId="urn:microsoft.com/office/officeart/2005/8/layout/list1"/>
    <dgm:cxn modelId="{995F9B08-8577-44D9-BB00-7A84AD5D1AAD}" type="presParOf" srcId="{06ED6A27-1EE8-4C6B-854D-D1E271C1C278}" destId="{C4EAAFCD-B9A2-48F0-88F4-82F0CC91A106}" srcOrd="9" destOrd="0" presId="urn:microsoft.com/office/officeart/2005/8/layout/list1"/>
    <dgm:cxn modelId="{D407C20E-2B25-4A7B-8244-B9BFA2819B37}" type="presParOf" srcId="{06ED6A27-1EE8-4C6B-854D-D1E271C1C278}" destId="{44D0FE72-E234-4087-8662-C34D94098E9C}" srcOrd="10" destOrd="0" presId="urn:microsoft.com/office/officeart/2005/8/layout/list1"/>
    <dgm:cxn modelId="{FC344697-A7DB-4E18-BEAE-96E5AF75612E}" type="presParOf" srcId="{06ED6A27-1EE8-4C6B-854D-D1E271C1C278}" destId="{E5EC0C07-15DD-4203-9B4B-F30388541029}" srcOrd="11" destOrd="0" presId="urn:microsoft.com/office/officeart/2005/8/layout/list1"/>
    <dgm:cxn modelId="{30737912-7E50-4953-94D9-7D87A29FF701}" type="presParOf" srcId="{06ED6A27-1EE8-4C6B-854D-D1E271C1C278}" destId="{21EF58A1-CC00-4AFB-8C3B-9C2EAADDBA9D}" srcOrd="12" destOrd="0" presId="urn:microsoft.com/office/officeart/2005/8/layout/list1"/>
    <dgm:cxn modelId="{EF090070-6C0A-4AEE-9E2E-09155552341D}" type="presParOf" srcId="{21EF58A1-CC00-4AFB-8C3B-9C2EAADDBA9D}" destId="{2BA84E14-D943-4843-85D6-EAC765C96851}" srcOrd="0" destOrd="0" presId="urn:microsoft.com/office/officeart/2005/8/layout/list1"/>
    <dgm:cxn modelId="{F4689778-E63C-4FF0-8EA0-256755E94181}" type="presParOf" srcId="{21EF58A1-CC00-4AFB-8C3B-9C2EAADDBA9D}" destId="{B3BC50EE-98BF-40E5-BC84-C15CBED7FCDE}" srcOrd="1" destOrd="0" presId="urn:microsoft.com/office/officeart/2005/8/layout/list1"/>
    <dgm:cxn modelId="{040CED9C-40E9-43BD-978B-7B9932A12518}" type="presParOf" srcId="{06ED6A27-1EE8-4C6B-854D-D1E271C1C278}" destId="{26B0DBA1-34C4-4118-8C60-8CC49D44FC93}" srcOrd="13" destOrd="0" presId="urn:microsoft.com/office/officeart/2005/8/layout/list1"/>
    <dgm:cxn modelId="{808D9A60-1526-4461-B2ED-248DCCD8D5AF}" type="presParOf" srcId="{06ED6A27-1EE8-4C6B-854D-D1E271C1C278}" destId="{5BB0AD7E-87DF-445E-8E9F-C0D967FE2C71}" srcOrd="14" destOrd="0" presId="urn:microsoft.com/office/officeart/2005/8/layout/list1"/>
    <dgm:cxn modelId="{6E9D47C5-63CC-4A36-9B41-E90878B7C393}" type="presParOf" srcId="{06ED6A27-1EE8-4C6B-854D-D1E271C1C278}" destId="{EC66B777-A63C-4DBF-B83E-6CD8BC4F5514}" srcOrd="15" destOrd="0" presId="urn:microsoft.com/office/officeart/2005/8/layout/list1"/>
    <dgm:cxn modelId="{53A4AF16-7D42-4628-9EC2-CF8A9586B046}" type="presParOf" srcId="{06ED6A27-1EE8-4C6B-854D-D1E271C1C278}" destId="{8DD44A73-ED5D-49C4-A009-03216222ECCE}" srcOrd="16" destOrd="0" presId="urn:microsoft.com/office/officeart/2005/8/layout/list1"/>
    <dgm:cxn modelId="{6075AF95-06FE-4D44-9DC2-25005907C798}" type="presParOf" srcId="{8DD44A73-ED5D-49C4-A009-03216222ECCE}" destId="{B966B949-5CD1-45F4-AC6A-D33FE058E0D3}" srcOrd="0" destOrd="0" presId="urn:microsoft.com/office/officeart/2005/8/layout/list1"/>
    <dgm:cxn modelId="{F196D6FF-D694-468D-A0D3-9D249C336F50}" type="presParOf" srcId="{8DD44A73-ED5D-49C4-A009-03216222ECCE}" destId="{E471F338-148B-4901-B82A-241444190A59}" srcOrd="1" destOrd="0" presId="urn:microsoft.com/office/officeart/2005/8/layout/list1"/>
    <dgm:cxn modelId="{1C9EC6B3-229C-4181-B6C0-A00BAE403F80}" type="presParOf" srcId="{06ED6A27-1EE8-4C6B-854D-D1E271C1C278}" destId="{E20529B5-C376-4963-B496-2253ECEE00FF}" srcOrd="17" destOrd="0" presId="urn:microsoft.com/office/officeart/2005/8/layout/list1"/>
    <dgm:cxn modelId="{BB37FBA5-1D60-4442-9DFE-7977BC14227D}" type="presParOf" srcId="{06ED6A27-1EE8-4C6B-854D-D1E271C1C278}" destId="{2B9FDCC8-7E23-4D7C-A2AD-CB6F5E62ABE3}" srcOrd="18" destOrd="0" presId="urn:microsoft.com/office/officeart/2005/8/layout/list1"/>
    <dgm:cxn modelId="{819D4614-44E9-4961-8B97-DC9AA7B5FAB8}" type="presParOf" srcId="{06ED6A27-1EE8-4C6B-854D-D1E271C1C278}" destId="{E986AC4E-6649-4705-A487-934C78E9422F}" srcOrd="19" destOrd="0" presId="urn:microsoft.com/office/officeart/2005/8/layout/list1"/>
    <dgm:cxn modelId="{1CF67461-CA7A-4C7F-856B-1F8A4A80D11D}" type="presParOf" srcId="{06ED6A27-1EE8-4C6B-854D-D1E271C1C278}" destId="{2E573BD2-7401-4674-9F8D-144A26B08582}" srcOrd="20" destOrd="0" presId="urn:microsoft.com/office/officeart/2005/8/layout/list1"/>
    <dgm:cxn modelId="{E60133AD-9333-4F2A-B1DF-EF94354FB898}" type="presParOf" srcId="{2E573BD2-7401-4674-9F8D-144A26B08582}" destId="{D883F605-C1D2-4B9F-BC85-D92897386835}" srcOrd="0" destOrd="0" presId="urn:microsoft.com/office/officeart/2005/8/layout/list1"/>
    <dgm:cxn modelId="{94C1DFA6-E733-41BD-9222-4A95AB766112}" type="presParOf" srcId="{2E573BD2-7401-4674-9F8D-144A26B08582}" destId="{1C25CFC8-3A6F-4C0A-B041-E22409104FD3}" srcOrd="1" destOrd="0" presId="urn:microsoft.com/office/officeart/2005/8/layout/list1"/>
    <dgm:cxn modelId="{1902B429-4751-418E-B6BE-3D9DCE84214D}" type="presParOf" srcId="{06ED6A27-1EE8-4C6B-854D-D1E271C1C278}" destId="{6BB938AE-9BD7-4E5E-805A-DC2583541889}" srcOrd="21" destOrd="0" presId="urn:microsoft.com/office/officeart/2005/8/layout/list1"/>
    <dgm:cxn modelId="{7B951598-3825-4A99-9F36-3B86EA53EDBF}" type="presParOf" srcId="{06ED6A27-1EE8-4C6B-854D-D1E271C1C278}" destId="{D0B0E28B-A98A-446F-84A2-01FB31BE4A01}" srcOrd="22" destOrd="0" presId="urn:microsoft.com/office/officeart/2005/8/layout/list1"/>
    <dgm:cxn modelId="{B6BE81C6-C7B7-44A1-BC3A-D3D9E8E5C572}" type="presParOf" srcId="{06ED6A27-1EE8-4C6B-854D-D1E271C1C278}" destId="{FA874F74-3A58-4DD1-94D8-601515ADB8F9}" srcOrd="23" destOrd="0" presId="urn:microsoft.com/office/officeart/2005/8/layout/list1"/>
    <dgm:cxn modelId="{7F83BBBF-444A-4E9A-B8ED-0269E68277C0}" type="presParOf" srcId="{06ED6A27-1EE8-4C6B-854D-D1E271C1C278}" destId="{EBD0A39C-6676-467A-975E-622AF6B98EA9}" srcOrd="24" destOrd="0" presId="urn:microsoft.com/office/officeart/2005/8/layout/list1"/>
    <dgm:cxn modelId="{E36375E5-6E4D-4353-BF26-EE84EF9DCAF0}" type="presParOf" srcId="{EBD0A39C-6676-467A-975E-622AF6B98EA9}" destId="{5D1A6A66-0753-43E5-B1ED-BF0233C8CEC6}" srcOrd="0" destOrd="0" presId="urn:microsoft.com/office/officeart/2005/8/layout/list1"/>
    <dgm:cxn modelId="{385D4726-D4D5-4C5A-A0E4-A706F9750039}" type="presParOf" srcId="{EBD0A39C-6676-467A-975E-622AF6B98EA9}" destId="{1F004781-7D6F-4EBC-842C-E7450C448E91}" srcOrd="1" destOrd="0" presId="urn:microsoft.com/office/officeart/2005/8/layout/list1"/>
    <dgm:cxn modelId="{CA1C58A5-458F-48C4-8C32-43A8B2EDBCC5}" type="presParOf" srcId="{06ED6A27-1EE8-4C6B-854D-D1E271C1C278}" destId="{1059F528-32CA-43DC-A43C-E0F8E1D9E658}" srcOrd="25" destOrd="0" presId="urn:microsoft.com/office/officeart/2005/8/layout/list1"/>
    <dgm:cxn modelId="{B4E930F1-059B-48A5-BEE0-B74DB478D876}" type="presParOf" srcId="{06ED6A27-1EE8-4C6B-854D-D1E271C1C278}" destId="{765B25B3-D427-48C4-95D0-595005AAFD44}" srcOrd="26" destOrd="0" presId="urn:microsoft.com/office/officeart/2005/8/layout/list1"/>
    <dgm:cxn modelId="{3E3D848C-EB00-42AD-9C0D-1AFE87B56F6C}" type="presParOf" srcId="{06ED6A27-1EE8-4C6B-854D-D1E271C1C278}" destId="{945370D0-460A-48EF-867F-0A43E856031B}" srcOrd="27" destOrd="0" presId="urn:microsoft.com/office/officeart/2005/8/layout/list1"/>
    <dgm:cxn modelId="{0457646B-CC26-48BC-A02E-D36356EAD23D}" type="presParOf" srcId="{06ED6A27-1EE8-4C6B-854D-D1E271C1C278}" destId="{AB71FC66-4F35-42EE-A5EF-9A2FAA2C5419}" srcOrd="28" destOrd="0" presId="urn:microsoft.com/office/officeart/2005/8/layout/list1"/>
    <dgm:cxn modelId="{BCEA8E8C-75A4-4720-9A12-EEC45BC7D7FF}" type="presParOf" srcId="{AB71FC66-4F35-42EE-A5EF-9A2FAA2C5419}" destId="{C5C6282E-9051-461E-A918-72CC3F6B2DEB}" srcOrd="0" destOrd="0" presId="urn:microsoft.com/office/officeart/2005/8/layout/list1"/>
    <dgm:cxn modelId="{3A280ECF-20D6-42AA-8ACB-D22A0E32B16F}" type="presParOf" srcId="{AB71FC66-4F35-42EE-A5EF-9A2FAA2C5419}" destId="{C00C8AB3-12DA-4F39-8356-51C3329A893A}" srcOrd="1" destOrd="0" presId="urn:microsoft.com/office/officeart/2005/8/layout/list1"/>
    <dgm:cxn modelId="{DE1B0733-D1E8-4386-9576-5BE184369C05}" type="presParOf" srcId="{06ED6A27-1EE8-4C6B-854D-D1E271C1C278}" destId="{659BDDDB-7C6D-4355-B08C-E5E07B7D82A0}" srcOrd="29" destOrd="0" presId="urn:microsoft.com/office/officeart/2005/8/layout/list1"/>
    <dgm:cxn modelId="{AFCB4CFE-048A-4A5C-87EA-24B5C4C4F0DB}" type="presParOf" srcId="{06ED6A27-1EE8-4C6B-854D-D1E271C1C278}" destId="{DCDE15BA-2FB1-4611-B577-9B6016A16737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350A8-FE6F-44BF-B871-1396BDF691E5}">
      <dsp:nvSpPr>
        <dsp:cNvPr id="0" name=""/>
        <dsp:cNvSpPr/>
      </dsp:nvSpPr>
      <dsp:spPr>
        <a:xfrm>
          <a:off x="0" y="228219"/>
          <a:ext cx="622683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34A06-D290-48C3-A467-07A4A5E3F5F8}">
      <dsp:nvSpPr>
        <dsp:cNvPr id="0" name=""/>
        <dsp:cNvSpPr/>
      </dsp:nvSpPr>
      <dsp:spPr>
        <a:xfrm>
          <a:off x="311341" y="36339"/>
          <a:ext cx="435878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52" tIns="0" rIns="16475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u="none" kern="1200" dirty="0" smtClean="0">
              <a:solidFill>
                <a:schemeClr val="tx1"/>
              </a:solidFill>
              <a:hlinkClick xmlns:r="http://schemas.openxmlformats.org/officeDocument/2006/relationships" r:id="rId1" action="ppaction://hlinkfile"/>
            </a:rPr>
            <a:t>Idea</a:t>
          </a:r>
          <a:r>
            <a:rPr lang="es-ES" sz="1300" b="1" u="none" kern="1200" dirty="0" smtClean="0">
              <a:solidFill>
                <a:schemeClr val="tx1"/>
              </a:solidFill>
            </a:rPr>
            <a:t> </a:t>
          </a:r>
          <a:r>
            <a:rPr lang="es-ES" sz="1300" b="1" kern="1200" dirty="0" smtClean="0">
              <a:solidFill>
                <a:schemeClr val="tx1"/>
              </a:solidFill>
            </a:rPr>
            <a:t>del Proyecto y la Oportunidad</a:t>
          </a:r>
          <a:endParaRPr lang="es-MX" sz="1300" b="1" kern="1200" dirty="0">
            <a:solidFill>
              <a:schemeClr val="tx1"/>
            </a:solidFill>
          </a:endParaRPr>
        </a:p>
      </dsp:txBody>
      <dsp:txXfrm>
        <a:off x="330075" y="55073"/>
        <a:ext cx="4321319" cy="346292"/>
      </dsp:txXfrm>
    </dsp:sp>
    <dsp:sp modelId="{5FD1F2C5-51AF-4790-A7D7-40133FC35EEE}">
      <dsp:nvSpPr>
        <dsp:cNvPr id="0" name=""/>
        <dsp:cNvSpPr/>
      </dsp:nvSpPr>
      <dsp:spPr>
        <a:xfrm>
          <a:off x="0" y="817899"/>
          <a:ext cx="622683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166D52-6754-413B-892C-4C1E2FFB3EA4}">
      <dsp:nvSpPr>
        <dsp:cNvPr id="0" name=""/>
        <dsp:cNvSpPr/>
      </dsp:nvSpPr>
      <dsp:spPr>
        <a:xfrm>
          <a:off x="311341" y="626019"/>
          <a:ext cx="435878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52" tIns="0" rIns="16475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Modelo LEAN CANVAS </a:t>
          </a:r>
          <a:endParaRPr lang="es-MX" sz="1300" b="1" kern="1200" dirty="0">
            <a:solidFill>
              <a:schemeClr val="tx1"/>
            </a:solidFill>
          </a:endParaRPr>
        </a:p>
      </dsp:txBody>
      <dsp:txXfrm>
        <a:off x="330075" y="644753"/>
        <a:ext cx="4321319" cy="346292"/>
      </dsp:txXfrm>
    </dsp:sp>
    <dsp:sp modelId="{44D0FE72-E234-4087-8662-C34D94098E9C}">
      <dsp:nvSpPr>
        <dsp:cNvPr id="0" name=""/>
        <dsp:cNvSpPr/>
      </dsp:nvSpPr>
      <dsp:spPr>
        <a:xfrm>
          <a:off x="0" y="1407580"/>
          <a:ext cx="622683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DEB0C5-515B-4A26-8BA0-9F762D99CE2D}">
      <dsp:nvSpPr>
        <dsp:cNvPr id="0" name=""/>
        <dsp:cNvSpPr/>
      </dsp:nvSpPr>
      <dsp:spPr>
        <a:xfrm>
          <a:off x="311341" y="1215700"/>
          <a:ext cx="435878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52" tIns="0" rIns="16475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Análisis del Mercado – Segmento de Clientes</a:t>
          </a:r>
          <a:endParaRPr lang="es-MX" sz="1300" b="1" kern="1200" dirty="0">
            <a:solidFill>
              <a:schemeClr val="tx1"/>
            </a:solidFill>
          </a:endParaRPr>
        </a:p>
      </dsp:txBody>
      <dsp:txXfrm>
        <a:off x="330075" y="1234434"/>
        <a:ext cx="4321319" cy="346292"/>
      </dsp:txXfrm>
    </dsp:sp>
    <dsp:sp modelId="{5BB0AD7E-87DF-445E-8E9F-C0D967FE2C71}">
      <dsp:nvSpPr>
        <dsp:cNvPr id="0" name=""/>
        <dsp:cNvSpPr/>
      </dsp:nvSpPr>
      <dsp:spPr>
        <a:xfrm>
          <a:off x="0" y="1997260"/>
          <a:ext cx="622683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C50EE-98BF-40E5-BC84-C15CBED7FCDE}">
      <dsp:nvSpPr>
        <dsp:cNvPr id="0" name=""/>
        <dsp:cNvSpPr/>
      </dsp:nvSpPr>
      <dsp:spPr>
        <a:xfrm>
          <a:off x="311341" y="1805380"/>
          <a:ext cx="435878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52" tIns="0" rIns="16475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Descripción del producto o servicio – Propuesta de Valor</a:t>
          </a:r>
          <a:endParaRPr lang="es-MX" sz="1300" b="1" kern="1200" dirty="0">
            <a:solidFill>
              <a:schemeClr val="tx1"/>
            </a:solidFill>
          </a:endParaRPr>
        </a:p>
      </dsp:txBody>
      <dsp:txXfrm>
        <a:off x="330075" y="1824114"/>
        <a:ext cx="4321319" cy="346292"/>
      </dsp:txXfrm>
    </dsp:sp>
    <dsp:sp modelId="{2B9FDCC8-7E23-4D7C-A2AD-CB6F5E62ABE3}">
      <dsp:nvSpPr>
        <dsp:cNvPr id="0" name=""/>
        <dsp:cNvSpPr/>
      </dsp:nvSpPr>
      <dsp:spPr>
        <a:xfrm>
          <a:off x="0" y="2586940"/>
          <a:ext cx="622683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71F338-148B-4901-B82A-241444190A59}">
      <dsp:nvSpPr>
        <dsp:cNvPr id="0" name=""/>
        <dsp:cNvSpPr/>
      </dsp:nvSpPr>
      <dsp:spPr>
        <a:xfrm>
          <a:off x="288031" y="2415664"/>
          <a:ext cx="435878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52" tIns="0" rIns="16475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Plan de Producción – </a:t>
          </a:r>
          <a:endParaRPr lang="es-MX" sz="1300" b="1" kern="1200" dirty="0">
            <a:solidFill>
              <a:schemeClr val="tx1"/>
            </a:solidFill>
          </a:endParaRPr>
        </a:p>
      </dsp:txBody>
      <dsp:txXfrm>
        <a:off x="306765" y="2434398"/>
        <a:ext cx="4321319" cy="346292"/>
      </dsp:txXfrm>
    </dsp:sp>
    <dsp:sp modelId="{D0B0E28B-A98A-446F-84A2-01FB31BE4A01}">
      <dsp:nvSpPr>
        <dsp:cNvPr id="0" name=""/>
        <dsp:cNvSpPr/>
      </dsp:nvSpPr>
      <dsp:spPr>
        <a:xfrm>
          <a:off x="0" y="3176620"/>
          <a:ext cx="622683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25CFC8-3A6F-4C0A-B041-E22409104FD3}">
      <dsp:nvSpPr>
        <dsp:cNvPr id="0" name=""/>
        <dsp:cNvSpPr/>
      </dsp:nvSpPr>
      <dsp:spPr>
        <a:xfrm>
          <a:off x="311341" y="2984740"/>
          <a:ext cx="435878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52" tIns="0" rIns="16475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Costos (incluido la Componente Tributaria)</a:t>
          </a:r>
          <a:endParaRPr lang="es-MX" sz="1300" b="1" kern="1200" dirty="0">
            <a:solidFill>
              <a:schemeClr val="tx1"/>
            </a:solidFill>
          </a:endParaRPr>
        </a:p>
      </dsp:txBody>
      <dsp:txXfrm>
        <a:off x="330075" y="3003474"/>
        <a:ext cx="4321319" cy="346292"/>
      </dsp:txXfrm>
    </dsp:sp>
    <dsp:sp modelId="{765B25B3-D427-48C4-95D0-595005AAFD44}">
      <dsp:nvSpPr>
        <dsp:cNvPr id="0" name=""/>
        <dsp:cNvSpPr/>
      </dsp:nvSpPr>
      <dsp:spPr>
        <a:xfrm>
          <a:off x="0" y="3766300"/>
          <a:ext cx="622683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04781-7D6F-4EBC-842C-E7450C448E91}">
      <dsp:nvSpPr>
        <dsp:cNvPr id="0" name=""/>
        <dsp:cNvSpPr/>
      </dsp:nvSpPr>
      <dsp:spPr>
        <a:xfrm>
          <a:off x="311341" y="3574420"/>
          <a:ext cx="435878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52" tIns="0" rIns="16475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Plan Financiero</a:t>
          </a:r>
          <a:endParaRPr lang="es-MX" sz="1300" b="1" kern="1200" dirty="0">
            <a:solidFill>
              <a:schemeClr val="tx1"/>
            </a:solidFill>
          </a:endParaRPr>
        </a:p>
      </dsp:txBody>
      <dsp:txXfrm>
        <a:off x="330075" y="3593154"/>
        <a:ext cx="4321319" cy="346292"/>
      </dsp:txXfrm>
    </dsp:sp>
    <dsp:sp modelId="{DCDE15BA-2FB1-4611-B577-9B6016A16737}">
      <dsp:nvSpPr>
        <dsp:cNvPr id="0" name=""/>
        <dsp:cNvSpPr/>
      </dsp:nvSpPr>
      <dsp:spPr>
        <a:xfrm>
          <a:off x="0" y="4355980"/>
          <a:ext cx="6226839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0C8AB3-12DA-4F39-8356-51C3329A893A}">
      <dsp:nvSpPr>
        <dsp:cNvPr id="0" name=""/>
        <dsp:cNvSpPr/>
      </dsp:nvSpPr>
      <dsp:spPr>
        <a:xfrm>
          <a:off x="311341" y="4164100"/>
          <a:ext cx="435878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4752" tIns="0" rIns="16475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b="1" kern="1200" dirty="0" smtClean="0">
              <a:solidFill>
                <a:schemeClr val="tx1"/>
              </a:solidFill>
            </a:rPr>
            <a:t>Anexo</a:t>
          </a:r>
          <a:endParaRPr lang="es-MX" sz="1300" b="1" kern="1200" dirty="0">
            <a:solidFill>
              <a:schemeClr val="tx1"/>
            </a:solidFill>
          </a:endParaRPr>
        </a:p>
      </dsp:txBody>
      <dsp:txXfrm>
        <a:off x="330075" y="4182834"/>
        <a:ext cx="4321319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8050" cy="453532"/>
          </a:xfrm>
          <a:prstGeom prst="rect">
            <a:avLst/>
          </a:prstGeom>
        </p:spPr>
        <p:txBody>
          <a:bodyPr vert="horz" lIns="87862" tIns="43931" rIns="87862" bIns="43931" rtlCol="0"/>
          <a:lstStyle>
            <a:lvl1pPr algn="l">
              <a:defRPr sz="11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4009025" y="0"/>
            <a:ext cx="3066468" cy="453532"/>
          </a:xfrm>
          <a:prstGeom prst="rect">
            <a:avLst/>
          </a:prstGeom>
        </p:spPr>
        <p:txBody>
          <a:bodyPr vert="horz" lIns="87862" tIns="43931" rIns="87862" bIns="43931" rtlCol="0"/>
          <a:lstStyle>
            <a:lvl1pPr algn="r">
              <a:defRPr sz="1100"/>
            </a:lvl1pPr>
          </a:lstStyle>
          <a:p>
            <a:pPr>
              <a:defRPr/>
            </a:pPr>
            <a:fld id="{BE3494B2-198E-4DCE-A101-405EC059D4C2}" type="datetimeFigureOut">
              <a:rPr lang="es-ES"/>
              <a:pPr>
                <a:defRPr/>
              </a:pPr>
              <a:t>04/10/2021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25560"/>
            <a:ext cx="3068050" cy="453532"/>
          </a:xfrm>
          <a:prstGeom prst="rect">
            <a:avLst/>
          </a:prstGeom>
        </p:spPr>
        <p:txBody>
          <a:bodyPr vert="horz" lIns="87862" tIns="43931" rIns="87862" bIns="43931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4009025" y="8625560"/>
            <a:ext cx="3066468" cy="453532"/>
          </a:xfrm>
          <a:prstGeom prst="rect">
            <a:avLst/>
          </a:prstGeom>
        </p:spPr>
        <p:txBody>
          <a:bodyPr vert="horz" lIns="87862" tIns="43931" rIns="87862" bIns="43931" rtlCol="0" anchor="b"/>
          <a:lstStyle>
            <a:lvl1pPr algn="r">
              <a:defRPr sz="1100"/>
            </a:lvl1pPr>
          </a:lstStyle>
          <a:p>
            <a:pPr>
              <a:defRPr/>
            </a:pPr>
            <a:fld id="{012E89E1-BCD9-4F3C-BEB4-BB6BDC010B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371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DA4CD-DA78-4995-9DB2-4F5FF3166759}" type="datetimeFigureOut">
              <a:rPr lang="es-AR" smtClean="0"/>
              <a:pPr/>
              <a:t>4/10/2021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268413" y="681038"/>
            <a:ext cx="4540250" cy="3405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8025" y="4313238"/>
            <a:ext cx="5661025" cy="4086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24888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08438" y="8624888"/>
            <a:ext cx="3067050" cy="4540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B8F766-51D1-4A59-B628-1246D2F4458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9956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8F766-51D1-4A59-B628-1246D2F4458B}" type="slidenum">
              <a:rPr lang="es-AR" smtClean="0"/>
              <a:pPr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7849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1C36EF-462C-412D-A422-002A00A8DE71}" type="slidenum">
              <a:rPr lang="es-AR" smtClean="0"/>
              <a:pPr/>
              <a:t>11</a:t>
            </a:fld>
            <a:endParaRPr lang="es-AR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706131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308CDA-312E-4D1A-97F3-3CEFD5368DA7}" type="slidenum">
              <a:rPr lang="es-AR" smtClean="0"/>
              <a:pPr/>
              <a:t>12</a:t>
            </a:fld>
            <a:endParaRPr lang="es-AR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560170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A9E7E8-847D-48BE-B41D-28B96A2AF588}" type="slidenum">
              <a:rPr lang="es-AR" smtClean="0"/>
              <a:pPr/>
              <a:t>13</a:t>
            </a:fld>
            <a:endParaRPr lang="es-AR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170061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AE1CE8-BCFA-4399-A01A-4D2ECBE095B5}" type="slidenum">
              <a:rPr lang="es-ES_tradnl" smtClean="0"/>
              <a:pPr/>
              <a:t>14</a:t>
            </a:fld>
            <a:endParaRPr lang="es-ES_tradnl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765175" y="1570038"/>
            <a:ext cx="9413875" cy="7061200"/>
          </a:xfrm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s-ES_tradnl" smtClean="0"/>
          </a:p>
        </p:txBody>
      </p:sp>
    </p:spTree>
    <p:extLst>
      <p:ext uri="{BB962C8B-B14F-4D97-AF65-F5344CB8AC3E}">
        <p14:creationId xmlns:p14="http://schemas.microsoft.com/office/powerpoint/2010/main" val="1956944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541A66-B305-4381-BA00-5CE6F2C0C781}" type="slidenum">
              <a:rPr lang="es-AR" smtClean="0"/>
              <a:pPr/>
              <a:t>15</a:t>
            </a:fld>
            <a:endParaRPr lang="es-AR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947983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D9D0F0-44CB-4CA1-A6C8-B007EF28302B}" type="slidenum">
              <a:rPr lang="es-AR" smtClean="0"/>
              <a:pPr/>
              <a:t>16</a:t>
            </a:fld>
            <a:endParaRPr lang="es-AR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682649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029110-93F9-452A-9F7B-3BFB39150AB2}" type="slidenum">
              <a:rPr lang="es-AR" smtClean="0"/>
              <a:pPr/>
              <a:t>17</a:t>
            </a:fld>
            <a:endParaRPr lang="es-AR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529745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4E6F7-F390-44C1-B439-1D6FD0B859DA}" type="slidenum">
              <a:rPr lang="es-AR" smtClean="0"/>
              <a:pPr/>
              <a:t>18</a:t>
            </a:fld>
            <a:endParaRPr lang="es-AR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937629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8E11BF-8E5C-4620-B07E-05347E7E923F}" type="slidenum">
              <a:rPr lang="es-AR" smtClean="0"/>
              <a:pPr/>
              <a:t>19</a:t>
            </a:fld>
            <a:endParaRPr lang="es-A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588342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C20743-51FB-4B80-8F64-BD9BC53BC5B3}" type="slidenum">
              <a:rPr lang="es-AR" smtClean="0"/>
              <a:pPr/>
              <a:t>20</a:t>
            </a:fld>
            <a:endParaRPr lang="es-A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17641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B8F766-51D1-4A59-B628-1246D2F4458B}" type="slidenum">
              <a:rPr lang="es-AR" smtClean="0"/>
              <a:pPr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78491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9BBA7D-33AA-4677-8957-78728F0F467F}" type="slidenum">
              <a:rPr lang="es-AR" smtClean="0"/>
              <a:pPr/>
              <a:t>22</a:t>
            </a:fld>
            <a:endParaRPr lang="es-A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917599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9BBA7D-33AA-4677-8957-78728F0F467F}" type="slidenum">
              <a:rPr lang="es-AR" smtClean="0"/>
              <a:pPr/>
              <a:t>23</a:t>
            </a:fld>
            <a:endParaRPr lang="es-A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6795263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FADF7F-9F2D-4FB4-BCF1-19D3018CCA08}" type="slidenum">
              <a:rPr lang="es-AR" smtClean="0">
                <a:latin typeface="Times New Roman" pitchFamily="18" charset="0"/>
              </a:rPr>
              <a:pPr/>
              <a:t>24</a:t>
            </a:fld>
            <a:endParaRPr lang="es-AR" smtClean="0">
              <a:latin typeface="Times New Roman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417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DF60C4-C3AC-46A0-90DF-DDD89E02C488}" type="slidenum">
              <a:rPr lang="es-AR" smtClean="0">
                <a:latin typeface="Times New Roman" pitchFamily="18" charset="0"/>
              </a:rPr>
              <a:pPr/>
              <a:t>25</a:t>
            </a:fld>
            <a:endParaRPr lang="es-AR" smtClean="0">
              <a:latin typeface="Times New Roman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261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536CFDF-9704-4FCE-9A35-2842E1627D86}" type="slidenum">
              <a:rPr lang="es-ES" smtClean="0">
                <a:latin typeface="Arial" pitchFamily="34" charset="0"/>
              </a:rPr>
              <a:pPr/>
              <a:t>3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960001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F243B1D-1000-43DE-8637-58CA6412DCC3}" type="slidenum">
              <a:rPr lang="es-ES" smtClean="0">
                <a:latin typeface="Arial" pitchFamily="34" charset="0"/>
              </a:rPr>
              <a:pPr/>
              <a:t>4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4261656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FA5B729-A7CA-4709-9421-E27ECC2EC716}" type="slidenum">
              <a:rPr lang="es-ES" smtClean="0">
                <a:latin typeface="Arial" pitchFamily="34" charset="0"/>
              </a:rPr>
              <a:pPr/>
              <a:t>5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669282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01E8E25-F98F-4943-A386-30A0EFD11E73}" type="slidenum">
              <a:rPr lang="es-ES" smtClean="0">
                <a:latin typeface="Arial" pitchFamily="34" charset="0"/>
              </a:rPr>
              <a:pPr/>
              <a:t>6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4272906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1DFC273-99B9-4049-AF4B-28AA74D96180}" type="slidenum">
              <a:rPr lang="es-ES" smtClean="0">
                <a:latin typeface="Arial" pitchFamily="34" charset="0"/>
              </a:rPr>
              <a:pPr/>
              <a:t>8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3077451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D8A26C8-8FD5-43C0-B9AA-F7F1114D284F}" type="slidenum">
              <a:rPr lang="es-ES" smtClean="0">
                <a:latin typeface="Arial" pitchFamily="34" charset="0"/>
              </a:rPr>
              <a:pPr/>
              <a:t>9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1501747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ED6FF50-0A94-4DB4-9EA7-EBD5821A867C}" type="slidenum">
              <a:rPr lang="es-ES" smtClean="0">
                <a:latin typeface="Arial" pitchFamily="34" charset="0"/>
              </a:rPr>
              <a:pPr/>
              <a:t>10</a:t>
            </a:fld>
            <a:endParaRPr lang="es-ES" smtClean="0">
              <a:latin typeface="Arial" pitchFamily="34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/>
          </a:p>
        </p:txBody>
      </p:sp>
    </p:spTree>
    <p:extLst>
      <p:ext uri="{BB962C8B-B14F-4D97-AF65-F5344CB8AC3E}">
        <p14:creationId xmlns:p14="http://schemas.microsoft.com/office/powerpoint/2010/main" val="2530675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11EC0-AABF-4F49-A053-F59099E99D66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3C048-EFC8-43F0-BD1C-7DC3C13F5B46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DBCF1-30B3-465A-B35F-AA6F6814EA45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DEA0F-B1BF-415C-8649-27C18E0610E5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B10F3-B2CC-44D0-8FEE-7D249258C71B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8282B-766E-4990-B0C4-FA1F92F56174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0DAFA-F4E2-4FCF-992C-88522BC55AC9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9EFCC-D0AD-4CDF-BD0A-64B35CD01D94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17A2C-7108-4865-A52A-623810080684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1CD14-B5BC-4DBA-8DD2-47A1A5D04C31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F65C5-7AB7-4CDE-A3E4-07F8438CF1C9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6E7BF-824C-4FB2-ABB9-E33A9D957C6F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BA204-9126-4F91-AAE6-A5555FF24C01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18F3F-345B-4A37-B3F6-B7290017F78E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21897-3B7E-4884-AF8A-8A50D7E94AF7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7C15C-645F-48AD-B72B-E352F97F4304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B41DA-D0D5-419F-8E71-DC8FC0599F90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E47B1-1F54-4E39-B261-443EA84BCFA0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3047D-9221-4FF4-A2AF-2DC7DC7C7061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5E790-63C6-4348-BE18-90470D2C48A9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4CA70-271D-44E7-AEB4-2A0EFFF9EA9A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1C44C-1D04-4925-BD0B-1CD597B88AFD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s-ES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3D1ECA-207C-42C6-96CF-375C0D1FC5ED}" type="datetimeFigureOut">
              <a:rPr lang="es-AR"/>
              <a:pPr>
                <a:defRPr/>
              </a:pPr>
              <a:t>4/10/2021</a:t>
            </a:fld>
            <a:endParaRPr lang="es-A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5C5E25B-DDD7-4117-B04C-71C39C1AF61E}" type="slidenum">
              <a:rPr lang="es-AR"/>
              <a:pPr>
                <a:defRPr/>
              </a:pPr>
              <a:t>‹Nº›</a:t>
            </a:fld>
            <a:endParaRPr lang="es-AR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48" r:id="rId2"/>
    <p:sldLayoutId id="2147483854" r:id="rId3"/>
    <p:sldLayoutId id="2147483849" r:id="rId4"/>
    <p:sldLayoutId id="2147483850" r:id="rId5"/>
    <p:sldLayoutId id="2147483851" r:id="rId6"/>
    <p:sldLayoutId id="2147483855" r:id="rId7"/>
    <p:sldLayoutId id="2147483856" r:id="rId8"/>
    <p:sldLayoutId id="2147483857" r:id="rId9"/>
    <p:sldLayoutId id="2147483852" r:id="rId10"/>
    <p:sldLayoutId id="214748385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2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1 Título"/>
          <p:cNvSpPr>
            <a:spLocks noGrp="1"/>
          </p:cNvSpPr>
          <p:nvPr>
            <p:ph type="ctrTitle" idx="4294967295"/>
          </p:nvPr>
        </p:nvSpPr>
        <p:spPr>
          <a:xfrm>
            <a:off x="0" y="2420888"/>
            <a:ext cx="9144000" cy="177958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AR" b="1" dirty="0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El Plan de Negocios</a:t>
            </a:r>
            <a:r>
              <a:rPr lang="es-AR" sz="6600" b="1" dirty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s-AR" sz="6600" b="1" dirty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</a:br>
            <a:endParaRPr lang="es-AR" sz="3100" b="1" dirty="0">
              <a:solidFill>
                <a:srgbClr val="0099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3878F40-6D53-41A7-A386-8D01C9A2C84B}" type="slidenum">
              <a:rPr lang="es-ES" smtClean="0"/>
              <a:pPr/>
              <a:t>10</a:t>
            </a:fld>
            <a:endParaRPr lang="es-ES" smtClean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-36512" y="2252464"/>
            <a:ext cx="7980362" cy="1752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s-ES" sz="4000" b="1" dirty="0" smtClean="0">
                <a:latin typeface="Verdana" pitchFamily="34" charset="0"/>
              </a:rPr>
              <a:t>El Plan de Negocios no es otra cosa que… ¡UN TIPO DE PROYECTO ESPECÍFICO!</a:t>
            </a:r>
            <a:endParaRPr lang="es-ES" sz="4000" b="1" dirty="0">
              <a:latin typeface="Verdana" pitchFamily="34" charset="0"/>
            </a:endParaRPr>
          </a:p>
          <a:p>
            <a:pPr algn="ctr">
              <a:defRPr/>
            </a:pPr>
            <a:endParaRPr lang="es-ES" sz="2000" b="1" dirty="0">
              <a:latin typeface="Verdana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343400" y="3874343"/>
            <a:ext cx="3162300" cy="2867025"/>
            <a:chOff x="1824" y="633"/>
            <a:chExt cx="2834" cy="2849"/>
          </a:xfrm>
        </p:grpSpPr>
        <p:sp>
          <p:nvSpPr>
            <p:cNvPr id="4102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8 h 21600"/>
                <a:gd name="T26" fmla="*/ 19157 w 21600"/>
                <a:gd name="T27" fmla="*/ 202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3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94 w 21600"/>
                <a:gd name="T25" fmla="*/ 6735 h 21600"/>
                <a:gd name="T26" fmla="*/ 16182 w 21600"/>
                <a:gd name="T27" fmla="*/ 2044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4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75 w 21600"/>
                <a:gd name="T25" fmla="*/ 5660 h 21600"/>
                <a:gd name="T26" fmla="*/ 20210 w 21600"/>
                <a:gd name="T27" fmla="*/ 1597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105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6084 w 21600"/>
                <a:gd name="T25" fmla="*/ 2569 h 21600"/>
                <a:gd name="T26" fmla="*/ 16128 w 21600"/>
                <a:gd name="T27" fmla="*/ 1954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80B02DF-71CA-4723-A32D-64841B187801}" type="slidenum">
              <a:rPr lang="es-AR" smtClean="0"/>
              <a:pPr/>
              <a:t>11</a:t>
            </a:fld>
            <a:r>
              <a:rPr lang="es-AR" smtClean="0"/>
              <a:t> </a:t>
            </a:r>
            <a:r>
              <a:rPr lang="es-AR" sz="800" b="0" smtClean="0">
                <a:latin typeface="Arial" charset="0"/>
              </a:rPr>
              <a:t>UCA – Plan de Negocios: claves para su elaboración – Taller 19: 8va Conferencia Endeavor</a:t>
            </a:r>
          </a:p>
        </p:txBody>
      </p:sp>
      <p:sp>
        <p:nvSpPr>
          <p:cNvPr id="174082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4341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4343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395288" y="2276475"/>
            <a:ext cx="7986712" cy="19389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s-AR" sz="4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Qué es un Plan de Negocios</a:t>
            </a:r>
            <a:r>
              <a:rPr lang="es-AR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?</a:t>
            </a:r>
          </a:p>
          <a:p>
            <a:pPr algn="r" eaLnBrk="0" hangingPunct="0">
              <a:spcBef>
                <a:spcPct val="50000"/>
              </a:spcBef>
              <a:defRPr/>
            </a:pPr>
            <a:r>
              <a:rPr lang="es-AR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Video</a:t>
            </a:r>
            <a:r>
              <a:rPr lang="es-AR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endParaRPr lang="es-ES" sz="4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  <p:sp>
        <p:nvSpPr>
          <p:cNvPr id="174092" name="Text Box 12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</a:t>
            </a:r>
          </a:p>
        </p:txBody>
      </p:sp>
      <p:sp>
        <p:nvSpPr>
          <p:cNvPr id="14347" name="Rectangle 24"/>
          <p:cNvSpPr>
            <a:spLocks noChangeArrowheads="1"/>
          </p:cNvSpPr>
          <p:nvPr/>
        </p:nvSpPr>
        <p:spPr bwMode="auto">
          <a:xfrm>
            <a:off x="6991350" y="2684463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pic>
        <p:nvPicPr>
          <p:cNvPr id="14348" name="Picture 27" descr="BD05299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3400" y="3910013"/>
            <a:ext cx="3062288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Picture 28" descr="keybi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125" y="4725988"/>
            <a:ext cx="10080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E4C100B-1441-4E6A-A29C-5AD27D1CEC40}" type="slidenum">
              <a:rPr lang="es-AR" smtClean="0"/>
              <a:pPr/>
              <a:t>12</a:t>
            </a:fld>
            <a:r>
              <a:rPr lang="es-AR" smtClean="0"/>
              <a:t> </a:t>
            </a:r>
            <a:r>
              <a:rPr lang="es-AR" sz="800" b="0" smtClean="0">
                <a:latin typeface="Arial" charset="0"/>
              </a:rPr>
              <a:t>UCA – Plan de Negocios: claves para su elaboración – Taller 19: 8va Conferencia Endeavor</a:t>
            </a:r>
          </a:p>
        </p:txBody>
      </p:sp>
      <p:sp>
        <p:nvSpPr>
          <p:cNvPr id="176130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5367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6138" name="Text Box 10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</a:t>
            </a:r>
          </a:p>
        </p:txBody>
      </p:sp>
      <p:sp>
        <p:nvSpPr>
          <p:cNvPr id="176140" name="Text Box 12"/>
          <p:cNvSpPr txBox="1">
            <a:spLocks noChangeArrowheads="1"/>
          </p:cNvSpPr>
          <p:nvPr/>
        </p:nvSpPr>
        <p:spPr bwMode="auto">
          <a:xfrm>
            <a:off x="395288" y="1484784"/>
            <a:ext cx="7924800" cy="37240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defRPr/>
            </a:pPr>
            <a:endParaRPr lang="es-AR" sz="12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just" eaLnBrk="0" hangingPunct="0">
              <a:lnSpc>
                <a:spcPct val="150000"/>
              </a:lnSpc>
              <a:spcBef>
                <a:spcPct val="50000"/>
              </a:spcBef>
              <a:defRPr/>
            </a:pPr>
            <a:r>
              <a:rPr lang="es-AR" sz="2800" b="1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“Un plan de negocios es una herramienta estratégica fundamental y un esquema de razonamiento de un </a:t>
            </a:r>
            <a:r>
              <a:rPr lang="es-AR" sz="28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negocio, es el proceso de pensar la mejor forma de hacer tu negocio”</a:t>
            </a:r>
            <a:endParaRPr lang="es-ES" sz="2800" b="1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72" name="Rectangle 14"/>
          <p:cNvSpPr>
            <a:spLocks noChangeArrowheads="1"/>
          </p:cNvSpPr>
          <p:nvPr/>
        </p:nvSpPr>
        <p:spPr bwMode="auto">
          <a:xfrm>
            <a:off x="7240588" y="2471738"/>
            <a:ext cx="69850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pic>
        <p:nvPicPr>
          <p:cNvPr id="15373" name="Picture 15" descr="BD05299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4411663"/>
            <a:ext cx="2519363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4" name="Picture 16" descr="keybig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488" y="5094288"/>
            <a:ext cx="828675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C0FAC46-DC0D-435E-8C4B-318DC155AD1B}" type="slidenum">
              <a:rPr lang="es-AR" smtClean="0"/>
              <a:pPr/>
              <a:t>13</a:t>
            </a:fld>
            <a:r>
              <a:rPr lang="es-AR" smtClean="0"/>
              <a:t> </a:t>
            </a:r>
            <a:r>
              <a:rPr lang="es-AR" sz="800" b="0" smtClean="0">
                <a:latin typeface="Arial" charset="0"/>
              </a:rPr>
              <a:t>UCA – Plan de Negocios: claves para su elaboración – Taller 19: 8va Conferencia Endeavor</a:t>
            </a:r>
          </a:p>
        </p:txBody>
      </p:sp>
      <p:sp>
        <p:nvSpPr>
          <p:cNvPr id="269314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6391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Line 7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684213" y="2087264"/>
            <a:ext cx="7775575" cy="4561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¿Cuál es la situación actual donde estamos parados?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¿Hacia dónde queremos y podemos ir?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¿Cómo llegaremos allí?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¿Quién hará que y en qué tiempo?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¿Cómo se controla?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¿Cuánto costará y qué riesgos enfrento?</a:t>
            </a:r>
          </a:p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s-AR" sz="24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¿Cuánto ganaremos con todo esto?</a:t>
            </a:r>
            <a:endParaRPr lang="es-ES" sz="24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16395" name="Picture 11" descr="BD04931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3490913"/>
            <a:ext cx="2373313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5 Imagen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AutoShape 12"/>
          <p:cNvSpPr>
            <a:spLocks noChangeArrowheads="1"/>
          </p:cNvSpPr>
          <p:nvPr/>
        </p:nvSpPr>
        <p:spPr bwMode="blackWhite">
          <a:xfrm>
            <a:off x="5525276" y="5805264"/>
            <a:ext cx="2531810" cy="97184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12700">
            <a:noFill/>
            <a:round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lIns="93296" tIns="46648" rIns="93296" bIns="46648" anchor="ctr"/>
          <a:lstStyle/>
          <a:p>
            <a:pPr>
              <a:defRPr/>
            </a:pPr>
            <a:endParaRPr lang="es-E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07770" y="1915810"/>
            <a:ext cx="8858908" cy="217046"/>
          </a:xfrm>
        </p:spPr>
        <p:txBody>
          <a:bodyPr/>
          <a:lstStyle/>
          <a:p>
            <a:r>
              <a:rPr lang="es-ES_tradnl" sz="2400" b="1" dirty="0" smtClean="0">
                <a:solidFill>
                  <a:schemeClr val="accent2">
                    <a:lumMod val="75000"/>
                  </a:schemeClr>
                </a:solidFill>
              </a:rPr>
              <a:t>OBJETIVOS DE UN PLAN DE NEGOCIOS</a:t>
            </a:r>
          </a:p>
        </p:txBody>
      </p:sp>
      <p:sp>
        <p:nvSpPr>
          <p:cNvPr id="4100" name="AutoShape 3"/>
          <p:cNvSpPr>
            <a:spLocks noChangeArrowheads="1"/>
          </p:cNvSpPr>
          <p:nvPr/>
        </p:nvSpPr>
        <p:spPr bwMode="blackWhite">
          <a:xfrm>
            <a:off x="4182429" y="3600302"/>
            <a:ext cx="996202" cy="1052834"/>
          </a:xfrm>
          <a:prstGeom prst="rightArrow">
            <a:avLst>
              <a:gd name="adj1" fmla="val 59694"/>
              <a:gd name="adj2" fmla="val 28944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3296" tIns="46648" rIns="93296" bIns="46648" anchor="ctr"/>
          <a:lstStyle/>
          <a:p>
            <a:endParaRPr lang="es-ES"/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792102" y="2287905"/>
            <a:ext cx="115980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/>
            <a:r>
              <a:rPr lang="es-ES_tradnl" b="1" dirty="0"/>
              <a:t>Objetivos</a:t>
            </a:r>
          </a:p>
        </p:txBody>
      </p:sp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792102" y="3140968"/>
            <a:ext cx="2999945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 smtClean="0"/>
              <a:t>Evaluar el atractivo del negocio</a:t>
            </a:r>
          </a:p>
          <a:p>
            <a:pPr marL="136057" lvl="1" indent="-134438" defTabSz="913526">
              <a:buSzPct val="120000"/>
              <a:buFontTx/>
              <a:buChar char="•"/>
            </a:pPr>
            <a:endParaRPr lang="es-ES_tradnl" dirty="0" smtClean="0"/>
          </a:p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 smtClean="0"/>
              <a:t>Estructurar y dirigir el </a:t>
            </a:r>
            <a:r>
              <a:rPr lang="es-ES_tradnl" dirty="0"/>
              <a:t>negocio</a:t>
            </a:r>
          </a:p>
          <a:p>
            <a:pPr marL="136057" lvl="1" indent="-134438" defTabSz="913526">
              <a:buSzPct val="120000"/>
              <a:buFontTx/>
              <a:buChar char="•"/>
            </a:pPr>
            <a:endParaRPr lang="es-ES_tradnl" dirty="0"/>
          </a:p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/>
              <a:t>Definir visiones comunes para el </a:t>
            </a:r>
            <a:r>
              <a:rPr lang="es-ES_tradnl" dirty="0" smtClean="0"/>
              <a:t>equipo de trabajo</a:t>
            </a:r>
            <a:endParaRPr lang="es-ES_tradnl" dirty="0"/>
          </a:p>
          <a:p>
            <a:pPr marL="136057" lvl="1" indent="-134438" defTabSz="913526">
              <a:buSzPct val="120000"/>
              <a:buFontTx/>
              <a:buChar char="•"/>
            </a:pPr>
            <a:endParaRPr lang="es-ES_tradnl" dirty="0"/>
          </a:p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/>
              <a:t>Obtener financiamiento</a:t>
            </a:r>
          </a:p>
        </p:txBody>
      </p:sp>
      <p:sp>
        <p:nvSpPr>
          <p:cNvPr id="4103" name="Line 6"/>
          <p:cNvSpPr>
            <a:spLocks noChangeShapeType="1"/>
          </p:cNvSpPr>
          <p:nvPr/>
        </p:nvSpPr>
        <p:spPr bwMode="blackWhite">
          <a:xfrm>
            <a:off x="792103" y="1739606"/>
            <a:ext cx="274886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96" tIns="46648" rIns="93296" bIns="46648" anchor="ctr"/>
          <a:lstStyle/>
          <a:p>
            <a:endParaRPr lang="es-ES"/>
          </a:p>
        </p:txBody>
      </p:sp>
      <p:sp>
        <p:nvSpPr>
          <p:cNvPr id="4104" name="Rectangle 7"/>
          <p:cNvSpPr>
            <a:spLocks noChangeArrowheads="1"/>
          </p:cNvSpPr>
          <p:nvPr/>
        </p:nvSpPr>
        <p:spPr bwMode="auto">
          <a:xfrm>
            <a:off x="5520417" y="2226930"/>
            <a:ext cx="211875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3526"/>
            <a:r>
              <a:rPr lang="es-ES_tradnl" b="1" dirty="0"/>
              <a:t>Para cumplir con los objetivos se requiere:</a:t>
            </a:r>
          </a:p>
        </p:txBody>
      </p:sp>
      <p:sp>
        <p:nvSpPr>
          <p:cNvPr id="4105" name="Rectangle 8"/>
          <p:cNvSpPr>
            <a:spLocks noChangeArrowheads="1"/>
          </p:cNvSpPr>
          <p:nvPr/>
        </p:nvSpPr>
        <p:spPr bwMode="auto">
          <a:xfrm>
            <a:off x="5520416" y="2924944"/>
            <a:ext cx="3064738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/>
              <a:t>Claridad</a:t>
            </a:r>
          </a:p>
          <a:p>
            <a:pPr marL="136057" lvl="1" indent="-134438" defTabSz="913526">
              <a:buSzPct val="120000"/>
              <a:buFontTx/>
              <a:buChar char="•"/>
            </a:pPr>
            <a:endParaRPr lang="es-ES_tradnl" dirty="0"/>
          </a:p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/>
              <a:t>Objetividad</a:t>
            </a:r>
          </a:p>
          <a:p>
            <a:pPr marL="136057" lvl="1" indent="-134438" defTabSz="913526">
              <a:buSzPct val="120000"/>
              <a:buFontTx/>
              <a:buChar char="•"/>
            </a:pPr>
            <a:endParaRPr lang="es-ES_tradnl" dirty="0"/>
          </a:p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/>
              <a:t>Consistencia</a:t>
            </a:r>
          </a:p>
          <a:p>
            <a:pPr marL="136057" lvl="1" indent="-134438" defTabSz="913526">
              <a:buSzPct val="120000"/>
              <a:buFontTx/>
              <a:buChar char="•"/>
            </a:pPr>
            <a:endParaRPr lang="es-ES_tradnl" dirty="0"/>
          </a:p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/>
              <a:t>Lenguaje uniforme y “no técnico”</a:t>
            </a:r>
          </a:p>
          <a:p>
            <a:pPr marL="136057" lvl="1" indent="-134438" defTabSz="913526">
              <a:buSzPct val="120000"/>
              <a:buFontTx/>
              <a:buChar char="•"/>
            </a:pPr>
            <a:endParaRPr lang="es-ES_tradnl" dirty="0"/>
          </a:p>
          <a:p>
            <a:pPr marL="136057" lvl="1" indent="-134438" defTabSz="913526">
              <a:buSzPct val="120000"/>
              <a:buFontTx/>
              <a:buChar char="•"/>
            </a:pPr>
            <a:r>
              <a:rPr lang="es-ES_tradnl" dirty="0"/>
              <a:t>Brevedad</a:t>
            </a:r>
          </a:p>
        </p:txBody>
      </p:sp>
      <p:sp>
        <p:nvSpPr>
          <p:cNvPr id="4106" name="Line 9"/>
          <p:cNvSpPr>
            <a:spLocks noChangeShapeType="1"/>
          </p:cNvSpPr>
          <p:nvPr/>
        </p:nvSpPr>
        <p:spPr bwMode="blackWhite">
          <a:xfrm>
            <a:off x="5520416" y="1739606"/>
            <a:ext cx="195676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lIns="93296" tIns="46648" rIns="93296" bIns="46648" anchor="ctr"/>
          <a:lstStyle/>
          <a:p>
            <a:endParaRPr lang="es-ES"/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5773112" y="5910371"/>
            <a:ext cx="21284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defTabSz="913526"/>
            <a:r>
              <a:rPr lang="es-ES_tradnl" b="1" dirty="0"/>
              <a:t>El Plan de Negocios </a:t>
            </a:r>
          </a:p>
          <a:p>
            <a:pPr algn="ctr" defTabSz="913526"/>
            <a:r>
              <a:rPr lang="es-ES_tradnl" b="1" dirty="0"/>
              <a:t>es la “Tarjeta de Presentación”</a:t>
            </a:r>
          </a:p>
        </p:txBody>
      </p:sp>
      <p:pic>
        <p:nvPicPr>
          <p:cNvPr id="13" name="5 Imagen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7415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1607" name="Text Box 7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  </a:t>
            </a:r>
          </a:p>
        </p:txBody>
      </p:sp>
      <p:sp>
        <p:nvSpPr>
          <p:cNvPr id="17417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419" name="AutoShape 10"/>
          <p:cNvSpPr>
            <a:spLocks noChangeArrowheads="1"/>
          </p:cNvSpPr>
          <p:nvPr/>
        </p:nvSpPr>
        <p:spPr bwMode="auto">
          <a:xfrm>
            <a:off x="315913" y="4429125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420" name="Line 11"/>
          <p:cNvSpPr>
            <a:spLocks noChangeShapeType="1"/>
          </p:cNvSpPr>
          <p:nvPr/>
        </p:nvSpPr>
        <p:spPr bwMode="auto">
          <a:xfrm flipH="1">
            <a:off x="11113" y="4505325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421" name="Text Box 12"/>
          <p:cNvSpPr txBox="1">
            <a:spLocks noChangeArrowheads="1"/>
          </p:cNvSpPr>
          <p:nvPr/>
        </p:nvSpPr>
        <p:spPr bwMode="auto">
          <a:xfrm>
            <a:off x="685800" y="1844824"/>
            <a:ext cx="79248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20000"/>
              </a:spcBef>
              <a:buSzPct val="75000"/>
              <a:buFont typeface="Wingdings" pitchFamily="2" charset="2"/>
              <a:buNone/>
            </a:pPr>
            <a:r>
              <a:rPr lang="es-ES_tradnl" sz="2800" b="1" dirty="0">
                <a:solidFill>
                  <a:srgbClr val="0000FF"/>
                </a:solidFill>
                <a:latin typeface="Arial Narrow" pitchFamily="34" charset="0"/>
              </a:rPr>
              <a:t>Quién debe hacer </a:t>
            </a:r>
            <a:r>
              <a:rPr lang="es-ES_tradnl" sz="2800" dirty="0">
                <a:solidFill>
                  <a:srgbClr val="0000FF"/>
                </a:solidFill>
                <a:latin typeface="Arial Narrow" pitchFamily="34" charset="0"/>
              </a:rPr>
              <a:t>un plan de negocios?</a:t>
            </a:r>
            <a:endParaRPr lang="es-AR" sz="10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7422" name="Text Box 13"/>
          <p:cNvSpPr txBox="1">
            <a:spLocks noChangeArrowheads="1"/>
          </p:cNvSpPr>
          <p:nvPr/>
        </p:nvSpPr>
        <p:spPr bwMode="auto">
          <a:xfrm>
            <a:off x="611188" y="2565400"/>
            <a:ext cx="75438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es-ES_tradnl" sz="2800" b="1">
                <a:solidFill>
                  <a:srgbClr val="000000"/>
                </a:solidFill>
                <a:latin typeface="Arial" charset="0"/>
              </a:rPr>
              <a:t>Start up</a:t>
            </a:r>
            <a:r>
              <a:rPr lang="es-ES_tradnl" sz="280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s-ES_tradnl">
                <a:solidFill>
                  <a:srgbClr val="000000"/>
                </a:solidFill>
                <a:latin typeface="Arial" charset="0"/>
              </a:rPr>
              <a:t>(nuevo lanzamiento/nueva empresa)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es-ES_tradnl" sz="2800" b="1">
                <a:solidFill>
                  <a:srgbClr val="000000"/>
                </a:solidFill>
                <a:latin typeface="Arial" charset="0"/>
              </a:rPr>
              <a:t>Pymes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es-ES_tradnl" sz="2800" b="1">
                <a:solidFill>
                  <a:srgbClr val="000000"/>
                </a:solidFill>
                <a:latin typeface="Arial" charset="0"/>
              </a:rPr>
              <a:t>Grandes empresas</a:t>
            </a:r>
            <a:r>
              <a:rPr lang="es-ES_tradnl" sz="280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es-ES_tradnl">
                <a:solidFill>
                  <a:srgbClr val="000000"/>
                </a:solidFill>
                <a:latin typeface="Arial" charset="0"/>
              </a:rPr>
              <a:t>que ya se encuentran en funcionamiento</a:t>
            </a:r>
            <a:endParaRPr lang="es-E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423" name="AutoShape 14"/>
          <p:cNvSpPr>
            <a:spLocks noChangeArrowheads="1"/>
          </p:cNvSpPr>
          <p:nvPr/>
        </p:nvSpPr>
        <p:spPr bwMode="auto">
          <a:xfrm>
            <a:off x="304800" y="284480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424" name="Line 15"/>
          <p:cNvSpPr>
            <a:spLocks noChangeShapeType="1"/>
          </p:cNvSpPr>
          <p:nvPr/>
        </p:nvSpPr>
        <p:spPr bwMode="auto">
          <a:xfrm flipH="1">
            <a:off x="0" y="292100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425" name="AutoShape 16"/>
          <p:cNvSpPr>
            <a:spLocks noChangeArrowheads="1"/>
          </p:cNvSpPr>
          <p:nvPr/>
        </p:nvSpPr>
        <p:spPr bwMode="auto">
          <a:xfrm>
            <a:off x="304800" y="3636963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7426" name="Line 17"/>
          <p:cNvSpPr>
            <a:spLocks noChangeShapeType="1"/>
          </p:cNvSpPr>
          <p:nvPr/>
        </p:nvSpPr>
        <p:spPr bwMode="auto">
          <a:xfrm flipH="1">
            <a:off x="0" y="3713163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17427" name="Picture 19" descr="BD05368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4913" y="3213100"/>
            <a:ext cx="2751137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5 Imagen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F7D9CDF-F6D9-4F82-B411-AEE57994BBCE}" type="slidenum">
              <a:rPr lang="es-AR" smtClean="0"/>
              <a:pPr/>
              <a:t>16</a:t>
            </a:fld>
            <a:r>
              <a:rPr lang="es-AR" smtClean="0"/>
              <a:t> </a:t>
            </a:r>
            <a:r>
              <a:rPr lang="es-AR" sz="800" b="0" smtClean="0">
                <a:latin typeface="Arial" charset="0"/>
              </a:rPr>
              <a:t>UCA – Plan de Negocios: claves para su elaboración – Taller 19: 8va Conferencia Endeavor</a:t>
            </a:r>
          </a:p>
        </p:txBody>
      </p:sp>
      <p:pic>
        <p:nvPicPr>
          <p:cNvPr id="18435" name="Picture 10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3922713"/>
            <a:ext cx="2359025" cy="289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0" name="Line 1026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8437" name="Rectangle 1027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8438" name="Rectangle 1028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8440" name="Picture 1030" descr="070702office10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5" name="Text Box 1031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  </a:t>
            </a:r>
          </a:p>
        </p:txBody>
      </p:sp>
      <p:sp>
        <p:nvSpPr>
          <p:cNvPr id="73745" name="Text Box 1041"/>
          <p:cNvSpPr txBox="1">
            <a:spLocks noChangeArrowheads="1"/>
          </p:cNvSpPr>
          <p:nvPr/>
        </p:nvSpPr>
        <p:spPr bwMode="auto">
          <a:xfrm>
            <a:off x="914400" y="228600"/>
            <a:ext cx="65532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Qué es un plan de negocios?</a:t>
            </a:r>
            <a:endParaRPr lang="es-ES" sz="4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  <p:sp>
        <p:nvSpPr>
          <p:cNvPr id="18443" name="AutoShape 1048"/>
          <p:cNvSpPr>
            <a:spLocks noChangeArrowheads="1"/>
          </p:cNvSpPr>
          <p:nvPr/>
        </p:nvSpPr>
        <p:spPr bwMode="auto">
          <a:xfrm>
            <a:off x="304800" y="219710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44" name="Line 1049"/>
          <p:cNvSpPr>
            <a:spLocks noChangeShapeType="1"/>
          </p:cNvSpPr>
          <p:nvPr/>
        </p:nvSpPr>
        <p:spPr bwMode="auto">
          <a:xfrm flipH="1">
            <a:off x="0" y="227330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45" name="AutoShape 1050"/>
          <p:cNvSpPr>
            <a:spLocks noChangeArrowheads="1"/>
          </p:cNvSpPr>
          <p:nvPr/>
        </p:nvSpPr>
        <p:spPr bwMode="auto">
          <a:xfrm>
            <a:off x="304800" y="4284663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46" name="Line 1051"/>
          <p:cNvSpPr>
            <a:spLocks noChangeShapeType="1"/>
          </p:cNvSpPr>
          <p:nvPr/>
        </p:nvSpPr>
        <p:spPr bwMode="auto">
          <a:xfrm flipH="1">
            <a:off x="0" y="4360863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47" name="AutoShape 1052"/>
          <p:cNvSpPr>
            <a:spLocks noChangeArrowheads="1"/>
          </p:cNvSpPr>
          <p:nvPr/>
        </p:nvSpPr>
        <p:spPr bwMode="auto">
          <a:xfrm>
            <a:off x="304800" y="3132138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48" name="Line 1053"/>
          <p:cNvSpPr>
            <a:spLocks noChangeShapeType="1"/>
          </p:cNvSpPr>
          <p:nvPr/>
        </p:nvSpPr>
        <p:spPr bwMode="auto">
          <a:xfrm flipH="1">
            <a:off x="0" y="3208338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49" name="Text Box 1054"/>
          <p:cNvSpPr txBox="1">
            <a:spLocks noChangeArrowheads="1"/>
          </p:cNvSpPr>
          <p:nvPr/>
        </p:nvSpPr>
        <p:spPr bwMode="auto">
          <a:xfrm>
            <a:off x="685800" y="2996952"/>
            <a:ext cx="6781800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Arial" charset="0"/>
              </a:rPr>
              <a:t>para su aprobación por </a:t>
            </a:r>
            <a:r>
              <a:rPr lang="es-ES_tradnl" sz="2200" b="1" dirty="0">
                <a:solidFill>
                  <a:schemeClr val="accent2"/>
                </a:solidFill>
                <a:latin typeface="Arial" charset="0"/>
              </a:rPr>
              <a:t>superiores</a:t>
            </a:r>
            <a:r>
              <a:rPr lang="es-ES_tradnl" sz="2000" dirty="0">
                <a:solidFill>
                  <a:srgbClr val="000000"/>
                </a:solidFill>
                <a:latin typeface="Arial" charset="0"/>
              </a:rPr>
              <a:t> dentro de la organización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endParaRPr lang="es-ES_tradnl" sz="800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Arial" charset="0"/>
              </a:rPr>
              <a:t>para convencer a un </a:t>
            </a:r>
            <a:r>
              <a:rPr lang="es-ES_tradnl" sz="2200" b="1" dirty="0">
                <a:solidFill>
                  <a:schemeClr val="accent2"/>
                </a:solidFill>
                <a:latin typeface="Arial" charset="0"/>
              </a:rPr>
              <a:t>inversor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endParaRPr lang="es-ES_tradnl" sz="800" b="1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Arial" charset="0"/>
              </a:rPr>
              <a:t>para respaldar un pedido de </a:t>
            </a:r>
            <a:r>
              <a:rPr lang="es-ES_tradnl" sz="2200" b="1" dirty="0">
                <a:solidFill>
                  <a:schemeClr val="accent2"/>
                </a:solidFill>
                <a:latin typeface="Arial" charset="0"/>
              </a:rPr>
              <a:t>crédito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endParaRPr lang="es-ES_tradnl" sz="800" b="1" dirty="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10000"/>
              </a:lnSpc>
              <a:spcBef>
                <a:spcPct val="2000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es-ES_tradnl" sz="2000" dirty="0">
                <a:solidFill>
                  <a:srgbClr val="000000"/>
                </a:solidFill>
                <a:latin typeface="Arial" charset="0"/>
              </a:rPr>
              <a:t>para interesar a potenciales </a:t>
            </a:r>
            <a:r>
              <a:rPr lang="es-ES_tradnl" sz="2200" b="1" dirty="0">
                <a:solidFill>
                  <a:schemeClr val="accent2"/>
                </a:solidFill>
                <a:latin typeface="Arial" charset="0"/>
              </a:rPr>
              <a:t>socios</a:t>
            </a:r>
          </a:p>
        </p:txBody>
      </p:sp>
      <p:sp>
        <p:nvSpPr>
          <p:cNvPr id="18450" name="Text Box 1055"/>
          <p:cNvSpPr txBox="1">
            <a:spLocks noChangeArrowheads="1"/>
          </p:cNvSpPr>
          <p:nvPr/>
        </p:nvSpPr>
        <p:spPr bwMode="auto">
          <a:xfrm>
            <a:off x="685800" y="2263527"/>
            <a:ext cx="79248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20000"/>
              </a:spcBef>
              <a:buSzPct val="75000"/>
              <a:buFont typeface="Wingdings" pitchFamily="2" charset="2"/>
              <a:buNone/>
            </a:pPr>
            <a:r>
              <a:rPr lang="es-ES_tradnl" sz="2800" b="1" dirty="0">
                <a:solidFill>
                  <a:srgbClr val="0000FF"/>
                </a:solidFill>
                <a:latin typeface="Arial Narrow" pitchFamily="34" charset="0"/>
              </a:rPr>
              <a:t>A quién va dirigido </a:t>
            </a:r>
            <a:r>
              <a:rPr lang="es-ES_tradnl" sz="2800" dirty="0">
                <a:solidFill>
                  <a:srgbClr val="0000FF"/>
                </a:solidFill>
                <a:latin typeface="Arial Narrow" pitchFamily="34" charset="0"/>
              </a:rPr>
              <a:t>un plan de negocios </a:t>
            </a:r>
            <a:r>
              <a:rPr lang="es-ES_tradnl" sz="2000" i="1" dirty="0">
                <a:solidFill>
                  <a:srgbClr val="0000FF"/>
                </a:solidFill>
              </a:rPr>
              <a:t>(lectores)</a:t>
            </a:r>
            <a:r>
              <a:rPr lang="es-ES_tradnl" sz="2800" dirty="0">
                <a:solidFill>
                  <a:srgbClr val="0000FF"/>
                </a:solidFill>
                <a:latin typeface="Arial Narrow" pitchFamily="34" charset="0"/>
              </a:rPr>
              <a:t>?</a:t>
            </a:r>
            <a:endParaRPr lang="es-AR" sz="2800" dirty="0">
              <a:solidFill>
                <a:srgbClr val="0000FF"/>
              </a:solidFill>
              <a:latin typeface="Arial Narrow" pitchFamily="34" charset="0"/>
            </a:endParaRPr>
          </a:p>
        </p:txBody>
      </p:sp>
      <p:sp>
        <p:nvSpPr>
          <p:cNvPr id="18451" name="AutoShape 1056"/>
          <p:cNvSpPr>
            <a:spLocks noChangeArrowheads="1"/>
          </p:cNvSpPr>
          <p:nvPr/>
        </p:nvSpPr>
        <p:spPr bwMode="auto">
          <a:xfrm>
            <a:off x="304800" y="370840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52" name="Line 1057"/>
          <p:cNvSpPr>
            <a:spLocks noChangeShapeType="1"/>
          </p:cNvSpPr>
          <p:nvPr/>
        </p:nvSpPr>
        <p:spPr bwMode="auto">
          <a:xfrm flipH="1">
            <a:off x="0" y="378460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53" name="AutoShape 1058"/>
          <p:cNvSpPr>
            <a:spLocks noChangeArrowheads="1"/>
          </p:cNvSpPr>
          <p:nvPr/>
        </p:nvSpPr>
        <p:spPr bwMode="auto">
          <a:xfrm>
            <a:off x="304800" y="5221288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54" name="Line 1059"/>
          <p:cNvSpPr>
            <a:spLocks noChangeShapeType="1"/>
          </p:cNvSpPr>
          <p:nvPr/>
        </p:nvSpPr>
        <p:spPr bwMode="auto">
          <a:xfrm flipH="1">
            <a:off x="0" y="5297488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55" name="AutoShape 1060"/>
          <p:cNvSpPr>
            <a:spLocks noChangeArrowheads="1"/>
          </p:cNvSpPr>
          <p:nvPr/>
        </p:nvSpPr>
        <p:spPr bwMode="auto">
          <a:xfrm>
            <a:off x="304800" y="622935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56" name="Line 1061"/>
          <p:cNvSpPr>
            <a:spLocks noChangeShapeType="1"/>
          </p:cNvSpPr>
          <p:nvPr/>
        </p:nvSpPr>
        <p:spPr bwMode="auto">
          <a:xfrm flipH="1">
            <a:off x="0" y="630555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8457" name="Line 1062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27" name="5 Imagen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8BF15F2-CE4E-4C37-90EB-3BF5ED9E5EAC}" type="slidenum">
              <a:rPr lang="es-AR" smtClean="0"/>
              <a:pPr/>
              <a:t>17</a:t>
            </a:fld>
            <a:r>
              <a:rPr lang="es-AR" smtClean="0"/>
              <a:t> </a:t>
            </a:r>
            <a:r>
              <a:rPr lang="es-AR" sz="800" b="0" smtClean="0">
                <a:latin typeface="Arial" charset="0"/>
              </a:rPr>
              <a:t>UCA – Plan de Negocios: claves para su elaboración – Taller 19: 8va Conferencia Endeavor</a:t>
            </a:r>
          </a:p>
        </p:txBody>
      </p:sp>
      <p:sp>
        <p:nvSpPr>
          <p:cNvPr id="75778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19463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3" name="Text Box 7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  </a:t>
            </a:r>
          </a:p>
        </p:txBody>
      </p:sp>
      <p:sp>
        <p:nvSpPr>
          <p:cNvPr id="75793" name="Text Box 17"/>
          <p:cNvSpPr txBox="1">
            <a:spLocks noChangeArrowheads="1"/>
          </p:cNvSpPr>
          <p:nvPr/>
        </p:nvSpPr>
        <p:spPr bwMode="auto">
          <a:xfrm>
            <a:off x="914400" y="228600"/>
            <a:ext cx="65532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400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Qué es un plan de negocios?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  <p:sp>
        <p:nvSpPr>
          <p:cNvPr id="19466" name="AutoShape 18"/>
          <p:cNvSpPr>
            <a:spLocks noChangeArrowheads="1"/>
          </p:cNvSpPr>
          <p:nvPr/>
        </p:nvSpPr>
        <p:spPr bwMode="auto">
          <a:xfrm>
            <a:off x="304800" y="200660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467" name="Line 19"/>
          <p:cNvSpPr>
            <a:spLocks noChangeShapeType="1"/>
          </p:cNvSpPr>
          <p:nvPr/>
        </p:nvSpPr>
        <p:spPr bwMode="auto">
          <a:xfrm flipH="1">
            <a:off x="0" y="208280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468" name="AutoShape 20"/>
          <p:cNvSpPr>
            <a:spLocks noChangeArrowheads="1"/>
          </p:cNvSpPr>
          <p:nvPr/>
        </p:nvSpPr>
        <p:spPr bwMode="auto">
          <a:xfrm>
            <a:off x="304800" y="5227638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469" name="Line 21"/>
          <p:cNvSpPr>
            <a:spLocks noChangeShapeType="1"/>
          </p:cNvSpPr>
          <p:nvPr/>
        </p:nvSpPr>
        <p:spPr bwMode="auto">
          <a:xfrm flipH="1">
            <a:off x="0" y="5303838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470" name="AutoShape 22"/>
          <p:cNvSpPr>
            <a:spLocks noChangeArrowheads="1"/>
          </p:cNvSpPr>
          <p:nvPr/>
        </p:nvSpPr>
        <p:spPr bwMode="auto">
          <a:xfrm>
            <a:off x="304800" y="269240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471" name="Line 23"/>
          <p:cNvSpPr>
            <a:spLocks noChangeShapeType="1"/>
          </p:cNvSpPr>
          <p:nvPr/>
        </p:nvSpPr>
        <p:spPr bwMode="auto">
          <a:xfrm flipH="1">
            <a:off x="0" y="276860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9472" name="Text Box 24"/>
          <p:cNvSpPr txBox="1">
            <a:spLocks noChangeArrowheads="1"/>
          </p:cNvSpPr>
          <p:nvPr/>
        </p:nvSpPr>
        <p:spPr bwMode="auto">
          <a:xfrm>
            <a:off x="609600" y="1844824"/>
            <a:ext cx="83058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20000"/>
              </a:spcBef>
              <a:buSzPct val="75000"/>
              <a:buFont typeface="Wingdings" pitchFamily="2" charset="2"/>
              <a:buNone/>
            </a:pPr>
            <a:r>
              <a:rPr lang="es-ES_tradnl" sz="2800" b="1" dirty="0">
                <a:solidFill>
                  <a:srgbClr val="0000FF"/>
                </a:solidFill>
                <a:latin typeface="Arial Narrow" pitchFamily="34" charset="0"/>
              </a:rPr>
              <a:t>por qué</a:t>
            </a:r>
            <a:r>
              <a:rPr lang="es-ES_tradnl" sz="2800" dirty="0">
                <a:solidFill>
                  <a:srgbClr val="0000FF"/>
                </a:solidFill>
                <a:latin typeface="Arial Narrow" pitchFamily="34" charset="0"/>
              </a:rPr>
              <a:t> fracasan la mayoría de los nuevos emprendimientos</a:t>
            </a:r>
          </a:p>
          <a:p>
            <a:pPr algn="just">
              <a:lnSpc>
                <a:spcPct val="130000"/>
              </a:lnSpc>
              <a:spcBef>
                <a:spcPct val="20000"/>
              </a:spcBef>
              <a:buSzPct val="75000"/>
              <a:buFont typeface="Wingdings" pitchFamily="2" charset="2"/>
              <a:buNone/>
            </a:pPr>
            <a:endParaRPr lang="es-AR" sz="1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75801" name="Text Box 25"/>
          <p:cNvSpPr txBox="1">
            <a:spLocks noChangeArrowheads="1"/>
          </p:cNvSpPr>
          <p:nvPr/>
        </p:nvSpPr>
        <p:spPr bwMode="auto">
          <a:xfrm>
            <a:off x="685800" y="2420938"/>
            <a:ext cx="7989888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ct val="20000"/>
              </a:spcBef>
              <a:buSzPct val="75000"/>
              <a:buFont typeface="Wingdings" pitchFamily="2" charset="2"/>
              <a:buNone/>
            </a:pPr>
            <a:r>
              <a:rPr lang="es-ES_tradnl" sz="1600" b="1">
                <a:solidFill>
                  <a:srgbClr val="000000"/>
                </a:solidFill>
                <a:latin typeface="Arial" charset="0"/>
              </a:rPr>
              <a:t>Falta de planificación</a:t>
            </a:r>
            <a:r>
              <a:rPr lang="es-ES_tradnl" sz="1600">
                <a:solidFill>
                  <a:srgbClr val="000000"/>
                </a:solidFill>
                <a:latin typeface="Arial" charset="0"/>
              </a:rPr>
              <a:t>: muchos empresarios creen que el éxito de un negocio se basa en una “buena idea”. Inician proyectos sin tener un plan, objetivos, estrategias</a:t>
            </a:r>
          </a:p>
          <a:p>
            <a:pPr eaLnBrk="0" hangingPunct="0"/>
            <a:endParaRPr lang="es-ES_tradnl" sz="2000">
              <a:solidFill>
                <a:srgbClr val="0000FF"/>
              </a:solidFill>
              <a:latin typeface="Arial" charset="0"/>
            </a:endParaRPr>
          </a:p>
          <a:p>
            <a:pPr eaLnBrk="0" hangingPunct="0"/>
            <a:endParaRPr lang="es-ES_tradnl" sz="2000">
              <a:solidFill>
                <a:srgbClr val="0000FF"/>
              </a:solidFill>
              <a:latin typeface="Arial" charset="0"/>
            </a:endParaRPr>
          </a:p>
          <a:p>
            <a:pPr eaLnBrk="0" hangingPunct="0"/>
            <a:endParaRPr lang="es-ES_tradnl" sz="2000">
              <a:solidFill>
                <a:srgbClr val="0000FF"/>
              </a:solidFill>
              <a:latin typeface="Arial" charset="0"/>
            </a:endParaRPr>
          </a:p>
          <a:p>
            <a:pPr eaLnBrk="0" hangingPunct="0"/>
            <a:r>
              <a:rPr lang="es-ES_tradnl" sz="2000">
                <a:solidFill>
                  <a:srgbClr val="0000FF"/>
                </a:solidFill>
                <a:latin typeface="Arial" charset="0"/>
              </a:rPr>
              <a:t>Argumentos</a:t>
            </a:r>
            <a:r>
              <a:rPr lang="es-ES_tradnl" sz="2000" b="1">
                <a:solidFill>
                  <a:srgbClr val="0000FF"/>
                </a:solidFill>
                <a:latin typeface="Arial" charset="0"/>
              </a:rPr>
              <a:t> “en contra” </a:t>
            </a:r>
            <a:r>
              <a:rPr lang="es-ES_tradnl" sz="2000">
                <a:solidFill>
                  <a:srgbClr val="0000FF"/>
                </a:solidFill>
                <a:latin typeface="Arial" charset="0"/>
              </a:rPr>
              <a:t>del plan de negocios</a:t>
            </a:r>
          </a:p>
          <a:p>
            <a:pPr eaLnBrk="0" hangingPunct="0"/>
            <a:endParaRPr lang="es-ES_tradnl" sz="800">
              <a:solidFill>
                <a:srgbClr val="0000FF"/>
              </a:solidFill>
              <a:latin typeface="Arial" charset="0"/>
            </a:endParaRPr>
          </a:p>
          <a:p>
            <a:r>
              <a:rPr lang="es-ES_tradnl" sz="1600">
                <a:solidFill>
                  <a:srgbClr val="000000"/>
                </a:solidFill>
                <a:latin typeface="Arial" charset="0"/>
              </a:rPr>
              <a:t>Los gerentes o jefes de unidades de negocios están ocupados apagando incendios, </a:t>
            </a:r>
            <a:r>
              <a:rPr lang="es-ES_tradnl" sz="1600" b="1">
                <a:solidFill>
                  <a:srgbClr val="000000"/>
                </a:solidFill>
                <a:latin typeface="Arial" charset="0"/>
              </a:rPr>
              <a:t>no tienen tiempo</a:t>
            </a:r>
            <a:r>
              <a:rPr lang="es-ES_tradnl" sz="1600">
                <a:solidFill>
                  <a:srgbClr val="000000"/>
                </a:solidFill>
                <a:latin typeface="Arial" charset="0"/>
              </a:rPr>
              <a:t> para planear</a:t>
            </a:r>
          </a:p>
          <a:p>
            <a:pPr>
              <a:lnSpc>
                <a:spcPct val="70000"/>
              </a:lnSpc>
            </a:pPr>
            <a:endParaRPr lang="es-ES_tradnl" sz="80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s-ES_tradnl" sz="80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s-ES_tradnl" sz="1600">
                <a:solidFill>
                  <a:srgbClr val="000000"/>
                </a:solidFill>
                <a:latin typeface="Arial" charset="0"/>
              </a:rPr>
              <a:t>Nuestros </a:t>
            </a:r>
            <a:r>
              <a:rPr lang="es-ES_tradnl" sz="1600" b="1">
                <a:solidFill>
                  <a:srgbClr val="000000"/>
                </a:solidFill>
                <a:latin typeface="Arial" charset="0"/>
              </a:rPr>
              <a:t>mercados cambian</a:t>
            </a:r>
            <a:r>
              <a:rPr lang="es-ES_tradnl" sz="1600">
                <a:solidFill>
                  <a:srgbClr val="000000"/>
                </a:solidFill>
                <a:latin typeface="Arial" charset="0"/>
              </a:rPr>
              <a:t> rápidamente por lo cual es imposible elaborar un plan</a:t>
            </a:r>
          </a:p>
          <a:p>
            <a:pPr>
              <a:lnSpc>
                <a:spcPct val="90000"/>
              </a:lnSpc>
            </a:pPr>
            <a:endParaRPr lang="es-ES_tradnl" sz="80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s-ES_tradnl" sz="800">
              <a:solidFill>
                <a:srgbClr val="000000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s-AR" sz="1600" b="1">
                <a:solidFill>
                  <a:srgbClr val="000000"/>
                </a:solidFill>
                <a:latin typeface="Arial" charset="0"/>
              </a:rPr>
              <a:t>A medida</a:t>
            </a:r>
            <a:r>
              <a:rPr lang="es-AR" sz="1600">
                <a:solidFill>
                  <a:srgbClr val="000000"/>
                </a:solidFill>
                <a:latin typeface="Arial" charset="0"/>
              </a:rPr>
              <a:t> que aparezcan los problemas los solucionaremos</a:t>
            </a:r>
            <a:endParaRPr lang="es-ES" sz="1600">
              <a:latin typeface="Arial" charset="0"/>
            </a:endParaRPr>
          </a:p>
        </p:txBody>
      </p:sp>
      <p:sp>
        <p:nvSpPr>
          <p:cNvPr id="19474" name="Line 2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19" name="5 Imagen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7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0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E36D0B0-35BE-4DF9-95B7-0C721FF67286}" type="slidenum">
              <a:rPr lang="es-AR" smtClean="0"/>
              <a:pPr/>
              <a:t>18</a:t>
            </a:fld>
            <a:r>
              <a:rPr lang="es-AR" smtClean="0"/>
              <a:t> </a:t>
            </a:r>
            <a:r>
              <a:rPr lang="es-AR" sz="800" b="0" smtClean="0">
                <a:latin typeface="Arial" charset="0"/>
              </a:rPr>
              <a:t>UCA – Plan de Negocios: claves para su elaboración – Taller 19: 8va Conferencia Endeavor</a:t>
            </a:r>
          </a:p>
        </p:txBody>
      </p:sp>
      <p:sp>
        <p:nvSpPr>
          <p:cNvPr id="20483" name="Text Box 38"/>
          <p:cNvSpPr txBox="1">
            <a:spLocks noChangeArrowheads="1"/>
          </p:cNvSpPr>
          <p:nvPr/>
        </p:nvSpPr>
        <p:spPr bwMode="auto">
          <a:xfrm>
            <a:off x="685800" y="2362200"/>
            <a:ext cx="5614988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SzPct val="75000"/>
              <a:buFont typeface="Wingdings" pitchFamily="2" charset="2"/>
              <a:buNone/>
            </a:pPr>
            <a:r>
              <a:rPr lang="es-ES_tradnl" sz="1600">
                <a:solidFill>
                  <a:srgbClr val="000000"/>
                </a:solidFill>
                <a:latin typeface="Arial" charset="0"/>
              </a:rPr>
              <a:t>Falta de </a:t>
            </a:r>
            <a:r>
              <a:rPr lang="es-ES_tradnl" sz="1700" b="1">
                <a:solidFill>
                  <a:srgbClr val="000000"/>
                </a:solidFill>
                <a:latin typeface="Arial" charset="0"/>
              </a:rPr>
              <a:t>control</a:t>
            </a:r>
          </a:p>
          <a:p>
            <a:pPr algn="just">
              <a:spcBef>
                <a:spcPct val="20000"/>
              </a:spcBef>
              <a:buSzPct val="75000"/>
              <a:buFont typeface="Wingdings" pitchFamily="2" charset="2"/>
              <a:buNone/>
            </a:pPr>
            <a:endParaRPr lang="es-ES_tradnl" sz="1700" b="1">
              <a:solidFill>
                <a:srgbClr val="000000"/>
              </a:solidFill>
              <a:latin typeface="Arial" charset="0"/>
            </a:endParaRPr>
          </a:p>
          <a:p>
            <a:pPr algn="just">
              <a:spcBef>
                <a:spcPct val="20000"/>
              </a:spcBef>
              <a:buSzPct val="75000"/>
              <a:buFont typeface="Wingdings" pitchFamily="2" charset="2"/>
              <a:buNone/>
            </a:pPr>
            <a:r>
              <a:rPr lang="es-ES_tradnl" sz="1600">
                <a:solidFill>
                  <a:srgbClr val="000000"/>
                </a:solidFill>
                <a:latin typeface="Arial" charset="0"/>
              </a:rPr>
              <a:t>Excesivas </a:t>
            </a:r>
            <a:r>
              <a:rPr lang="es-ES_tradnl" sz="1700" b="1">
                <a:solidFill>
                  <a:srgbClr val="000000"/>
                </a:solidFill>
                <a:latin typeface="Arial" charset="0"/>
              </a:rPr>
              <a:t>situaciones imprevistas</a:t>
            </a:r>
          </a:p>
          <a:p>
            <a:pPr algn="just">
              <a:lnSpc>
                <a:spcPct val="110000"/>
              </a:lnSpc>
              <a:spcBef>
                <a:spcPct val="20000"/>
              </a:spcBef>
              <a:buSzPct val="75000"/>
              <a:buFont typeface="Wingdings" pitchFamily="2" charset="2"/>
              <a:buNone/>
            </a:pPr>
            <a:endParaRPr lang="es-ES_tradnl" sz="1600">
              <a:solidFill>
                <a:srgbClr val="000000"/>
              </a:solidFill>
              <a:latin typeface="Arial" charset="0"/>
            </a:endParaRPr>
          </a:p>
          <a:p>
            <a:pPr algn="just" eaLnBrk="0" hangingPunct="0">
              <a:lnSpc>
                <a:spcPct val="110000"/>
              </a:lnSpc>
            </a:pPr>
            <a:r>
              <a:rPr lang="es-ES_tradnl" sz="1600">
                <a:solidFill>
                  <a:srgbClr val="000000"/>
                </a:solidFill>
                <a:latin typeface="Arial" charset="0"/>
              </a:rPr>
              <a:t>Inexistencia de una </a:t>
            </a:r>
            <a:r>
              <a:rPr lang="es-ES_tradnl" sz="1700" b="1">
                <a:solidFill>
                  <a:srgbClr val="000000"/>
                </a:solidFill>
                <a:latin typeface="Arial" charset="0"/>
              </a:rPr>
              <a:t>¨medida¨</a:t>
            </a:r>
            <a:r>
              <a:rPr lang="es-ES_tradnl" sz="1600">
                <a:solidFill>
                  <a:srgbClr val="000000"/>
                </a:solidFill>
                <a:latin typeface="Arial" charset="0"/>
              </a:rPr>
              <a:t> para controlar el verdadero éxito o fracaso de la gestión</a:t>
            </a:r>
          </a:p>
          <a:p>
            <a:pPr algn="just" eaLnBrk="0" hangingPunct="0"/>
            <a:endParaRPr lang="es-ES_tradnl" sz="1600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r>
              <a:rPr lang="es-ES_tradnl" sz="1600">
                <a:solidFill>
                  <a:srgbClr val="000000"/>
                </a:solidFill>
                <a:latin typeface="Arial" charset="0"/>
              </a:rPr>
              <a:t>Falta de una </a:t>
            </a:r>
            <a:r>
              <a:rPr lang="es-ES_tradnl" sz="1700" b="1">
                <a:solidFill>
                  <a:srgbClr val="000000"/>
                </a:solidFill>
                <a:latin typeface="Arial" charset="0"/>
              </a:rPr>
              <a:t>guía de acción</a:t>
            </a:r>
            <a:r>
              <a:rPr lang="es-ES_tradnl" sz="1600">
                <a:solidFill>
                  <a:srgbClr val="000000"/>
                </a:solidFill>
                <a:latin typeface="Arial" charset="0"/>
              </a:rPr>
              <a:t> clara y precisa</a:t>
            </a:r>
          </a:p>
          <a:p>
            <a:pPr algn="just" eaLnBrk="0" hangingPunct="0"/>
            <a:endParaRPr lang="es-ES_tradnl" sz="1600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r>
              <a:rPr lang="es-ES_tradnl" sz="1600">
                <a:solidFill>
                  <a:srgbClr val="000000"/>
                </a:solidFill>
                <a:latin typeface="Arial" charset="0"/>
              </a:rPr>
              <a:t>Peligrosa </a:t>
            </a:r>
            <a:r>
              <a:rPr lang="es-ES_tradnl" sz="1700" b="1">
                <a:solidFill>
                  <a:srgbClr val="000000"/>
                </a:solidFill>
                <a:latin typeface="Arial" charset="0"/>
              </a:rPr>
              <a:t>visión a corto plazo</a:t>
            </a:r>
          </a:p>
          <a:p>
            <a:pPr algn="just" eaLnBrk="0" hangingPunct="0"/>
            <a:endParaRPr lang="es-ES_tradnl" sz="1600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r>
              <a:rPr lang="es-ES_tradnl" sz="1600">
                <a:solidFill>
                  <a:srgbClr val="000000"/>
                </a:solidFill>
                <a:latin typeface="Arial" charset="0"/>
              </a:rPr>
              <a:t>Falta de </a:t>
            </a:r>
            <a:r>
              <a:rPr lang="es-ES_tradnl" sz="1700" b="1">
                <a:solidFill>
                  <a:srgbClr val="000000"/>
                </a:solidFill>
                <a:latin typeface="Arial" charset="0"/>
              </a:rPr>
              <a:t>criterios para decidir</a:t>
            </a:r>
            <a:r>
              <a:rPr lang="es-ES_tradnl" sz="1600">
                <a:solidFill>
                  <a:srgbClr val="000000"/>
                </a:solidFill>
                <a:latin typeface="Arial" charset="0"/>
              </a:rPr>
              <a:t> las inversiones y gastos </a:t>
            </a:r>
          </a:p>
          <a:p>
            <a:pPr algn="just">
              <a:lnSpc>
                <a:spcPct val="130000"/>
              </a:lnSpc>
              <a:spcBef>
                <a:spcPct val="20000"/>
              </a:spcBef>
              <a:buSzPct val="75000"/>
              <a:buFont typeface="Wingdings" pitchFamily="2" charset="2"/>
              <a:buNone/>
            </a:pPr>
            <a:endParaRPr lang="es-ES_tradnl" sz="1600">
              <a:solidFill>
                <a:srgbClr val="000000"/>
              </a:solidFill>
              <a:latin typeface="Arial" charset="0"/>
            </a:endParaRPr>
          </a:p>
          <a:p>
            <a:pPr algn="just">
              <a:lnSpc>
                <a:spcPct val="130000"/>
              </a:lnSpc>
              <a:spcBef>
                <a:spcPct val="20000"/>
              </a:spcBef>
              <a:buSzPct val="75000"/>
              <a:buFont typeface="Wingdings" pitchFamily="2" charset="2"/>
              <a:buNone/>
            </a:pPr>
            <a:endParaRPr lang="es-ES_tradnl" sz="1600" b="1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79874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0485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0486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20488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9" name="Text Box 7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  </a:t>
            </a:r>
          </a:p>
        </p:txBody>
      </p:sp>
      <p:sp>
        <p:nvSpPr>
          <p:cNvPr id="20490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79898" name="Text Box 26"/>
          <p:cNvSpPr txBox="1">
            <a:spLocks noChangeArrowheads="1"/>
          </p:cNvSpPr>
          <p:nvPr/>
        </p:nvSpPr>
        <p:spPr bwMode="auto">
          <a:xfrm>
            <a:off x="914400" y="228600"/>
            <a:ext cx="65532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Qué es un plan de negocios?</a:t>
            </a:r>
            <a:endParaRPr lang="es-ES" sz="4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  <p:sp>
        <p:nvSpPr>
          <p:cNvPr id="20492" name="AutoShape 27"/>
          <p:cNvSpPr>
            <a:spLocks noChangeArrowheads="1"/>
          </p:cNvSpPr>
          <p:nvPr/>
        </p:nvSpPr>
        <p:spPr bwMode="auto">
          <a:xfrm>
            <a:off x="304800" y="243840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93" name="Line 28"/>
          <p:cNvSpPr>
            <a:spLocks noChangeShapeType="1"/>
          </p:cNvSpPr>
          <p:nvPr/>
        </p:nvSpPr>
        <p:spPr bwMode="auto">
          <a:xfrm flipH="1">
            <a:off x="0" y="251460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94" name="AutoShape 29"/>
          <p:cNvSpPr>
            <a:spLocks noChangeArrowheads="1"/>
          </p:cNvSpPr>
          <p:nvPr/>
        </p:nvSpPr>
        <p:spPr bwMode="auto">
          <a:xfrm>
            <a:off x="304800" y="304800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95" name="Line 30"/>
          <p:cNvSpPr>
            <a:spLocks noChangeShapeType="1"/>
          </p:cNvSpPr>
          <p:nvPr/>
        </p:nvSpPr>
        <p:spPr bwMode="auto">
          <a:xfrm flipH="1">
            <a:off x="0" y="312420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96" name="AutoShape 31"/>
          <p:cNvSpPr>
            <a:spLocks noChangeArrowheads="1"/>
          </p:cNvSpPr>
          <p:nvPr/>
        </p:nvSpPr>
        <p:spPr bwMode="auto">
          <a:xfrm>
            <a:off x="304800" y="3708400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97" name="Line 32"/>
          <p:cNvSpPr>
            <a:spLocks noChangeShapeType="1"/>
          </p:cNvSpPr>
          <p:nvPr/>
        </p:nvSpPr>
        <p:spPr bwMode="auto">
          <a:xfrm flipH="1">
            <a:off x="0" y="3784600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98" name="AutoShape 33"/>
          <p:cNvSpPr>
            <a:spLocks noChangeArrowheads="1"/>
          </p:cNvSpPr>
          <p:nvPr/>
        </p:nvSpPr>
        <p:spPr bwMode="auto">
          <a:xfrm>
            <a:off x="304800" y="4429125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499" name="Line 34"/>
          <p:cNvSpPr>
            <a:spLocks noChangeShapeType="1"/>
          </p:cNvSpPr>
          <p:nvPr/>
        </p:nvSpPr>
        <p:spPr bwMode="auto">
          <a:xfrm flipH="1">
            <a:off x="0" y="4505325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500" name="AutoShape 35"/>
          <p:cNvSpPr>
            <a:spLocks noChangeArrowheads="1"/>
          </p:cNvSpPr>
          <p:nvPr/>
        </p:nvSpPr>
        <p:spPr bwMode="auto">
          <a:xfrm>
            <a:off x="304800" y="5437188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501" name="Line 36"/>
          <p:cNvSpPr>
            <a:spLocks noChangeShapeType="1"/>
          </p:cNvSpPr>
          <p:nvPr/>
        </p:nvSpPr>
        <p:spPr bwMode="auto">
          <a:xfrm flipH="1">
            <a:off x="0" y="5513388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502" name="Rectangle 37"/>
          <p:cNvSpPr>
            <a:spLocks noChangeArrowheads="1"/>
          </p:cNvSpPr>
          <p:nvPr/>
        </p:nvSpPr>
        <p:spPr bwMode="auto">
          <a:xfrm>
            <a:off x="609600" y="1785318"/>
            <a:ext cx="8534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5749" tIns="37874" rIns="75749" bIns="37874">
            <a:spAutoFit/>
          </a:bodyPr>
          <a:lstStyle/>
          <a:p>
            <a:pPr algn="just" defTabSz="757238" eaLnBrk="0" hangingPunct="0"/>
            <a:r>
              <a:rPr lang="es-ES_tradnl" sz="3200" b="1" dirty="0">
                <a:solidFill>
                  <a:srgbClr val="0000FF"/>
                </a:solidFill>
                <a:latin typeface="Arial Narrow" pitchFamily="34" charset="0"/>
              </a:rPr>
              <a:t>Falta de planificación:</a:t>
            </a:r>
            <a:r>
              <a:rPr lang="es-ES_tradnl" sz="3200" dirty="0">
                <a:solidFill>
                  <a:srgbClr val="0000FF"/>
                </a:solidFill>
                <a:latin typeface="Arial Narrow" pitchFamily="34" charset="0"/>
              </a:rPr>
              <a:t> consecuencias</a:t>
            </a:r>
            <a:endParaRPr lang="es-ES_tradnl" sz="16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20503" name="AutoShape 39"/>
          <p:cNvSpPr>
            <a:spLocks noChangeArrowheads="1"/>
          </p:cNvSpPr>
          <p:nvPr/>
        </p:nvSpPr>
        <p:spPr bwMode="auto">
          <a:xfrm>
            <a:off x="304800" y="4932363"/>
            <a:ext cx="152400" cy="152400"/>
          </a:xfrm>
          <a:prstGeom prst="flowChartConnector">
            <a:avLst/>
          </a:prstGeom>
          <a:solidFill>
            <a:srgbClr val="000080"/>
          </a:solidFill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504" name="Line 40"/>
          <p:cNvSpPr>
            <a:spLocks noChangeShapeType="1"/>
          </p:cNvSpPr>
          <p:nvPr/>
        </p:nvSpPr>
        <p:spPr bwMode="auto">
          <a:xfrm flipH="1">
            <a:off x="0" y="5008563"/>
            <a:ext cx="304800" cy="0"/>
          </a:xfrm>
          <a:prstGeom prst="line">
            <a:avLst/>
          </a:prstGeom>
          <a:noFill/>
          <a:ln w="127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0505" name="Rectangle 43"/>
          <p:cNvSpPr>
            <a:spLocks noChangeArrowheads="1"/>
          </p:cNvSpPr>
          <p:nvPr/>
        </p:nvSpPr>
        <p:spPr bwMode="auto">
          <a:xfrm>
            <a:off x="7240588" y="4024313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pic>
        <p:nvPicPr>
          <p:cNvPr id="20506" name="Picture 49" descr="BD05550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4487863"/>
            <a:ext cx="3311525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5 Imagen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21511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7" name="Text Box 7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  </a:t>
            </a:r>
          </a:p>
        </p:txBody>
      </p:sp>
      <p:sp>
        <p:nvSpPr>
          <p:cNvPr id="21513" name="Line 8"/>
          <p:cNvSpPr>
            <a:spLocks noChangeShapeType="1"/>
          </p:cNvSpPr>
          <p:nvPr/>
        </p:nvSpPr>
        <p:spPr bwMode="auto">
          <a:xfrm>
            <a:off x="304800" y="1196975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1940" name="Text Box 20"/>
          <p:cNvSpPr txBox="1">
            <a:spLocks noChangeArrowheads="1"/>
          </p:cNvSpPr>
          <p:nvPr/>
        </p:nvSpPr>
        <p:spPr bwMode="auto">
          <a:xfrm>
            <a:off x="914400" y="228600"/>
            <a:ext cx="65532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Qué es un plan de negocios?</a:t>
            </a:r>
            <a:endParaRPr lang="es-ES" sz="4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  <p:sp>
        <p:nvSpPr>
          <p:cNvPr id="21515" name="AutoShape 26"/>
          <p:cNvSpPr>
            <a:spLocks noChangeArrowheads="1"/>
          </p:cNvSpPr>
          <p:nvPr/>
        </p:nvSpPr>
        <p:spPr bwMode="auto">
          <a:xfrm>
            <a:off x="304800" y="2352675"/>
            <a:ext cx="152400" cy="152400"/>
          </a:xfrm>
          <a:prstGeom prst="flowChartConnector">
            <a:avLst/>
          </a:prstGeom>
          <a:solidFill>
            <a:srgbClr val="013365"/>
          </a:solidFill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16" name="Line 27"/>
          <p:cNvSpPr>
            <a:spLocks noChangeShapeType="1"/>
          </p:cNvSpPr>
          <p:nvPr/>
        </p:nvSpPr>
        <p:spPr bwMode="auto">
          <a:xfrm flipH="1">
            <a:off x="0" y="2428875"/>
            <a:ext cx="304800" cy="0"/>
          </a:xfrm>
          <a:prstGeom prst="line">
            <a:avLst/>
          </a:prstGeom>
          <a:noFill/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17" name="AutoShape 28"/>
          <p:cNvSpPr>
            <a:spLocks noChangeArrowheads="1"/>
          </p:cNvSpPr>
          <p:nvPr/>
        </p:nvSpPr>
        <p:spPr bwMode="auto">
          <a:xfrm>
            <a:off x="304800" y="2886075"/>
            <a:ext cx="152400" cy="152400"/>
          </a:xfrm>
          <a:prstGeom prst="flowChartConnector">
            <a:avLst/>
          </a:prstGeom>
          <a:solidFill>
            <a:srgbClr val="013365"/>
          </a:solidFill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18" name="Line 29"/>
          <p:cNvSpPr>
            <a:spLocks noChangeShapeType="1"/>
          </p:cNvSpPr>
          <p:nvPr/>
        </p:nvSpPr>
        <p:spPr bwMode="auto">
          <a:xfrm flipH="1">
            <a:off x="0" y="2962275"/>
            <a:ext cx="304800" cy="0"/>
          </a:xfrm>
          <a:prstGeom prst="line">
            <a:avLst/>
          </a:prstGeom>
          <a:noFill/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19" name="AutoShape 30"/>
          <p:cNvSpPr>
            <a:spLocks noChangeArrowheads="1"/>
          </p:cNvSpPr>
          <p:nvPr/>
        </p:nvSpPr>
        <p:spPr bwMode="auto">
          <a:xfrm>
            <a:off x="304800" y="3495675"/>
            <a:ext cx="152400" cy="152400"/>
          </a:xfrm>
          <a:prstGeom prst="flowChartConnector">
            <a:avLst/>
          </a:prstGeom>
          <a:solidFill>
            <a:srgbClr val="013365"/>
          </a:solidFill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20" name="Line 31"/>
          <p:cNvSpPr>
            <a:spLocks noChangeShapeType="1"/>
          </p:cNvSpPr>
          <p:nvPr/>
        </p:nvSpPr>
        <p:spPr bwMode="auto">
          <a:xfrm flipH="1">
            <a:off x="0" y="3571875"/>
            <a:ext cx="304800" cy="0"/>
          </a:xfrm>
          <a:prstGeom prst="line">
            <a:avLst/>
          </a:prstGeom>
          <a:noFill/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21" name="AutoShape 32"/>
          <p:cNvSpPr>
            <a:spLocks noChangeArrowheads="1"/>
          </p:cNvSpPr>
          <p:nvPr/>
        </p:nvSpPr>
        <p:spPr bwMode="auto">
          <a:xfrm>
            <a:off x="304800" y="4029075"/>
            <a:ext cx="152400" cy="152400"/>
          </a:xfrm>
          <a:prstGeom prst="flowChartConnector">
            <a:avLst/>
          </a:prstGeom>
          <a:solidFill>
            <a:srgbClr val="013365"/>
          </a:solidFill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22" name="Line 33"/>
          <p:cNvSpPr>
            <a:spLocks noChangeShapeType="1"/>
          </p:cNvSpPr>
          <p:nvPr/>
        </p:nvSpPr>
        <p:spPr bwMode="auto">
          <a:xfrm flipH="1">
            <a:off x="0" y="4105275"/>
            <a:ext cx="304800" cy="0"/>
          </a:xfrm>
          <a:prstGeom prst="line">
            <a:avLst/>
          </a:prstGeom>
          <a:noFill/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23" name="Rectangle 34"/>
          <p:cNvSpPr>
            <a:spLocks noChangeArrowheads="1"/>
          </p:cNvSpPr>
          <p:nvPr/>
        </p:nvSpPr>
        <p:spPr bwMode="auto">
          <a:xfrm>
            <a:off x="838200" y="2145357"/>
            <a:ext cx="6588125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5749" tIns="37874" rIns="75749" bIns="37874">
            <a:spAutoFit/>
          </a:bodyPr>
          <a:lstStyle/>
          <a:p>
            <a:pPr defTabSz="757238" eaLnBrk="0" hangingPunct="0"/>
            <a:r>
              <a:rPr lang="es-ES_tradnl" sz="3200" dirty="0">
                <a:solidFill>
                  <a:srgbClr val="0000FF"/>
                </a:solidFill>
                <a:latin typeface="Arial Narrow" pitchFamily="34" charset="0"/>
              </a:rPr>
              <a:t>argumentos</a:t>
            </a:r>
            <a:r>
              <a:rPr lang="es-ES_tradnl" sz="3200" b="1" dirty="0">
                <a:solidFill>
                  <a:srgbClr val="0000FF"/>
                </a:solidFill>
                <a:latin typeface="Arial Narrow" pitchFamily="34" charset="0"/>
              </a:rPr>
              <a:t> “a favor” </a:t>
            </a:r>
            <a:r>
              <a:rPr lang="es-ES_tradnl" sz="3200" dirty="0">
                <a:solidFill>
                  <a:srgbClr val="0000FF"/>
                </a:solidFill>
                <a:latin typeface="Arial Narrow" pitchFamily="34" charset="0"/>
              </a:rPr>
              <a:t>del plan de negocios</a:t>
            </a:r>
          </a:p>
        </p:txBody>
      </p:sp>
      <p:sp>
        <p:nvSpPr>
          <p:cNvPr id="21524" name="Text Box 35"/>
          <p:cNvSpPr txBox="1">
            <a:spLocks noChangeArrowheads="1"/>
          </p:cNvSpPr>
          <p:nvPr/>
        </p:nvSpPr>
        <p:spPr bwMode="auto">
          <a:xfrm>
            <a:off x="609600" y="2564904"/>
            <a:ext cx="78486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80000"/>
              </a:lnSpc>
            </a:pPr>
            <a:endParaRPr lang="es-ES_tradnl" sz="1000" dirty="0">
              <a:latin typeface="Arial" charset="0"/>
            </a:endParaRPr>
          </a:p>
          <a:p>
            <a:pPr algn="just" eaLnBrk="0" hangingPunct="0">
              <a:lnSpc>
                <a:spcPct val="80000"/>
              </a:lnSpc>
            </a:pPr>
            <a:endParaRPr lang="es-ES_tradnl" sz="1000" dirty="0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r>
              <a:rPr lang="es-AR" sz="1600" dirty="0">
                <a:solidFill>
                  <a:srgbClr val="000000"/>
                </a:solidFill>
                <a:latin typeface="Arial" charset="0"/>
              </a:rPr>
              <a:t>Reduce el nivel de</a:t>
            </a:r>
            <a:r>
              <a:rPr lang="es-AR" sz="1600" b="1" dirty="0">
                <a:solidFill>
                  <a:srgbClr val="000000"/>
                </a:solidFill>
                <a:latin typeface="Arial" charset="0"/>
              </a:rPr>
              <a:t> incertidumbre</a:t>
            </a:r>
            <a:r>
              <a:rPr lang="es-AR" sz="1600" dirty="0">
                <a:solidFill>
                  <a:srgbClr val="000000"/>
                </a:solidFill>
                <a:latin typeface="Arial" charset="0"/>
              </a:rPr>
              <a:t> para el cumplimiento de los objetivos.</a:t>
            </a:r>
          </a:p>
          <a:p>
            <a:pPr algn="just" eaLnBrk="0" hangingPunct="0"/>
            <a:endParaRPr lang="es-AR" sz="1600" dirty="0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r>
              <a:rPr lang="es-AR" sz="1600" b="1" dirty="0">
                <a:solidFill>
                  <a:srgbClr val="000000"/>
                </a:solidFill>
                <a:latin typeface="Arial" charset="0"/>
              </a:rPr>
              <a:t>Coordina</a:t>
            </a:r>
            <a:r>
              <a:rPr lang="es-AR" sz="1600" dirty="0">
                <a:solidFill>
                  <a:srgbClr val="000000"/>
                </a:solidFill>
                <a:latin typeface="Arial" charset="0"/>
              </a:rPr>
              <a:t> los esfuerzos del emprendimiento y plantea nuevos desafíos</a:t>
            </a:r>
          </a:p>
          <a:p>
            <a:pPr algn="just" eaLnBrk="0" hangingPunct="0"/>
            <a:endParaRPr lang="es-AR" sz="1600" dirty="0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r>
              <a:rPr lang="es-AR" sz="1600" b="1" dirty="0">
                <a:solidFill>
                  <a:srgbClr val="000000"/>
                </a:solidFill>
                <a:latin typeface="Arial" charset="0"/>
              </a:rPr>
              <a:t>Orienta</a:t>
            </a:r>
            <a:r>
              <a:rPr lang="es-AR" sz="1600" dirty="0">
                <a:solidFill>
                  <a:srgbClr val="000000"/>
                </a:solidFill>
                <a:latin typeface="Arial" charset="0"/>
              </a:rPr>
              <a:t> los objetivos y las políticas del emprendimiento poniendo a todos del mismo lado</a:t>
            </a:r>
          </a:p>
          <a:p>
            <a:pPr algn="just" eaLnBrk="0" hangingPunct="0"/>
            <a:endParaRPr lang="es-AR" sz="1600" dirty="0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r>
              <a:rPr lang="es-AR" sz="1600" dirty="0">
                <a:solidFill>
                  <a:srgbClr val="000000"/>
                </a:solidFill>
                <a:latin typeface="Arial" charset="0"/>
              </a:rPr>
              <a:t>Genera una prolija interrelación entre las áreas involucradas, </a:t>
            </a:r>
          </a:p>
          <a:p>
            <a:pPr algn="just" eaLnBrk="0" hangingPunct="0"/>
            <a:r>
              <a:rPr lang="es-AR" sz="1600" b="1" dirty="0">
                <a:solidFill>
                  <a:srgbClr val="000000"/>
                </a:solidFill>
                <a:latin typeface="Arial" charset="0"/>
              </a:rPr>
              <a:t>aumentando la motivación general</a:t>
            </a:r>
          </a:p>
          <a:p>
            <a:pPr algn="just" eaLnBrk="0" hangingPunct="0"/>
            <a:endParaRPr lang="es-AR" sz="1600" b="1" dirty="0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endParaRPr lang="es-AR" sz="1600" b="1" dirty="0">
              <a:solidFill>
                <a:srgbClr val="013365"/>
              </a:solidFill>
              <a:latin typeface="Arial" charset="0"/>
            </a:endParaRPr>
          </a:p>
          <a:p>
            <a:pPr algn="ctr" eaLnBrk="0" hangingPunct="0"/>
            <a:r>
              <a:rPr lang="es-AR" sz="3200" b="1" dirty="0">
                <a:solidFill>
                  <a:srgbClr val="013365"/>
                </a:solidFill>
                <a:latin typeface="Bauhaus Md BT" pitchFamily="82" charset="0"/>
              </a:rPr>
              <a:t>“el negocio que falla en planear, planea para fallar”</a:t>
            </a:r>
          </a:p>
          <a:p>
            <a:pPr algn="ctr" eaLnBrk="0" hangingPunct="0"/>
            <a:endParaRPr lang="es-ES" sz="3200" b="1" dirty="0">
              <a:solidFill>
                <a:srgbClr val="013365"/>
              </a:solidFill>
              <a:latin typeface="Bauhaus Md BT" pitchFamily="82" charset="0"/>
            </a:endParaRPr>
          </a:p>
        </p:txBody>
      </p:sp>
      <p:sp>
        <p:nvSpPr>
          <p:cNvPr id="21525" name="AutoShape 38"/>
          <p:cNvSpPr>
            <a:spLocks noChangeArrowheads="1"/>
          </p:cNvSpPr>
          <p:nvPr/>
        </p:nvSpPr>
        <p:spPr bwMode="auto">
          <a:xfrm>
            <a:off x="304800" y="4486275"/>
            <a:ext cx="152400" cy="152400"/>
          </a:xfrm>
          <a:prstGeom prst="flowChartConnector">
            <a:avLst/>
          </a:prstGeom>
          <a:solidFill>
            <a:srgbClr val="013365"/>
          </a:solidFill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1526" name="Line 39"/>
          <p:cNvSpPr>
            <a:spLocks noChangeShapeType="1"/>
          </p:cNvSpPr>
          <p:nvPr/>
        </p:nvSpPr>
        <p:spPr bwMode="auto">
          <a:xfrm flipH="1">
            <a:off x="0" y="4562475"/>
            <a:ext cx="304800" cy="0"/>
          </a:xfrm>
          <a:prstGeom prst="line">
            <a:avLst/>
          </a:prstGeom>
          <a:noFill/>
          <a:ln w="12700">
            <a:solidFill>
              <a:srgbClr val="013365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23" name="5 Imagen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36512" y="2252464"/>
            <a:ext cx="7980362" cy="1752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s-ES" sz="4000" b="1" dirty="0">
                <a:latin typeface="Verdana" pitchFamily="34" charset="0"/>
              </a:rPr>
              <a:t>Cambiando la manera de pensar… ¡DEJEMOS DE IMPROVISAR!</a:t>
            </a:r>
          </a:p>
          <a:p>
            <a:pPr algn="ctr">
              <a:defRPr/>
            </a:pPr>
            <a:r>
              <a:rPr lang="es-ES" sz="2800" b="1" dirty="0">
                <a:latin typeface="Verdana" pitchFamily="34" charset="0"/>
              </a:rPr>
              <a:t>Formulando Proyectos</a:t>
            </a:r>
            <a:endParaRPr lang="es-ES" sz="2000" b="1" dirty="0">
              <a:latin typeface="Verdana" pitchFamily="34" charset="0"/>
            </a:endParaRP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4343400" y="3874343"/>
            <a:ext cx="3162300" cy="2867025"/>
            <a:chOff x="1824" y="633"/>
            <a:chExt cx="2834" cy="2849"/>
          </a:xfrm>
        </p:grpSpPr>
        <p:sp>
          <p:nvSpPr>
            <p:cNvPr id="10" name="Puzzle3"/>
            <p:cNvSpPr>
              <a:spLocks noEditPoints="1" noChangeArrowheads="1"/>
            </p:cNvSpPr>
            <p:nvPr/>
          </p:nvSpPr>
          <p:spPr bwMode="auto">
            <a:xfrm>
              <a:off x="3204" y="633"/>
              <a:ext cx="1114" cy="151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269 w 21600"/>
                <a:gd name="T25" fmla="*/ 7718 h 21600"/>
                <a:gd name="T26" fmla="*/ 19157 w 21600"/>
                <a:gd name="T27" fmla="*/ 2023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solidFill>
              <a:srgbClr val="FFBE7D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Puzzle2"/>
            <p:cNvSpPr>
              <a:spLocks noEditPoints="1" noChangeArrowheads="1"/>
            </p:cNvSpPr>
            <p:nvPr/>
          </p:nvSpPr>
          <p:spPr bwMode="auto">
            <a:xfrm>
              <a:off x="2880" y="1736"/>
              <a:ext cx="1778" cy="137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5394 w 21600"/>
                <a:gd name="T25" fmla="*/ 6735 h 21600"/>
                <a:gd name="T26" fmla="*/ 16182 w 21600"/>
                <a:gd name="T27" fmla="*/ 20441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solidFill>
              <a:srgbClr val="FFFFCC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Puzzle4"/>
            <p:cNvSpPr>
              <a:spLocks noEditPoints="1" noChangeArrowheads="1"/>
            </p:cNvSpPr>
            <p:nvPr/>
          </p:nvSpPr>
          <p:spPr bwMode="auto">
            <a:xfrm>
              <a:off x="2192" y="1719"/>
              <a:ext cx="1072" cy="176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2075 w 21600"/>
                <a:gd name="T25" fmla="*/ 5660 h 21600"/>
                <a:gd name="T26" fmla="*/ 20210 w 21600"/>
                <a:gd name="T27" fmla="*/ 15976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solidFill>
              <a:srgbClr val="D8EBB3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Puzzle1"/>
            <p:cNvSpPr>
              <a:spLocks noEditPoints="1" noChangeArrowheads="1"/>
            </p:cNvSpPr>
            <p:nvPr/>
          </p:nvSpPr>
          <p:spPr bwMode="auto">
            <a:xfrm>
              <a:off x="1824" y="1091"/>
              <a:ext cx="1800" cy="105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6084 w 21600"/>
                <a:gd name="T25" fmla="*/ 2569 h 21600"/>
                <a:gd name="T26" fmla="*/ 16128 w 21600"/>
                <a:gd name="T27" fmla="*/ 19545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solidFill>
              <a:srgbClr val="CCCC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D5DA34B-AD22-46DE-95ED-987A6734E1BE}" type="slidenum">
              <a:rPr lang="es-AR" smtClean="0"/>
              <a:pPr/>
              <a:t>20</a:t>
            </a:fld>
            <a:r>
              <a:rPr lang="es-AR" smtClean="0"/>
              <a:t> </a:t>
            </a:r>
            <a:r>
              <a:rPr lang="es-AR" sz="800" b="0" smtClean="0">
                <a:latin typeface="Arial" charset="0"/>
              </a:rPr>
              <a:t>UCA – Plan de Negocios: claves para su elaboración – Taller 19: 8va Conferencia Endeavor</a:t>
            </a:r>
          </a:p>
        </p:txBody>
      </p:sp>
      <p:pic>
        <p:nvPicPr>
          <p:cNvPr id="22531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1250" y="3284538"/>
            <a:ext cx="2484438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5458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22536" name="Picture 6" descr="070702office10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5463" name="Text Box 7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  </a:t>
            </a:r>
          </a:p>
        </p:txBody>
      </p:sp>
      <p:sp>
        <p:nvSpPr>
          <p:cNvPr id="22538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75465" name="Text Box 9"/>
          <p:cNvSpPr txBox="1">
            <a:spLocks noChangeArrowheads="1"/>
          </p:cNvSpPr>
          <p:nvPr/>
        </p:nvSpPr>
        <p:spPr bwMode="auto">
          <a:xfrm>
            <a:off x="914400" y="228600"/>
            <a:ext cx="655320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40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Qué es un plan de negocios?</a:t>
            </a:r>
            <a:endParaRPr lang="es-ES" sz="40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  <p:sp>
        <p:nvSpPr>
          <p:cNvPr id="22540" name="Rectangle 18"/>
          <p:cNvSpPr>
            <a:spLocks noChangeArrowheads="1"/>
          </p:cNvSpPr>
          <p:nvPr/>
        </p:nvSpPr>
        <p:spPr bwMode="auto">
          <a:xfrm>
            <a:off x="2124075" y="2001342"/>
            <a:ext cx="440055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5749" tIns="37874" rIns="75749" bIns="37874">
            <a:spAutoFit/>
          </a:bodyPr>
          <a:lstStyle/>
          <a:p>
            <a:pPr defTabSz="757238" eaLnBrk="0" hangingPunct="0"/>
            <a:r>
              <a:rPr lang="es-ES_tradnl" sz="3200" dirty="0">
                <a:solidFill>
                  <a:srgbClr val="0000FF"/>
                </a:solidFill>
                <a:latin typeface="Arial Narrow" pitchFamily="34" charset="0"/>
              </a:rPr>
              <a:t>Bases para un buen negocio</a:t>
            </a:r>
          </a:p>
        </p:txBody>
      </p:sp>
      <p:sp>
        <p:nvSpPr>
          <p:cNvPr id="22541" name="Text Box 19"/>
          <p:cNvSpPr txBox="1">
            <a:spLocks noChangeArrowheads="1"/>
          </p:cNvSpPr>
          <p:nvPr/>
        </p:nvSpPr>
        <p:spPr bwMode="auto">
          <a:xfrm>
            <a:off x="323850" y="2420938"/>
            <a:ext cx="7993063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80000"/>
              </a:lnSpc>
            </a:pPr>
            <a:endParaRPr lang="es-ES_tradnl" sz="1000">
              <a:latin typeface="Arial" charset="0"/>
            </a:endParaRPr>
          </a:p>
          <a:p>
            <a:pPr algn="just" eaLnBrk="0" hangingPunct="0">
              <a:lnSpc>
                <a:spcPct val="80000"/>
              </a:lnSpc>
            </a:pPr>
            <a:endParaRPr lang="es-ES_tradnl" sz="1000">
              <a:solidFill>
                <a:srgbClr val="000000"/>
              </a:solidFill>
              <a:latin typeface="Arial" charset="0"/>
            </a:endParaRPr>
          </a:p>
          <a:p>
            <a:pPr algn="ctr" eaLnBrk="0" hangingPunct="0"/>
            <a:r>
              <a:rPr lang="es-AR" b="1">
                <a:solidFill>
                  <a:srgbClr val="000000"/>
                </a:solidFill>
                <a:latin typeface="Arial" charset="0"/>
              </a:rPr>
              <a:t>Equipo de trabajo + Idea + Red de contactos</a:t>
            </a:r>
          </a:p>
          <a:p>
            <a:pPr algn="ctr" eaLnBrk="0" hangingPunct="0"/>
            <a:endParaRPr lang="es-AR" b="1">
              <a:solidFill>
                <a:srgbClr val="000000"/>
              </a:solidFill>
              <a:latin typeface="Arial" charset="0"/>
            </a:endParaRPr>
          </a:p>
          <a:p>
            <a:pPr algn="ctr" eaLnBrk="0" hangingPunct="0"/>
            <a:r>
              <a:rPr lang="es-AR" b="1">
                <a:solidFill>
                  <a:srgbClr val="000000"/>
                </a:solidFill>
                <a:latin typeface="Arial" charset="0"/>
              </a:rPr>
              <a:t>+ PLANIFICACIÓN =   </a:t>
            </a:r>
          </a:p>
          <a:p>
            <a:pPr algn="just" eaLnBrk="0" hangingPunct="0"/>
            <a:endParaRPr lang="es-AR" b="1">
              <a:solidFill>
                <a:srgbClr val="000000"/>
              </a:solidFill>
              <a:latin typeface="Arial" charset="0"/>
            </a:endParaRPr>
          </a:p>
          <a:p>
            <a:pPr algn="just" eaLnBrk="0" hangingPunct="0"/>
            <a:endParaRPr lang="es-AR" sz="1600" b="1">
              <a:solidFill>
                <a:srgbClr val="013365"/>
              </a:solidFill>
              <a:latin typeface="Arial" charset="0"/>
            </a:endParaRPr>
          </a:p>
          <a:p>
            <a:pPr algn="ctr" eaLnBrk="0" hangingPunct="0"/>
            <a:r>
              <a:rPr lang="es-AR" sz="3200" b="1">
                <a:latin typeface="Arial" charset="0"/>
              </a:rPr>
              <a:t>“negocio exitoso”</a:t>
            </a:r>
          </a:p>
          <a:p>
            <a:pPr algn="just" eaLnBrk="0" hangingPunct="0"/>
            <a:endParaRPr lang="es-ES" sz="3200" b="1">
              <a:latin typeface="Arial" charset="0"/>
            </a:endParaRPr>
          </a:p>
        </p:txBody>
      </p:sp>
      <p:pic>
        <p:nvPicPr>
          <p:cNvPr id="14" name="5 Imagen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187325" y="738188"/>
            <a:ext cx="872172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lIns="59079" tIns="29540" rIns="59079" bIns="29540"/>
          <a:lstStyle/>
          <a:p>
            <a:pPr marL="342900" indent="-342900" algn="ctr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s-ES_tradnl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Lucida Sans" pitchFamily="34" charset="0"/>
              </a:rPr>
              <a:t>DISEÑANDO FUTURO</a:t>
            </a:r>
            <a:endParaRPr lang="es-ES_tradnl" sz="3200" b="1" dirty="0">
              <a:solidFill>
                <a:schemeClr val="tx1">
                  <a:lumMod val="95000"/>
                  <a:lumOff val="5000"/>
                </a:schemeClr>
              </a:solidFill>
              <a:latin typeface="Lucida Sans" pitchFamily="34" charset="0"/>
            </a:endParaRPr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280988" y="1946225"/>
            <a:ext cx="87217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59079" tIns="29540" rIns="59079" bIns="29540"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s-ES_tradnl" b="1" dirty="0">
                <a:solidFill>
                  <a:srgbClr val="C00000"/>
                </a:solidFill>
                <a:latin typeface="Lucida Sans" pitchFamily="34" charset="0"/>
              </a:rPr>
              <a:t>Plan + Motivación + Conocimientos + Recursos  + Acción = EXITOS 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51036" y="2725738"/>
            <a:ext cx="8253412" cy="474662"/>
            <a:chOff x="336" y="2480"/>
            <a:chExt cx="8448" cy="432"/>
          </a:xfrm>
        </p:grpSpPr>
        <p:sp>
          <p:nvSpPr>
            <p:cNvPr id="130054" name="Rectangle 6"/>
            <p:cNvSpPr>
              <a:spLocks noChangeArrowheads="1"/>
            </p:cNvSpPr>
            <p:nvPr/>
          </p:nvSpPr>
          <p:spPr bwMode="auto">
            <a:xfrm>
              <a:off x="1104" y="2480"/>
              <a:ext cx="7680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59079" tIns="29540" rIns="59079" bIns="29540"/>
            <a:lstStyle/>
            <a:p>
              <a:pPr marL="342900" indent="-3429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None/>
              </a:pPr>
              <a:r>
                <a:rPr lang="es-ES_tradnl" sz="1700" b="1" dirty="0">
                  <a:solidFill>
                    <a:srgbClr val="C00000"/>
                  </a:solidFill>
                  <a:latin typeface="Lucida Sans" pitchFamily="34" charset="0"/>
                </a:rPr>
                <a:t>Motivación + Conocimientos + Recursos  + Acción = CONFUSIÓN  </a:t>
              </a:r>
            </a:p>
          </p:txBody>
        </p:sp>
        <p:sp>
          <p:nvSpPr>
            <p:cNvPr id="130055" name="Rectangle 7"/>
            <p:cNvSpPr>
              <a:spLocks noChangeArrowheads="1"/>
            </p:cNvSpPr>
            <p:nvPr/>
          </p:nvSpPr>
          <p:spPr bwMode="auto">
            <a:xfrm>
              <a:off x="336" y="2500"/>
              <a:ext cx="672" cy="288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80988" y="3495675"/>
            <a:ext cx="8721725" cy="474663"/>
            <a:chOff x="288" y="3180"/>
            <a:chExt cx="8928" cy="432"/>
          </a:xfrm>
        </p:grpSpPr>
        <p:sp>
          <p:nvSpPr>
            <p:cNvPr id="130057" name="Rectangle 9"/>
            <p:cNvSpPr>
              <a:spLocks noChangeArrowheads="1"/>
            </p:cNvSpPr>
            <p:nvPr/>
          </p:nvSpPr>
          <p:spPr bwMode="auto">
            <a:xfrm>
              <a:off x="288" y="3180"/>
              <a:ext cx="8928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59079" tIns="29540" rIns="59079" bIns="29540"/>
            <a:lstStyle/>
            <a:p>
              <a:pPr marL="342900" indent="-3429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None/>
              </a:pPr>
              <a:r>
                <a:rPr lang="es-ES_tradnl" sz="1700" b="1" dirty="0">
                  <a:solidFill>
                    <a:srgbClr val="C00000"/>
                  </a:solidFill>
                  <a:latin typeface="Lucida Sans" pitchFamily="34" charset="0"/>
                </a:rPr>
                <a:t>Plan +                     + Conocimientos + Recursos  + Acción = CAMBIO LENTO</a:t>
              </a:r>
            </a:p>
          </p:txBody>
        </p:sp>
        <p:sp>
          <p:nvSpPr>
            <p:cNvPr id="130058" name="Rectangle 10"/>
            <p:cNvSpPr>
              <a:spLocks noChangeArrowheads="1"/>
            </p:cNvSpPr>
            <p:nvPr/>
          </p:nvSpPr>
          <p:spPr bwMode="auto">
            <a:xfrm>
              <a:off x="1149" y="3187"/>
              <a:ext cx="1251" cy="288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80988" y="4264025"/>
            <a:ext cx="8721725" cy="474663"/>
            <a:chOff x="288" y="3880"/>
            <a:chExt cx="8928" cy="432"/>
          </a:xfrm>
        </p:grpSpPr>
        <p:sp>
          <p:nvSpPr>
            <p:cNvPr id="130060" name="Rectangle 12"/>
            <p:cNvSpPr>
              <a:spLocks noChangeArrowheads="1"/>
            </p:cNvSpPr>
            <p:nvPr/>
          </p:nvSpPr>
          <p:spPr bwMode="auto">
            <a:xfrm>
              <a:off x="288" y="3880"/>
              <a:ext cx="8928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59079" tIns="29540" rIns="59079" bIns="29540"/>
            <a:lstStyle/>
            <a:p>
              <a:pPr marL="342900" indent="-3429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None/>
              </a:pPr>
              <a:r>
                <a:rPr lang="es-ES_tradnl" b="1" dirty="0">
                  <a:solidFill>
                    <a:srgbClr val="C00000"/>
                  </a:solidFill>
                  <a:latin typeface="Lucida Sans" pitchFamily="34" charset="0"/>
                </a:rPr>
                <a:t>Plan + Motivación +                           + Recursos  + Acción = ANSIEDAD</a:t>
              </a:r>
            </a:p>
          </p:txBody>
        </p:sp>
        <p:sp>
          <p:nvSpPr>
            <p:cNvPr id="130061" name="Rectangle 13"/>
            <p:cNvSpPr>
              <a:spLocks noChangeArrowheads="1"/>
            </p:cNvSpPr>
            <p:nvPr/>
          </p:nvSpPr>
          <p:spPr bwMode="auto">
            <a:xfrm>
              <a:off x="2923" y="3912"/>
              <a:ext cx="1610" cy="288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280988" y="5033963"/>
            <a:ext cx="8721725" cy="474662"/>
            <a:chOff x="288" y="4580"/>
            <a:chExt cx="8928" cy="432"/>
          </a:xfrm>
        </p:grpSpPr>
        <p:sp>
          <p:nvSpPr>
            <p:cNvPr id="130063" name="Rectangle 15"/>
            <p:cNvSpPr>
              <a:spLocks noChangeArrowheads="1"/>
            </p:cNvSpPr>
            <p:nvPr/>
          </p:nvSpPr>
          <p:spPr bwMode="auto">
            <a:xfrm>
              <a:off x="288" y="4580"/>
              <a:ext cx="8928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59079" tIns="29540" rIns="59079" bIns="29540"/>
            <a:lstStyle/>
            <a:p>
              <a:pPr marL="342900" indent="-3429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None/>
              </a:pPr>
              <a:r>
                <a:rPr lang="es-ES_tradnl" sz="1700" b="1" dirty="0">
                  <a:solidFill>
                    <a:srgbClr val="C00000"/>
                  </a:solidFill>
                  <a:latin typeface="Lucida Sans" pitchFamily="34" charset="0"/>
                </a:rPr>
                <a:t>Plan + Motivación + Conocimientos +                  + Acción = FRUSTRACIÓN </a:t>
              </a:r>
            </a:p>
          </p:txBody>
        </p:sp>
        <p:sp>
          <p:nvSpPr>
            <p:cNvPr id="130064" name="Rectangle 16"/>
            <p:cNvSpPr>
              <a:spLocks noChangeArrowheads="1"/>
            </p:cNvSpPr>
            <p:nvPr/>
          </p:nvSpPr>
          <p:spPr bwMode="auto">
            <a:xfrm>
              <a:off x="4650" y="4612"/>
              <a:ext cx="1062" cy="288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280988" y="5802313"/>
            <a:ext cx="8721725" cy="474662"/>
            <a:chOff x="288" y="5280"/>
            <a:chExt cx="8928" cy="432"/>
          </a:xfrm>
        </p:grpSpPr>
        <p:sp>
          <p:nvSpPr>
            <p:cNvPr id="130066" name="Rectangle 18"/>
            <p:cNvSpPr>
              <a:spLocks noChangeArrowheads="1"/>
            </p:cNvSpPr>
            <p:nvPr/>
          </p:nvSpPr>
          <p:spPr bwMode="auto">
            <a:xfrm>
              <a:off x="288" y="5280"/>
              <a:ext cx="8928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59079" tIns="29540" rIns="59079" bIns="29540"/>
            <a:lstStyle/>
            <a:p>
              <a:pPr marL="342900" indent="-342900">
                <a:spcBef>
                  <a:spcPct val="20000"/>
                </a:spcBef>
                <a:buClr>
                  <a:schemeClr val="tx1"/>
                </a:buClr>
                <a:buFont typeface="Wingdings" pitchFamily="2" charset="2"/>
                <a:buNone/>
              </a:pPr>
              <a:r>
                <a:rPr lang="es-ES_tradnl" b="1" dirty="0">
                  <a:solidFill>
                    <a:srgbClr val="C00000"/>
                  </a:solidFill>
                  <a:latin typeface="Lucida Sans" pitchFamily="34" charset="0"/>
                </a:rPr>
                <a:t>Plan + Motivación + Conocimientos + Recursos  +            = ILUSIONES</a:t>
              </a:r>
            </a:p>
          </p:txBody>
        </p:sp>
        <p:sp>
          <p:nvSpPr>
            <p:cNvPr id="130067" name="Rectangle 19"/>
            <p:cNvSpPr>
              <a:spLocks noChangeArrowheads="1"/>
            </p:cNvSpPr>
            <p:nvPr/>
          </p:nvSpPr>
          <p:spPr bwMode="auto">
            <a:xfrm>
              <a:off x="6343" y="5300"/>
              <a:ext cx="696" cy="288"/>
            </a:xfrm>
            <a:prstGeom prst="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s-AR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23559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8075" name="Text Box 11"/>
          <p:cNvSpPr txBox="1">
            <a:spLocks noChangeArrowheads="1"/>
          </p:cNvSpPr>
          <p:nvPr/>
        </p:nvSpPr>
        <p:spPr bwMode="auto">
          <a:xfrm>
            <a:off x="755576" y="2254250"/>
            <a:ext cx="7626424" cy="3416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Contenido</a:t>
            </a:r>
            <a:r>
              <a:rPr lang="es-AR" sz="4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de un</a:t>
            </a:r>
          </a:p>
          <a:p>
            <a:pPr algn="r" eaLnBrk="0" hangingPunct="0">
              <a:spcBef>
                <a:spcPct val="50000"/>
              </a:spcBef>
              <a:defRPr/>
            </a:pPr>
            <a:r>
              <a:rPr lang="es-AR" sz="48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  <p:sp>
        <p:nvSpPr>
          <p:cNvPr id="88076" name="Text Box 12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  </a:t>
            </a:r>
          </a:p>
        </p:txBody>
      </p:sp>
      <p:pic>
        <p:nvPicPr>
          <p:cNvPr id="10" name="5 Imagen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23559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88076" name="Text Box 12"/>
          <p:cNvSpPr txBox="1">
            <a:spLocks noChangeArrowheads="1"/>
          </p:cNvSpPr>
          <p:nvPr/>
        </p:nvSpPr>
        <p:spPr bwMode="auto">
          <a:xfrm rot="5400000">
            <a:off x="7322344" y="1988344"/>
            <a:ext cx="3276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 de</a:t>
            </a:r>
            <a:r>
              <a:rPr lang="es-AR" sz="1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 </a:t>
            </a:r>
            <a:r>
              <a:rPr lang="es-AR" sz="18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negocios  </a:t>
            </a:r>
          </a:p>
        </p:txBody>
      </p:sp>
      <p:graphicFrame>
        <p:nvGraphicFramePr>
          <p:cNvPr id="14" name="13 Diagrama"/>
          <p:cNvGraphicFramePr/>
          <p:nvPr>
            <p:extLst>
              <p:ext uri="{D42A27DB-BD31-4B8C-83A1-F6EECF244321}">
                <p14:modId xmlns:p14="http://schemas.microsoft.com/office/powerpoint/2010/main" val="1341791637"/>
              </p:ext>
            </p:extLst>
          </p:nvPr>
        </p:nvGraphicFramePr>
        <p:xfrm>
          <a:off x="1043608" y="1805424"/>
          <a:ext cx="6226839" cy="471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5 Imagen"/>
          <p:cNvPicPr>
            <a:picLocks noChangeAspect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7200552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7" name="Line 3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Times New Roman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41991" name="Picture 7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7276" name="Text Box 12"/>
          <p:cNvSpPr txBox="1">
            <a:spLocks noChangeArrowheads="1"/>
          </p:cNvSpPr>
          <p:nvPr/>
        </p:nvSpPr>
        <p:spPr bwMode="auto">
          <a:xfrm>
            <a:off x="-36512" y="2348880"/>
            <a:ext cx="7924800" cy="454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AR" sz="2000" dirty="0">
                <a:latin typeface="Arial" charset="0"/>
              </a:rPr>
              <a:t>Tanto en la presentación </a:t>
            </a:r>
            <a:r>
              <a:rPr lang="es-AR" sz="2000" b="1" dirty="0">
                <a:latin typeface="Arial" charset="0"/>
              </a:rPr>
              <a:t>Escrita</a:t>
            </a:r>
            <a:r>
              <a:rPr lang="es-AR" sz="2000" dirty="0">
                <a:latin typeface="Arial" charset="0"/>
              </a:rPr>
              <a:t> como en la </a:t>
            </a:r>
            <a:r>
              <a:rPr lang="es-AR" sz="2000" b="1" dirty="0">
                <a:latin typeface="Arial" charset="0"/>
              </a:rPr>
              <a:t>Oral</a:t>
            </a:r>
            <a:r>
              <a:rPr lang="es-AR" sz="2000" dirty="0">
                <a:latin typeface="Arial" charset="0"/>
              </a:rPr>
              <a:t>, se debe dejar claro seis cuestiones:</a:t>
            </a:r>
            <a:endParaRPr lang="es-AR" sz="1000" b="1" dirty="0"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ES_tradnl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</a:t>
            </a:r>
            <a:r>
              <a:rPr lang="es-ES_tradnl" sz="2800" b="1" i="1" dirty="0">
                <a:latin typeface="Arial Narrow" pitchFamily="34" charset="0"/>
              </a:rPr>
              <a:t>¿Quién es Usted y quién lo hará?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2800" b="1" i="1" dirty="0">
                <a:latin typeface="Arial Narrow" pitchFamily="34" charset="0"/>
              </a:rPr>
              <a:t> ¿Qué quiere Hacer?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2800" b="1" i="1" dirty="0">
                <a:latin typeface="Arial Narrow" pitchFamily="34" charset="0"/>
              </a:rPr>
              <a:t> ¿Cómo lo Hará?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2800" b="1" i="1" dirty="0">
                <a:latin typeface="Arial Narrow" pitchFamily="34" charset="0"/>
              </a:rPr>
              <a:t> ¿Cuándo y donde está su punto de Equilibrio?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2800" b="1" i="1" dirty="0">
                <a:latin typeface="Arial Narrow" pitchFamily="34" charset="0"/>
              </a:rPr>
              <a:t> ¿Cuánto dinero se necesita y cómo se devolverá?</a:t>
            </a:r>
          </a:p>
          <a:p>
            <a:pPr>
              <a:spcBef>
                <a:spcPct val="50000"/>
              </a:spcBef>
              <a:defRPr/>
            </a:pPr>
            <a:r>
              <a:rPr lang="es-ES_tradnl" sz="2800" b="1" i="1" dirty="0">
                <a:latin typeface="Arial Narrow" pitchFamily="34" charset="0"/>
              </a:rPr>
              <a:t> ¿Qué queda -$- para los interesados?</a:t>
            </a:r>
            <a:endParaRPr lang="es-ES_tradnl" sz="2000" i="1" dirty="0">
              <a:latin typeface="Arial" charset="0"/>
            </a:endParaRPr>
          </a:p>
        </p:txBody>
      </p:sp>
      <p:sp>
        <p:nvSpPr>
          <p:cNvPr id="41995" name="Rectangle 13"/>
          <p:cNvSpPr>
            <a:spLocks noChangeArrowheads="1"/>
          </p:cNvSpPr>
          <p:nvPr/>
        </p:nvSpPr>
        <p:spPr bwMode="auto">
          <a:xfrm>
            <a:off x="7437438" y="2824163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pic>
        <p:nvPicPr>
          <p:cNvPr id="41996" name="Picture 14" descr="BD0536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96088" y="2922588"/>
            <a:ext cx="2239962" cy="345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164288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Line 2"/>
          <p:cNvSpPr>
            <a:spLocks noChangeShapeType="1"/>
          </p:cNvSpPr>
          <p:nvPr/>
        </p:nvSpPr>
        <p:spPr bwMode="auto">
          <a:xfrm>
            <a:off x="0" y="533400"/>
            <a:ext cx="1908175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dist="40161" dir="1106097" algn="ctr" rotWithShape="0">
              <a:srgbClr val="C0C0C0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Times New Roman" charset="0"/>
            </a:endParaRP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0" y="0"/>
            <a:ext cx="8229600" cy="53340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96969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8763000" y="914400"/>
            <a:ext cx="381000" cy="594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96969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43015" name="Picture 6" descr="070702office10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7038" y="0"/>
            <a:ext cx="1096962" cy="161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6" name="Line 8"/>
          <p:cNvSpPr>
            <a:spLocks noChangeShapeType="1"/>
          </p:cNvSpPr>
          <p:nvPr/>
        </p:nvSpPr>
        <p:spPr bwMode="auto">
          <a:xfrm>
            <a:off x="304800" y="1219200"/>
            <a:ext cx="7696200" cy="0"/>
          </a:xfrm>
          <a:prstGeom prst="line">
            <a:avLst/>
          </a:prstGeom>
          <a:noFill/>
          <a:ln w="381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63183" name="Text Box 15"/>
          <p:cNvSpPr txBox="1">
            <a:spLocks noChangeArrowheads="1"/>
          </p:cNvSpPr>
          <p:nvPr/>
        </p:nvSpPr>
        <p:spPr bwMode="auto">
          <a:xfrm>
            <a:off x="107504" y="1939454"/>
            <a:ext cx="7775575" cy="343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AR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El éxito no tiene secretos. </a:t>
            </a:r>
          </a:p>
          <a:p>
            <a:pPr algn="ctr">
              <a:spcBef>
                <a:spcPct val="50000"/>
              </a:spcBef>
              <a:defRPr/>
            </a:pPr>
            <a:r>
              <a:rPr lang="es-AR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Es el resultado de la preparación, el trabajo arduo y el aprendizaje desde los errores.</a:t>
            </a:r>
          </a:p>
          <a:p>
            <a:pPr>
              <a:spcBef>
                <a:spcPct val="50000"/>
              </a:spcBef>
              <a:defRPr/>
            </a:pPr>
            <a:endParaRPr lang="es-AR" sz="1600" dirty="0">
              <a:solidFill>
                <a:srgbClr val="777777"/>
              </a:solidFill>
              <a:latin typeface="Bauhaus Md BT" pitchFamily="82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s-AR" sz="1600" dirty="0">
                <a:solidFill>
                  <a:srgbClr val="777777"/>
                </a:solidFill>
                <a:latin typeface="Bauhaus Md BT" pitchFamily="82" charset="0"/>
              </a:rPr>
              <a:t>C. Powell</a:t>
            </a:r>
            <a:endParaRPr lang="es-ES" sz="1600" dirty="0">
              <a:solidFill>
                <a:srgbClr val="777777"/>
              </a:solidFill>
              <a:latin typeface="Bauhaus Md BT" pitchFamily="82" charset="0"/>
            </a:endParaRPr>
          </a:p>
        </p:txBody>
      </p:sp>
      <p:sp>
        <p:nvSpPr>
          <p:cNvPr id="43019" name="Rectangle 20"/>
          <p:cNvSpPr>
            <a:spLocks noChangeArrowheads="1"/>
          </p:cNvSpPr>
          <p:nvPr/>
        </p:nvSpPr>
        <p:spPr bwMode="auto">
          <a:xfrm>
            <a:off x="7300913" y="3255963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/>
          </a:p>
        </p:txBody>
      </p:sp>
      <p:pic>
        <p:nvPicPr>
          <p:cNvPr id="43020" name="Picture 24" descr="BD05666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29338" y="3859213"/>
            <a:ext cx="2489200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7164288" y="108658"/>
            <a:ext cx="1907952" cy="944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192CF8B-F869-4A07-BD9F-6EA4BA740F2A}" type="slidenum">
              <a:rPr lang="es-ES" smtClean="0"/>
              <a:pPr/>
              <a:t>3</a:t>
            </a:fld>
            <a:endParaRPr lang="es-ES" smtClean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407988" y="1295400"/>
            <a:ext cx="7980362" cy="1752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CÓMO EMPEZAR….</a:t>
            </a:r>
          </a:p>
        </p:txBody>
      </p:sp>
      <p:sp>
        <p:nvSpPr>
          <p:cNvPr id="2" name="1 Rectángulo"/>
          <p:cNvSpPr/>
          <p:nvPr/>
        </p:nvSpPr>
        <p:spPr>
          <a:xfrm>
            <a:off x="3800797" y="2967335"/>
            <a:ext cx="1542410" cy="264687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s-ES" sz="1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Rockwell Extra Bold" pitchFamily="18" charset="0"/>
              </a:rPr>
              <a:t>?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49AA0C2-4111-4E98-AA4A-3306C0A8A5F7}" type="slidenum">
              <a:rPr lang="es-ES" smtClean="0"/>
              <a:pPr/>
              <a:t>4</a:t>
            </a:fld>
            <a:endParaRPr lang="es-ES" smtClean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407988" y="1295400"/>
            <a:ext cx="7980362" cy="1752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QUÉ HACER….</a:t>
            </a:r>
          </a:p>
        </p:txBody>
      </p:sp>
      <p:sp>
        <p:nvSpPr>
          <p:cNvPr id="2" name="1 Rectángulo"/>
          <p:cNvSpPr/>
          <p:nvPr/>
        </p:nvSpPr>
        <p:spPr>
          <a:xfrm>
            <a:off x="3800795" y="2644170"/>
            <a:ext cx="154241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1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Rockwell Extra Bold" pitchFamily="18" charset="0"/>
              </a:rPr>
              <a:t>?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E5EDA69-B5B3-4D6F-85A8-048EF740F7DC}" type="slidenum">
              <a:rPr lang="es-ES" smtClean="0"/>
              <a:pPr/>
              <a:t>5</a:t>
            </a:fld>
            <a:endParaRPr lang="es-ES" smtClean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407988" y="1295400"/>
            <a:ext cx="7980362" cy="1752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s-ES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PLANIFICAR….</a:t>
            </a:r>
          </a:p>
        </p:txBody>
      </p:sp>
      <p:sp>
        <p:nvSpPr>
          <p:cNvPr id="2" name="1 Rectángulo"/>
          <p:cNvSpPr/>
          <p:nvPr/>
        </p:nvSpPr>
        <p:spPr>
          <a:xfrm>
            <a:off x="3800795" y="2644170"/>
            <a:ext cx="1542410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ES" sz="1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Rockwell Extra Bold" pitchFamily="18" charset="0"/>
              </a:rPr>
              <a:t>?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E89C640-73C1-49C4-BF0B-9961D844A613}" type="slidenum">
              <a:rPr lang="es-ES" smtClean="0"/>
              <a:pPr/>
              <a:t>6</a:t>
            </a:fld>
            <a:endParaRPr lang="es-ES" smtClean="0"/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457200" y="2204864"/>
            <a:ext cx="8001000" cy="541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s-AR" sz="2800" u="sng" dirty="0">
                <a:latin typeface="Arial" pitchFamily="34" charset="0"/>
              </a:rPr>
              <a:t>Definición de PROYECTO:</a:t>
            </a:r>
          </a:p>
          <a:p>
            <a:pPr algn="l">
              <a:spcBef>
                <a:spcPct val="50000"/>
              </a:spcBef>
            </a:pPr>
            <a:r>
              <a:rPr lang="es-AR" dirty="0">
                <a:latin typeface="Arial" pitchFamily="34" charset="0"/>
              </a:rPr>
              <a:t>“Trabajo multitarea que se lleva a cabo de una sola vez, con fechas de inicio y terminación definidas, un objetivo o alcance del trabajo a ser realizado claramente especificado, un presupuesto predefinido”</a:t>
            </a:r>
          </a:p>
          <a:p>
            <a:pPr algn="l">
              <a:spcBef>
                <a:spcPct val="50000"/>
              </a:spcBef>
            </a:pPr>
            <a:endParaRPr lang="es-AR" dirty="0">
              <a:latin typeface="Arial" pitchFamily="34" charset="0"/>
            </a:endParaRPr>
          </a:p>
          <a:p>
            <a:pPr algn="l">
              <a:spcBef>
                <a:spcPct val="50000"/>
              </a:spcBef>
            </a:pPr>
            <a:r>
              <a:rPr lang="es-AR" u="sng" dirty="0">
                <a:latin typeface="Arial" pitchFamily="34" charset="0"/>
              </a:rPr>
              <a:t>Ejemplos de proyectos:  </a:t>
            </a:r>
            <a:r>
              <a:rPr lang="es-AR" sz="2000" dirty="0">
                <a:latin typeface="Arial" pitchFamily="34" charset="0"/>
              </a:rPr>
              <a:t>Desarrollar un nuevo producto o servicio, Construir un puente o una casa, Escribir un libro, etc.</a:t>
            </a:r>
          </a:p>
          <a:p>
            <a:pPr algn="l">
              <a:spcBef>
                <a:spcPct val="50000"/>
              </a:spcBef>
            </a:pPr>
            <a:r>
              <a:rPr lang="es-AR" u="sng" dirty="0">
                <a:latin typeface="Arial" pitchFamily="34" charset="0"/>
              </a:rPr>
              <a:t>Ejemplos de no-proyectos: </a:t>
            </a:r>
            <a:r>
              <a:rPr lang="es-AR" sz="2000" dirty="0">
                <a:latin typeface="Arial" pitchFamily="34" charset="0"/>
              </a:rPr>
              <a:t>Procesar pedidos o facturas, Fabricar algún producto, Cocinar en un restaurante, etc. (Cualquier actividad repetitiva)</a:t>
            </a:r>
            <a:endParaRPr lang="es-ES" sz="2000" dirty="0">
              <a:latin typeface="Arial" pitchFamily="34" charset="0"/>
            </a:endParaRPr>
          </a:p>
          <a:p>
            <a:pPr algn="l">
              <a:spcBef>
                <a:spcPct val="50000"/>
              </a:spcBef>
            </a:pPr>
            <a:endParaRPr lang="es-AR" sz="2800" dirty="0">
              <a:latin typeface="Arial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3 Marcador de pie de página"/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092825"/>
            <a:ext cx="9144000" cy="7651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/>
          </a:p>
          <a:p>
            <a:r>
              <a:rPr lang="en-US"/>
              <a:t> </a:t>
            </a:r>
          </a:p>
          <a:p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3068960"/>
            <a:ext cx="8229600" cy="3676650"/>
          </a:xfrm>
        </p:spPr>
        <p:txBody>
          <a:bodyPr>
            <a:normAutofit fontScale="62500" lnSpcReduction="20000"/>
          </a:bodyPr>
          <a:lstStyle/>
          <a:p>
            <a:pPr algn="ctr">
              <a:defRPr/>
            </a:pPr>
            <a:r>
              <a:rPr lang="es-ES" sz="4500" dirty="0" smtClean="0"/>
              <a:t>¿Qué significa planificar? </a:t>
            </a:r>
          </a:p>
          <a:p>
            <a:pPr>
              <a:defRPr/>
            </a:pPr>
            <a:endParaRPr lang="es-ES" sz="3100" dirty="0" smtClean="0"/>
          </a:p>
          <a:p>
            <a:pPr>
              <a:defRPr/>
            </a:pPr>
            <a:r>
              <a:rPr lang="es-ES" sz="3100" dirty="0" smtClean="0"/>
              <a:t>En todos los contextos y escenarios donde se desarrolla nuestra vida individual y social, atravesamos en forma permanente situaciones que implican </a:t>
            </a:r>
            <a:r>
              <a:rPr lang="es-ES" sz="4600" b="1" i="1" dirty="0" smtClean="0"/>
              <a:t>toma de decisiones</a:t>
            </a:r>
            <a:r>
              <a:rPr lang="es-ES" sz="3100" i="1" dirty="0" smtClean="0"/>
              <a:t> </a:t>
            </a:r>
            <a:r>
              <a:rPr lang="es-ES" sz="3100" dirty="0" smtClean="0"/>
              <a:t>antes de actuar. </a:t>
            </a:r>
          </a:p>
          <a:p>
            <a:pPr>
              <a:defRPr/>
            </a:pPr>
            <a:endParaRPr lang="es-ES" sz="3100" dirty="0" smtClean="0"/>
          </a:p>
          <a:p>
            <a:pPr>
              <a:defRPr/>
            </a:pPr>
            <a:r>
              <a:rPr lang="es-ES" sz="3100" dirty="0" smtClean="0"/>
              <a:t> Sintetizando entonces, podemos afirmar que: </a:t>
            </a:r>
          </a:p>
          <a:p>
            <a:pPr>
              <a:buFont typeface="Wingdings" pitchFamily="2" charset="2"/>
              <a:buNone/>
              <a:defRPr/>
            </a:pPr>
            <a:r>
              <a:rPr lang="es-ES" sz="3100" i="1" dirty="0" smtClean="0"/>
              <a:t> </a:t>
            </a:r>
            <a:endParaRPr lang="es-ES" sz="3100" dirty="0" smtClean="0"/>
          </a:p>
          <a:p>
            <a:pPr>
              <a:buFont typeface="Wingdings" pitchFamily="2" charset="2"/>
              <a:buNone/>
              <a:defRPr/>
            </a:pPr>
            <a:r>
              <a:rPr lang="es-ES" sz="3100" i="1" dirty="0" smtClean="0"/>
              <a:t>   </a:t>
            </a:r>
            <a:r>
              <a:rPr lang="es-ES" sz="4500" b="1" i="1" dirty="0" smtClean="0"/>
              <a:t>Planificar  </a:t>
            </a:r>
            <a:r>
              <a:rPr lang="es-ES" sz="4500" b="1" dirty="0" smtClean="0"/>
              <a:t>es un proceso de toma de decisiones de manera anticipada, antes de iniciar la acción. </a:t>
            </a:r>
          </a:p>
          <a:p>
            <a:pPr fontAlgn="t">
              <a:defRPr/>
            </a:pPr>
            <a:endParaRPr lang="en-US" b="1" dirty="0" smtClean="0"/>
          </a:p>
          <a:p>
            <a:pPr>
              <a:buFont typeface="Wingdings" pitchFamily="2" charset="2"/>
              <a:buNone/>
              <a:defRPr/>
            </a:pPr>
            <a:endParaRPr lang="es-ES" b="1" dirty="0" smtClean="0"/>
          </a:p>
          <a:p>
            <a:pPr>
              <a:buFont typeface="Wingdings" pitchFamily="2" charset="2"/>
              <a:buNone/>
              <a:defRPr/>
            </a:pPr>
            <a:endParaRPr lang="es-ES" b="1" dirty="0" smtClean="0"/>
          </a:p>
          <a:p>
            <a:pPr>
              <a:buFont typeface="Wingdings" pitchFamily="2" charset="2"/>
              <a:buNone/>
              <a:defRPr/>
            </a:pPr>
            <a:endParaRPr lang="es-ES" b="1" dirty="0" smtClean="0"/>
          </a:p>
          <a:p>
            <a:pPr>
              <a:defRPr/>
            </a:pPr>
            <a:endParaRPr lang="es-ES" b="1" dirty="0" smtClean="0"/>
          </a:p>
          <a:p>
            <a:pPr>
              <a:defRPr/>
            </a:pPr>
            <a:endParaRPr lang="en-US" b="1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1556792"/>
          </a:xfrm>
          <a:prstGeom prst="rect">
            <a:avLst/>
          </a:prstGeom>
          <a:solidFill>
            <a:srgbClr val="333399"/>
          </a:solidFill>
          <a:ln w="12700">
            <a:noFill/>
            <a:miter lim="800000"/>
            <a:headEnd/>
            <a:tailEnd/>
          </a:ln>
          <a:effectLst>
            <a:outerShdw dist="107763" dir="189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081608" y="228600"/>
            <a:ext cx="7162800" cy="823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s-AR" sz="4800" b="1" dirty="0">
                <a:solidFill>
                  <a:srgbClr val="66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uhaus Md BT" pitchFamily="82" charset="0"/>
              </a:rPr>
              <a:t>Plan de Negocios</a:t>
            </a:r>
            <a:endParaRPr lang="es-ES" sz="4800" dirty="0">
              <a:solidFill>
                <a:srgbClr val="66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uhaus Md BT" pitchFamily="8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320BA1-9111-4DCA-BDDA-F7412CCBEABD}" type="slidenum">
              <a:rPr lang="es-ES" smtClean="0"/>
              <a:pPr/>
              <a:t>8</a:t>
            </a:fld>
            <a:endParaRPr lang="es-ES" smtClean="0"/>
          </a:p>
        </p:txBody>
      </p:sp>
      <p:pic>
        <p:nvPicPr>
          <p:cNvPr id="29699" name="Picture 8" descr="BD06517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048000"/>
            <a:ext cx="2197100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228600" y="4114800"/>
            <a:ext cx="2743200" cy="838200"/>
            <a:chOff x="144" y="2592"/>
            <a:chExt cx="1728" cy="528"/>
          </a:xfrm>
        </p:grpSpPr>
        <p:sp>
          <p:nvSpPr>
            <p:cNvPr id="29742" name="Text Box 6"/>
            <p:cNvSpPr txBox="1">
              <a:spLocks noChangeArrowheads="1"/>
            </p:cNvSpPr>
            <p:nvPr/>
          </p:nvSpPr>
          <p:spPr bwMode="auto">
            <a:xfrm>
              <a:off x="192" y="2592"/>
              <a:ext cx="1104" cy="44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QUÉ</a:t>
              </a:r>
              <a:r>
                <a:rPr lang="es-AR" sz="2000">
                  <a:latin typeface="Arial" pitchFamily="34" charset="0"/>
                </a:rPr>
                <a:t> se quiere hacer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29743" name="Rectangle 7"/>
            <p:cNvSpPr>
              <a:spLocks noChangeArrowheads="1"/>
            </p:cNvSpPr>
            <p:nvPr/>
          </p:nvSpPr>
          <p:spPr bwMode="auto">
            <a:xfrm>
              <a:off x="144" y="2592"/>
              <a:ext cx="1104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44" name="Line 19"/>
            <p:cNvSpPr>
              <a:spLocks noChangeShapeType="1"/>
            </p:cNvSpPr>
            <p:nvPr/>
          </p:nvSpPr>
          <p:spPr bwMode="auto">
            <a:xfrm flipV="1">
              <a:off x="1344" y="2640"/>
              <a:ext cx="528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457200" y="2667000"/>
            <a:ext cx="2514600" cy="838200"/>
            <a:chOff x="288" y="1680"/>
            <a:chExt cx="1584" cy="528"/>
          </a:xfrm>
        </p:grpSpPr>
        <p:sp>
          <p:nvSpPr>
            <p:cNvPr id="29739" name="Text Box 9"/>
            <p:cNvSpPr txBox="1">
              <a:spLocks noChangeArrowheads="1"/>
            </p:cNvSpPr>
            <p:nvPr/>
          </p:nvSpPr>
          <p:spPr bwMode="auto">
            <a:xfrm>
              <a:off x="288" y="1680"/>
              <a:ext cx="1200" cy="44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POR QUÉ</a:t>
              </a:r>
              <a:r>
                <a:rPr lang="es-AR" sz="2000">
                  <a:latin typeface="Arial" pitchFamily="34" charset="0"/>
                </a:rPr>
                <a:t> se quiere hacer</a:t>
              </a:r>
              <a:endParaRPr lang="es-ES" sz="2000" b="1">
                <a:latin typeface="Arial" pitchFamily="34" charset="0"/>
              </a:endParaRPr>
            </a:p>
          </p:txBody>
        </p:sp>
        <p:sp>
          <p:nvSpPr>
            <p:cNvPr id="29740" name="Rectangle 10"/>
            <p:cNvSpPr>
              <a:spLocks noChangeArrowheads="1"/>
            </p:cNvSpPr>
            <p:nvPr/>
          </p:nvSpPr>
          <p:spPr bwMode="auto">
            <a:xfrm>
              <a:off x="288" y="1680"/>
              <a:ext cx="1104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41" name="Line 20"/>
            <p:cNvSpPr>
              <a:spLocks noChangeShapeType="1"/>
            </p:cNvSpPr>
            <p:nvPr/>
          </p:nvSpPr>
          <p:spPr bwMode="auto">
            <a:xfrm>
              <a:off x="1440" y="1920"/>
              <a:ext cx="43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2895600" y="1773238"/>
            <a:ext cx="1524000" cy="1198562"/>
            <a:chOff x="1824" y="1117"/>
            <a:chExt cx="960" cy="755"/>
          </a:xfrm>
        </p:grpSpPr>
        <p:sp>
          <p:nvSpPr>
            <p:cNvPr id="29736" name="Text Box 11"/>
            <p:cNvSpPr txBox="1">
              <a:spLocks noChangeArrowheads="1"/>
            </p:cNvSpPr>
            <p:nvPr/>
          </p:nvSpPr>
          <p:spPr bwMode="auto">
            <a:xfrm>
              <a:off x="1872" y="1152"/>
              <a:ext cx="912" cy="64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CUÁNTO </a:t>
              </a:r>
              <a:r>
                <a:rPr lang="es-AR" sz="2000">
                  <a:latin typeface="Arial" pitchFamily="34" charset="0"/>
                </a:rPr>
                <a:t>se quiere hacer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29737" name="Rectangle 12"/>
            <p:cNvSpPr>
              <a:spLocks noChangeArrowheads="1"/>
            </p:cNvSpPr>
            <p:nvPr/>
          </p:nvSpPr>
          <p:spPr bwMode="auto">
            <a:xfrm>
              <a:off x="1824" y="1117"/>
              <a:ext cx="864" cy="611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38" name="Line 21"/>
            <p:cNvSpPr>
              <a:spLocks noChangeShapeType="1"/>
            </p:cNvSpPr>
            <p:nvPr/>
          </p:nvSpPr>
          <p:spPr bwMode="auto">
            <a:xfrm>
              <a:off x="2352" y="1776"/>
              <a:ext cx="48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5105400" y="2133600"/>
            <a:ext cx="2057400" cy="1143000"/>
            <a:chOff x="3216" y="1344"/>
            <a:chExt cx="1296" cy="720"/>
          </a:xfrm>
        </p:grpSpPr>
        <p:sp>
          <p:nvSpPr>
            <p:cNvPr id="29733" name="Text Box 13"/>
            <p:cNvSpPr txBox="1">
              <a:spLocks noChangeArrowheads="1"/>
            </p:cNvSpPr>
            <p:nvPr/>
          </p:nvSpPr>
          <p:spPr bwMode="auto">
            <a:xfrm>
              <a:off x="3216" y="1354"/>
              <a:ext cx="1296" cy="52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b="1">
                  <a:latin typeface="Arial" pitchFamily="34" charset="0"/>
                </a:rPr>
                <a:t>CÓMO</a:t>
              </a:r>
              <a:r>
                <a:rPr lang="es-AR">
                  <a:latin typeface="Arial" pitchFamily="34" charset="0"/>
                </a:rPr>
                <a:t> se quiere hacer</a:t>
              </a:r>
              <a:endParaRPr lang="es-ES">
                <a:latin typeface="Arial" pitchFamily="34" charset="0"/>
              </a:endParaRPr>
            </a:p>
          </p:txBody>
        </p:sp>
        <p:sp>
          <p:nvSpPr>
            <p:cNvPr id="29734" name="Rectangle 14"/>
            <p:cNvSpPr>
              <a:spLocks noChangeArrowheads="1"/>
            </p:cNvSpPr>
            <p:nvPr/>
          </p:nvSpPr>
          <p:spPr bwMode="auto">
            <a:xfrm>
              <a:off x="3216" y="1344"/>
              <a:ext cx="1248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35" name="Line 22"/>
            <p:cNvSpPr>
              <a:spLocks noChangeShapeType="1"/>
            </p:cNvSpPr>
            <p:nvPr/>
          </p:nvSpPr>
          <p:spPr bwMode="auto">
            <a:xfrm flipH="1">
              <a:off x="3264" y="1920"/>
              <a:ext cx="288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5410200" y="3352800"/>
            <a:ext cx="2362200" cy="914400"/>
            <a:chOff x="3408" y="2112"/>
            <a:chExt cx="1488" cy="576"/>
          </a:xfrm>
        </p:grpSpPr>
        <p:sp>
          <p:nvSpPr>
            <p:cNvPr id="29730" name="Text Box 15"/>
            <p:cNvSpPr txBox="1">
              <a:spLocks noChangeArrowheads="1"/>
            </p:cNvSpPr>
            <p:nvPr/>
          </p:nvSpPr>
          <p:spPr bwMode="auto">
            <a:xfrm>
              <a:off x="3792" y="2112"/>
              <a:ext cx="1104" cy="44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CUÁNDO</a:t>
              </a:r>
              <a:r>
                <a:rPr lang="es-AR" sz="2000">
                  <a:latin typeface="Arial" pitchFamily="34" charset="0"/>
                </a:rPr>
                <a:t> se quiere hacer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29731" name="Rectangle 16"/>
            <p:cNvSpPr>
              <a:spLocks noChangeArrowheads="1"/>
            </p:cNvSpPr>
            <p:nvPr/>
          </p:nvSpPr>
          <p:spPr bwMode="auto">
            <a:xfrm>
              <a:off x="3792" y="2112"/>
              <a:ext cx="1084" cy="576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32" name="Line 23"/>
            <p:cNvSpPr>
              <a:spLocks noChangeShapeType="1"/>
            </p:cNvSpPr>
            <p:nvPr/>
          </p:nvSpPr>
          <p:spPr bwMode="auto">
            <a:xfrm>
              <a:off x="3408" y="2400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2627313" y="4508500"/>
            <a:ext cx="1905000" cy="1282700"/>
            <a:chOff x="2064" y="2840"/>
            <a:chExt cx="1200" cy="808"/>
          </a:xfrm>
        </p:grpSpPr>
        <p:sp>
          <p:nvSpPr>
            <p:cNvPr id="29727" name="Text Box 17"/>
            <p:cNvSpPr txBox="1">
              <a:spLocks noChangeArrowheads="1"/>
            </p:cNvSpPr>
            <p:nvPr/>
          </p:nvSpPr>
          <p:spPr bwMode="auto">
            <a:xfrm>
              <a:off x="2064" y="3130"/>
              <a:ext cx="1200" cy="44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CON QUÉ </a:t>
              </a:r>
              <a:r>
                <a:rPr lang="es-AR" sz="2000">
                  <a:latin typeface="Arial" pitchFamily="34" charset="0"/>
                </a:rPr>
                <a:t>se va a costear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29728" name="Rectangle 18"/>
            <p:cNvSpPr>
              <a:spLocks noChangeArrowheads="1"/>
            </p:cNvSpPr>
            <p:nvPr/>
          </p:nvSpPr>
          <p:spPr bwMode="auto">
            <a:xfrm>
              <a:off x="2112" y="3120"/>
              <a:ext cx="1104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29" name="Line 24"/>
            <p:cNvSpPr>
              <a:spLocks noChangeShapeType="1"/>
            </p:cNvSpPr>
            <p:nvPr/>
          </p:nvSpPr>
          <p:spPr bwMode="auto">
            <a:xfrm flipH="1">
              <a:off x="2640" y="2840"/>
              <a:ext cx="14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sp>
        <p:nvSpPr>
          <p:cNvPr id="31775" name="Rectangle 31"/>
          <p:cNvSpPr>
            <a:spLocks noChangeArrowheads="1"/>
          </p:cNvSpPr>
          <p:nvPr/>
        </p:nvSpPr>
        <p:spPr bwMode="auto">
          <a:xfrm>
            <a:off x="228600" y="0"/>
            <a:ext cx="7772400" cy="685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l">
              <a:defRPr/>
            </a:pPr>
            <a:r>
              <a:rPr lang="es-AR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Planificar implica responder:</a:t>
            </a:r>
            <a:endParaRPr lang="es-ES" sz="32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179388" y="908050"/>
            <a:ext cx="3024187" cy="2592388"/>
            <a:chOff x="144" y="2592"/>
            <a:chExt cx="1905" cy="1633"/>
          </a:xfrm>
        </p:grpSpPr>
        <p:sp>
          <p:nvSpPr>
            <p:cNvPr id="29724" name="Text Box 6"/>
            <p:cNvSpPr txBox="1">
              <a:spLocks noChangeArrowheads="1"/>
            </p:cNvSpPr>
            <p:nvPr/>
          </p:nvSpPr>
          <p:spPr bwMode="auto">
            <a:xfrm>
              <a:off x="192" y="2592"/>
              <a:ext cx="1104" cy="64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PARA QUÉ</a:t>
              </a:r>
              <a:r>
                <a:rPr lang="es-AR" sz="2000">
                  <a:latin typeface="Arial" pitchFamily="34" charset="0"/>
                </a:rPr>
                <a:t> se quiere hacer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29725" name="Rectangle 7"/>
            <p:cNvSpPr>
              <a:spLocks noChangeArrowheads="1"/>
            </p:cNvSpPr>
            <p:nvPr/>
          </p:nvSpPr>
          <p:spPr bwMode="auto">
            <a:xfrm>
              <a:off x="144" y="2592"/>
              <a:ext cx="1104" cy="635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26" name="Line 19"/>
            <p:cNvSpPr>
              <a:spLocks noChangeShapeType="1"/>
            </p:cNvSpPr>
            <p:nvPr/>
          </p:nvSpPr>
          <p:spPr bwMode="auto">
            <a:xfrm>
              <a:off x="1344" y="2784"/>
              <a:ext cx="705" cy="144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498975" y="773113"/>
            <a:ext cx="2201863" cy="2295525"/>
            <a:chOff x="3125" y="1344"/>
            <a:chExt cx="1387" cy="1446"/>
          </a:xfrm>
        </p:grpSpPr>
        <p:sp>
          <p:nvSpPr>
            <p:cNvPr id="29721" name="Text Box 13"/>
            <p:cNvSpPr txBox="1">
              <a:spLocks noChangeArrowheads="1"/>
            </p:cNvSpPr>
            <p:nvPr/>
          </p:nvSpPr>
          <p:spPr bwMode="auto">
            <a:xfrm>
              <a:off x="3216" y="1354"/>
              <a:ext cx="1296" cy="52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b="1">
                  <a:latin typeface="Arial" pitchFamily="34" charset="0"/>
                </a:rPr>
                <a:t>DÓNDE</a:t>
              </a:r>
              <a:r>
                <a:rPr lang="es-AR">
                  <a:latin typeface="Arial" pitchFamily="34" charset="0"/>
                </a:rPr>
                <a:t> se quiere hacer</a:t>
              </a:r>
              <a:endParaRPr lang="es-ES">
                <a:latin typeface="Arial" pitchFamily="34" charset="0"/>
              </a:endParaRPr>
            </a:p>
          </p:txBody>
        </p:sp>
        <p:sp>
          <p:nvSpPr>
            <p:cNvPr id="29722" name="Rectangle 14"/>
            <p:cNvSpPr>
              <a:spLocks noChangeArrowheads="1"/>
            </p:cNvSpPr>
            <p:nvPr/>
          </p:nvSpPr>
          <p:spPr bwMode="auto">
            <a:xfrm>
              <a:off x="3216" y="1344"/>
              <a:ext cx="1248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23" name="Line 22"/>
            <p:cNvSpPr>
              <a:spLocks noChangeShapeType="1"/>
            </p:cNvSpPr>
            <p:nvPr/>
          </p:nvSpPr>
          <p:spPr bwMode="auto">
            <a:xfrm flipH="1">
              <a:off x="3125" y="1920"/>
              <a:ext cx="427" cy="8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5219700" y="4149725"/>
            <a:ext cx="2705100" cy="1295400"/>
            <a:chOff x="3192" y="1872"/>
            <a:chExt cx="1704" cy="816"/>
          </a:xfrm>
        </p:grpSpPr>
        <p:sp>
          <p:nvSpPr>
            <p:cNvPr id="29718" name="Text Box 15"/>
            <p:cNvSpPr txBox="1">
              <a:spLocks noChangeArrowheads="1"/>
            </p:cNvSpPr>
            <p:nvPr/>
          </p:nvSpPr>
          <p:spPr bwMode="auto">
            <a:xfrm>
              <a:off x="3792" y="2112"/>
              <a:ext cx="1104" cy="44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A QUIÉNES </a:t>
              </a:r>
              <a:r>
                <a:rPr lang="es-AR" sz="2000">
                  <a:latin typeface="Arial" pitchFamily="34" charset="0"/>
                </a:rPr>
                <a:t>va dirigido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29719" name="Rectangle 16"/>
            <p:cNvSpPr>
              <a:spLocks noChangeArrowheads="1"/>
            </p:cNvSpPr>
            <p:nvPr/>
          </p:nvSpPr>
          <p:spPr bwMode="auto">
            <a:xfrm>
              <a:off x="3792" y="2112"/>
              <a:ext cx="1079" cy="576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20" name="Line 23"/>
            <p:cNvSpPr>
              <a:spLocks noChangeShapeType="1"/>
            </p:cNvSpPr>
            <p:nvPr/>
          </p:nvSpPr>
          <p:spPr bwMode="auto">
            <a:xfrm>
              <a:off x="3192" y="1872"/>
              <a:ext cx="552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4714875" y="4437063"/>
            <a:ext cx="2417763" cy="2016125"/>
            <a:chOff x="3373" y="1418"/>
            <a:chExt cx="1523" cy="1270"/>
          </a:xfrm>
        </p:grpSpPr>
        <p:sp>
          <p:nvSpPr>
            <p:cNvPr id="29715" name="Text Box 15"/>
            <p:cNvSpPr txBox="1">
              <a:spLocks noChangeArrowheads="1"/>
            </p:cNvSpPr>
            <p:nvPr/>
          </p:nvSpPr>
          <p:spPr bwMode="auto">
            <a:xfrm>
              <a:off x="3792" y="2112"/>
              <a:ext cx="1104" cy="44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QUIÉNES </a:t>
              </a:r>
              <a:r>
                <a:rPr lang="es-AR" sz="2000">
                  <a:latin typeface="Arial" pitchFamily="34" charset="0"/>
                </a:rPr>
                <a:t>lo van a hacer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29716" name="Rectangle 16"/>
            <p:cNvSpPr>
              <a:spLocks noChangeArrowheads="1"/>
            </p:cNvSpPr>
            <p:nvPr/>
          </p:nvSpPr>
          <p:spPr bwMode="auto">
            <a:xfrm>
              <a:off x="3792" y="2112"/>
              <a:ext cx="1078" cy="576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17" name="Line 23"/>
            <p:cNvSpPr>
              <a:spLocks noChangeShapeType="1"/>
            </p:cNvSpPr>
            <p:nvPr/>
          </p:nvSpPr>
          <p:spPr bwMode="auto">
            <a:xfrm>
              <a:off x="3373" y="1418"/>
              <a:ext cx="371" cy="9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381000" y="4365625"/>
            <a:ext cx="2751138" cy="1800225"/>
            <a:chOff x="144" y="1986"/>
            <a:chExt cx="1733" cy="1134"/>
          </a:xfrm>
        </p:grpSpPr>
        <p:sp>
          <p:nvSpPr>
            <p:cNvPr id="29712" name="Text Box 6"/>
            <p:cNvSpPr txBox="1">
              <a:spLocks noChangeArrowheads="1"/>
            </p:cNvSpPr>
            <p:nvPr/>
          </p:nvSpPr>
          <p:spPr bwMode="auto">
            <a:xfrm>
              <a:off x="192" y="2592"/>
              <a:ext cx="1104" cy="44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CÓMO NOS FUE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29713" name="Rectangle 7"/>
            <p:cNvSpPr>
              <a:spLocks noChangeArrowheads="1"/>
            </p:cNvSpPr>
            <p:nvPr/>
          </p:nvSpPr>
          <p:spPr bwMode="auto">
            <a:xfrm>
              <a:off x="144" y="2592"/>
              <a:ext cx="1104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29714" name="Line 19"/>
            <p:cNvSpPr>
              <a:spLocks noChangeShapeType="1"/>
            </p:cNvSpPr>
            <p:nvPr/>
          </p:nvSpPr>
          <p:spPr bwMode="auto">
            <a:xfrm flipV="1">
              <a:off x="1344" y="1986"/>
              <a:ext cx="533" cy="7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3EA612E-0281-4DF4-B394-345146767B1C}" type="slidenum">
              <a:rPr lang="es-ES" smtClean="0"/>
              <a:pPr/>
              <a:t>9</a:t>
            </a:fld>
            <a:endParaRPr lang="es-ES" smtClean="0"/>
          </a:p>
        </p:txBody>
      </p:sp>
      <p:pic>
        <p:nvPicPr>
          <p:cNvPr id="30723" name="Picture 8" descr="BD06517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3048000"/>
            <a:ext cx="2197100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228600" y="4114800"/>
            <a:ext cx="2743200" cy="838200"/>
            <a:chOff x="144" y="2592"/>
            <a:chExt cx="1728" cy="528"/>
          </a:xfrm>
        </p:grpSpPr>
        <p:sp>
          <p:nvSpPr>
            <p:cNvPr id="30766" name="Text Box 6"/>
            <p:cNvSpPr txBox="1">
              <a:spLocks noChangeArrowheads="1"/>
            </p:cNvSpPr>
            <p:nvPr/>
          </p:nvSpPr>
          <p:spPr bwMode="auto">
            <a:xfrm>
              <a:off x="192" y="2592"/>
              <a:ext cx="1104" cy="446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Descripción del Proyecto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30767" name="Rectangle 7"/>
            <p:cNvSpPr>
              <a:spLocks noChangeArrowheads="1"/>
            </p:cNvSpPr>
            <p:nvPr/>
          </p:nvSpPr>
          <p:spPr bwMode="auto">
            <a:xfrm>
              <a:off x="144" y="2592"/>
              <a:ext cx="1104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68" name="Line 19"/>
            <p:cNvSpPr>
              <a:spLocks noChangeShapeType="1"/>
            </p:cNvSpPr>
            <p:nvPr/>
          </p:nvSpPr>
          <p:spPr bwMode="auto">
            <a:xfrm flipV="1">
              <a:off x="1344" y="2640"/>
              <a:ext cx="528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23850" y="2667000"/>
            <a:ext cx="2647950" cy="762000"/>
            <a:chOff x="204" y="1680"/>
            <a:chExt cx="1668" cy="480"/>
          </a:xfrm>
        </p:grpSpPr>
        <p:sp>
          <p:nvSpPr>
            <p:cNvPr id="30763" name="Text Box 9"/>
            <p:cNvSpPr txBox="1">
              <a:spLocks noChangeArrowheads="1"/>
            </p:cNvSpPr>
            <p:nvPr/>
          </p:nvSpPr>
          <p:spPr bwMode="auto">
            <a:xfrm>
              <a:off x="288" y="1680"/>
              <a:ext cx="1413" cy="25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Fundamentación</a:t>
              </a:r>
              <a:endParaRPr lang="es-ES" sz="2000" b="1">
                <a:latin typeface="Arial" pitchFamily="34" charset="0"/>
              </a:endParaRPr>
            </a:p>
          </p:txBody>
        </p:sp>
        <p:sp>
          <p:nvSpPr>
            <p:cNvPr id="30764" name="Rectangle 10"/>
            <p:cNvSpPr>
              <a:spLocks noChangeArrowheads="1"/>
            </p:cNvSpPr>
            <p:nvPr/>
          </p:nvSpPr>
          <p:spPr bwMode="auto">
            <a:xfrm>
              <a:off x="204" y="1680"/>
              <a:ext cx="1451" cy="344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65" name="Line 20"/>
            <p:cNvSpPr>
              <a:spLocks noChangeShapeType="1"/>
            </p:cNvSpPr>
            <p:nvPr/>
          </p:nvSpPr>
          <p:spPr bwMode="auto">
            <a:xfrm>
              <a:off x="1701" y="2069"/>
              <a:ext cx="171" cy="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2895600" y="1773238"/>
            <a:ext cx="1524000" cy="1198562"/>
            <a:chOff x="1824" y="1117"/>
            <a:chExt cx="960" cy="755"/>
          </a:xfrm>
        </p:grpSpPr>
        <p:sp>
          <p:nvSpPr>
            <p:cNvPr id="30760" name="Text Box 11"/>
            <p:cNvSpPr txBox="1">
              <a:spLocks noChangeArrowheads="1"/>
            </p:cNvSpPr>
            <p:nvPr/>
          </p:nvSpPr>
          <p:spPr bwMode="auto">
            <a:xfrm>
              <a:off x="1872" y="1152"/>
              <a:ext cx="912" cy="25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Metas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30761" name="Rectangle 12"/>
            <p:cNvSpPr>
              <a:spLocks noChangeArrowheads="1"/>
            </p:cNvSpPr>
            <p:nvPr/>
          </p:nvSpPr>
          <p:spPr bwMode="auto">
            <a:xfrm>
              <a:off x="1824" y="1117"/>
              <a:ext cx="864" cy="363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62" name="Line 21"/>
            <p:cNvSpPr>
              <a:spLocks noChangeShapeType="1"/>
            </p:cNvSpPr>
            <p:nvPr/>
          </p:nvSpPr>
          <p:spPr bwMode="auto">
            <a:xfrm>
              <a:off x="2336" y="1525"/>
              <a:ext cx="64" cy="34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5105400" y="2133600"/>
            <a:ext cx="2057400" cy="1143000"/>
            <a:chOff x="3216" y="1344"/>
            <a:chExt cx="1296" cy="720"/>
          </a:xfrm>
        </p:grpSpPr>
        <p:sp>
          <p:nvSpPr>
            <p:cNvPr id="30757" name="Text Box 13"/>
            <p:cNvSpPr txBox="1">
              <a:spLocks noChangeArrowheads="1"/>
            </p:cNvSpPr>
            <p:nvPr/>
          </p:nvSpPr>
          <p:spPr bwMode="auto">
            <a:xfrm>
              <a:off x="3216" y="1354"/>
              <a:ext cx="1296" cy="52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b="1">
                  <a:latin typeface="Arial" pitchFamily="34" charset="0"/>
                </a:rPr>
                <a:t>Actividades y Tareas</a:t>
              </a:r>
              <a:endParaRPr lang="es-ES">
                <a:latin typeface="Arial" pitchFamily="34" charset="0"/>
              </a:endParaRPr>
            </a:p>
          </p:txBody>
        </p:sp>
        <p:sp>
          <p:nvSpPr>
            <p:cNvPr id="30758" name="Rectangle 14"/>
            <p:cNvSpPr>
              <a:spLocks noChangeArrowheads="1"/>
            </p:cNvSpPr>
            <p:nvPr/>
          </p:nvSpPr>
          <p:spPr bwMode="auto">
            <a:xfrm>
              <a:off x="3216" y="1344"/>
              <a:ext cx="1248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59" name="Line 22"/>
            <p:cNvSpPr>
              <a:spLocks noChangeShapeType="1"/>
            </p:cNvSpPr>
            <p:nvPr/>
          </p:nvSpPr>
          <p:spPr bwMode="auto">
            <a:xfrm flipH="1">
              <a:off x="3264" y="1920"/>
              <a:ext cx="288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5410200" y="3352800"/>
            <a:ext cx="2362200" cy="581025"/>
            <a:chOff x="3408" y="2112"/>
            <a:chExt cx="1488" cy="366"/>
          </a:xfrm>
        </p:grpSpPr>
        <p:sp>
          <p:nvSpPr>
            <p:cNvPr id="30754" name="Text Box 15"/>
            <p:cNvSpPr txBox="1">
              <a:spLocks noChangeArrowheads="1"/>
            </p:cNvSpPr>
            <p:nvPr/>
          </p:nvSpPr>
          <p:spPr bwMode="auto">
            <a:xfrm>
              <a:off x="3792" y="2112"/>
              <a:ext cx="1104" cy="25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Cronograma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30755" name="Rectangle 16"/>
            <p:cNvSpPr>
              <a:spLocks noChangeArrowheads="1"/>
            </p:cNvSpPr>
            <p:nvPr/>
          </p:nvSpPr>
          <p:spPr bwMode="auto">
            <a:xfrm>
              <a:off x="3792" y="2112"/>
              <a:ext cx="1084" cy="366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56" name="Line 23"/>
            <p:cNvSpPr>
              <a:spLocks noChangeShapeType="1"/>
            </p:cNvSpPr>
            <p:nvPr/>
          </p:nvSpPr>
          <p:spPr bwMode="auto">
            <a:xfrm>
              <a:off x="3408" y="2400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2627313" y="4508500"/>
            <a:ext cx="1944687" cy="1800225"/>
            <a:chOff x="2064" y="2840"/>
            <a:chExt cx="1225" cy="1134"/>
          </a:xfrm>
        </p:grpSpPr>
        <p:sp>
          <p:nvSpPr>
            <p:cNvPr id="30751" name="Text Box 17"/>
            <p:cNvSpPr txBox="1">
              <a:spLocks noChangeArrowheads="1"/>
            </p:cNvSpPr>
            <p:nvPr/>
          </p:nvSpPr>
          <p:spPr bwMode="auto">
            <a:xfrm>
              <a:off x="2064" y="3130"/>
              <a:ext cx="1225" cy="83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Recursos Materiales y Financieros - Costos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30752" name="Rectangle 18"/>
            <p:cNvSpPr>
              <a:spLocks noChangeArrowheads="1"/>
            </p:cNvSpPr>
            <p:nvPr/>
          </p:nvSpPr>
          <p:spPr bwMode="auto">
            <a:xfrm>
              <a:off x="2064" y="3120"/>
              <a:ext cx="1152" cy="854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53" name="Line 24"/>
            <p:cNvSpPr>
              <a:spLocks noChangeShapeType="1"/>
            </p:cNvSpPr>
            <p:nvPr/>
          </p:nvSpPr>
          <p:spPr bwMode="auto">
            <a:xfrm flipH="1">
              <a:off x="2640" y="2840"/>
              <a:ext cx="14" cy="2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sp>
        <p:nvSpPr>
          <p:cNvPr id="31775" name="Rectangle 31"/>
          <p:cNvSpPr>
            <a:spLocks noChangeArrowheads="1"/>
          </p:cNvSpPr>
          <p:nvPr/>
        </p:nvSpPr>
        <p:spPr bwMode="auto">
          <a:xfrm>
            <a:off x="228600" y="0"/>
            <a:ext cx="7772400" cy="685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2075" tIns="46038" rIns="92075" bIns="46038" anchor="ctr"/>
          <a:lstStyle/>
          <a:p>
            <a:pPr algn="l">
              <a:defRPr/>
            </a:pPr>
            <a:r>
              <a:rPr lang="es-AR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Planificar significa definir:</a:t>
            </a:r>
            <a:endParaRPr lang="es-ES" sz="32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179388" y="908050"/>
            <a:ext cx="3024187" cy="2592388"/>
            <a:chOff x="144" y="2592"/>
            <a:chExt cx="1905" cy="1633"/>
          </a:xfrm>
        </p:grpSpPr>
        <p:sp>
          <p:nvSpPr>
            <p:cNvPr id="30748" name="Text Box 6"/>
            <p:cNvSpPr txBox="1">
              <a:spLocks noChangeArrowheads="1"/>
            </p:cNvSpPr>
            <p:nvPr/>
          </p:nvSpPr>
          <p:spPr bwMode="auto">
            <a:xfrm>
              <a:off x="192" y="2592"/>
              <a:ext cx="1104" cy="25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Objetivos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30749" name="Rectangle 7"/>
            <p:cNvSpPr>
              <a:spLocks noChangeArrowheads="1"/>
            </p:cNvSpPr>
            <p:nvPr/>
          </p:nvSpPr>
          <p:spPr bwMode="auto">
            <a:xfrm>
              <a:off x="144" y="2592"/>
              <a:ext cx="1104" cy="31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50" name="Line 19"/>
            <p:cNvSpPr>
              <a:spLocks noChangeShapeType="1"/>
            </p:cNvSpPr>
            <p:nvPr/>
          </p:nvSpPr>
          <p:spPr bwMode="auto">
            <a:xfrm>
              <a:off x="1344" y="2784"/>
              <a:ext cx="705" cy="144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498975" y="773113"/>
            <a:ext cx="2201863" cy="2295525"/>
            <a:chOff x="3125" y="1344"/>
            <a:chExt cx="1387" cy="1446"/>
          </a:xfrm>
        </p:grpSpPr>
        <p:sp>
          <p:nvSpPr>
            <p:cNvPr id="30745" name="Text Box 13"/>
            <p:cNvSpPr txBox="1">
              <a:spLocks noChangeArrowheads="1"/>
            </p:cNvSpPr>
            <p:nvPr/>
          </p:nvSpPr>
          <p:spPr bwMode="auto">
            <a:xfrm>
              <a:off x="3216" y="1354"/>
              <a:ext cx="1296" cy="52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b="1">
                  <a:latin typeface="Arial" pitchFamily="34" charset="0"/>
                </a:rPr>
                <a:t>Localización Física</a:t>
              </a:r>
              <a:endParaRPr lang="es-ES">
                <a:latin typeface="Arial" pitchFamily="34" charset="0"/>
              </a:endParaRPr>
            </a:p>
          </p:txBody>
        </p:sp>
        <p:sp>
          <p:nvSpPr>
            <p:cNvPr id="30746" name="Rectangle 14"/>
            <p:cNvSpPr>
              <a:spLocks noChangeArrowheads="1"/>
            </p:cNvSpPr>
            <p:nvPr/>
          </p:nvSpPr>
          <p:spPr bwMode="auto">
            <a:xfrm>
              <a:off x="3216" y="1344"/>
              <a:ext cx="1248" cy="528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47" name="Line 22"/>
            <p:cNvSpPr>
              <a:spLocks noChangeShapeType="1"/>
            </p:cNvSpPr>
            <p:nvPr/>
          </p:nvSpPr>
          <p:spPr bwMode="auto">
            <a:xfrm flipH="1">
              <a:off x="3125" y="1920"/>
              <a:ext cx="427" cy="8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5219700" y="4149725"/>
            <a:ext cx="2881313" cy="863600"/>
            <a:chOff x="3192" y="1872"/>
            <a:chExt cx="1815" cy="544"/>
          </a:xfrm>
        </p:grpSpPr>
        <p:sp>
          <p:nvSpPr>
            <p:cNvPr id="30742" name="Text Box 15"/>
            <p:cNvSpPr txBox="1">
              <a:spLocks noChangeArrowheads="1"/>
            </p:cNvSpPr>
            <p:nvPr/>
          </p:nvSpPr>
          <p:spPr bwMode="auto">
            <a:xfrm>
              <a:off x="3792" y="2112"/>
              <a:ext cx="1215" cy="25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Beneficiarios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30743" name="Rectangle 16"/>
            <p:cNvSpPr>
              <a:spLocks noChangeArrowheads="1"/>
            </p:cNvSpPr>
            <p:nvPr/>
          </p:nvSpPr>
          <p:spPr bwMode="auto">
            <a:xfrm>
              <a:off x="3792" y="2112"/>
              <a:ext cx="1124" cy="304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44" name="Line 23"/>
            <p:cNvSpPr>
              <a:spLocks noChangeShapeType="1"/>
            </p:cNvSpPr>
            <p:nvPr/>
          </p:nvSpPr>
          <p:spPr bwMode="auto">
            <a:xfrm>
              <a:off x="3192" y="1872"/>
              <a:ext cx="545" cy="3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4714875" y="4437063"/>
            <a:ext cx="2952750" cy="2160587"/>
            <a:chOff x="3373" y="1418"/>
            <a:chExt cx="1860" cy="1361"/>
          </a:xfrm>
        </p:grpSpPr>
        <p:sp>
          <p:nvSpPr>
            <p:cNvPr id="30739" name="Text Box 15"/>
            <p:cNvSpPr txBox="1">
              <a:spLocks noChangeArrowheads="1"/>
            </p:cNvSpPr>
            <p:nvPr/>
          </p:nvSpPr>
          <p:spPr bwMode="auto">
            <a:xfrm>
              <a:off x="3792" y="2112"/>
              <a:ext cx="1441" cy="64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Responsables – Recursos Humanos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30740" name="Rectangle 16"/>
            <p:cNvSpPr>
              <a:spLocks noChangeArrowheads="1"/>
            </p:cNvSpPr>
            <p:nvPr/>
          </p:nvSpPr>
          <p:spPr bwMode="auto">
            <a:xfrm>
              <a:off x="3792" y="2112"/>
              <a:ext cx="1350" cy="667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41" name="Line 23"/>
            <p:cNvSpPr>
              <a:spLocks noChangeShapeType="1"/>
            </p:cNvSpPr>
            <p:nvPr/>
          </p:nvSpPr>
          <p:spPr bwMode="auto">
            <a:xfrm>
              <a:off x="3373" y="1418"/>
              <a:ext cx="371" cy="9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  <p:grpSp>
        <p:nvGrpSpPr>
          <p:cNvPr id="12" name="Group 25"/>
          <p:cNvGrpSpPr>
            <a:grpSpLocks/>
          </p:cNvGrpSpPr>
          <p:nvPr/>
        </p:nvGrpSpPr>
        <p:grpSpPr bwMode="auto">
          <a:xfrm>
            <a:off x="388938" y="4149725"/>
            <a:ext cx="2743200" cy="1728788"/>
            <a:chOff x="144" y="1850"/>
            <a:chExt cx="1728" cy="1089"/>
          </a:xfrm>
        </p:grpSpPr>
        <p:sp>
          <p:nvSpPr>
            <p:cNvPr id="30736" name="Text Box 6"/>
            <p:cNvSpPr txBox="1">
              <a:spLocks noChangeArrowheads="1"/>
            </p:cNvSpPr>
            <p:nvPr/>
          </p:nvSpPr>
          <p:spPr bwMode="auto">
            <a:xfrm>
              <a:off x="192" y="2592"/>
              <a:ext cx="1104" cy="252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s-AR" sz="2000" b="1">
                  <a:latin typeface="Arial" pitchFamily="34" charset="0"/>
                </a:rPr>
                <a:t>Resultados</a:t>
              </a:r>
              <a:endParaRPr lang="es-ES" sz="2000">
                <a:latin typeface="Arial" pitchFamily="34" charset="0"/>
              </a:endParaRPr>
            </a:p>
          </p:txBody>
        </p:sp>
        <p:sp>
          <p:nvSpPr>
            <p:cNvPr id="30737" name="Rectangle 7"/>
            <p:cNvSpPr>
              <a:spLocks noChangeArrowheads="1"/>
            </p:cNvSpPr>
            <p:nvPr/>
          </p:nvSpPr>
          <p:spPr bwMode="auto">
            <a:xfrm>
              <a:off x="144" y="2592"/>
              <a:ext cx="1104" cy="347"/>
            </a:xfrm>
            <a:prstGeom prst="rect">
              <a:avLst/>
            </a:prstGeom>
            <a:noFill/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30738" name="Line 19"/>
            <p:cNvSpPr>
              <a:spLocks noChangeShapeType="1"/>
            </p:cNvSpPr>
            <p:nvPr/>
          </p:nvSpPr>
          <p:spPr bwMode="auto">
            <a:xfrm flipV="1">
              <a:off x="1344" y="1850"/>
              <a:ext cx="528" cy="9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s-E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6414</TotalTime>
  <Words>1176</Words>
  <Application>Microsoft Office PowerPoint</Application>
  <PresentationFormat>Presentación en pantalla (4:3)</PresentationFormat>
  <Paragraphs>249</Paragraphs>
  <Slides>25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7" baseType="lpstr">
      <vt:lpstr>Arial</vt:lpstr>
      <vt:lpstr>Arial Narrow</vt:lpstr>
      <vt:lpstr>Bauhaus Md BT</vt:lpstr>
      <vt:lpstr>Calibri</vt:lpstr>
      <vt:lpstr>Candara</vt:lpstr>
      <vt:lpstr>Lucida Sans</vt:lpstr>
      <vt:lpstr>Rockwell Extra Bold</vt:lpstr>
      <vt:lpstr>Symbol</vt:lpstr>
      <vt:lpstr>Times New Roman</vt:lpstr>
      <vt:lpstr>Verdana</vt:lpstr>
      <vt:lpstr>Wingdings</vt:lpstr>
      <vt:lpstr>Forma de onda</vt:lpstr>
      <vt:lpstr>El Plan de Negocios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OBJETIVOS DE UN PLAN DE NEGOCIOS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Final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</dc:creator>
  <cp:lastModifiedBy>marcos</cp:lastModifiedBy>
  <cp:revision>399</cp:revision>
  <cp:lastPrinted>2015-03-30T20:29:11Z</cp:lastPrinted>
  <dcterms:created xsi:type="dcterms:W3CDTF">2011-08-01T15:41:36Z</dcterms:created>
  <dcterms:modified xsi:type="dcterms:W3CDTF">2021-10-05T00:09:14Z</dcterms:modified>
</cp:coreProperties>
</file>