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85" r:id="rId7"/>
    <p:sldId id="260" r:id="rId8"/>
    <p:sldId id="284" r:id="rId9"/>
    <p:sldId id="271" r:id="rId10"/>
    <p:sldId id="266" r:id="rId11"/>
  </p:sldIdLst>
  <p:sldSz cx="18288000" cy="10287000"/>
  <p:notesSz cx="6858000" cy="9144000"/>
  <p:embeddedFontLs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Montserrat Bold" panose="020B0604020202020204" charset="0"/>
      <p:regular r:id="rId16"/>
    </p:embeddedFont>
    <p:embeddedFont>
      <p:font typeface="Montserrat Semi-Bold" panose="020B0604020202020204" charset="0"/>
      <p:regular r:id="rId17"/>
    </p:embeddedFont>
    <p:embeddedFont>
      <p:font typeface="Montserrat Semi-Bold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6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6913" y="2931793"/>
            <a:ext cx="13991184" cy="117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8"/>
              </a:lnSpc>
            </a:pPr>
            <a:r>
              <a:rPr lang="en-US" sz="7973" dirty="0">
                <a:solidFill>
                  <a:srgbClr val="3E3E3E"/>
                </a:solidFill>
                <a:latin typeface="Montserrat Bold"/>
              </a:rPr>
              <a:t>JORNADA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0" y="4251583"/>
            <a:ext cx="109728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36"/>
              </a:lnSpc>
            </a:pPr>
            <a:r>
              <a:rPr lang="en-US" sz="4939" dirty="0">
                <a:solidFill>
                  <a:srgbClr val="3E3E3E"/>
                </a:solidFill>
                <a:latin typeface="Montserrat Semi-Bold"/>
              </a:rPr>
              <a:t>IA EN ACCIÓN: PROGRAMANDO SISTEMAS INTELIGENTES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08370" y="5683145"/>
            <a:ext cx="1734534" cy="79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939">
                <a:solidFill>
                  <a:srgbClr val="3E3E3E"/>
                </a:solidFill>
                <a:latin typeface="Montserrat"/>
              </a:rPr>
              <a:t>2024</a:t>
            </a:r>
          </a:p>
        </p:txBody>
      </p:sp>
      <p:sp>
        <p:nvSpPr>
          <p:cNvPr id="5" name="AutoShape 5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</p:sp>
      <p:sp>
        <p:nvSpPr>
          <p:cNvPr id="6" name="Freeform 6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185067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44055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9694" y="3326327"/>
            <a:ext cx="12172414" cy="98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91"/>
              </a:lnSpc>
              <a:spcBef>
                <a:spcPct val="0"/>
              </a:spcBef>
            </a:pPr>
            <a:r>
              <a:rPr lang="en-US" sz="7273">
                <a:solidFill>
                  <a:srgbClr val="3E3E3E"/>
                </a:solidFill>
                <a:latin typeface="Montserrat Bold"/>
              </a:rPr>
              <a:t>¡Gracias por participar!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7063" y="4522455"/>
            <a:ext cx="8003375" cy="117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1"/>
              </a:lnSpc>
            </a:pPr>
            <a:r>
              <a:rPr lang="en-US" sz="4453">
                <a:solidFill>
                  <a:srgbClr val="FFFFFF"/>
                </a:solidFill>
                <a:latin typeface="Montserrat Semi-Bold"/>
              </a:rPr>
              <a:t>Subsecretaria de Contenidos Audiovisuales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3872" y="5820198"/>
            <a:ext cx="1564058" cy="698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4453">
                <a:solidFill>
                  <a:srgbClr val="FFFFFF"/>
                </a:solidFill>
                <a:latin typeface="Montserrat"/>
              </a:rPr>
              <a:t>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</p:sp>
      <p:sp>
        <p:nvSpPr>
          <p:cNvPr id="3" name="TextBox 3"/>
          <p:cNvSpPr txBox="1"/>
          <p:nvPr/>
        </p:nvSpPr>
        <p:spPr>
          <a:xfrm>
            <a:off x="1752600" y="3359559"/>
            <a:ext cx="13106400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200" dirty="0"/>
              <a:t>Plataforma POE: Se adentrarán en el funcionamiento y las posibilidades que ofrece esta plataforma, que incluye múltiples herramientas de inteligencia artificial para enriquecer la enseñanza y el aprendizaje.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Diseño de Cuestionarios Dinámicos: Aprenderán a crear cuestionarios interactivos utilizando videos, textos y enlaces web para enriquecer la experiencia de aprendizaje de sus estudiantes.</a:t>
            </a:r>
          </a:p>
          <a:p>
            <a:pPr algn="just"/>
            <a:endParaRPr lang="es-MX" sz="32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</p:txBody>
      </p:sp>
      <p:grpSp>
        <p:nvGrpSpPr>
          <p:cNvPr id="4" name="Group 4"/>
          <p:cNvGrpSpPr/>
          <p:nvPr/>
        </p:nvGrpSpPr>
        <p:grpSpPr>
          <a:xfrm>
            <a:off x="4166596" y="1291524"/>
            <a:ext cx="6713380" cy="1483620"/>
            <a:chOff x="365445" y="-446996"/>
            <a:chExt cx="2309222" cy="510325"/>
          </a:xfrm>
        </p:grpSpPr>
        <p:sp>
          <p:nvSpPr>
            <p:cNvPr id="5" name="Freeform 5"/>
            <p:cNvSpPr/>
            <p:nvPr/>
          </p:nvSpPr>
          <p:spPr>
            <a:xfrm>
              <a:off x="412724" y="-385196"/>
              <a:ext cx="2261943" cy="434125"/>
            </a:xfrm>
            <a:custGeom>
              <a:avLst/>
              <a:gdLst/>
              <a:ahLst/>
              <a:cxnLst/>
              <a:rect l="l" t="t" r="r" b="b"/>
              <a:pathLst>
                <a:path w="2261943" h="434125">
                  <a:moveTo>
                    <a:pt x="117731" y="0"/>
                  </a:moveTo>
                  <a:lnTo>
                    <a:pt x="2144212" y="0"/>
                  </a:lnTo>
                  <a:cubicBezTo>
                    <a:pt x="2175436" y="0"/>
                    <a:pt x="2205381" y="12404"/>
                    <a:pt x="2227460" y="34483"/>
                  </a:cubicBezTo>
                  <a:cubicBezTo>
                    <a:pt x="2249539" y="56562"/>
                    <a:pt x="2261943" y="86507"/>
                    <a:pt x="2261943" y="117731"/>
                  </a:cubicBezTo>
                  <a:lnTo>
                    <a:pt x="2261943" y="316394"/>
                  </a:lnTo>
                  <a:cubicBezTo>
                    <a:pt x="2261943" y="347618"/>
                    <a:pt x="2249539" y="377564"/>
                    <a:pt x="2227460" y="399642"/>
                  </a:cubicBezTo>
                  <a:cubicBezTo>
                    <a:pt x="2205381" y="421721"/>
                    <a:pt x="2175436" y="434125"/>
                    <a:pt x="2144212" y="434125"/>
                  </a:cubicBezTo>
                  <a:lnTo>
                    <a:pt x="117731" y="434125"/>
                  </a:lnTo>
                  <a:cubicBezTo>
                    <a:pt x="86507" y="434125"/>
                    <a:pt x="56562" y="421721"/>
                    <a:pt x="34483" y="399642"/>
                  </a:cubicBezTo>
                  <a:cubicBezTo>
                    <a:pt x="12404" y="377564"/>
                    <a:pt x="0" y="347618"/>
                    <a:pt x="0" y="316394"/>
                  </a:cubicBezTo>
                  <a:lnTo>
                    <a:pt x="0" y="117731"/>
                  </a:lnTo>
                  <a:cubicBezTo>
                    <a:pt x="0" y="86507"/>
                    <a:pt x="12404" y="56562"/>
                    <a:pt x="34483" y="34483"/>
                  </a:cubicBezTo>
                  <a:cubicBezTo>
                    <a:pt x="56562" y="12404"/>
                    <a:pt x="86507" y="0"/>
                    <a:pt x="117731" y="0"/>
                  </a:cubicBezTo>
                  <a:close/>
                </a:path>
              </a:pathLst>
            </a:custGeom>
            <a:solidFill>
              <a:srgbClr val="47B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65445" y="-446996"/>
              <a:ext cx="2261943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FFFFFF"/>
                  </a:solidFill>
                  <a:latin typeface="Montserrat Bold"/>
                </a:rPr>
                <a:t>¿Qué aprenderán?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26192" y="-1713829"/>
            <a:ext cx="7570476" cy="6606961"/>
          </a:xfrm>
          <a:custGeom>
            <a:avLst/>
            <a:gdLst/>
            <a:ahLst/>
            <a:cxnLst/>
            <a:rect l="l" t="t" r="r" b="b"/>
            <a:pathLst>
              <a:path w="7570476" h="6606961">
                <a:moveTo>
                  <a:pt x="0" y="0"/>
                </a:moveTo>
                <a:lnTo>
                  <a:pt x="7570476" y="0"/>
                </a:lnTo>
                <a:lnTo>
                  <a:pt x="7570476" y="6606960"/>
                </a:lnTo>
                <a:lnTo>
                  <a:pt x="0" y="6606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05244" y="-1113004"/>
            <a:ext cx="4737045" cy="5179672"/>
          </a:xfrm>
          <a:custGeom>
            <a:avLst/>
            <a:gdLst/>
            <a:ahLst/>
            <a:cxnLst/>
            <a:rect l="l" t="t" r="r" b="b"/>
            <a:pathLst>
              <a:path w="4737045" h="5179672">
                <a:moveTo>
                  <a:pt x="0" y="0"/>
                </a:moveTo>
                <a:lnTo>
                  <a:pt x="4737045" y="0"/>
                </a:lnTo>
                <a:lnTo>
                  <a:pt x="4737045" y="5179671"/>
                </a:lnTo>
                <a:lnTo>
                  <a:pt x="0" y="51796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 dirty="0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284119" y="282798"/>
            <a:ext cx="5680532" cy="1483620"/>
            <a:chOff x="793030" y="-746502"/>
            <a:chExt cx="1261984" cy="510325"/>
          </a:xfrm>
        </p:grpSpPr>
        <p:sp>
          <p:nvSpPr>
            <p:cNvPr id="6" name="Freeform 6"/>
            <p:cNvSpPr/>
            <p:nvPr/>
          </p:nvSpPr>
          <p:spPr>
            <a:xfrm>
              <a:off x="793030" y="-708402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95920" y="-746502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Para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comenzar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9FB881-9681-C20D-5389-F469A25B6F1C}"/>
              </a:ext>
            </a:extLst>
          </p:cNvPr>
          <p:cNvSpPr txBox="1"/>
          <p:nvPr/>
        </p:nvSpPr>
        <p:spPr>
          <a:xfrm>
            <a:off x="3200400" y="4381500"/>
            <a:ext cx="1424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>
                <a:latin typeface="Arial" panose="020B0604020202020204" pitchFamily="34" charset="0"/>
                <a:cs typeface="Arial" panose="020B0604020202020204" pitchFamily="34" charset="0"/>
              </a:rPr>
              <a:t>¿De qué hablamos cuando hablamos de Inteligencia Artificial?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8267556" cy="10009280"/>
          </a:xfrm>
          <a:prstGeom prst="rect">
            <a:avLst/>
          </a:prstGeom>
          <a:solidFill>
            <a:srgbClr val="A1E045"/>
          </a:solidFill>
        </p:spPr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181100"/>
            <a:ext cx="14233811" cy="67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212027" y="306107"/>
            <a:ext cx="5941745" cy="2780162"/>
            <a:chOff x="1474331" y="-681174"/>
            <a:chExt cx="1287039" cy="510325"/>
          </a:xfrm>
        </p:grpSpPr>
        <p:sp>
          <p:nvSpPr>
            <p:cNvPr id="6" name="Freeform 6"/>
            <p:cNvSpPr/>
            <p:nvPr/>
          </p:nvSpPr>
          <p:spPr>
            <a:xfrm>
              <a:off x="1474331" y="-643074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02276" y="-681174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ángulo 9"/>
          <p:cNvSpPr/>
          <p:nvPr/>
        </p:nvSpPr>
        <p:spPr>
          <a:xfrm>
            <a:off x="6341038" y="1029576"/>
            <a:ext cx="6451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dirty="0" err="1">
                <a:solidFill>
                  <a:srgbClr val="3E3E3E"/>
                </a:solidFill>
                <a:latin typeface="Montserrat"/>
              </a:rPr>
              <a:t>QuestionWell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1" y="3086269"/>
            <a:ext cx="7742041" cy="37805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37" y="3020413"/>
            <a:ext cx="8253469" cy="40368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9687" y="11016"/>
            <a:ext cx="17968313" cy="10009280"/>
          </a:xfrm>
          <a:prstGeom prst="rect">
            <a:avLst/>
          </a:prstGeom>
          <a:solidFill>
            <a:srgbClr val="47BFED"/>
          </a:solidFill>
        </p:spPr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410200" y="266703"/>
            <a:ext cx="6170345" cy="2780162"/>
            <a:chOff x="1424814" y="-681174"/>
            <a:chExt cx="1336556" cy="510325"/>
          </a:xfrm>
        </p:grpSpPr>
        <p:sp>
          <p:nvSpPr>
            <p:cNvPr id="6" name="Freeform 6"/>
            <p:cNvSpPr/>
            <p:nvPr/>
          </p:nvSpPr>
          <p:spPr>
            <a:xfrm>
              <a:off x="1424814" y="-643074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02276" y="-681174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ángulo 9"/>
          <p:cNvSpPr/>
          <p:nvPr/>
        </p:nvSpPr>
        <p:spPr>
          <a:xfrm>
            <a:off x="6705600" y="1148953"/>
            <a:ext cx="3107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dirty="0" err="1">
                <a:solidFill>
                  <a:srgbClr val="3E3E3E"/>
                </a:solidFill>
                <a:latin typeface="Montserrat"/>
              </a:rPr>
              <a:t>Kahoot</a:t>
            </a:r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4149F31-1420-7DE3-D1EA-1FB4A700A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42" y="3046865"/>
            <a:ext cx="93154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86200" y="489087"/>
            <a:ext cx="9325123" cy="2610224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A TRABAJAR!!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88642"/>
            <a:ext cx="7543800" cy="5418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26E5B-AA07-2FCE-17A0-3FA50ACA9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B3BBF1-786F-B6F9-2912-6EF4607F1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9662EC-69CE-8187-77CE-AC3A1C207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</p:sp>
      <p:sp>
        <p:nvSpPr>
          <p:cNvPr id="3" name="Freeform 3"/>
          <p:cNvSpPr/>
          <p:nvPr/>
        </p:nvSpPr>
        <p:spPr>
          <a:xfrm>
            <a:off x="4876475" y="2402145"/>
            <a:ext cx="4551086" cy="5161288"/>
          </a:xfrm>
          <a:custGeom>
            <a:avLst/>
            <a:gdLst/>
            <a:ahLst/>
            <a:cxnLst/>
            <a:rect l="l" t="t" r="r" b="b"/>
            <a:pathLst>
              <a:path w="4551086" h="5161288">
                <a:moveTo>
                  <a:pt x="0" y="0"/>
                </a:moveTo>
                <a:lnTo>
                  <a:pt x="4551087" y="0"/>
                </a:lnTo>
                <a:lnTo>
                  <a:pt x="4551087" y="5161288"/>
                </a:lnTo>
                <a:lnTo>
                  <a:pt x="0" y="5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92068" y="2347032"/>
            <a:ext cx="4348159" cy="5216401"/>
          </a:xfrm>
          <a:custGeom>
            <a:avLst/>
            <a:gdLst/>
            <a:ahLst/>
            <a:cxnLst/>
            <a:rect l="l" t="t" r="r" b="b"/>
            <a:pathLst>
              <a:path w="4348159" h="5216401">
                <a:moveTo>
                  <a:pt x="0" y="0"/>
                </a:moveTo>
                <a:lnTo>
                  <a:pt x="4348158" y="0"/>
                </a:lnTo>
                <a:lnTo>
                  <a:pt x="4348158" y="5216401"/>
                </a:lnTo>
                <a:lnTo>
                  <a:pt x="0" y="5216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81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9076" y="2626897"/>
            <a:ext cx="1392960" cy="3937696"/>
          </a:xfrm>
          <a:custGeom>
            <a:avLst/>
            <a:gdLst/>
            <a:ahLst/>
            <a:cxnLst/>
            <a:rect l="l" t="t" r="r" b="b"/>
            <a:pathLst>
              <a:path w="1392960" h="3937696">
                <a:moveTo>
                  <a:pt x="0" y="0"/>
                </a:moveTo>
                <a:lnTo>
                  <a:pt x="1392960" y="0"/>
                </a:lnTo>
                <a:lnTo>
                  <a:pt x="1392960" y="3937696"/>
                </a:lnTo>
                <a:lnTo>
                  <a:pt x="0" y="3937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  <p:extLst>
      <p:ext uri="{BB962C8B-B14F-4D97-AF65-F5344CB8AC3E}">
        <p14:creationId xmlns:p14="http://schemas.microsoft.com/office/powerpoint/2010/main" val="3442828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128</Words>
  <Application>Microsoft Office PowerPoint</Application>
  <PresentationFormat>Personalizado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Montserrat Semi-Bold</vt:lpstr>
      <vt:lpstr>Calibri</vt:lpstr>
      <vt:lpstr>Arial</vt:lpstr>
      <vt:lpstr>Montserrat Bold</vt:lpstr>
      <vt:lpstr>Montserrat Semi-Bold Italics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</dc:title>
  <dc:creator>Ruben Darío</dc:creator>
  <cp:lastModifiedBy>Ruben Darío</cp:lastModifiedBy>
  <cp:revision>13</cp:revision>
  <dcterms:created xsi:type="dcterms:W3CDTF">2006-08-16T00:00:00Z</dcterms:created>
  <dcterms:modified xsi:type="dcterms:W3CDTF">2024-04-11T20:01:04Z</dcterms:modified>
  <dc:identifier>DAF-AsCksoI</dc:identifier>
</cp:coreProperties>
</file>