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61C49-26EE-FA6C-852C-A3A781AFE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PORCENTAJE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4EB908-7384-A8DB-A6A9-8C380BF77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NÚMEROS RACIONALES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FB992C-356C-F10C-BBB3-5ABF58779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1" y="84351"/>
            <a:ext cx="3160610" cy="23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8B9B9-DC2E-0E16-B99C-AAE9FDDB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TEORIA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B3F3598-D145-3A58-0603-4EE717641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9613861" cy="2490766"/>
              </a:xfrm>
            </p:spPr>
            <p:txBody>
              <a:bodyPr/>
              <a:lstStyle/>
              <a:p>
                <a:pPr algn="ctr"/>
                <a:r>
                  <a:rPr lang="es-ES" sz="4000" dirty="0"/>
                  <a:t>El </a:t>
                </a:r>
                <a:r>
                  <a:rPr lang="es-ES" sz="4000" dirty="0">
                    <a:solidFill>
                      <a:schemeClr val="accent5"/>
                    </a:solidFill>
                  </a:rPr>
                  <a:t>A </a:t>
                </a:r>
                <a:r>
                  <a:rPr lang="es-ES" sz="4000" dirty="0"/>
                  <a:t>% de una cantidad </a:t>
                </a:r>
                <a:r>
                  <a:rPr lang="es-ES" sz="4000" dirty="0">
                    <a:solidFill>
                      <a:schemeClr val="bg1"/>
                    </a:solidFill>
                  </a:rPr>
                  <a:t>B</a:t>
                </a:r>
                <a:r>
                  <a:rPr lang="es-ES" sz="4000" dirty="0"/>
                  <a:t>, es tomar </a:t>
                </a:r>
                <a:r>
                  <a:rPr lang="es-ES" sz="4000" dirty="0">
                    <a:solidFill>
                      <a:srgbClr val="C00000"/>
                    </a:solidFill>
                  </a:rPr>
                  <a:t>A</a:t>
                </a:r>
                <a:r>
                  <a:rPr lang="es-ES" sz="4000" dirty="0"/>
                  <a:t> de las 100 partes en que se divide </a:t>
                </a:r>
                <a:r>
                  <a:rPr lang="es-ES" sz="4000" dirty="0">
                    <a:solidFill>
                      <a:schemeClr val="bg1"/>
                    </a:solidFill>
                  </a:rPr>
                  <a:t>B</a:t>
                </a:r>
                <a:r>
                  <a:rPr lang="es-ES" sz="4000" dirty="0"/>
                  <a:t>, o sea   </a:t>
                </a:r>
                <a:r>
                  <a:rPr lang="es-ES" sz="4000" dirty="0">
                    <a:solidFill>
                      <a:srgbClr val="C00000"/>
                    </a:solidFill>
                  </a:rPr>
                  <a:t>A</a:t>
                </a:r>
                <a:r>
                  <a:rPr lang="es-ES" sz="40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s-AR" sz="4000" dirty="0"/>
                  <a:t> = </a:t>
                </a:r>
                <a:r>
                  <a:rPr lang="es-AR" sz="4000" dirty="0">
                    <a:solidFill>
                      <a:schemeClr val="bg1"/>
                    </a:solidFill>
                  </a:rPr>
                  <a:t>B</a:t>
                </a:r>
                <a:r>
                  <a:rPr lang="es-AR" sz="40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s-ES" sz="4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s-AR" sz="4000" dirty="0"/>
              </a:p>
              <a:p>
                <a:endParaRPr lang="es-AR" dirty="0"/>
              </a:p>
              <a:p>
                <a:endParaRPr lang="es-AR" dirty="0"/>
              </a:p>
              <a:p>
                <a:endParaRPr lang="es-AR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B3F3598-D145-3A58-0603-4EE717641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9613861" cy="2490766"/>
              </a:xfrm>
              <a:blipFill>
                <a:blip r:embed="rId2"/>
                <a:stretch>
                  <a:fillRect l="-824" t="-6846" r="-58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5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932BA-E86A-9BB0-14F3-7C64C9B4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F898580-6750-68B8-5725-B07B455FE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9613861" cy="2490766"/>
              </a:xfrm>
            </p:spPr>
            <p:txBody>
              <a:bodyPr>
                <a:normAutofit/>
              </a:bodyPr>
              <a:lstStyle/>
              <a:p>
                <a:r>
                  <a:rPr lang="es-ES" sz="3200" dirty="0"/>
                  <a:t>El  </a:t>
                </a:r>
                <a:r>
                  <a:rPr lang="es-ES" sz="3200" dirty="0">
                    <a:solidFill>
                      <a:srgbClr val="C00000"/>
                    </a:solidFill>
                  </a:rPr>
                  <a:t>15 </a:t>
                </a:r>
                <a:r>
                  <a:rPr lang="es-ES" sz="3200" dirty="0"/>
                  <a:t>% de 180 es : </a:t>
                </a:r>
                <a:r>
                  <a:rPr lang="es-ES" sz="3200" dirty="0">
                    <a:solidFill>
                      <a:schemeClr val="bg1"/>
                    </a:solidFill>
                  </a:rPr>
                  <a:t>180</a:t>
                </a:r>
                <a:r>
                  <a:rPr lang="es-ES" sz="32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s-AR" sz="3200" dirty="0"/>
                  <a:t> = </a:t>
                </a:r>
                <a:r>
                  <a:rPr lang="es-AR" sz="3200" dirty="0">
                    <a:solidFill>
                      <a:schemeClr val="bg1"/>
                    </a:solidFill>
                  </a:rPr>
                  <a:t>180</a:t>
                </a:r>
                <a:r>
                  <a:rPr lang="es-AR" sz="3200" dirty="0"/>
                  <a:t> . </a:t>
                </a:r>
                <a:r>
                  <a:rPr lang="es-AR" sz="3200" dirty="0">
                    <a:solidFill>
                      <a:srgbClr val="C00000"/>
                    </a:solidFill>
                  </a:rPr>
                  <a:t>0,15</a:t>
                </a:r>
                <a:r>
                  <a:rPr lang="es-AR" sz="3200" dirty="0"/>
                  <a:t> = 27</a:t>
                </a:r>
              </a:p>
              <a:p>
                <a:endParaRPr lang="es-AR" sz="3200" dirty="0"/>
              </a:p>
              <a:p>
                <a:r>
                  <a:rPr lang="es-AR" sz="3200" dirty="0"/>
                  <a:t>El  </a:t>
                </a:r>
                <a:r>
                  <a:rPr lang="es-AR" sz="3200" dirty="0">
                    <a:solidFill>
                      <a:srgbClr val="C00000"/>
                    </a:solidFill>
                  </a:rPr>
                  <a:t>5</a:t>
                </a:r>
                <a:r>
                  <a:rPr lang="es-AR" sz="3200" dirty="0"/>
                  <a:t> % de </a:t>
                </a:r>
                <a:r>
                  <a:rPr lang="es-AR" sz="3200" dirty="0">
                    <a:solidFill>
                      <a:schemeClr val="bg1"/>
                    </a:solidFill>
                  </a:rPr>
                  <a:t>250</a:t>
                </a:r>
                <a:r>
                  <a:rPr lang="es-AR" sz="3200" dirty="0"/>
                  <a:t> es : </a:t>
                </a:r>
                <a:r>
                  <a:rPr lang="es-AR" sz="3200" dirty="0">
                    <a:solidFill>
                      <a:schemeClr val="bg1"/>
                    </a:solidFill>
                  </a:rPr>
                  <a:t>250</a:t>
                </a:r>
                <a:r>
                  <a:rPr lang="es-AR" sz="3200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s-AR" sz="3200" dirty="0"/>
                  <a:t> = </a:t>
                </a:r>
                <a:r>
                  <a:rPr lang="es-AR" sz="3200" dirty="0">
                    <a:solidFill>
                      <a:schemeClr val="bg1"/>
                    </a:solidFill>
                  </a:rPr>
                  <a:t>250</a:t>
                </a:r>
                <a:r>
                  <a:rPr lang="es-AR" sz="3200" dirty="0"/>
                  <a:t> . </a:t>
                </a:r>
                <a:r>
                  <a:rPr lang="es-AR" sz="3200" dirty="0">
                    <a:solidFill>
                      <a:srgbClr val="C00000"/>
                    </a:solidFill>
                  </a:rPr>
                  <a:t>0,05 </a:t>
                </a:r>
                <a:r>
                  <a:rPr lang="es-AR" sz="3200" dirty="0"/>
                  <a:t>= 12,5</a:t>
                </a: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F898580-6750-68B8-5725-B07B455FE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9613861" cy="2490766"/>
              </a:xfrm>
              <a:blipFill>
                <a:blip r:embed="rId2"/>
                <a:stretch>
                  <a:fillRect l="-1458" t="-14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31378876-564D-F763-FC79-0AAE6D80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104" y="2226085"/>
            <a:ext cx="2282466" cy="26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6814B-6BD0-3233-EA81-1EC0B5D7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REPRESENTACIONES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5AE6A-17FF-50C7-4D51-E270FEA6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El Porcentaje tiene 4 tipos de representaciones</a:t>
            </a:r>
          </a:p>
          <a:p>
            <a:pPr marL="0" indent="0">
              <a:buNone/>
            </a:pP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25DDE9-6B8D-3554-E1F0-25753679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859465"/>
            <a:ext cx="8945460" cy="19954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35AB09-CC21-7F9D-BEC0-8848EBAC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910" y="2142738"/>
            <a:ext cx="1877960" cy="18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841B-3519-190D-4455-19127AB1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 Porcentaje a Decimal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3E50F7-FD99-E4B7-C275-4FE946CB1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206" y="2251417"/>
            <a:ext cx="7929045" cy="392552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542264-7539-847F-2118-B1D9B9F95608}"/>
              </a:ext>
            </a:extLst>
          </p:cNvPr>
          <p:cNvSpPr txBox="1"/>
          <p:nvPr/>
        </p:nvSpPr>
        <p:spPr>
          <a:xfrm>
            <a:off x="8967019" y="2585884"/>
            <a:ext cx="2576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Cuando se obtiene la fracción, debemos dividir 4 : 100 = 0,04</a:t>
            </a:r>
            <a:endParaRPr lang="es-AR" dirty="0">
              <a:solidFill>
                <a:schemeClr val="bg1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B0F73D9-CC61-CFF4-CF2A-4F21B282E7F9}"/>
              </a:ext>
            </a:extLst>
          </p:cNvPr>
          <p:cNvCxnSpPr/>
          <p:nvPr/>
        </p:nvCxnSpPr>
        <p:spPr>
          <a:xfrm>
            <a:off x="8052619" y="3303639"/>
            <a:ext cx="914400" cy="0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8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56822-A07E-4A01-1036-C1341FE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para calcular Porcentajes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D53CF-9726-34BB-FF07-F8637A29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18" y="2505456"/>
            <a:ext cx="9613861" cy="3599316"/>
          </a:xfrm>
        </p:spPr>
        <p:txBody>
          <a:bodyPr>
            <a:normAutofit/>
          </a:bodyPr>
          <a:lstStyle/>
          <a:p>
            <a:r>
              <a:rPr lang="es-ES" sz="3200" dirty="0"/>
              <a:t>Ejemplo: </a:t>
            </a:r>
            <a:r>
              <a:rPr lang="es-ES" sz="3200" b="1" dirty="0">
                <a:solidFill>
                  <a:srgbClr val="FF0000"/>
                </a:solidFill>
              </a:rPr>
              <a:t>45% de 120 = 54</a:t>
            </a:r>
          </a:p>
          <a:p>
            <a:pPr marL="0" indent="0">
              <a:buNone/>
            </a:pPr>
            <a:endParaRPr lang="es-AR" sz="3200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F9DA0F-B242-9985-D027-9785FB97C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19" y="3342967"/>
            <a:ext cx="5356684" cy="31234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4F4579-0365-1122-9EB1-A3C5F967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04" y="3342967"/>
            <a:ext cx="6025278" cy="31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34A51F-F68B-A1B7-8349-C2AB80648F70}"/>
              </a:ext>
            </a:extLst>
          </p:cNvPr>
          <p:cNvSpPr/>
          <p:nvPr/>
        </p:nvSpPr>
        <p:spPr>
          <a:xfrm>
            <a:off x="2916833" y="1000883"/>
            <a:ext cx="5670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Muy bien !!!</a:t>
            </a:r>
          </a:p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Ahora a trabajar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26C477-1909-722F-CEB7-0EB099CC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47" y="2755209"/>
            <a:ext cx="42862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4967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70</TotalTime>
  <Words>110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Trebuchet MS</vt:lpstr>
      <vt:lpstr>Berlín</vt:lpstr>
      <vt:lpstr>PORCENTAJE</vt:lpstr>
      <vt:lpstr>TEORIA</vt:lpstr>
      <vt:lpstr>EJEMPLO</vt:lpstr>
      <vt:lpstr>REPRESENTACIONES</vt:lpstr>
      <vt:lpstr>De Porcentaje a Decimal</vt:lpstr>
      <vt:lpstr>Estrategias para calcular Porcentajes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PORCENTAJES</dc:title>
  <dc:creator>Evelyn Rodriguez</dc:creator>
  <cp:lastModifiedBy>Evelyn Rodriguez</cp:lastModifiedBy>
  <cp:revision>2</cp:revision>
  <dcterms:created xsi:type="dcterms:W3CDTF">2024-05-23T17:23:05Z</dcterms:created>
  <dcterms:modified xsi:type="dcterms:W3CDTF">2024-05-23T18:33:40Z</dcterms:modified>
</cp:coreProperties>
</file>