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0F207-6CC1-4F1B-B81B-7981D20F7CC1}" type="datetimeFigureOut">
              <a:rPr lang="es-AR" smtClean="0"/>
              <a:t>06/09/2024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358B4-7DB3-417E-8C0C-FAC0635FF89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9942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0F207-6CC1-4F1B-B81B-7981D20F7CC1}" type="datetimeFigureOut">
              <a:rPr lang="es-AR" smtClean="0"/>
              <a:t>06/09/2024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358B4-7DB3-417E-8C0C-FAC0635FF89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31050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0F207-6CC1-4F1B-B81B-7981D20F7CC1}" type="datetimeFigureOut">
              <a:rPr lang="es-AR" smtClean="0"/>
              <a:t>06/09/2024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358B4-7DB3-417E-8C0C-FAC0635FF89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1338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0F207-6CC1-4F1B-B81B-7981D20F7CC1}" type="datetimeFigureOut">
              <a:rPr lang="es-AR" smtClean="0"/>
              <a:t>06/09/2024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358B4-7DB3-417E-8C0C-FAC0635FF89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7817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0F207-6CC1-4F1B-B81B-7981D20F7CC1}" type="datetimeFigureOut">
              <a:rPr lang="es-AR" smtClean="0"/>
              <a:t>06/09/2024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358B4-7DB3-417E-8C0C-FAC0635FF89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4748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0F207-6CC1-4F1B-B81B-7981D20F7CC1}" type="datetimeFigureOut">
              <a:rPr lang="es-AR" smtClean="0"/>
              <a:t>06/09/2024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358B4-7DB3-417E-8C0C-FAC0635FF89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4944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0F207-6CC1-4F1B-B81B-7981D20F7CC1}" type="datetimeFigureOut">
              <a:rPr lang="es-AR" smtClean="0"/>
              <a:t>06/09/2024</a:t>
            </a:fld>
            <a:endParaRPr lang="es-A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358B4-7DB3-417E-8C0C-FAC0635FF89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08870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0F207-6CC1-4F1B-B81B-7981D20F7CC1}" type="datetimeFigureOut">
              <a:rPr lang="es-AR" smtClean="0"/>
              <a:t>06/09/2024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358B4-7DB3-417E-8C0C-FAC0635FF89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1722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0F207-6CC1-4F1B-B81B-7981D20F7CC1}" type="datetimeFigureOut">
              <a:rPr lang="es-AR" smtClean="0"/>
              <a:t>06/09/2024</a:t>
            </a:fld>
            <a:endParaRPr lang="es-A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358B4-7DB3-417E-8C0C-FAC0635FF89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73007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0F207-6CC1-4F1B-B81B-7981D20F7CC1}" type="datetimeFigureOut">
              <a:rPr lang="es-AR" smtClean="0"/>
              <a:t>06/09/2024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358B4-7DB3-417E-8C0C-FAC0635FF89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314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0F207-6CC1-4F1B-B81B-7981D20F7CC1}" type="datetimeFigureOut">
              <a:rPr lang="es-AR" smtClean="0"/>
              <a:t>06/09/2024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358B4-7DB3-417E-8C0C-FAC0635FF89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23946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0F207-6CC1-4F1B-B81B-7981D20F7CC1}" type="datetimeFigureOut">
              <a:rPr lang="es-AR" smtClean="0"/>
              <a:t>06/09/2024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358B4-7DB3-417E-8C0C-FAC0635FF89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55368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b="1" u="sng" dirty="0"/>
              <a:t>RESOLUCION MINISTERIAL N° 3298/24</a:t>
            </a:r>
            <a:endParaRPr lang="es-A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b="1" dirty="0"/>
              <a:t>CRITERIOS ORGANIZATIVOS Y FUNCIONALES DE LA MODALIDAD DE EDUCACION DOMICILIARIA Y HOSPITALARIA EN EL SISTEMA EDUCATIVO PROVINCIAL.</a:t>
            </a:r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5055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s-ES" sz="2800" b="1" u="sng" dirty="0"/>
              <a:t>MARCO NORMATIVO NACIONAL: </a:t>
            </a:r>
            <a:r>
              <a:rPr lang="es-AR" sz="2800" dirty="0"/>
              <a:t/>
            </a:r>
            <a:br>
              <a:rPr lang="es-AR" sz="2800" dirty="0"/>
            </a:br>
            <a:r>
              <a:rPr lang="es-ES" sz="2800" dirty="0"/>
              <a:t>LEY DE EDUCACION NACIONAL N° 26206.- ARTICULOS 60- 61- 97.-</a:t>
            </a:r>
            <a:r>
              <a:rPr lang="es-AR" sz="2800" dirty="0"/>
              <a:t/>
            </a:r>
            <a:br>
              <a:rPr lang="es-AR" sz="2800" dirty="0"/>
            </a:br>
            <a:endParaRPr lang="es-AR" sz="2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es-ES" b="1" u="sng" dirty="0"/>
              <a:t>OBJETIVO GENERAL:</a:t>
            </a:r>
            <a:endParaRPr lang="es-AR" dirty="0"/>
          </a:p>
          <a:p>
            <a:r>
              <a:rPr lang="es-ES" b="1" i="1" dirty="0"/>
              <a:t>GARANTIZAR LA CONTINUIDAD DE LA ESCOLARIZACION OBLIGATORIA A LOS ESTUDIANTES EN SITUACION DE ENFERMEDAD QUE NO PUEDEN CONCURRIR REGULARMENTE A CLASES A LA INSTITUCION EDUCATIVA DE REFERENCIA.</a:t>
            </a:r>
            <a:endParaRPr lang="es-AR" dirty="0"/>
          </a:p>
          <a:p>
            <a:pPr lvl="0"/>
            <a:r>
              <a:rPr lang="es-ES" b="1" u="sng" dirty="0"/>
              <a:t>SUJETO DEL APRENDIZAJE:</a:t>
            </a:r>
            <a:endParaRPr lang="es-AR" dirty="0"/>
          </a:p>
          <a:p>
            <a:pPr lvl="0"/>
            <a:r>
              <a:rPr lang="es-ES" dirty="0"/>
              <a:t>Todo sujeto en Situación de enfermedad que no haya completado los niveles de educación obligatoria, en cualquiera de sus modalidades, se encuentre o no escolarizado, se constituye como potencial destinatario de la modalidad.</a:t>
            </a:r>
            <a:endParaRPr lang="es-AR" dirty="0"/>
          </a:p>
          <a:p>
            <a:pPr marL="0" indent="0">
              <a:buNone/>
            </a:pPr>
            <a:r>
              <a:rPr lang="es-ES" b="1" dirty="0"/>
              <a:t> </a:t>
            </a:r>
            <a:r>
              <a:rPr lang="es-ES" dirty="0"/>
              <a:t>Que su situación de enfermedad, les impida asistir regularmente a la escuela durante un periodo variable, no inferior a 5 (cinco) días, en función del ciclo evolutivo de la misma y las características del tratamiento de recuperación y rehabilitación.</a:t>
            </a:r>
            <a:endParaRPr lang="es-AR" dirty="0"/>
          </a:p>
          <a:p>
            <a:pPr marL="0" indent="0">
              <a:buNone/>
            </a:pPr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76344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8745500"/>
              </p:ext>
            </p:extLst>
          </p:nvPr>
        </p:nvGraphicFramePr>
        <p:xfrm>
          <a:off x="583324" y="945931"/>
          <a:ext cx="10594428" cy="55972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00339"/>
                <a:gridCol w="5094089"/>
              </a:tblGrid>
              <a:tr h="1004414">
                <a:tc>
                  <a:txBody>
                    <a:bodyPr/>
                    <a:lstStyle/>
                    <a:p>
                      <a:pPr marL="457200" marR="0" lvl="0" indent="0" algn="just" defTabSz="914400" rtl="0" eaLnBrk="1" fontAlgn="auto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1" u="sng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DIAGNOSTICOS.</a:t>
                      </a:r>
                      <a:endParaRPr lang="es-AR" sz="20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algn="just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</a:rPr>
                        <a:t>De </a:t>
                      </a:r>
                      <a:r>
                        <a:rPr lang="es-ES" sz="2000" dirty="0">
                          <a:effectLst/>
                        </a:rPr>
                        <a:t>enfermedades infectocontagiosas</a:t>
                      </a:r>
                      <a:endParaRPr lang="es-A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es-ES" sz="2000" dirty="0" smtClean="0">
                        <a:effectLst/>
                      </a:endParaRPr>
                    </a:p>
                    <a:p>
                      <a:pPr marL="457200" algn="just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</a:rPr>
                        <a:t>De </a:t>
                      </a:r>
                      <a:r>
                        <a:rPr lang="es-ES" sz="2000" dirty="0">
                          <a:effectLst/>
                        </a:rPr>
                        <a:t>situaciones complejas.</a:t>
                      </a:r>
                      <a:endParaRPr lang="es-A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9284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"/>
                      </a:pPr>
                      <a:r>
                        <a:rPr lang="es-ES" sz="2000" u="sng" dirty="0">
                          <a:effectLst/>
                        </a:rPr>
                        <a:t>El </a:t>
                      </a:r>
                      <a:r>
                        <a:rPr lang="es-ES" sz="2000" dirty="0">
                          <a:effectLst/>
                        </a:rPr>
                        <a:t>doctor deberá aclarar cuál es el periodo de contagio.</a:t>
                      </a:r>
                      <a:endParaRPr lang="es-AR" sz="20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"/>
                      </a:pPr>
                      <a:r>
                        <a:rPr lang="es-ES" sz="2000" dirty="0">
                          <a:effectLst/>
                        </a:rPr>
                        <a:t>Durante ese periodo en docente puede elaborar propuestas pedagógicas-didácticas en la modalidad virtual.</a:t>
                      </a:r>
                      <a:endParaRPr lang="es-A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"/>
                      </a:pPr>
                      <a:r>
                        <a:rPr lang="es-ES" sz="2000" dirty="0">
                          <a:effectLst/>
                        </a:rPr>
                        <a:t>Es necesario realizar abordajes específicos considerando la particularidad de cada caso: Con padecimiento psíquico- salud mental-embarazo de riesgo- con prótesis- con discapacidad en situación de enfermedad.</a:t>
                      </a:r>
                      <a:endParaRPr lang="es-A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4967848" y="-1549714"/>
            <a:ext cx="2191006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AR" sz="16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DIAGNOSTICOS.</a:t>
            </a:r>
            <a:endParaRPr kumimoji="0" lang="es-ES" altLang="es-A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48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es-ES" b="1" u="sng" dirty="0"/>
              <a:t>ORGANIZACIÓN PEDAGOGICA - DIDACTICA.</a:t>
            </a:r>
            <a:endParaRPr lang="es-AR" dirty="0"/>
          </a:p>
          <a:p>
            <a:pPr marL="0" indent="0">
              <a:buNone/>
            </a:pPr>
            <a:r>
              <a:rPr lang="es-ES" b="1" dirty="0"/>
              <a:t> </a:t>
            </a:r>
            <a:endParaRPr lang="es-AR" dirty="0"/>
          </a:p>
          <a:p>
            <a:pPr lvl="0"/>
            <a:r>
              <a:rPr lang="es-ES" dirty="0"/>
              <a:t>La escuela de referencia toma conocimiento de la situación de enfermedad del estudiante.</a:t>
            </a:r>
            <a:endParaRPr lang="es-AR" dirty="0"/>
          </a:p>
          <a:p>
            <a:pPr lvl="0"/>
            <a:r>
              <a:rPr lang="es-ES" dirty="0"/>
              <a:t>Requiere de un diagnóstico médico, especifico o presuntivo que certifique la patología o enfermedad, emitida por un profesional de la especialidad correspondiente.</a:t>
            </a:r>
            <a:endParaRPr lang="es-AR" dirty="0"/>
          </a:p>
          <a:p>
            <a:pPr lvl="0"/>
            <a:r>
              <a:rPr lang="es-ES" dirty="0"/>
              <a:t>La permanencia dependerá de las etapas evolutivas de la enfermedad.</a:t>
            </a:r>
            <a:endParaRPr lang="es-AR" dirty="0"/>
          </a:p>
          <a:p>
            <a:pPr lvl="0"/>
            <a:r>
              <a:rPr lang="es-ES" dirty="0"/>
              <a:t>Se deben establecer los ajustes necesarios, sobre las actividades propuestas, los objetivos, contenidos, capacidades y criterios de evaluación.</a:t>
            </a:r>
            <a:endParaRPr lang="es-AR" dirty="0"/>
          </a:p>
          <a:p>
            <a:pPr lvl="0"/>
            <a:r>
              <a:rPr lang="es-ES" dirty="0"/>
              <a:t>Dar continuidad a la trayectoria, en función a las posibilidades que la situación de enfermedad permite.</a:t>
            </a:r>
            <a:endParaRPr lang="es-AR" dirty="0"/>
          </a:p>
          <a:p>
            <a:pPr lvl="0"/>
            <a:r>
              <a:rPr lang="es-ES" dirty="0"/>
              <a:t>Articular permanentemente con el docente de la escuela de origen.</a:t>
            </a:r>
            <a:endParaRPr lang="es-AR" dirty="0"/>
          </a:p>
          <a:p>
            <a:pPr lvl="0"/>
            <a:r>
              <a:rPr lang="es-ES" dirty="0"/>
              <a:t>Diseñar una propuesta pedagógica-didáctica integral.</a:t>
            </a:r>
            <a:endParaRPr lang="es-AR" dirty="0"/>
          </a:p>
          <a:p>
            <a:pPr lvl="0"/>
            <a:r>
              <a:rPr lang="es-ES" dirty="0"/>
              <a:t>Evaluar los aprendizajes de manera cualitativa y cuantitativa, según las particularidades de cada caso.</a:t>
            </a:r>
            <a:endParaRPr lang="es-AR" dirty="0"/>
          </a:p>
          <a:p>
            <a:pPr lvl="0"/>
            <a:r>
              <a:rPr lang="es-ES" dirty="0"/>
              <a:t>Completar y entregar a la escuela de origen, la ficha de seguimiento escolar en contexto domiciliario-hospitalario y el informe pedagógico final de atención educativa.</a:t>
            </a:r>
            <a:endParaRPr lang="es-AR" dirty="0"/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18982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s-ES" b="1" u="sng" dirty="0"/>
              <a:t>ESTRUCTURA Y ORGANIZACIÓN DE LA </a:t>
            </a:r>
            <a:r>
              <a:rPr lang="es-ES" b="1" u="sng" dirty="0" err="1"/>
              <a:t>MEDyH</a:t>
            </a:r>
            <a:r>
              <a:rPr lang="es-ES" b="1" u="sng" dirty="0"/>
              <a:t>.</a:t>
            </a:r>
            <a:endParaRPr lang="es-AR" dirty="0"/>
          </a:p>
          <a:p>
            <a:pPr marL="0" indent="0">
              <a:buNone/>
            </a:pPr>
            <a:r>
              <a:rPr lang="es-ES" b="1" dirty="0"/>
              <a:t> </a:t>
            </a:r>
            <a:endParaRPr lang="es-AR" dirty="0"/>
          </a:p>
          <a:p>
            <a:pPr lvl="0"/>
            <a:r>
              <a:rPr lang="es-ES" b="1" dirty="0"/>
              <a:t>Contexto. -------Hospitalario- Domiciliario</a:t>
            </a:r>
            <a:endParaRPr lang="es-AR" dirty="0"/>
          </a:p>
          <a:p>
            <a:pPr lvl="0"/>
            <a:r>
              <a:rPr lang="es-ES" b="1" dirty="0"/>
              <a:t>Organizado en-----Escuelas domiciliarias hospitalarias (Nivel Inicial y Primario.)</a:t>
            </a:r>
            <a:endParaRPr lang="es-AR" dirty="0"/>
          </a:p>
          <a:p>
            <a:pPr marL="0" indent="0">
              <a:buNone/>
            </a:pPr>
            <a:r>
              <a:rPr lang="es-ES" b="1" dirty="0"/>
              <a:t>                            -----Servicios educativos.</a:t>
            </a:r>
            <a:endParaRPr lang="es-AR" dirty="0"/>
          </a:p>
          <a:p>
            <a:pPr marL="0" indent="0">
              <a:buNone/>
            </a:pPr>
            <a:r>
              <a:rPr lang="es-ES" b="1" dirty="0"/>
              <a:t> </a:t>
            </a:r>
            <a:endParaRPr lang="es-AR" dirty="0"/>
          </a:p>
          <a:p>
            <a:pPr lvl="0"/>
            <a:r>
              <a:rPr lang="es-ES" b="1" dirty="0"/>
              <a:t>Nivel inicial y primario---- A través de docentes domiciliarios designados por escuelas cabeceras y/o CGE.</a:t>
            </a:r>
            <a:endParaRPr lang="es-AR" dirty="0"/>
          </a:p>
          <a:p>
            <a:pPr lvl="0"/>
            <a:r>
              <a:rPr lang="es-ES" b="1" dirty="0"/>
              <a:t>Nivel Secundario------Designados por el Ministerio de educación a solicitud de la </a:t>
            </a:r>
            <a:r>
              <a:rPr lang="es-ES" b="1" dirty="0" err="1"/>
              <a:t>MEDyH</a:t>
            </a:r>
            <a:r>
              <a:rPr lang="es-ES" b="1" dirty="0"/>
              <a:t>.</a:t>
            </a:r>
            <a:endParaRPr lang="es-AR" dirty="0"/>
          </a:p>
          <a:p>
            <a:pPr marL="0" indent="0">
              <a:buNone/>
            </a:pPr>
            <a:r>
              <a:rPr lang="es-ES" b="1" dirty="0"/>
              <a:t>                               -------Aulas satélites hospitalarias. Solo en contexto hospitalario. </a:t>
            </a:r>
            <a:endParaRPr lang="es-AR" dirty="0"/>
          </a:p>
          <a:p>
            <a:pPr marL="0" indent="0">
              <a:buNone/>
            </a:pPr>
            <a:r>
              <a:rPr lang="es-ES" b="1" dirty="0"/>
              <a:t>                                ------Servicios educativos domiciliarios. </a:t>
            </a:r>
            <a:endParaRPr lang="es-AR" dirty="0"/>
          </a:p>
          <a:p>
            <a:pPr marL="0" indent="0">
              <a:buNone/>
            </a:pPr>
            <a:r>
              <a:rPr lang="es-ES" b="1" dirty="0"/>
              <a:t> </a:t>
            </a:r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9339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5179161"/>
              </p:ext>
            </p:extLst>
          </p:nvPr>
        </p:nvGraphicFramePr>
        <p:xfrm>
          <a:off x="1103585" y="1718441"/>
          <a:ext cx="10008000" cy="30397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04000"/>
                <a:gridCol w="5004000"/>
              </a:tblGrid>
              <a:tr h="130785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s-ES" sz="2400" dirty="0">
                          <a:effectLst/>
                        </a:rPr>
                        <a:t>Empatizar con el estudiante y su familia.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</a:rPr>
                        <a:t>5- Generar estrategias educativas adaptadas a entornos no convencionales.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6593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s-ES" sz="2400" dirty="0">
                          <a:effectLst/>
                        </a:rPr>
                        <a:t>Establecer comunicación de manera clara y precisa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</a:rPr>
                        <a:t>6- Planificar de manera personalizada.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6593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s-ES" sz="2400">
                          <a:effectLst/>
                        </a:rPr>
                        <a:t>Ser resilientes, para manejar situaciones desafiantes.</a:t>
                      </a:r>
                      <a:endParaRPr lang="es-AR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</a:rPr>
                        <a:t>7- Conocer el currículo educativo vigente.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704741"/>
            <a:ext cx="1107264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AR" sz="1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PERFIL DEL DOCENTE TUTOR DOMICILIARIO/HOSPITALARIO.</a:t>
            </a:r>
            <a:endParaRPr kumimoji="0" lang="es-AR" altLang="es-A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A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 competencias personales y profesionales que debe tener un docente tutor domiciliario/hospitalario incluyen:</a:t>
            </a:r>
            <a:endParaRPr kumimoji="0" lang="es-ES" altLang="es-A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0205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241</Words>
  <Application>Microsoft Office PowerPoint</Application>
  <PresentationFormat>Panorámica</PresentationFormat>
  <Paragraphs>46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Wingdings</vt:lpstr>
      <vt:lpstr>Tema de Office</vt:lpstr>
      <vt:lpstr>RESOLUCION MINISTERIAL N° 3298/24</vt:lpstr>
      <vt:lpstr>MARCO NORMATIVO NACIONAL:  LEY DE EDUCACION NACIONAL N° 26206.- ARTICULOS 60- 61- 97.- </vt:lpstr>
      <vt:lpstr>Presentación de PowerPoint</vt:lpstr>
      <vt:lpstr>Presentación de PowerPoint</vt:lpstr>
      <vt:lpstr>Presentación de PowerPoint</vt:lpstr>
      <vt:lpstr>PERFIL DEL DOCENTE TUTOR DOMICILIARIO/HOSPITALARIO. Las competencias personales y profesionales que debe tener un docente tutor domiciliario/hospitalario incluyen: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RESOLUCION MINISTERIAL N° 3298/24</dc:title>
  <dc:creator>alumno</dc:creator>
  <cp:lastModifiedBy>alumno</cp:lastModifiedBy>
  <cp:revision>6</cp:revision>
  <dcterms:created xsi:type="dcterms:W3CDTF">2024-09-06T08:15:19Z</dcterms:created>
  <dcterms:modified xsi:type="dcterms:W3CDTF">2024-09-06T09:53:37Z</dcterms:modified>
</cp:coreProperties>
</file>